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Types>
</file>

<file path=_rels/.rels><?xml version="1.0" encoding="UTF-8" standalone="yes"?><Relationships xmlns="http://schemas.openxmlformats.org/package/2006/relationships"><Relationship Id="rId2" Target="ppt/presentation.xml" Type="http://schemas.openxmlformats.org/officeDocument/2006/relationships/officeDocument"/><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type="screen4x3"/>
  <p:notesSz cx="7010400" cy="9296400"/>
  <p:defaultText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typeface="Arial"/>
      </a:defRPr>
    </a:lvl1pPr>
    <a:lvl2pPr indent="0" marL="457200">
      <a:lnSpc>
        <a:spcPct val="100000"/>
      </a:lnSpc>
      <a:spcBef>
        <a:spcPct val="0"/>
      </a:spcBef>
      <a:spcAft>
        <a:spcPct val="0"/>
      </a:spcAft>
      <a:buNone/>
      <a:defRPr b="0" dirty="0" i="0" lang="en-US" smtClean="0" sz="1800" u="none">
        <a:solidFill>
          <a:schemeClr val="tx1"/>
        </a:solidFill>
        <a:latin charset="0" typeface="Arial"/>
      </a:defRPr>
    </a:lvl2pPr>
    <a:lvl3pPr indent="0" marL="914400">
      <a:lnSpc>
        <a:spcPct val="100000"/>
      </a:lnSpc>
      <a:spcBef>
        <a:spcPct val="0"/>
      </a:spcBef>
      <a:spcAft>
        <a:spcPct val="0"/>
      </a:spcAft>
      <a:buNone/>
      <a:defRPr b="0" dirty="0" i="0" lang="en-US" smtClean="0" sz="1800" u="none">
        <a:solidFill>
          <a:schemeClr val="tx1"/>
        </a:solidFill>
        <a:latin charset="0" typeface="Arial"/>
      </a:defRPr>
    </a:lvl3pPr>
    <a:lvl4pPr indent="0" marL="1371600">
      <a:lnSpc>
        <a:spcPct val="100000"/>
      </a:lnSpc>
      <a:spcBef>
        <a:spcPct val="0"/>
      </a:spcBef>
      <a:spcAft>
        <a:spcPct val="0"/>
      </a:spcAft>
      <a:buNone/>
      <a:defRPr b="0" dirty="0" i="0" lang="en-US" smtClean="0" sz="1800" u="none">
        <a:solidFill>
          <a:schemeClr val="tx1"/>
        </a:solidFill>
        <a:latin charset="0" typeface="Arial"/>
      </a:defRPr>
    </a:lvl4pPr>
    <a:lvl5pPr indent="0" marL="1828800">
      <a:lnSpc>
        <a:spcPct val="100000"/>
      </a:lnSpc>
      <a:spcBef>
        <a:spcPct val="0"/>
      </a:spcBef>
      <a:spcAft>
        <a:spcPct val="0"/>
      </a:spcAft>
      <a:buNone/>
      <a:defRPr b="0" dirty="0" i="0" lang="en-US" smtClean="0" sz="1800" u="none">
        <a:solidFill>
          <a:schemeClr val="tx1"/>
        </a:solidFill>
        <a:latin charset="0" typeface="Arial"/>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viewPr>
</file>

<file path=ppt/_rels/presentation.xml.rels><?xml version="1.0" encoding="UTF-8" standalone="yes"?><Relationships xmlns="http://schemas.openxmlformats.org/package/2006/relationships"><Relationship Id="rId32" Target="slides/slide27.xml" Type="http://schemas.openxmlformats.org/officeDocument/2006/relationships/slide"/><Relationship Id="rId31" Target="slides/slide26.xml" Type="http://schemas.openxmlformats.org/officeDocument/2006/relationships/slide"/><Relationship Id="rId30" Target="slides/slide25.xml" Type="http://schemas.openxmlformats.org/officeDocument/2006/relationships/slide"/><Relationship Id="rId27" Target="slides/slide22.xml" Type="http://schemas.openxmlformats.org/officeDocument/2006/relationships/slide"/><Relationship Id="rId26" Target="slides/slide21.xml" Type="http://schemas.openxmlformats.org/officeDocument/2006/relationships/slide"/><Relationship Id="rId25" Target="slides/slide20.xml" Type="http://schemas.openxmlformats.org/officeDocument/2006/relationships/slide"/><Relationship Id="rId24" Target="slides/slide19.xml" Type="http://schemas.openxmlformats.org/officeDocument/2006/relationships/slide"/><Relationship Id="rId21" Target="slides/slide16.xml" Type="http://schemas.openxmlformats.org/officeDocument/2006/relationships/slide"/><Relationship Id="rId19" Target="slides/slide14.xml" Type="http://schemas.openxmlformats.org/officeDocument/2006/relationships/slide"/><Relationship Id="rId20" Target="slides/slide15.xml" Type="http://schemas.openxmlformats.org/officeDocument/2006/relationships/slide"/><Relationship Id="rId18" Target="slides/slide13.xml" Type="http://schemas.openxmlformats.org/officeDocument/2006/relationships/slide"/><Relationship Id="rId17" Target="slides/slide12.xml" Type="http://schemas.openxmlformats.org/officeDocument/2006/relationships/slide"/><Relationship Id="rId16" Target="slides/slide11.xml" Type="http://schemas.openxmlformats.org/officeDocument/2006/relationships/slide"/><Relationship Id="rId15" Target="slides/slide10.xml" Type="http://schemas.openxmlformats.org/officeDocument/2006/relationships/slide"/><Relationship Id="rId14" Target="slides/slide9.xml" Type="http://schemas.openxmlformats.org/officeDocument/2006/relationships/slide"/><Relationship Id="rId13" Target="slides/slide8.xml" Type="http://schemas.openxmlformats.org/officeDocument/2006/relationships/slide"/><Relationship Id="rId12" Target="slides/slide7.xml" Type="http://schemas.openxmlformats.org/officeDocument/2006/relationships/slide"/><Relationship Id="rId11" Target="slides/slide6.xml" Type="http://schemas.openxmlformats.org/officeDocument/2006/relationships/slide"/><Relationship Id="rId10" Target="slides/slide5.xml" Type="http://schemas.openxmlformats.org/officeDocument/2006/relationships/slide"/><Relationship Id="rId9" Target="slides/slide4.xml" Type="http://schemas.openxmlformats.org/officeDocument/2006/relationships/slide"/><Relationship Id="rId8" Target="slides/slide3.xml" Type="http://schemas.openxmlformats.org/officeDocument/2006/relationships/slide"/><Relationship Id="rId7" Target="slides/slide2.xml" Type="http://schemas.openxmlformats.org/officeDocument/2006/relationships/slide"/><Relationship Id="rId6" Target="slides/slide1.xml" Type="http://schemas.openxmlformats.org/officeDocument/2006/relationships/slide"/><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3" Target="slides/slide18.xml" Type="http://schemas.openxmlformats.org/officeDocument/2006/relationships/slide"/><Relationship Id="rId29" Target="slides/slide24.xml" Type="http://schemas.openxmlformats.org/officeDocument/2006/relationships/slide"/><Relationship Id="rId2" Target="viewProps.xml" Type="http://schemas.openxmlformats.org/officeDocument/2006/relationships/viewProps"/><Relationship Id="rId22" Target="slides/slide17.xml" Type="http://schemas.openxmlformats.org/officeDocument/2006/relationships/slide"/><Relationship Id="rId28" Target="slides/slide23.xml" Type="http://schemas.openxmlformats.org/officeDocument/2006/relationships/slide"/><Relationship Id="rId1" Target="theme/theme1.xml" Type="http://schemas.openxmlformats.org/officeDocument/2006/relationships/theme"/></Relationship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 name="Text Box 1"/>
          <p:cNvSpPr>
            <a:spLocks/>
          </p:cNvSpPr>
          <p:nvPr>
            <p:ph type="title"/>
          </p:nvPr>
        </p:nvSpPr>
        <p:spPr>
          <a:xfrm>
            <a:off x="457200" y="274637"/>
            <a:ext cx="8229600" cy="1143000"/>
          </a:xfrm>
          <a:prstGeom prst="rect">
            <a:avLst/>
          </a:prstGeom>
          <a:ln>
            <a:noFill/>
          </a:ln>
        </p:spPr>
        <p:txBody>
          <a:bodyPr anchor="ctr" numCol="1"/>
          <a:lstStyle/>
          <a:p>
            <a:endParaRPr/>
          </a:p>
        </p:txBody>
      </p:sp>
      <p:sp>
        <p:nvSpPr>
          <p:cNvPr id="2" name="Text Box 2"/>
          <p:cNvSpPr>
            <a:spLocks/>
          </p:cNvSpPr>
          <p:nvPr>
            <p:ph idx="1" type="body"/>
          </p:nvPr>
        </p:nvSpPr>
        <p:spPr>
          <a:xfrm>
            <a:off x="457200" y="1600200"/>
            <a:ext cx="8229600" cy="4525962"/>
          </a:xfrm>
          <a:prstGeom prst="rect">
            <a:avLst/>
          </a:prstGeom>
          <a:ln>
            <a:noFill/>
          </a:ln>
        </p:spPr>
        <p:txBody>
          <a:bodyPr numCol="1"/>
          <a:lstStyle/>
          <a:p>
            <a:endParaRPr/>
          </a:p>
          <a:p>
            <a:endParaRPr/>
          </a:p>
          <a:p>
            <a:endParaRPr/>
          </a:p>
          <a:p>
            <a:endParaRPr/>
          </a:p>
          <a:p>
            <a:endParaRPr/>
          </a:p>
        </p:txBody>
      </p:sp>
      <p:sp>
        <p:nvSpPr>
          <p:cNvPr id="3" name="Text Box 3"/>
          <p:cNvSpPr>
            <a:spLocks/>
          </p:cNvSpPr>
          <p:nvPr>
            <p:ph idx="2" sz="half" type="dt"/>
          </p:nvPr>
        </p:nvSpPr>
        <p:spPr>
          <a:xfrm>
            <a:off x="457200" y="6245225"/>
            <a:ext cx="2133600" cy="476250"/>
          </a:xfrm>
          <a:prstGeom prst="rect">
            <a:avLst/>
          </a:prstGeom>
          <a:ln>
            <a:noFill/>
          </a:ln>
        </p:spPr>
        <p:txBody>
          <a:bodyPr numCol="1"/>
          <a:lstStyle/>
          <a:p>
            <a:endParaRPr/>
          </a:p>
        </p:txBody>
      </p:sp>
      <p:sp>
        <p:nvSpPr>
          <p:cNvPr id="4" name="Text Box 4"/>
          <p:cNvSpPr>
            <a:spLocks/>
          </p:cNvSpPr>
          <p:nvPr>
            <p:ph idx="3" sz="quarter" type="ftr"/>
          </p:nvPr>
        </p:nvSpPr>
        <p:spPr>
          <a:xfrm>
            <a:off x="3124200" y="6245225"/>
            <a:ext cx="2895600" cy="476250"/>
          </a:xfrm>
          <a:prstGeom prst="rect">
            <a:avLst/>
          </a:prstGeom>
          <a:ln>
            <a:noFill/>
          </a:ln>
        </p:spPr>
        <p:txBody>
          <a:bodyPr numCol="1"/>
          <a:lstStyle/>
          <a:p>
            <a:endParaRPr/>
          </a:p>
        </p:txBody>
      </p:sp>
      <p:sp>
        <p:nvSpPr>
          <p:cNvPr id="5" name="Text Box 5"/>
          <p:cNvSpPr>
            <a:spLocks/>
          </p:cNvSpPr>
          <p:nvPr>
            <p:ph idx="4" sz="quarter" type="sldNum"/>
          </p:nvPr>
        </p:nvSpPr>
        <p:spPr>
          <a:xfrm>
            <a:off x="6553200" y="6245225"/>
            <a:ext cx="2133600" cy="476250"/>
          </a:xfrm>
          <a:prstGeom prst="rect">
            <a:avLst/>
          </a:prstGeom>
          <a:ln>
            <a:noFill/>
          </a:ln>
        </p:spPr>
        <p:txBody>
          <a:bodyPr numCol="1"/>
          <a:lstStyle/>
          <a:p>
            <a:pPr algn="r"/>
            <a:r>
              <a:rPr dirty="0" lang="en-US" smtClean="0" sz="1400"/>
              <a:t>*</a:t>
            </a:r>
          </a:p>
        </p:txBody>
      </p:sp>
    </p:spTree>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lvl1pPr algn="ctr" defTabSz="914400" fontAlgn="base" indent="0" marL="0" rtl="0">
        <a:lnSpc>
          <a:spcPct val="100000"/>
        </a:lnSpc>
        <a:spcBef>
          <a:spcPct val="0"/>
        </a:spcBef>
        <a:spcAft>
          <a:spcPct val="0"/>
        </a:spcAft>
        <a:buNone/>
        <a:defRPr b="0" baseline="0" dirty="0" i="0" lang="en-US" smtClean="0" sz="4400" u="none">
          <a:solidFill>
            <a:schemeClr val="tx2"/>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3200" u="none">
          <a:solidFill>
            <a:schemeClr val="tx1"/>
          </a:solidFill>
          <a:latin charset="0" typeface="Arial"/>
        </a:defRPr>
      </a:lvl1pPr>
      <a:lvl2pPr indent="-285750" marL="742950">
        <a:lnSpc>
          <a:spcPct val="100000"/>
        </a:lnSpc>
        <a:spcBef>
          <a:spcPct val="20000"/>
        </a:spcBef>
        <a:spcAft>
          <a:spcPct val="0"/>
        </a:spcAft>
        <a:buChar char="–"/>
        <a:defRPr b="0" dirty="0" i="0" lang="en-US" smtClean="0" sz="2800" u="none">
          <a:solidFill>
            <a:schemeClr val="tx1"/>
          </a:solidFill>
          <a:latin charset="0" typeface="Arial"/>
        </a:defRPr>
      </a:lvl2pPr>
      <a:lvl3pPr indent="-228600" marL="1143000">
        <a:lnSpc>
          <a:spcPct val="100000"/>
        </a:lnSpc>
        <a:spcBef>
          <a:spcPct val="20000"/>
        </a:spcBef>
        <a:spcAft>
          <a:spcPct val="0"/>
        </a:spcAft>
        <a:buChar char="•"/>
        <a:defRPr b="0" dirty="0" i="0" lang="en-US" smtClean="0" sz="2400" u="none">
          <a:solidFill>
            <a:schemeClr val="tx1"/>
          </a:solidFill>
          <a:latin charset="0" typeface="Arial"/>
        </a:defRPr>
      </a:lvl3pPr>
      <a:lvl4pPr indent="-228600" marL="1600200">
        <a:lnSpc>
          <a:spcPct val="100000"/>
        </a:lnSpc>
        <a:spcBef>
          <a:spcPct val="20000"/>
        </a:spcBef>
        <a:spcAft>
          <a:spcPct val="0"/>
        </a:spcAft>
        <a:buChar char="–"/>
        <a:defRPr b="0" dirty="0" i="0" lang="en-US" smtClean="0" sz="2000" u="none">
          <a:solidFill>
            <a:schemeClr val="tx1"/>
          </a:solidFill>
          <a:latin charset="0" typeface="Arial"/>
        </a:defRPr>
      </a:lvl4pPr>
      <a:lvl5pPr indent="-228600" marL="2057400">
        <a:lnSpc>
          <a:spcPct val="100000"/>
        </a:lnSpc>
        <a:spcBef>
          <a:spcPct val="20000"/>
        </a:spcBef>
        <a:spcAft>
          <a:spcPct val="0"/>
        </a:spcAft>
        <a:buChar char="»"/>
        <a:defRPr b="0" dirty="0" i="0" lang="en-US" smtClean="0" sz="2000" u="none">
          <a:solidFill>
            <a:schemeClr val="tx1"/>
          </a:solidFill>
          <a:latin charset="0" typeface="Arial"/>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typeface="Arial"/>
        </a:defRPr>
      </a:lvl1pPr>
      <a:lvl2pPr indent="0" marL="457200">
        <a:lnSpc>
          <a:spcPct val="100000"/>
        </a:lnSpc>
        <a:spcBef>
          <a:spcPct val="0"/>
        </a:spcBef>
        <a:spcAft>
          <a:spcPct val="0"/>
        </a:spcAft>
        <a:buNone/>
        <a:defRPr b="0" dirty="0" i="0" lang="en-US" smtClean="0" sz="1800" u="none">
          <a:solidFill>
            <a:schemeClr val="tx1"/>
          </a:solidFill>
          <a:latin charset="0" typeface="Arial"/>
        </a:defRPr>
      </a:lvl2pPr>
      <a:lvl3pPr indent="0" marL="914400">
        <a:lnSpc>
          <a:spcPct val="100000"/>
        </a:lnSpc>
        <a:spcBef>
          <a:spcPct val="0"/>
        </a:spcBef>
        <a:spcAft>
          <a:spcPct val="0"/>
        </a:spcAft>
        <a:buNone/>
        <a:defRPr b="0" dirty="0" i="0" lang="en-US" smtClean="0" sz="1800" u="none">
          <a:solidFill>
            <a:schemeClr val="tx1"/>
          </a:solidFill>
          <a:latin charset="0" typeface="Arial"/>
        </a:defRPr>
      </a:lvl3pPr>
      <a:lvl4pPr indent="0" marL="1371600">
        <a:lnSpc>
          <a:spcPct val="100000"/>
        </a:lnSpc>
        <a:spcBef>
          <a:spcPct val="0"/>
        </a:spcBef>
        <a:spcAft>
          <a:spcPct val="0"/>
        </a:spcAft>
        <a:buNone/>
        <a:defRPr b="0" dirty="0" i="0" lang="en-US" smtClean="0" sz="1800" u="none">
          <a:solidFill>
            <a:schemeClr val="tx1"/>
          </a:solidFill>
          <a:latin charset="0" typeface="Arial"/>
        </a:defRPr>
      </a:lvl4pPr>
      <a:lvl5pPr indent="0" marL="1828800">
        <a:lnSpc>
          <a:spcPct val="100000"/>
        </a:lnSpc>
        <a:spcBef>
          <a:spcPct val="0"/>
        </a:spcBef>
        <a:spcAft>
          <a:spcPct val="0"/>
        </a:spcAft>
        <a:buNone/>
        <a:defRPr b="0" dirty="0" i="0" lang="en-US" smtClean="0" sz="1800" u="none">
          <a:solidFill>
            <a:schemeClr val="tx1"/>
          </a:solidFill>
          <a:latin charset="0" typeface="Arial"/>
        </a:defRPr>
      </a:lvl5pPr>
    </p:otherStyle>
  </p:txStyles>
</p:sldMaster>
</file>

<file path=ppt/slides/_rels/slide1.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a:spLocks/>
          </p:cNvSpPr>
          <p:nvPr>
            <p:ph type="ctrTitle"/>
          </p:nvPr>
        </p:nvSpPr>
        <p:spPr>
          <a:xfrm>
            <a:off x="685800" y="2130425"/>
            <a:ext cx="7772400" cy="1470025"/>
          </a:xfrm>
          <a:prstGeom prst="rect">
            <a:avLst/>
          </a:prstGeom>
        </p:spPr>
        <p:txBody>
          <a:bodyPr anchor="ctr" bIns="45720" lIns="91440" numCol="1" rIns="91440" tIns="45720" wrap="square"/>
          <a:lstStyle>
            <a:lvl1pPr>
              <a:defRPr dirty="0" lang="en-US" smtClean="0"/>
            </a:lvl1pPr>
          </a:lstStyle>
          <a:p>
            <a:pPr/>
            <a:r>
              <a:rPr dirty="0" lang="en-US" smtClean="0"/>
              <a:t>Personality</a:t>
            </a:r>
          </a:p>
        </p:txBody>
      </p:sp>
      <p:sp>
        <p:nvSpPr>
          <p:cNvPr id="7" name="Text Box 7"/>
          <p:cNvSpPr>
            <a:spLocks/>
          </p:cNvSpPr>
          <p:nvPr>
            <p:ph type="subTitle"/>
          </p:nvPr>
        </p:nvSpPr>
        <p:spPr>
          <a:xfrm>
            <a:off x="1371600" y="3886200"/>
            <a:ext cx="6400800" cy="1752600"/>
          </a:xfrm>
          <a:prstGeom prst="rect">
            <a:avLst/>
          </a:prstGeom>
        </p:spPr>
        <p:txBody>
          <a:bodyPr anchor="t" bIns="45720" lIns="91440" numCol="1" rIns="91440" tIns="45720" wrap="square"/>
          <a:lstStyle>
            <a:lvl1pPr algn="ctr" marL="0">
              <a:buNone/>
              <a:defRPr dirty="0" lang="en-US" smtClean="0"/>
            </a:lvl1pPr>
            <a:lvl2pPr algn="ctr" marL="457200">
              <a:buNone/>
              <a:defRPr dirty="0" lang="en-US" smtClean="0"/>
            </a:lvl2pPr>
            <a:lvl3pPr algn="ctr" marL="914400">
              <a:buNone/>
              <a:defRPr dirty="0" lang="en-US" smtClean="0"/>
            </a:lvl3pPr>
            <a:lvl4pPr algn="ctr" marL="1371600">
              <a:buNone/>
              <a:defRPr dirty="0" lang="en-US" smtClean="0"/>
            </a:lvl4pPr>
            <a:lvl5pPr algn="ctr" marL="1828800">
              <a:buNone/>
              <a:defRPr dirty="0" lang="en-US" smtClean="0"/>
            </a:lvl5p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54"/>
          <p:cNvSpPr>
            <a:spLocks/>
          </p:cNvSpPr>
          <p:nvPr>
            <p:ph type="title"/>
          </p:nvPr>
        </p:nvSpPr>
        <p:spPr>
          <a:xfrm>
            <a:off x="457200" y="274637"/>
            <a:ext cx="8229600" cy="1143000"/>
          </a:xfrm>
          <a:prstGeom prst="rect">
            <a:avLst/>
          </a:prstGeom>
        </p:spPr>
        <p:txBody>
          <a:bodyPr anchor="ctr" bIns="45720" lIns="91440" numCol="1" rIns="91440" tIns="45720" wrap="square"/>
          <a:lstStyle/>
          <a:p>
            <a:pPr indent="0" marL="0"/>
            <a:r>
              <a:rPr dirty="0" lang="en-US" smtClean="0"/>
              <a:t>Psychoanalytic Theory: Freud </a:t>
            </a:r>
          </a:p>
        </p:txBody>
      </p:sp>
      <p:sp>
        <p:nvSpPr>
          <p:cNvPr id="55" name="Text Box 55"/>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r>
              <a:rPr dirty="0" lang="en-US" smtClean="0"/>
              <a:t>Free Association</a:t>
            </a:r>
            <a:r>
              <a:rPr sz="1400"/>
              <a:t>(speaking whatever coming in mind)</a:t>
            </a:r>
            <a:r>
              <a:rPr/>
              <a:t> and Dream Analysis</a:t>
            </a:r>
          </a:p>
          <a:p>
            <a:pPr indent="-342900" marL="342900"/>
            <a:endParaRPr dirty="0" lang="en-US" smtClean="0"/>
          </a:p>
          <a:p>
            <a:pPr indent="-342900" marL="342900"/>
            <a:r>
              <a:rPr dirty="0" lang="en-US" smtClean="0"/>
              <a:t>Case Studies (</a:t>
            </a:r>
            <a:r>
              <a:rPr sz="1800"/>
              <a:t>ANNA O - Freud and Breuer: Numbness in wrist and erratic behaviour, hydrophobia- due to fear of dog in childhood.</a:t>
            </a:r>
            <a:r>
              <a:rPr/>
              <a:t>)</a:t>
            </a:r>
          </a:p>
          <a:p>
            <a:pPr indent="-342900" marL="342900"/>
            <a:endParaRPr dirty="0"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56"/>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57" name="Text Box 57"/>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buNone/>
            </a:pPr>
            <a:r>
              <a:rPr dirty="0" lang="en-US" smtClean="0"/>
              <a:t>             Structure of Personality</a:t>
            </a:r>
          </a:p>
          <a:p>
            <a:pPr indent="-342900" marL="342900">
              <a:buNone/>
            </a:pPr>
            <a:endParaRPr dirty="0" lang="en-US" smtClean="0"/>
          </a:p>
          <a:p>
            <a:pPr indent="-342900" marL="342900"/>
            <a:r>
              <a:rPr dirty="0" lang="en-US" smtClean="0"/>
              <a:t>Id:         pleasure principle</a:t>
            </a:r>
            <a:r>
              <a:rPr sz="1800"/>
              <a:t> (animal part)</a:t>
            </a:r>
          </a:p>
          <a:p>
            <a:pPr indent="-342900" marL="342900">
              <a:buNone/>
            </a:pPr>
            <a:r>
              <a:rPr dirty="0" lang="en-US" smtClean="0"/>
              <a:t> </a:t>
            </a:r>
          </a:p>
          <a:p>
            <a:pPr indent="-342900" marL="342900"/>
            <a:r>
              <a:rPr dirty="0" lang="en-US" smtClean="0"/>
              <a:t>Ego:     reality principle-  </a:t>
            </a:r>
            <a:r>
              <a:rPr sz="1800"/>
              <a:t>Interface with the world for satisfaction of ID. Also have a reality component to it.</a:t>
            </a:r>
          </a:p>
          <a:p>
            <a:pPr indent="-342900" marL="342900">
              <a:buNone/>
            </a:pPr>
            <a:r>
              <a:rPr dirty="0" lang="en-US" smtClean="0"/>
              <a:t> </a:t>
            </a:r>
          </a:p>
          <a:p>
            <a:pPr indent="-342900" marL="342900"/>
            <a:r>
              <a:rPr dirty="0" lang="en-US" smtClean="0"/>
              <a:t>Superego:    moral arm of personality - </a:t>
            </a:r>
            <a:r>
              <a:rPr sz="1800"/>
              <a:t>Doesn't work for ID</a:t>
            </a:r>
          </a:p>
          <a:p>
            <a:pPr indent="-342900" marL="342900"/>
            <a:endParaRPr dirty="0"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 Box 58"/>
          <p:cNvSpPr>
            <a:spLocks/>
          </p:cNvSpPr>
          <p:nvPr>
            <p:ph type="title"/>
          </p:nvPr>
        </p:nvSpPr>
        <p:spPr>
          <a:xfrm>
            <a:off x="457200" y="274637"/>
            <a:ext cx="8229600" cy="411162"/>
          </a:xfrm>
          <a:prstGeom prst="rect">
            <a:avLst/>
          </a:prstGeom>
        </p:spPr>
        <p:txBody>
          <a:bodyPr anchor="ctr" bIns="45720" lIns="91440" numCol="1" rIns="91440" tIns="45720" wrap="square"/>
          <a:lstStyle/>
          <a:p>
            <a:endParaRPr/>
          </a:p>
        </p:txBody>
      </p:sp>
      <p:sp>
        <p:nvSpPr>
          <p:cNvPr id="59" name="Text Box 59"/>
          <p:cNvSpPr>
            <a:spLocks/>
          </p:cNvSpPr>
          <p:nvPr>
            <p:ph type="body"/>
          </p:nvPr>
        </p:nvSpPr>
        <p:spPr>
          <a:xfrm>
            <a:off x="457200" y="762000"/>
            <a:ext cx="8229600" cy="5943600"/>
          </a:xfrm>
          <a:prstGeom prst="rect">
            <a:avLst/>
          </a:prstGeom>
        </p:spPr>
        <p:txBody>
          <a:bodyPr anchor="t" bIns="45720" lIns="91440" numCol="1" rIns="91440" tIns="45720" wrap="square"/>
          <a:lstStyle/>
          <a:p>
            <a:pPr indent="-342900" marL="342900">
              <a:buNone/>
            </a:pPr>
            <a:r>
              <a:rPr dirty="0" lang="en-US" smtClean="0"/>
              <a:t>Anxiety</a:t>
            </a:r>
          </a:p>
          <a:p>
            <a:pPr indent="-342900" marL="342900">
              <a:buNone/>
            </a:pPr>
            <a:endParaRPr dirty="0" lang="en-US" smtClean="0"/>
          </a:p>
          <a:p>
            <a:pPr indent="-342900" marL="342900"/>
            <a:r>
              <a:rPr dirty="0" lang="en-US" smtClean="0"/>
              <a:t>Reality anxiety – fear of dangers in the real external world (from which it is derived)</a:t>
            </a:r>
          </a:p>
          <a:p>
            <a:pPr indent="-342900" marL="342900"/>
            <a:endParaRPr dirty="0" lang="en-US" smtClean="0"/>
          </a:p>
          <a:p>
            <a:pPr indent="-342900" marL="342900"/>
            <a:r>
              <a:rPr dirty="0" lang="en-US" smtClean="0"/>
              <a:t>Neurotic anxiety – instincts will go out of control</a:t>
            </a:r>
          </a:p>
          <a:p>
            <a:pPr indent="-342900" marL="342900"/>
            <a:endParaRPr dirty="0" lang="en-US" smtClean="0"/>
          </a:p>
          <a:p>
            <a:pPr indent="-342900" marL="342900"/>
            <a:r>
              <a:rPr dirty="0" lang="en-US" smtClean="0"/>
              <a:t>Moral anxiety- fear of the conscience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Box 60"/>
          <p:cNvSpPr>
            <a:spLocks/>
          </p:cNvSpPr>
          <p:nvPr>
            <p:ph type="title"/>
          </p:nvPr>
        </p:nvSpPr>
        <p:spPr>
          <a:xfrm>
            <a:off x="457200" y="274637"/>
            <a:ext cx="8229600" cy="1143000"/>
          </a:xfrm>
          <a:prstGeom prst="rect">
            <a:avLst/>
          </a:prstGeom>
        </p:spPr>
        <p:txBody>
          <a:bodyPr anchor="ctr" bIns="45720" lIns="91440" numCol="1" rIns="91440" tIns="45720" wrap="square"/>
          <a:lstStyle/>
          <a:p>
            <a:pPr indent="0" marL="0"/>
            <a:r>
              <a:rPr dirty="0" lang="en-US" smtClean="0"/>
              <a:t>Development of personality</a:t>
            </a:r>
          </a:p>
        </p:txBody>
      </p:sp>
      <p:sp>
        <p:nvSpPr>
          <p:cNvPr id="61" name="Text Box 61"/>
          <p:cNvSpPr>
            <a:spLocks/>
          </p:cNvSpPr>
          <p:nvPr>
            <p:ph type="body"/>
          </p:nvPr>
        </p:nvSpPr>
        <p:spPr>
          <a:xfrm>
            <a:off x="457200" y="1143000"/>
            <a:ext cx="8229600" cy="4983162"/>
          </a:xfrm>
          <a:prstGeom prst="rect">
            <a:avLst/>
          </a:prstGeom>
        </p:spPr>
        <p:txBody>
          <a:bodyPr anchor="t" bIns="45720" lIns="91440" numCol="1" rIns="91440" tIns="45720" wrap="square"/>
          <a:lstStyle/>
          <a:p>
            <a:pPr indent="-342900" marL="342900">
              <a:buNone/>
            </a:pPr>
            <a:r>
              <a:rPr dirty="0" lang="en-US" smtClean="0" sz="2800"/>
              <a:t>   in response to Physiological growth processes, Frustrations, Conflicts and  Threats</a:t>
            </a:r>
          </a:p>
          <a:p>
            <a:pPr indent="-342900" marL="342900">
              <a:buNone/>
            </a:pPr>
            <a:endParaRPr dirty="0" lang="en-US" smtClean="0" sz="2800"/>
          </a:p>
          <a:p>
            <a:pPr indent="-342900" marL="342900"/>
            <a:r>
              <a:rPr dirty="0" lang="en-US" smtClean="0" sz="2800"/>
              <a:t>Identification- channelize the energy from the id to the ego </a:t>
            </a:r>
            <a:r>
              <a:rPr sz="1800"/>
              <a:t>(eg to be like someone.)</a:t>
            </a:r>
          </a:p>
          <a:p>
            <a:pPr indent="-342900" marL="342900"/>
            <a:r>
              <a:rPr dirty="0" lang="en-US" smtClean="0" sz="2800"/>
              <a:t>Displacement – when identification with an object is not possible – then it is displaced onto a substitute  </a:t>
            </a:r>
            <a:r>
              <a:rPr sz="1800"/>
              <a:t>(eg. anything that resembles it like - food lover becoming chef, angry person write satire, leonardo the vinci painted " Mother of Jesus because it displaces his love for his own mother)</a:t>
            </a:r>
          </a:p>
          <a:p>
            <a:pPr indent="-342900" marL="342900">
              <a:buNone/>
            </a:pPr>
            <a:r>
              <a:rPr dirty="0" lang="en-US" smtClean="0" sz="2800"/>
              <a:t>Methods used to resolve frustration, conflicts and anxieties </a:t>
            </a:r>
          </a:p>
          <a:p>
            <a:pPr indent="-342900" marL="342900">
              <a:buNone/>
            </a:pPr>
            <a:endParaRPr dirty="0" lang="en-US" smtClean="0"/>
          </a:p>
          <a:p>
            <a:pPr indent="-342900" marL="342900">
              <a:buNone/>
            </a:pPr>
            <a:endParaRPr dirty="0" lang="en-US" smtClean="0"/>
          </a:p>
          <a:p>
            <a:pPr indent="-342900" marL="342900">
              <a:buNone/>
            </a:pPr>
            <a:endParaRPr dirty="0"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Box 62"/>
          <p:cNvSpPr>
            <a:spLocks/>
          </p:cNvSpPr>
          <p:nvPr>
            <p:ph type="title"/>
          </p:nvPr>
        </p:nvSpPr>
        <p:spPr>
          <a:xfrm>
            <a:off x="457200" y="274637"/>
            <a:ext cx="8229600" cy="868362"/>
          </a:xfrm>
          <a:prstGeom prst="rect">
            <a:avLst/>
          </a:prstGeom>
        </p:spPr>
        <p:txBody>
          <a:bodyPr anchor="ctr" bIns="45720" lIns="91440" numCol="1" rIns="91440" tIns="45720" wrap="square"/>
          <a:lstStyle/>
          <a:p>
            <a:pPr indent="0" marL="0"/>
            <a:r>
              <a:rPr dirty="0" lang="en-US" smtClean="0" sz="4000"/>
              <a:t>Defense Mechanisms of the Ego</a:t>
            </a:r>
          </a:p>
        </p:txBody>
      </p:sp>
      <p:sp>
        <p:nvSpPr>
          <p:cNvPr id="63" name="Text Box 63"/>
          <p:cNvSpPr>
            <a:spLocks/>
          </p:cNvSpPr>
          <p:nvPr>
            <p:ph type="body"/>
          </p:nvPr>
        </p:nvSpPr>
        <p:spPr>
          <a:xfrm>
            <a:off x="457200" y="990600"/>
            <a:ext cx="8229600" cy="5638800"/>
          </a:xfrm>
          <a:prstGeom prst="rect">
            <a:avLst/>
          </a:prstGeom>
        </p:spPr>
        <p:txBody>
          <a:bodyPr anchor="t" bIns="45720" lIns="91440" numCol="1" rIns="91440" tIns="45720" wrap="square"/>
          <a:lstStyle/>
          <a:p>
            <a:pPr indent="-342900" marL="342900">
              <a:buNone/>
            </a:pPr>
            <a:r>
              <a:rPr sz="2800"/>
              <a:t>Under extreme pressure, the ego resorts to certain mechanisms to protect itself </a:t>
            </a:r>
          </a:p>
          <a:p>
            <a:pPr indent="-342900" marL="342900">
              <a:buNone/>
            </a:pPr>
            <a:r>
              <a:rPr dirty="0" lang="en-US" smtClean="0" sz="2800"/>
              <a:t>    - maintain the status quo</a:t>
            </a:r>
          </a:p>
          <a:p>
            <a:pPr indent="-342900" marL="342900">
              <a:buNone/>
            </a:pPr>
            <a:r>
              <a:rPr dirty="0" lang="en-US" smtClean="0" sz="2800"/>
              <a:t>    - deny or distort reality</a:t>
            </a:r>
          </a:p>
          <a:p>
            <a:pPr indent="-342900" marL="342900">
              <a:buNone/>
            </a:pPr>
            <a:r>
              <a:rPr dirty="0" lang="en-US" smtClean="0" sz="2800"/>
              <a:t>    - operate unconsciously</a:t>
            </a:r>
          </a:p>
          <a:p>
            <a:pPr indent="-342900" marL="342900">
              <a:buNone/>
            </a:pPr>
            <a:endParaRPr dirty="0" lang="en-US" smtClean="0" sz="2800"/>
          </a:p>
          <a:p>
            <a:pPr indent="-342900" marL="342900"/>
            <a:r>
              <a:rPr dirty="0" lang="en-US" smtClean="0"/>
              <a:t>Repression – experience that causes undue anxiety is forced out of consciousness into the unconscious </a:t>
            </a:r>
            <a:r>
              <a:rPr sz="1800"/>
              <a:t>(Very traumatic event is simply forgotten: e.g. people forget they have ever cheated because it is so shameful for them)</a:t>
            </a:r>
          </a:p>
          <a:p>
            <a:pPr indent="-342900" marL="342900">
              <a:buNone/>
            </a:pPr>
            <a:endParaRPr dirty="0" lang="en-US" smtClean="0"/>
          </a:p>
          <a:p>
            <a:pPr indent="-342900" marL="342900">
              <a:buNone/>
            </a:pPr>
            <a:endParaRPr dirty="0"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64"/>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65" name="Text Box 65"/>
          <p:cNvSpPr>
            <a:spLocks/>
          </p:cNvSpPr>
          <p:nvPr>
            <p:ph type="obj"/>
          </p:nvPr>
        </p:nvSpPr>
        <p:spPr>
          <a:xfrm>
            <a:off x="457200" y="1600200"/>
            <a:ext cx="8229600" cy="4525962"/>
          </a:xfrm>
          <a:prstGeom prst="rect">
            <a:avLst/>
          </a:prstGeom>
        </p:spPr>
        <p:txBody>
          <a:bodyPr anchor="t" bIns="45720" lIns="91440" numCol="1" rIns="91440" tIns="45720" wrap="square"/>
          <a:lstStyle/>
          <a:p>
            <a:r>
              <a:t>Projection  - moral anxiety is converted into objective fear (reality anxiety). </a:t>
            </a:r>
            <a:r>
              <a:rPr sz="1800"/>
              <a:t>(You hate someone and say they hate me - feelings unacceptable to you gets projected to other person)</a:t>
            </a:r>
          </a:p>
          <a:p>
            <a:endParaRPr/>
          </a:p>
          <a:p>
            <a:r>
              <a:t>Regression – traumatic experience leads to retreating to an earlier stage of development. </a:t>
            </a:r>
            <a:r>
              <a:rPr sz="1800"/>
              <a:t>(Eg. Go lame, behaving like a child.)</a:t>
            </a:r>
          </a:p>
          <a:p>
            <a:endParaRPr/>
          </a:p>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 Box 66"/>
          <p:cNvSpPr>
            <a:spLocks/>
          </p:cNvSpPr>
          <p:nvPr>
            <p:ph type="title"/>
          </p:nvPr>
        </p:nvSpPr>
        <p:spPr>
          <a:xfrm>
            <a:off x="457200" y="274637"/>
            <a:ext cx="8229600" cy="1143000"/>
          </a:xfrm>
          <a:prstGeom prst="rect">
            <a:avLst/>
          </a:prstGeom>
        </p:spPr>
        <p:txBody>
          <a:bodyPr anchor="ctr" bIns="45720" lIns="91440" numCol="1" rIns="91440" tIns="45720" wrap="square"/>
          <a:lstStyle/>
          <a:p>
            <a:pPr indent="0" marL="0"/>
            <a:r>
              <a:rPr dirty="0" lang="en-US" smtClean="0"/>
              <a:t>Stages of Development</a:t>
            </a:r>
          </a:p>
        </p:txBody>
      </p:sp>
      <p:sp>
        <p:nvSpPr>
          <p:cNvPr id="67" name="Text Box 67"/>
          <p:cNvSpPr>
            <a:spLocks/>
          </p:cNvSpPr>
          <p:nvPr>
            <p:ph type="body"/>
          </p:nvPr>
        </p:nvSpPr>
        <p:spPr>
          <a:xfrm>
            <a:off x="449454" y="1100214"/>
            <a:ext cx="8442875" cy="5349407"/>
          </a:xfrm>
          <a:prstGeom prst="rect">
            <a:avLst/>
          </a:prstGeom>
        </p:spPr>
        <p:txBody>
          <a:bodyPr anchor="t" bIns="45720" lIns="91440" numCol="1" rIns="91440" tIns="45720" wrap="square"/>
          <a:lstStyle/>
          <a:p>
            <a:pPr indent="-342900" marL="342900"/>
            <a:r>
              <a:rPr dirty="0" lang="en-US" smtClean="0"/>
              <a:t>The Oral Stage</a:t>
            </a:r>
          </a:p>
          <a:p>
            <a:pPr indent="-342900" marL="342900"/>
            <a:r>
              <a:rPr sz="1800"/>
              <a:t>First stage: Sucking reflex at child birth</a:t>
            </a:r>
          </a:p>
          <a:p>
            <a:pPr indent="-342900" marL="342900"/>
            <a:r>
              <a:rPr sz="1800"/>
              <a:t>Mouth is sensitive part: Put things in mouth to feel its softness</a:t>
            </a:r>
          </a:p>
          <a:p>
            <a:pPr indent="-342900" marL="342900"/>
            <a:r>
              <a:rPr dirty="0" lang="en-US" smtClean="0"/>
              <a:t>The Anal Stage</a:t>
            </a:r>
          </a:p>
          <a:p>
            <a:pPr indent="-342900" marL="342900"/>
            <a:r>
              <a:rPr sz="1800"/>
              <a:t>From 2 years: Toilet training, time for lots of conflicts since till now they were only cared for but now they have to do things on their own.</a:t>
            </a:r>
          </a:p>
          <a:p>
            <a:pPr indent="-342900" marL="342900"/>
            <a:r>
              <a:rPr sz="1800"/>
              <a:t>Too strict mother could affect the child</a:t>
            </a:r>
          </a:p>
          <a:p>
            <a:pPr indent="-342900" marL="342900"/>
            <a:r>
              <a:rPr dirty="0" lang="en-US" smtClean="0"/>
              <a:t>The Phallic Stage</a:t>
            </a:r>
            <a:r>
              <a:rPr/>
              <a:t> Latency</a:t>
            </a:r>
          </a:p>
          <a:p>
            <a:pPr indent="-342900" marL="342900"/>
            <a:r>
              <a:rPr sz="1800"/>
              <a:t>Oedipus complex: Conflict b/w same sex parent</a:t>
            </a:r>
          </a:p>
          <a:p>
            <a:pPr indent="-342900" marL="342900"/>
            <a:r>
              <a:rPr sz="1800"/>
              <a:t>Mother is primary love object - sees father as competitor</a:t>
            </a:r>
          </a:p>
          <a:p>
            <a:pPr indent="-342900" marL="342900"/>
            <a:r>
              <a:rPr sz="1800"/>
              <a:t>Also could be seen in In-laws.</a:t>
            </a:r>
          </a:p>
          <a:p>
            <a:pPr indent="-342900" marL="342900"/>
            <a:r>
              <a:rPr dirty="0" lang="en-US" smtClean="0"/>
              <a:t>The Genital Stage</a:t>
            </a:r>
          </a:p>
          <a:p>
            <a:pPr indent="-342900" marL="342900"/>
            <a:r>
              <a:rPr sz="1800"/>
              <a:t>Oedipus complex get resolved when child identifies with father.</a:t>
            </a:r>
          </a:p>
          <a:p>
            <a:pPr indent="-342900" marL="342900"/>
            <a:r>
              <a:rPr sz="1800"/>
              <a:t>Resolution of Oedipus complex leads to development of superego. eg : Narcissistic becomes altruist.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 name="rect0"/>
          <p:cNvSpPr txBox="1"/>
          <p:nvPr/>
        </p:nvSpPr>
        <p:spPr>
          <a:xfrm>
            <a:off x="387289" y="655291"/>
            <a:ext cx="7090120" cy="5809459"/>
          </a:xfrm>
          <a:prstGeom prst="rect">
            <a:avLst/>
          </a:prstGeom>
          <a:noFill/>
        </p:spPr>
        <p:txBody>
          <a:bodyPr numCol="1" wrap="square"/>
          <a:lstStyle/>
          <a:p>
            <a:r>
              <a:rPr b="1" sz="3000" u="sng"/>
              <a:t>Fixation in One stage</a:t>
            </a:r>
            <a:endParaRPr/>
          </a:p>
          <a:p>
            <a:pPr>
              <a:buChar char="•"/>
            </a:pPr>
          </a:p>
          <a:p>
            <a:pPr>
              <a:buChar char="•"/>
            </a:pPr>
          </a:p>
          <a:p>
            <a:pPr>
              <a:buChar char="•"/>
            </a:pPr>
            <a:r>
              <a:rPr b="1" sz="2400"/>
              <a:t>Oral fixation</a:t>
            </a:r>
            <a:r>
              <a:rPr sz="2400"/>
              <a:t>: Smoking, thumb sucking, lollipop sucking</a:t>
            </a:r>
          </a:p>
          <a:p>
            <a:pPr>
              <a:buChar char="•"/>
            </a:pPr>
          </a:p>
          <a:p>
            <a:pPr>
              <a:buChar char="•"/>
            </a:pPr>
          </a:p>
          <a:p>
            <a:pPr>
              <a:buChar char="•"/>
            </a:pPr>
            <a:r>
              <a:rPr b="1" sz="2400"/>
              <a:t>Anal: </a:t>
            </a:r>
            <a:r>
              <a:rPr b="0" sz="2400"/>
              <a:t>Obsessed with constipation</a:t>
            </a:r>
          </a:p>
          <a:p>
            <a:pPr>
              <a:buChar char="•"/>
            </a:pPr>
            <a:r>
              <a:rPr b="0" sz="2400"/>
              <a:t/>
            </a:r>
          </a:p>
          <a:p>
            <a:pPr>
              <a:buChar char="•"/>
            </a:pPr>
            <a:r>
              <a:rPr b="1" sz="2400"/>
              <a:t>Phallic :  </a:t>
            </a:r>
            <a:r>
              <a:rPr b="0" sz="2400"/>
              <a:t>Always conflict, Same sex parent is more critical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 Box 68"/>
          <p:cNvSpPr>
            <a:spLocks/>
          </p:cNvSpPr>
          <p:nvPr>
            <p:ph type="title"/>
          </p:nvPr>
        </p:nvSpPr>
        <p:spPr>
          <a:xfrm>
            <a:off x="457200" y="274637"/>
            <a:ext cx="8229600" cy="1143000"/>
          </a:xfrm>
          <a:prstGeom prst="rect">
            <a:avLst/>
          </a:prstGeom>
        </p:spPr>
        <p:txBody>
          <a:bodyPr anchor="ctr" bIns="45720" lIns="91440" numCol="1" rIns="91440" tIns="45720" wrap="square"/>
          <a:lstStyle/>
          <a:p>
            <a:pPr indent="0" marL="0"/>
            <a:r>
              <a:rPr dirty="0" lang="en-US" smtClean="0"/>
              <a:t>Criticisms</a:t>
            </a:r>
          </a:p>
        </p:txBody>
      </p:sp>
      <p:sp>
        <p:nvSpPr>
          <p:cNvPr id="69" name="Text Box 69"/>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r>
              <a:rPr dirty="0" lang="en-US" smtClean="0"/>
              <a:t>Lack of Empirical Procedures</a:t>
            </a:r>
          </a:p>
          <a:p>
            <a:pPr indent="-342900" marL="342900">
              <a:buNone/>
            </a:pPr>
            <a:r>
              <a:rPr dirty="0" lang="en-US" smtClean="0"/>
              <a:t>   - did not have a verbatim record </a:t>
            </a:r>
          </a:p>
          <a:p>
            <a:pPr indent="-342900" marL="342900">
              <a:buNone/>
            </a:pPr>
            <a:r>
              <a:rPr dirty="0" lang="en-US" smtClean="0"/>
              <a:t>   - line of reasoning rarely made explicit </a:t>
            </a:r>
          </a:p>
          <a:p>
            <a:pPr indent="-342900" marL="342900">
              <a:buNone/>
            </a:pPr>
            <a:r>
              <a:rPr dirty="0" lang="en-US" smtClean="0"/>
              <a:t>   - no quantifying of the empirical data</a:t>
            </a:r>
          </a:p>
          <a:p>
            <a:pPr indent="-342900" marL="342900">
              <a:buNone/>
            </a:pPr>
            <a:r>
              <a:rPr dirty="0" lang="en-US" smtClean="0"/>
              <a:t>   - theory of personality based on few atypical patients</a:t>
            </a:r>
          </a:p>
          <a:p>
            <a:pPr indent="-342900" marL="342900">
              <a:buNone/>
            </a:pPr>
            <a:r>
              <a:rPr sz="2400"/>
              <a:t/>
            </a:r>
          </a:p>
          <a:p>
            <a:pPr indent="-342900" marL="342900">
              <a:buNone/>
            </a:pPr>
            <a:r>
              <a:rPr sz="2400"/>
              <a:t>Abstracting always with sexuality</a:t>
            </a:r>
          </a:p>
          <a:p>
            <a:pPr indent="-342900" marL="342900">
              <a:buNone/>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 Box 70"/>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71" name="Text Box 71"/>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r>
              <a:rPr dirty="0" lang="en-US" smtClean="0"/>
              <a:t>Patient, meticulous, penetrating, observer</a:t>
            </a:r>
          </a:p>
          <a:p>
            <a:pPr indent="-342900" marL="342900">
              <a:buNone/>
            </a:pPr>
            <a:r>
              <a:rPr dirty="0" lang="en-US" smtClean="0"/>
              <a:t>  tenacious, disciplined, courageous and original thinker.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8"/>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9" name="Text Box 9"/>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lnSpc>
                <a:spcPct val="90000"/>
              </a:lnSpc>
            </a:pPr>
            <a:r>
              <a:rPr dirty="0" lang="en-US" smtClean="0">
                <a:latin charset="0" pitchFamily="66" typeface="Freestyle Script"/>
              </a:rPr>
              <a:t>Personality theories are functional in their orientation</a:t>
            </a:r>
          </a:p>
          <a:p>
            <a:pPr indent="-342900" marL="342900">
              <a:lnSpc>
                <a:spcPct val="90000"/>
              </a:lnSpc>
            </a:pPr>
            <a:r>
              <a:rPr dirty="0" lang="en-US" smtClean="0">
                <a:latin charset="0" pitchFamily="66" typeface="Freestyle Script"/>
              </a:rPr>
              <a:t>An adequate understanding of human behavior will evolve only from the study of the whole person</a:t>
            </a:r>
          </a:p>
          <a:p>
            <a:pPr indent="-342900" marL="342900">
              <a:lnSpc>
                <a:spcPct val="90000"/>
              </a:lnSpc>
            </a:pPr>
            <a:r>
              <a:rPr dirty="0" lang="en-US" smtClean="0">
                <a:latin charset="0" pitchFamily="66" typeface="Freestyle Script"/>
              </a:rPr>
              <a:t>A distinctive feature of personality theory is its function as an integrative theory.  </a:t>
            </a:r>
          </a:p>
          <a:p>
            <a:pPr indent="-342900" marL="342900">
              <a:lnSpc>
                <a:spcPct val="90000"/>
              </a:lnSpc>
            </a:pPr>
            <a:r>
              <a:rPr dirty="0" lang="en-US" smtClean="0">
                <a:latin charset="0" pitchFamily="66" typeface="Freestyle Script"/>
              </a:rPr>
              <a:t>What distinguishes personality theorists from traditional psychological theorists?</a:t>
            </a:r>
          </a:p>
          <a:p>
            <a:pPr indent="-342900" marL="342900">
              <a:lnSpc>
                <a:spcPct val="90000"/>
              </a:lnSpc>
              <a:buNone/>
            </a:pPr>
            <a:r>
              <a:rPr dirty="0" lang="en-US" smtClean="0"/>
              <a:t>                               </a:t>
            </a:r>
            <a:r>
              <a:rPr dirty="0" i="1" lang="en-US" smtClean="0" sz="2000"/>
              <a:t>Theories of Personality  </a:t>
            </a:r>
          </a:p>
          <a:p>
            <a:pPr indent="-342900" marL="342900">
              <a:lnSpc>
                <a:spcPct val="90000"/>
              </a:lnSpc>
              <a:buNone/>
            </a:pPr>
            <a:r>
              <a:rPr dirty="0" i="1" lang="en-US" smtClean="0" sz="2000"/>
              <a:t>                                                     Hall &amp; Lindzey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Box 72"/>
          <p:cNvSpPr>
            <a:spLocks/>
          </p:cNvSpPr>
          <p:nvPr>
            <p:ph type="title"/>
          </p:nvPr>
        </p:nvSpPr>
        <p:spPr>
          <a:xfrm>
            <a:off x="457200" y="274637"/>
            <a:ext cx="8229600" cy="1143000"/>
          </a:xfrm>
          <a:prstGeom prst="rect">
            <a:avLst/>
          </a:prstGeom>
        </p:spPr>
        <p:txBody>
          <a:bodyPr anchor="ctr" bIns="45720" lIns="91440" numCol="1" rIns="91440" tIns="45720" wrap="square"/>
          <a:lstStyle/>
          <a:p>
            <a:r>
              <a:t>Erik Erikson </a:t>
            </a:r>
          </a:p>
        </p:txBody>
      </p:sp>
      <p:sp>
        <p:nvSpPr>
          <p:cNvPr id="73" name="Text Box 73"/>
          <p:cNvSpPr>
            <a:spLocks/>
          </p:cNvSpPr>
          <p:nvPr>
            <p:ph type="obj"/>
          </p:nvPr>
        </p:nvSpPr>
        <p:spPr>
          <a:xfrm>
            <a:off x="457200" y="1600200"/>
            <a:ext cx="8229600" cy="4525962"/>
          </a:xfrm>
          <a:prstGeom prst="rect">
            <a:avLst/>
          </a:prstGeom>
        </p:spPr>
        <p:txBody>
          <a:bodyPr anchor="t" bIns="45720" lIns="91440" numCol="1" rIns="91440" tIns="45720" wrap="square"/>
          <a:lstStyle/>
          <a:p>
            <a:pPr indent="-342900" marL="342900"/>
            <a:r>
              <a:rPr dirty="0" lang="en-US" smtClean="0"/>
              <a:t>Pscychosocial theory of development </a:t>
            </a:r>
          </a:p>
          <a:p>
            <a:pPr indent="-342900" marL="342900"/>
            <a:endParaRPr dirty="0" lang="en-US" smtClean="0"/>
          </a:p>
          <a:p>
            <a:pPr indent="-342900" marL="342900">
              <a:buNone/>
            </a:pPr>
            <a:r>
              <a:rPr dirty="0" lang="en-US" smtClean="0">
                <a:latin charset="0" pitchFamily="18" typeface="Bodoni MT Poster Compressed"/>
              </a:rPr>
              <a:t>         Childhood and Society</a:t>
            </a:r>
            <a:r>
              <a:rPr dirty="0" lang="en-US" smtClean="0"/>
              <a:t> (1950, 1963)</a:t>
            </a:r>
          </a:p>
          <a:p>
            <a:pPr indent="-342900" marL="342900">
              <a:buNone/>
            </a:pPr>
            <a:endParaRPr dirty="0" lang="en-US" smtClean="0"/>
          </a:p>
          <a:p>
            <a:pPr indent="-342900" marL="342900">
              <a:buNone/>
            </a:pPr>
            <a:r>
              <a:rPr dirty="0" lang="en-US"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Box 74"/>
          <p:cNvSpPr>
            <a:spLocks/>
          </p:cNvSpPr>
          <p:nvPr>
            <p:ph type="title"/>
          </p:nvPr>
        </p:nvSpPr>
        <p:spPr>
          <a:xfrm>
            <a:off x="457200" y="274637"/>
            <a:ext cx="8229600" cy="106362"/>
          </a:xfrm>
          <a:prstGeom prst="rect">
            <a:avLst/>
          </a:prstGeom>
        </p:spPr>
        <p:txBody>
          <a:bodyPr anchor="ctr" bIns="45720" lIns="91440" numCol="1" rIns="91440" tIns="45720" wrap="square"/>
          <a:lstStyle/>
          <a:p>
            <a:endParaRPr/>
          </a:p>
        </p:txBody>
      </p:sp>
      <p:sp>
        <p:nvSpPr>
          <p:cNvPr id="75" name="Text Box 75"/>
          <p:cNvSpPr>
            <a:spLocks/>
          </p:cNvSpPr>
          <p:nvPr>
            <p:ph type="obj"/>
          </p:nvPr>
        </p:nvSpPr>
        <p:spPr>
          <a:xfrm>
            <a:off x="457200" y="762000"/>
            <a:ext cx="8229600" cy="5867400"/>
          </a:xfrm>
          <a:prstGeom prst="rect">
            <a:avLst/>
          </a:prstGeom>
        </p:spPr>
        <p:txBody>
          <a:bodyPr anchor="t" bIns="45720" lIns="91440" numCol="1" rIns="91440" tIns="45720" wrap="square"/>
          <a:lstStyle/>
          <a:p>
            <a:pPr indent="-342900" marL="342900">
              <a:buNone/>
            </a:pPr>
            <a:r>
              <a:rPr dirty="0" lang="en-US" smtClean="0"/>
              <a:t>8 Stages – through which development proceeds</a:t>
            </a:r>
          </a:p>
          <a:p>
            <a:pPr indent="-342900" marL="342900"/>
            <a:endParaRPr dirty="0" lang="en-US" smtClean="0"/>
          </a:p>
          <a:p>
            <a:pPr indent="-342900" marL="342900"/>
            <a:r>
              <a:rPr dirty="0" lang="en-US" smtClean="0"/>
              <a:t>Basic Trust vs Mistrust – Hope</a:t>
            </a:r>
          </a:p>
          <a:p>
            <a:pPr indent="-342900" marL="342900"/>
            <a:r>
              <a:rPr sz="1800"/>
              <a:t>Mother- Outer Predictibility leads to inner certainity - Reduces anxiety and rage of mother is not there.</a:t>
            </a:r>
          </a:p>
          <a:p>
            <a:pPr indent="-342900" marL="342900"/>
            <a:r>
              <a:rPr sz="1800"/>
              <a:t>Religion often attribute god with parent like trait to create trust: trust create hope and lack of hope is the basis of depression.</a:t>
            </a:r>
          </a:p>
          <a:p>
            <a:pPr indent="-342900" marL="342900"/>
            <a:r>
              <a:rPr dirty="0" lang="en-US" smtClean="0"/>
              <a:t>Autonomy vs Shame Doubt - Will </a:t>
            </a:r>
            <a:r>
              <a:rPr sz="1800"/>
              <a:t>(similar to toilet training) </a:t>
            </a:r>
          </a:p>
          <a:p>
            <a:pPr indent="-342900" marL="342900"/>
            <a:r>
              <a:rPr/>
              <a:t>Initiative vs Guilt - Purpose</a:t>
            </a:r>
            <a:endParaRPr dirty="0" lang="en-US" smtClean="0"/>
          </a:p>
          <a:p>
            <a:pPr indent="-342900" marL="342900"/>
            <a:r>
              <a:rPr sz="1800"/>
              <a:t>Independence</a:t>
            </a:r>
          </a:p>
          <a:p>
            <a:pPr indent="-342900" marL="342900"/>
            <a:r>
              <a:rPr sz="1800"/>
              <a:t>Agency</a:t>
            </a:r>
          </a:p>
          <a:p>
            <a:pPr indent="-342900" marL="342900"/>
            <a:r>
              <a:rPr sz="1800"/>
              <a:t>Too much shouting from parents - Guilt</a:t>
            </a:r>
          </a:p>
          <a:p>
            <a:pPr indent="-342900" marL="342900"/>
            <a:endParaRPr dirty="0" lang="en-US" smtClean="0"/>
          </a:p>
          <a:p>
            <a:pPr indent="-342900" marL="342900"/>
            <a:endParaRPr dirty="0"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76"/>
          <p:cNvSpPr>
            <a:spLocks/>
          </p:cNvSpPr>
          <p:nvPr>
            <p:ph type="title"/>
          </p:nvPr>
        </p:nvSpPr>
        <p:spPr>
          <a:xfrm>
            <a:off x="457200" y="274637"/>
            <a:ext cx="8229600" cy="106362"/>
          </a:xfrm>
          <a:prstGeom prst="rect">
            <a:avLst/>
          </a:prstGeom>
        </p:spPr>
        <p:txBody>
          <a:bodyPr anchor="ctr" bIns="45720" lIns="91440" numCol="1" rIns="91440" tIns="45720" wrap="square"/>
          <a:lstStyle/>
          <a:p>
            <a:endParaRPr/>
          </a:p>
        </p:txBody>
      </p:sp>
      <p:sp>
        <p:nvSpPr>
          <p:cNvPr id="77" name="Text Box 77"/>
          <p:cNvSpPr>
            <a:spLocks/>
          </p:cNvSpPr>
          <p:nvPr>
            <p:ph type="obj"/>
          </p:nvPr>
        </p:nvSpPr>
        <p:spPr>
          <a:xfrm>
            <a:off x="457200" y="533400"/>
            <a:ext cx="8229600" cy="5592762"/>
          </a:xfrm>
          <a:prstGeom prst="rect">
            <a:avLst/>
          </a:prstGeom>
        </p:spPr>
        <p:txBody>
          <a:bodyPr anchor="t" bIns="45720" lIns="91440" numCol="1" rIns="91440" tIns="45720" wrap="square"/>
          <a:lstStyle/>
          <a:p>
            <a:pPr indent="-342900" marL="342900"/>
            <a:r>
              <a:rPr dirty="0" lang="en-US" smtClean="0"/>
              <a:t>Industry vs Inferiority  - Competence </a:t>
            </a:r>
          </a:p>
          <a:p>
            <a:pPr indent="-342900" marL="342900"/>
            <a:r>
              <a:rPr sz="1800"/>
              <a:t>Child goes to school</a:t>
            </a:r>
          </a:p>
          <a:p>
            <a:pPr indent="-342900" marL="342900"/>
            <a:r>
              <a:rPr sz="1800"/>
              <a:t>Child is trained to use cultural tools</a:t>
            </a:r>
          </a:p>
          <a:p>
            <a:pPr indent="-342900" marL="342900"/>
            <a:r>
              <a:rPr sz="1800"/>
              <a:t>Technological ethos</a:t>
            </a:r>
          </a:p>
          <a:p>
            <a:pPr indent="-342900" marL="342900"/>
            <a:r>
              <a:rPr dirty="0" lang="en-US" smtClean="0"/>
              <a:t>Identity vs Identity Confusion – Fidelity</a:t>
            </a:r>
          </a:p>
          <a:p>
            <a:pPr indent="-342900" marL="342900"/>
            <a:r>
              <a:rPr sz="1800"/>
              <a:t>Moratorium (Stop) : B/w childhood and adulthood.</a:t>
            </a:r>
          </a:p>
          <a:p>
            <a:pPr indent="-342900" marL="342900"/>
            <a:r>
              <a:rPr sz="1800"/>
              <a:t>More concern about the appearance in someone else's eyes rather how thy feel themself.</a:t>
            </a:r>
          </a:p>
          <a:p>
            <a:pPr indent="-342900" marL="342900"/>
            <a:r>
              <a:rPr dirty="0" lang="en-US" smtClean="0"/>
              <a:t>Intimacy vs Isolation - Love</a:t>
            </a:r>
          </a:p>
          <a:p>
            <a:pPr indent="-342900" marL="342900"/>
            <a:r>
              <a:rPr dirty="0" lang="en-US" smtClean="0"/>
              <a:t>Generativity vs Stagnation - Care</a:t>
            </a:r>
          </a:p>
          <a:p>
            <a:pPr indent="-342900" marL="342900"/>
            <a:r>
              <a:rPr sz="1800"/>
              <a:t>Having Children, </a:t>
            </a:r>
            <a:r>
              <a:rPr sz="1800"/>
              <a:t>Being Productive, </a:t>
            </a:r>
            <a:r>
              <a:rPr sz="1800"/>
              <a:t>Mentoring, </a:t>
            </a:r>
            <a:r>
              <a:rPr sz="1800"/>
              <a:t>Parenting</a:t>
            </a:r>
          </a:p>
          <a:p>
            <a:pPr indent="-342900" marL="342900"/>
            <a:r>
              <a:rPr dirty="0" lang="en-US" smtClean="0"/>
              <a:t>Ego Integrity vs Despair-  Wisdom</a:t>
            </a:r>
          </a:p>
          <a:p>
            <a:pPr indent="-342900" marL="342900"/>
            <a:r>
              <a:rPr sz="1800"/>
              <a:t>Integrity: Practice what you preach</a:t>
            </a:r>
          </a:p>
          <a:p>
            <a:pPr indent="-342900" marL="342900"/>
            <a:r>
              <a:rPr sz="1800"/>
              <a:t>Despair: Due to fear of Death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 Box 78"/>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79" name="Text Box 79"/>
          <p:cNvSpPr>
            <a:spLocks/>
          </p:cNvSpPr>
          <p:nvPr>
            <p:ph type="obj"/>
          </p:nvPr>
        </p:nvSpPr>
        <p:spPr>
          <a:xfrm>
            <a:off x="457200" y="1600200"/>
            <a:ext cx="8229600" cy="4525962"/>
          </a:xfrm>
          <a:prstGeom prst="rect">
            <a:avLst/>
          </a:prstGeom>
        </p:spPr>
        <p:txBody>
          <a:bodyPr anchor="t" bIns="45720" lIns="91440" numCol="1" rIns="91440" tIns="45720" wrap="square"/>
          <a:lstStyle/>
          <a:p>
            <a:r>
              <a:t>Takes Freudian stages and connects them to the social world </a:t>
            </a:r>
          </a:p>
          <a:p>
            <a:endParaRPr/>
          </a:p>
          <a:p>
            <a:r>
              <a:t>Stage theory – biological maturation</a:t>
            </a:r>
          </a:p>
          <a:p>
            <a:endParaRPr/>
          </a:p>
          <a:p>
            <a:r>
              <a:t>Cultural Universality </a:t>
            </a:r>
          </a:p>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Box 80"/>
          <p:cNvSpPr>
            <a:spLocks/>
          </p:cNvSpPr>
          <p:nvPr>
            <p:ph type="title"/>
          </p:nvPr>
        </p:nvSpPr>
        <p:spPr>
          <a:xfrm>
            <a:off x="457200" y="274637"/>
            <a:ext cx="8229600" cy="1143000"/>
          </a:xfrm>
          <a:prstGeom prst="rect">
            <a:avLst/>
          </a:prstGeom>
        </p:spPr>
        <p:txBody>
          <a:bodyPr anchor="ctr" bIns="45720" lIns="91440" numCol="1" rIns="91440" tIns="45720" wrap="square"/>
          <a:lstStyle/>
          <a:p>
            <a:pPr indent="0" marL="0"/>
            <a:r>
              <a:rPr dirty="0" lang="en-US" smtClean="0" sz="4000"/>
              <a:t/>
            </a:r>
            <a:br>
              <a:rPr dirty="0" lang="en-US" smtClean="0" sz="4000"/>
            </a:br>
            <a:r>
              <a:rPr dirty="0" lang="en-US" smtClean="0" sz="4000"/>
              <a:t>Trait Perspective</a:t>
            </a:r>
            <a:br>
              <a:rPr dirty="0" lang="en-US" smtClean="0" sz="4000"/>
            </a:br>
            <a:br>
              <a:rPr dirty="0" lang="en-US" smtClean="0" sz="4000"/>
            </a:br>
            <a:r>
              <a:rPr dirty="0" lang="en-US" smtClean="0" sz="4000"/>
              <a:t/>
            </a:r>
            <a:br>
              <a:rPr dirty="0" lang="en-US" smtClean="0" sz="4000"/>
            </a:br>
          </a:p>
        </p:txBody>
      </p:sp>
      <p:sp>
        <p:nvSpPr>
          <p:cNvPr id="81" name="Text Box 81"/>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r>
              <a:rPr dirty="0" lang="en-US" smtClean="0"/>
              <a:t>Trait -  characteristic behavior and conscious motives </a:t>
            </a:r>
          </a:p>
          <a:p>
            <a:pPr indent="-342900" marL="342900"/>
            <a:r>
              <a:rPr dirty="0" lang="en-US" smtClean="0"/>
              <a:t>Allport – pay attention to manifest motives before probing the unconscious</a:t>
            </a:r>
          </a:p>
          <a:p>
            <a:pPr indent="-342900" marL="342900">
              <a:buNone/>
            </a:pPr>
            <a:endParaRPr dirty="0" lang="en-US" smtClean="0"/>
          </a:p>
          <a:p>
            <a:pPr indent="-342900" marL="342900"/>
            <a:r>
              <a:rPr dirty="0" lang="en-US" smtClean="0"/>
              <a:t>Eysenck – extraversion –introversion</a:t>
            </a:r>
          </a:p>
          <a:p>
            <a:pPr indent="-342900" marL="342900">
              <a:buNone/>
            </a:pPr>
            <a:r>
              <a:rPr dirty="0" lang="en-US" smtClean="0"/>
              <a:t>                      stability - instability </a:t>
            </a:r>
          </a:p>
          <a:p>
            <a:pPr indent="-342900" marL="342900">
              <a:buNone/>
            </a:pPr>
            <a:r>
              <a:rPr dirty="0" lang="en-US" smtClean="0"/>
              <a:t>                  </a:t>
            </a:r>
          </a:p>
          <a:p>
            <a:pPr indent="-342900" marL="342900">
              <a:buNone/>
            </a:pPr>
            <a:endParaRPr dirty="0"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 Box 82"/>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83" name="Text Box 83"/>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r>
              <a:rPr dirty="0" lang="en-US" smtClean="0"/>
              <a:t>Biology and Personality</a:t>
            </a:r>
          </a:p>
          <a:p>
            <a:pPr indent="-342900" marL="342900">
              <a:buNone/>
            </a:pPr>
            <a:r>
              <a:rPr dirty="0" lang="en-US" smtClean="0"/>
              <a:t>   Extraversion – more dopamine related activity</a:t>
            </a:r>
          </a:p>
          <a:p>
            <a:pPr indent="-342900" marL="342900">
              <a:buNone/>
            </a:pPr>
            <a:r>
              <a:rPr dirty="0" lang="en-US" smtClean="0"/>
              <a:t>   Autonomic Nervous System Reactivity</a:t>
            </a:r>
          </a:p>
          <a:p>
            <a:pPr indent="-342900" marL="342900">
              <a:buNone/>
            </a:pPr>
            <a:r>
              <a:rPr dirty="0" lang="en-US" smtClean="0"/>
              <a:t>   </a:t>
            </a:r>
          </a:p>
          <a:p>
            <a:pPr indent="-342900" marL="342900">
              <a:buNone/>
            </a:pPr>
            <a:r>
              <a:rPr dirty="0" lang="en-US" smtClean="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 Box 84"/>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85" name="Text Box 85"/>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r>
              <a:rPr dirty="0" lang="en-US" smtClean="0" sz="2000"/>
              <a:t>The Big Five  (Costa &amp; McCrae, 2006)</a:t>
            </a:r>
          </a:p>
          <a:p>
            <a:pPr indent="-342900" marL="342900">
              <a:buNone/>
            </a:pPr>
            <a:r>
              <a:rPr dirty="0" lang="en-US" smtClean="0" sz="2000"/>
              <a:t>Conscientiousness (organized, careful,disciplined – disorganized,careless, impulsive)</a:t>
            </a:r>
          </a:p>
          <a:p>
            <a:pPr indent="-342900" marL="342900">
              <a:buNone/>
            </a:pPr>
            <a:r>
              <a:rPr dirty="0" lang="en-US" smtClean="0" sz="2000"/>
              <a:t>Agreeableness (soft hearted, trusting, helpful – ruthless, suspicious, uncoperative</a:t>
            </a:r>
          </a:p>
          <a:p>
            <a:pPr indent="-342900" marL="342900">
              <a:buNone/>
            </a:pPr>
            <a:r>
              <a:rPr dirty="0" lang="en-US" smtClean="0" sz="2000"/>
              <a:t>Neuroticism (calm, secure, self satisfied – anxious, insecure, self pitying)</a:t>
            </a:r>
          </a:p>
          <a:p>
            <a:pPr indent="-342900" marL="342900">
              <a:buNone/>
            </a:pPr>
            <a:r>
              <a:rPr dirty="0" lang="en-US" smtClean="0" sz="2000"/>
              <a:t> (emotional stability –instability)</a:t>
            </a:r>
          </a:p>
          <a:p>
            <a:pPr indent="-342900" marL="342900">
              <a:buNone/>
            </a:pPr>
            <a:r>
              <a:rPr dirty="0" lang="en-US" smtClean="0" sz="2000"/>
              <a:t>Openness (imaginative, preference for variety, independent – practical, preference for routine, conforming</a:t>
            </a:r>
          </a:p>
          <a:p>
            <a:pPr indent="-342900" marL="342900">
              <a:buNone/>
            </a:pPr>
            <a:r>
              <a:rPr dirty="0" lang="en-US" smtClean="0" sz="2000"/>
              <a:t>Extraversion (sociable, fun loving, affectionate – retiring, sober, reserved)</a:t>
            </a:r>
          </a:p>
          <a:p>
            <a:pPr indent="-342900" marL="342900">
              <a:buNone/>
            </a:pPr>
            <a:endParaRPr dirty="0" lang="en-US" smtClean="0"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Box 86"/>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87" name="Text Box 87"/>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lnSpc>
                <a:spcPct val="90000"/>
              </a:lnSpc>
              <a:buNone/>
            </a:pPr>
            <a:r>
              <a:rPr dirty="0" lang="en-US" smtClean="0"/>
              <a:t>The Person- Situation Controversy</a:t>
            </a:r>
          </a:p>
          <a:p>
            <a:pPr indent="-342900" marL="342900">
              <a:lnSpc>
                <a:spcPct val="90000"/>
              </a:lnSpc>
              <a:buNone/>
            </a:pPr>
            <a:r>
              <a:rPr dirty="0" lang="en-US" smtClean="0"/>
              <a:t>Behaviour is influenced – inner disposition as well as environment – which is more important </a:t>
            </a:r>
          </a:p>
          <a:p>
            <a:pPr indent="-342900" marL="342900">
              <a:lnSpc>
                <a:spcPct val="90000"/>
              </a:lnSpc>
              <a:buNone/>
            </a:pPr>
            <a:r>
              <a:rPr dirty="0" lang="en-US" smtClean="0"/>
              <a:t> personality traits that persist over time and across situations</a:t>
            </a:r>
          </a:p>
          <a:p>
            <a:pPr indent="-342900" marL="342900">
              <a:lnSpc>
                <a:spcPct val="90000"/>
              </a:lnSpc>
              <a:buNone/>
            </a:pPr>
            <a:r>
              <a:rPr dirty="0" lang="en-US" smtClean="0"/>
              <a:t> Average behavior over many situations is predictable</a:t>
            </a:r>
          </a:p>
          <a:p>
            <a:pPr indent="-342900" marL="342900">
              <a:lnSpc>
                <a:spcPct val="90000"/>
              </a:lnSpc>
            </a:pPr>
            <a:r>
              <a:rPr dirty="0" lang="en-US" smtClean="0"/>
              <a:t>DePaulo - expressiveness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0"/>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11" name="Text Box 11"/>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r>
              <a:rPr dirty="0" lang="en-US" smtClean="0"/>
              <a:t>Theory is a set of propositions</a:t>
            </a:r>
          </a:p>
          <a:p>
            <a:pPr indent="-342900" marL="342900"/>
            <a:r>
              <a:rPr dirty="0" lang="en-US" smtClean="0"/>
              <a:t>Theory is useful or not useful</a:t>
            </a:r>
          </a:p>
          <a:p>
            <a:pPr indent="-342900" marL="342900"/>
            <a:endParaRPr dirty="0"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2"/>
          <p:cNvSpPr>
            <a:spLocks/>
          </p:cNvSpPr>
          <p:nvPr>
            <p:ph type="title"/>
          </p:nvPr>
        </p:nvSpPr>
        <p:spPr>
          <a:xfrm>
            <a:off x="457200" y="274637"/>
            <a:ext cx="8229600" cy="1143000"/>
          </a:xfrm>
          <a:prstGeom prst="rect">
            <a:avLst/>
          </a:prstGeom>
        </p:spPr>
        <p:txBody>
          <a:bodyPr anchor="ctr" bIns="45720" lIns="91440" numCol="1" rIns="91440" tIns="45720" wrap="square"/>
          <a:lstStyle/>
          <a:p>
            <a:pPr indent="0" marL="0"/>
            <a:r>
              <a:rPr dirty="0" lang="en-US" smtClean="0" sz="4000"/>
              <a:t>Wundt’s Conception of Personality</a:t>
            </a:r>
          </a:p>
        </p:txBody>
      </p:sp>
      <p:sp>
        <p:nvSpPr>
          <p:cNvPr id="13" name="Text Box 13"/>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lnSpc>
                <a:spcPct val="90000"/>
              </a:lnSpc>
            </a:pPr>
            <a:r>
              <a:rPr dirty="0" lang="en-US" smtClean="0"/>
              <a:t>Personality is a system</a:t>
            </a:r>
          </a:p>
          <a:p>
            <a:pPr indent="-342900" marL="342900">
              <a:lnSpc>
                <a:spcPct val="90000"/>
              </a:lnSpc>
            </a:pPr>
            <a:r>
              <a:rPr dirty="0" lang="en-US" smtClean="0"/>
              <a:t>A system is a set of interrelated parts. Examples are:</a:t>
            </a:r>
          </a:p>
          <a:p>
            <a:pPr indent="-285750" lvl="1" marL="742950">
              <a:lnSpc>
                <a:spcPct val="90000"/>
              </a:lnSpc>
            </a:pPr>
            <a:r>
              <a:rPr dirty="0" lang="en-US" smtClean="0"/>
              <a:t>The solar system</a:t>
            </a:r>
          </a:p>
          <a:p>
            <a:pPr indent="-285750" lvl="1" marL="742950">
              <a:lnSpc>
                <a:spcPct val="90000"/>
              </a:lnSpc>
            </a:pPr>
            <a:r>
              <a:rPr dirty="0" lang="en-US" smtClean="0"/>
              <a:t>A college or university</a:t>
            </a:r>
          </a:p>
          <a:p>
            <a:pPr indent="-342900" marL="342900">
              <a:lnSpc>
                <a:spcPct val="90000"/>
              </a:lnSpc>
            </a:pPr>
            <a:r>
              <a:rPr dirty="0" lang="en-US" smtClean="0"/>
              <a:t>Subfields are organized from those studying smaller units to those studying larger units. </a:t>
            </a:r>
          </a:p>
          <a:p>
            <a:pPr indent="-342900" marL="342900">
              <a:lnSpc>
                <a:spcPct val="90000"/>
              </a:lnSpc>
            </a:pPr>
            <a:r>
              <a:rPr dirty="0" lang="en-US" smtClean="0"/>
              <a:t>Personality was the large system that organized the parts of psychology</a:t>
            </a:r>
          </a:p>
        </p:txBody>
      </p:sp>
    </p:spTree>
  </p:cSld>
  <p:clrMapOvr>
    <a:masterClrMapping/>
  </p:clrMapOvr>
  <p:transition>
    <p:cut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4"/>
          <p:cNvSpPr>
            <a:spLocks/>
          </p:cNvSpPr>
          <p:nvPr>
            <p:ph type="title"/>
          </p:nvPr>
        </p:nvSpPr>
        <p:spPr>
          <a:xfrm>
            <a:off x="457200" y="274637"/>
            <a:ext cx="8229600" cy="1143000"/>
          </a:xfrm>
          <a:prstGeom prst="rect">
            <a:avLst/>
          </a:prstGeom>
        </p:spPr>
        <p:txBody>
          <a:bodyPr anchor="ctr" bIns="45720" lIns="91440" numCol="1" rIns="91440" tIns="45720" wrap="square"/>
          <a:lstStyle/>
          <a:p>
            <a:pPr indent="0" marL="0"/>
            <a:r>
              <a:rPr dirty="0" lang="en-US" smtClean="0"/>
              <a:t>Wundt’s Vision for Personality</a:t>
            </a:r>
            <a:br>
              <a:rPr dirty="0" lang="en-US" smtClean="0"/>
            </a:br>
            <a:r>
              <a:rPr dirty="0" i="1" lang="en-US" smtClean="0" sz="2800"/>
              <a:t>(updated a bit)</a:t>
            </a:r>
            <a:r>
              <a:rPr dirty="0" lang="en-US" smtClean="0"/>
              <a:t> </a:t>
            </a:r>
          </a:p>
        </p:txBody>
      </p:sp>
      <p:grpSp>
        <p:nvGrpSpPr>
          <p:cNvPr id="16" name="Group 16"/>
          <p:cNvGrpSpPr>
            <a:grpSpLocks noChangeAspect="1"/>
          </p:cNvGrpSpPr>
          <p:nvPr/>
        </p:nvGrpSpPr>
        <p:grpSpPr>
          <a:xfrm>
            <a:off x="457200" y="1600200"/>
            <a:ext cx="8229600" cy="4525962"/>
            <a:chOff x="432" y="1248"/>
            <a:chExt cx="5903" cy="1152"/>
          </a:xfrm>
        </p:grpSpPr>
        <p:sp>
          <p:nvSpPr>
            <p:cNvPr id="17" name="Text Box 17"/>
            <p:cNvSpPr>
              <a:spLocks/>
            </p:cNvSpPr>
            <p:nvPr/>
          </p:nvSpPr>
          <p:spPr>
            <a:xfrm>
              <a:off x="432" y="1248"/>
              <a:ext cx="5903" cy="1152"/>
            </a:xfrm>
            <a:prstGeom prst="rect">
              <a:avLst/>
            </a:prstGeom>
            <a:noFill/>
            <a:ln>
              <a:noFill/>
            </a:ln>
          </p:spPr>
        </p:sp>
        <p:cxnSp>
          <p:nvCxnSpPr>
            <p:cNvPr id="18" name="Connector 18"/>
            <p:cNvCxnSpPr/>
            <p:nvPr/>
          </p:nvCxnSpPr>
          <p:spPr>
            <a:xfrm flipH="1" rot="27000000">
              <a:off x="5399" y="1968"/>
              <a:ext cx="504" cy="144"/>
            </a:xfrm>
            <a:prstGeom prst="bentConnector3">
              <a:avLst>
                <a:gd fmla="val 22222" name="adj1"/>
              </a:avLst>
            </a:prstGeom>
            <a:noFill/>
            <a:ln w="28575">
              <a:solidFill>
                <a:schemeClr val="tx1"/>
              </a:solidFill>
              <a:round/>
              <a:headEnd/>
              <a:tailEnd/>
            </a:ln>
          </p:spPr>
        </p:cxnSp>
        <p:cxnSp>
          <p:nvCxnSpPr>
            <p:cNvPr id="20" name="Connector 20"/>
            <p:cNvCxnSpPr/>
            <p:nvPr/>
          </p:nvCxnSpPr>
          <p:spPr>
            <a:xfrm rot="-5400000">
              <a:off x="5075" y="1788"/>
              <a:ext cx="144" cy="504"/>
            </a:xfrm>
            <a:prstGeom prst="bentConnector3">
              <a:avLst>
                <a:gd fmla="val 22222" name="adj1"/>
              </a:avLst>
            </a:prstGeom>
            <a:noFill/>
            <a:ln w="28575">
              <a:solidFill>
                <a:schemeClr val="tx1"/>
              </a:solidFill>
              <a:round/>
              <a:headEnd/>
              <a:tailEnd/>
            </a:ln>
          </p:spPr>
        </p:cxnSp>
        <p:cxnSp>
          <p:nvCxnSpPr>
            <p:cNvPr id="22" name="Connector 22"/>
            <p:cNvCxnSpPr/>
            <p:nvPr/>
          </p:nvCxnSpPr>
          <p:spPr>
            <a:xfrm flipH="1" rot="27000000">
              <a:off x="3384" y="1968"/>
              <a:ext cx="503" cy="144"/>
            </a:xfrm>
            <a:prstGeom prst="bentConnector3">
              <a:avLst>
                <a:gd fmla="val 22222" name="adj1"/>
              </a:avLst>
            </a:prstGeom>
            <a:noFill/>
            <a:ln w="28575">
              <a:solidFill>
                <a:schemeClr val="tx1"/>
              </a:solidFill>
              <a:round/>
              <a:headEnd/>
              <a:tailEnd/>
            </a:ln>
          </p:spPr>
        </p:cxnSp>
        <p:cxnSp>
          <p:nvCxnSpPr>
            <p:cNvPr id="24" name="Connector 24"/>
            <p:cNvCxnSpPr/>
            <p:nvPr/>
          </p:nvCxnSpPr>
          <p:spPr>
            <a:xfrm rot="-5400000">
              <a:off x="3060" y="1789"/>
              <a:ext cx="144" cy="503"/>
            </a:xfrm>
            <a:prstGeom prst="bentConnector3">
              <a:avLst>
                <a:gd fmla="val 22222" name="adj1"/>
              </a:avLst>
            </a:prstGeom>
            <a:noFill/>
            <a:ln w="28575">
              <a:solidFill>
                <a:schemeClr val="tx1"/>
              </a:solidFill>
              <a:round/>
              <a:headEnd/>
              <a:tailEnd/>
            </a:ln>
          </p:spPr>
        </p:cxnSp>
        <p:cxnSp>
          <p:nvCxnSpPr>
            <p:cNvPr id="26" name="Connector 26"/>
            <p:cNvCxnSpPr/>
            <p:nvPr/>
          </p:nvCxnSpPr>
          <p:spPr>
            <a:xfrm flipH="1" rot="27000000">
              <a:off x="1369" y="1968"/>
              <a:ext cx="504" cy="144"/>
            </a:xfrm>
            <a:prstGeom prst="bentConnector3">
              <a:avLst>
                <a:gd fmla="val 22222" name="adj1"/>
              </a:avLst>
            </a:prstGeom>
            <a:noFill/>
            <a:ln w="28575">
              <a:solidFill>
                <a:schemeClr val="tx1"/>
              </a:solidFill>
              <a:round/>
              <a:headEnd/>
              <a:tailEnd/>
            </a:ln>
          </p:spPr>
        </p:cxnSp>
        <p:cxnSp>
          <p:nvCxnSpPr>
            <p:cNvPr id="28" name="Connector 28"/>
            <p:cNvCxnSpPr/>
            <p:nvPr/>
          </p:nvCxnSpPr>
          <p:spPr>
            <a:xfrm rot="-5400000">
              <a:off x="1045" y="1788"/>
              <a:ext cx="144" cy="504"/>
            </a:xfrm>
            <a:prstGeom prst="bentConnector3">
              <a:avLst>
                <a:gd fmla="val 22222" name="adj1"/>
              </a:avLst>
            </a:prstGeom>
            <a:noFill/>
            <a:ln w="28575">
              <a:solidFill>
                <a:schemeClr val="tx1"/>
              </a:solidFill>
              <a:round/>
              <a:headEnd/>
              <a:tailEnd/>
            </a:ln>
          </p:spPr>
        </p:cxnSp>
        <p:cxnSp>
          <p:nvCxnSpPr>
            <p:cNvPr id="30" name="Connector 30"/>
            <p:cNvCxnSpPr/>
            <p:nvPr/>
          </p:nvCxnSpPr>
          <p:spPr>
            <a:xfrm flipH="1" rot="27000000">
              <a:off x="3384" y="1536"/>
              <a:ext cx="2015" cy="144"/>
            </a:xfrm>
            <a:prstGeom prst="bentConnector3">
              <a:avLst>
                <a:gd fmla="val 22222" name="adj1"/>
              </a:avLst>
            </a:prstGeom>
            <a:noFill/>
            <a:ln w="28575">
              <a:solidFill>
                <a:schemeClr val="tx1"/>
              </a:solidFill>
              <a:round/>
              <a:headEnd/>
              <a:tailEnd/>
            </a:ln>
          </p:spPr>
        </p:cxnSp>
        <p:cxnSp>
          <p:nvCxnSpPr>
            <p:cNvPr id="32" name="Connector 32"/>
            <p:cNvCxnSpPr/>
            <p:nvPr/>
          </p:nvCxnSpPr>
          <p:spPr>
            <a:xfrm rot="-5400000">
              <a:off x="3312" y="1608"/>
              <a:ext cx="144" cy="1"/>
            </a:xfrm>
            <a:prstGeom prst="straightConnector1">
              <a:avLst/>
            </a:prstGeom>
            <a:noFill/>
            <a:ln w="28575">
              <a:solidFill>
                <a:schemeClr val="tx1"/>
              </a:solidFill>
              <a:round/>
              <a:headEnd/>
              <a:tailEnd/>
            </a:ln>
          </p:spPr>
        </p:cxnSp>
        <p:cxnSp>
          <p:nvCxnSpPr>
            <p:cNvPr id="34" name="Connector 34"/>
            <p:cNvCxnSpPr/>
            <p:nvPr/>
          </p:nvCxnSpPr>
          <p:spPr>
            <a:xfrm rot="-5400000">
              <a:off x="2304" y="601"/>
              <a:ext cx="144" cy="2015"/>
            </a:xfrm>
            <a:prstGeom prst="bentConnector3">
              <a:avLst>
                <a:gd fmla="val 22222" name="adj1"/>
              </a:avLst>
            </a:prstGeom>
            <a:noFill/>
            <a:ln w="28575">
              <a:solidFill>
                <a:schemeClr val="tx1"/>
              </a:solidFill>
              <a:round/>
              <a:headEnd/>
              <a:tailEnd/>
            </a:ln>
          </p:spPr>
        </p:cxnSp>
        <p:sp>
          <p:nvSpPr>
            <p:cNvPr id="36" name="Text Box 36"/>
            <p:cNvSpPr>
              <a:spLocks/>
            </p:cNvSpPr>
            <p:nvPr/>
          </p:nvSpPr>
          <p:spPr>
            <a:xfrm>
              <a:off x="2951" y="1248"/>
              <a:ext cx="864" cy="288"/>
            </a:xfrm>
            <a:prstGeom prst="roundRect">
              <a:avLst>
                <a:gd fmla="val 16667" name="adj"/>
              </a:avLst>
            </a:prstGeom>
            <a:solidFill>
              <a:schemeClr val="accent1"/>
            </a:solidFill>
            <a:ln>
              <a:solidFill>
                <a:schemeClr val="tx1"/>
              </a:solidFill>
              <a:round/>
              <a:headEnd/>
              <a:tailEnd/>
            </a:ln>
          </p:spPr>
          <p:txBody>
            <a:bodyPr anchor="ctr" bIns="0" lIns="0" numCol="1" rIns="0" tIns="0" wrap="none"/>
            <a:lstStyle/>
            <a:p>
              <a:pPr algn="ctr" indent="0" marL="0"/>
              <a:r>
                <a:rPr dirty="0" lang="en-US" smtClean="0" sz="1900">
                  <a:latin charset="0" pitchFamily="18" typeface="Times New Roman"/>
                </a:rPr>
                <a:t>Personality</a:t>
              </a:r>
            </a:p>
          </p:txBody>
        </p:sp>
        <p:sp>
          <p:nvSpPr>
            <p:cNvPr id="37" name="Text Box 37"/>
            <p:cNvSpPr>
              <a:spLocks/>
            </p:cNvSpPr>
            <p:nvPr/>
          </p:nvSpPr>
          <p:spPr>
            <a:xfrm>
              <a:off x="936" y="1680"/>
              <a:ext cx="864" cy="288"/>
            </a:xfrm>
            <a:prstGeom prst="roundRect">
              <a:avLst>
                <a:gd fmla="val 16667" name="adj"/>
              </a:avLst>
            </a:prstGeom>
            <a:solidFill>
              <a:schemeClr val="accent1"/>
            </a:solidFill>
            <a:ln>
              <a:solidFill>
                <a:schemeClr val="tx1"/>
              </a:solidFill>
              <a:round/>
              <a:headEnd/>
              <a:tailEnd/>
            </a:ln>
          </p:spPr>
          <p:txBody>
            <a:bodyPr anchor="ctr" bIns="0" lIns="0" numCol="1" rIns="0" tIns="0" wrap="none"/>
            <a:lstStyle/>
            <a:p>
              <a:pPr algn="ctr" indent="0" marL="0"/>
              <a:r>
                <a:rPr dirty="0" lang="en-US" smtClean="0">
                  <a:latin charset="0" pitchFamily="18" typeface="Times New Roman"/>
                </a:rPr>
                <a:t>Sensation and</a:t>
              </a:r>
            </a:p>
            <a:p>
              <a:pPr algn="ctr" indent="0" marL="0"/>
              <a:r>
                <a:rPr dirty="0" lang="en-US" smtClean="0">
                  <a:latin charset="0" pitchFamily="18" typeface="Times New Roman"/>
                </a:rPr>
                <a:t>       Perception</a:t>
              </a:r>
              <a:r>
                <a:rPr dirty="0" lang="en-US" smtClean="0" sz="1900">
                  <a:latin charset="0" pitchFamily="18" typeface="Times New Roman"/>
                </a:rPr>
                <a:t>	</a:t>
              </a:r>
            </a:p>
          </p:txBody>
        </p:sp>
        <p:sp>
          <p:nvSpPr>
            <p:cNvPr id="38" name="Text Box 38"/>
            <p:cNvSpPr>
              <a:spLocks/>
            </p:cNvSpPr>
            <p:nvPr/>
          </p:nvSpPr>
          <p:spPr>
            <a:xfrm>
              <a:off x="2951" y="1680"/>
              <a:ext cx="864" cy="288"/>
            </a:xfrm>
            <a:prstGeom prst="roundRect">
              <a:avLst>
                <a:gd fmla="val 16667" name="adj"/>
              </a:avLst>
            </a:prstGeom>
            <a:solidFill>
              <a:schemeClr val="accent1"/>
            </a:solidFill>
            <a:ln>
              <a:solidFill>
                <a:schemeClr val="tx1"/>
              </a:solidFill>
              <a:round/>
              <a:headEnd/>
              <a:tailEnd/>
            </a:ln>
          </p:spPr>
          <p:txBody>
            <a:bodyPr anchor="ctr" bIns="0" lIns="0" numCol="1" rIns="0" tIns="0" wrap="none"/>
            <a:lstStyle/>
            <a:p>
              <a:pPr algn="ctr" indent="0" marL="0"/>
              <a:r>
                <a:rPr dirty="0" lang="en-US" smtClean="0" sz="1900">
                  <a:latin charset="0" pitchFamily="18" typeface="Times New Roman"/>
                </a:rPr>
                <a:t>Motives and </a:t>
              </a:r>
            </a:p>
            <a:p>
              <a:pPr algn="ctr" indent="0" marL="0"/>
              <a:r>
                <a:rPr dirty="0" lang="en-US" smtClean="0" sz="1900">
                  <a:latin charset="0" pitchFamily="18" typeface="Times New Roman"/>
                </a:rPr>
                <a:t>Emotion</a:t>
              </a:r>
            </a:p>
          </p:txBody>
        </p:sp>
        <p:sp>
          <p:nvSpPr>
            <p:cNvPr id="39" name="Text Box 39"/>
            <p:cNvSpPr>
              <a:spLocks/>
            </p:cNvSpPr>
            <p:nvPr/>
          </p:nvSpPr>
          <p:spPr>
            <a:xfrm>
              <a:off x="4967" y="1680"/>
              <a:ext cx="864" cy="288"/>
            </a:xfrm>
            <a:prstGeom prst="roundRect">
              <a:avLst>
                <a:gd fmla="val 16667" name="adj"/>
              </a:avLst>
            </a:prstGeom>
            <a:solidFill>
              <a:schemeClr val="accent1"/>
            </a:solidFill>
            <a:ln>
              <a:solidFill>
                <a:schemeClr val="tx1"/>
              </a:solidFill>
              <a:round/>
              <a:headEnd/>
              <a:tailEnd/>
            </a:ln>
          </p:spPr>
          <p:txBody>
            <a:bodyPr anchor="ctr" bIns="0" lIns="0" numCol="1" rIns="0" tIns="0" wrap="none"/>
            <a:lstStyle/>
            <a:p>
              <a:pPr algn="ctr" indent="0" marL="0"/>
              <a:r>
                <a:rPr dirty="0" lang="en-US" smtClean="0" sz="1900">
                  <a:latin charset="0" pitchFamily="18" typeface="Times New Roman"/>
                </a:rPr>
                <a:t>Emotion and </a:t>
              </a:r>
            </a:p>
            <a:p>
              <a:pPr algn="ctr" indent="0" marL="0"/>
              <a:r>
                <a:rPr dirty="0" lang="en-US" smtClean="0" sz="1900">
                  <a:latin charset="0" pitchFamily="18" typeface="Times New Roman"/>
                </a:rPr>
                <a:t>Cognition</a:t>
              </a:r>
            </a:p>
          </p:txBody>
        </p:sp>
        <p:sp>
          <p:nvSpPr>
            <p:cNvPr id="40" name="Text Box 40"/>
            <p:cNvSpPr>
              <a:spLocks/>
            </p:cNvSpPr>
            <p:nvPr/>
          </p:nvSpPr>
          <p:spPr>
            <a:xfrm>
              <a:off x="432" y="2112"/>
              <a:ext cx="864" cy="288"/>
            </a:xfrm>
            <a:prstGeom prst="roundRect">
              <a:avLst>
                <a:gd fmla="val 16667" name="adj"/>
              </a:avLst>
            </a:prstGeom>
            <a:solidFill>
              <a:schemeClr val="accent1"/>
            </a:solidFill>
            <a:ln>
              <a:solidFill>
                <a:schemeClr val="tx1"/>
              </a:solidFill>
              <a:round/>
              <a:headEnd/>
              <a:tailEnd/>
            </a:ln>
          </p:spPr>
          <p:txBody>
            <a:bodyPr anchor="ctr" bIns="0" lIns="0" numCol="1" rIns="0" tIns="0" wrap="none"/>
            <a:lstStyle/>
            <a:p>
              <a:pPr indent="0" marL="0"/>
              <a:r>
                <a:rPr dirty="0" lang="en-US" smtClean="0" sz="1900">
                  <a:latin charset="0" pitchFamily="18" typeface="Times New Roman"/>
                </a:rPr>
                <a:t>Sensation	</a:t>
              </a:r>
            </a:p>
          </p:txBody>
        </p:sp>
        <p:sp>
          <p:nvSpPr>
            <p:cNvPr id="41" name="Text Box 41"/>
            <p:cNvSpPr>
              <a:spLocks/>
            </p:cNvSpPr>
            <p:nvPr/>
          </p:nvSpPr>
          <p:spPr>
            <a:xfrm>
              <a:off x="1440" y="2112"/>
              <a:ext cx="864" cy="288"/>
            </a:xfrm>
            <a:prstGeom prst="roundRect">
              <a:avLst>
                <a:gd fmla="val 16667" name="adj"/>
              </a:avLst>
            </a:prstGeom>
            <a:solidFill>
              <a:schemeClr val="accent1"/>
            </a:solidFill>
            <a:ln>
              <a:solidFill>
                <a:schemeClr val="tx1"/>
              </a:solidFill>
              <a:round/>
              <a:headEnd/>
              <a:tailEnd/>
            </a:ln>
          </p:spPr>
          <p:txBody>
            <a:bodyPr anchor="ctr" bIns="0" lIns="0" numCol="1" rIns="0" tIns="0" wrap="none"/>
            <a:lstStyle/>
            <a:p>
              <a:pPr algn="ctr" indent="0" marL="0"/>
              <a:r>
                <a:rPr dirty="0" lang="en-US" smtClean="0" sz="1900">
                  <a:latin charset="0" pitchFamily="18" typeface="Times New Roman"/>
                </a:rPr>
                <a:t>Perception</a:t>
              </a:r>
            </a:p>
          </p:txBody>
        </p:sp>
        <p:sp>
          <p:nvSpPr>
            <p:cNvPr id="42" name="Text Box 42"/>
            <p:cNvSpPr>
              <a:spLocks/>
            </p:cNvSpPr>
            <p:nvPr/>
          </p:nvSpPr>
          <p:spPr>
            <a:xfrm>
              <a:off x="2448" y="2112"/>
              <a:ext cx="864" cy="288"/>
            </a:xfrm>
            <a:prstGeom prst="roundRect">
              <a:avLst>
                <a:gd fmla="val 16667" name="adj"/>
              </a:avLst>
            </a:prstGeom>
            <a:solidFill>
              <a:schemeClr val="accent1"/>
            </a:solidFill>
            <a:ln>
              <a:solidFill>
                <a:schemeClr val="tx1"/>
              </a:solidFill>
              <a:round/>
              <a:headEnd/>
              <a:tailEnd/>
            </a:ln>
          </p:spPr>
          <p:txBody>
            <a:bodyPr anchor="ctr" bIns="0" lIns="0" numCol="1" rIns="0" tIns="0" wrap="none"/>
            <a:lstStyle/>
            <a:p>
              <a:pPr algn="ctr" indent="0" marL="0"/>
              <a:r>
                <a:rPr dirty="0" lang="en-US" smtClean="0" sz="1900">
                  <a:latin charset="0" pitchFamily="18" typeface="Times New Roman"/>
                </a:rPr>
                <a:t>Memory</a:t>
              </a:r>
            </a:p>
          </p:txBody>
        </p:sp>
        <p:sp>
          <p:nvSpPr>
            <p:cNvPr id="43" name="Text Box 43"/>
            <p:cNvSpPr>
              <a:spLocks/>
            </p:cNvSpPr>
            <p:nvPr/>
          </p:nvSpPr>
          <p:spPr>
            <a:xfrm>
              <a:off x="3456" y="2112"/>
              <a:ext cx="863" cy="288"/>
            </a:xfrm>
            <a:prstGeom prst="roundRect">
              <a:avLst>
                <a:gd fmla="val 16667" name="adj"/>
              </a:avLst>
            </a:prstGeom>
            <a:solidFill>
              <a:schemeClr val="accent1"/>
            </a:solidFill>
            <a:ln>
              <a:solidFill>
                <a:schemeClr val="tx1"/>
              </a:solidFill>
              <a:round/>
              <a:headEnd/>
              <a:tailEnd/>
            </a:ln>
          </p:spPr>
          <p:txBody>
            <a:bodyPr anchor="ctr" bIns="0" lIns="0" numCol="1" rIns="0" tIns="0" wrap="none"/>
            <a:lstStyle/>
            <a:p>
              <a:pPr algn="ctr" indent="0" marL="0"/>
              <a:r>
                <a:rPr dirty="0" lang="en-US" smtClean="0" sz="1900">
                  <a:latin charset="0" pitchFamily="18" typeface="Times New Roman"/>
                </a:rPr>
                <a:t>Emotion</a:t>
              </a:r>
            </a:p>
          </p:txBody>
        </p:sp>
        <p:sp>
          <p:nvSpPr>
            <p:cNvPr id="44" name="Text Box 44"/>
            <p:cNvSpPr>
              <a:spLocks/>
            </p:cNvSpPr>
            <p:nvPr/>
          </p:nvSpPr>
          <p:spPr>
            <a:xfrm>
              <a:off x="4463" y="2112"/>
              <a:ext cx="864" cy="288"/>
            </a:xfrm>
            <a:prstGeom prst="roundRect">
              <a:avLst>
                <a:gd fmla="val 16667" name="adj"/>
              </a:avLst>
            </a:prstGeom>
            <a:solidFill>
              <a:schemeClr val="accent1"/>
            </a:solidFill>
            <a:ln>
              <a:solidFill>
                <a:schemeClr val="tx1"/>
              </a:solidFill>
              <a:round/>
              <a:headEnd/>
              <a:tailEnd/>
            </a:ln>
          </p:spPr>
          <p:txBody>
            <a:bodyPr anchor="ctr" bIns="0" lIns="0" numCol="1" rIns="0" tIns="0" wrap="none"/>
            <a:lstStyle/>
            <a:p>
              <a:pPr algn="ctr" indent="0" marL="0"/>
              <a:r>
                <a:rPr dirty="0" lang="en-US" smtClean="0" sz="1900">
                  <a:latin charset="0" pitchFamily="18" typeface="Times New Roman"/>
                </a:rPr>
                <a:t>Cognition</a:t>
              </a:r>
            </a:p>
          </p:txBody>
        </p:sp>
        <p:sp>
          <p:nvSpPr>
            <p:cNvPr id="45" name="Text Box 45"/>
            <p:cNvSpPr>
              <a:spLocks/>
            </p:cNvSpPr>
            <p:nvPr/>
          </p:nvSpPr>
          <p:spPr>
            <a:xfrm>
              <a:off x="5471" y="2112"/>
              <a:ext cx="864" cy="288"/>
            </a:xfrm>
            <a:prstGeom prst="roundRect">
              <a:avLst>
                <a:gd fmla="val 16667" name="adj"/>
              </a:avLst>
            </a:prstGeom>
            <a:solidFill>
              <a:schemeClr val="accent1"/>
            </a:solidFill>
            <a:ln>
              <a:solidFill>
                <a:schemeClr val="tx1"/>
              </a:solidFill>
              <a:round/>
              <a:headEnd/>
              <a:tailEnd/>
            </a:ln>
          </p:spPr>
          <p:txBody>
            <a:bodyPr anchor="ctr" bIns="0" lIns="0" numCol="1" rIns="0" tIns="0" wrap="none"/>
            <a:lstStyle/>
            <a:p>
              <a:pPr algn="ctr" indent="0" marL="0"/>
              <a:r>
                <a:rPr dirty="0" lang="en-US" smtClean="0" sz="1900">
                  <a:latin charset="0" pitchFamily="18" typeface="Times New Roman"/>
                </a:rPr>
                <a:t>Conscious-</a:t>
              </a:r>
            </a:p>
            <a:p>
              <a:pPr algn="ctr" indent="0" marL="0"/>
              <a:r>
                <a:rPr dirty="0" lang="en-US" smtClean="0" sz="1900">
                  <a:latin charset="0" pitchFamily="18" typeface="Times New Roman"/>
                </a:rPr>
                <a:t>ness</a:t>
              </a:r>
            </a:p>
          </p:txBody>
        </p:sp>
      </p:grpSp>
    </p:spTree>
  </p:cSld>
  <p:clrMapOvr>
    <a:masterClrMapping/>
  </p:clrMapOvr>
  <p:transition>
    <p:cut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Box 46"/>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47" name="Text Box 47"/>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r>
              <a:rPr dirty="0" lang="en-US" smtClean="0"/>
              <a:t>Personality’s Parts</a:t>
            </a:r>
          </a:p>
          <a:p>
            <a:pPr indent="-285750" lvl="1" marL="742950"/>
            <a:r>
              <a:rPr dirty="0" lang="en-US" smtClean="0"/>
              <a:t>We have already examined many of personality’s parts throughout this semester.</a:t>
            </a:r>
          </a:p>
          <a:p>
            <a:pPr indent="-228600" lvl="2" marL="1143000"/>
            <a:r>
              <a:rPr dirty="0" lang="en-US" smtClean="0"/>
              <a:t>Attachment; object relations</a:t>
            </a:r>
          </a:p>
          <a:p>
            <a:pPr indent="-228600" lvl="2" marL="1143000"/>
            <a:r>
              <a:rPr dirty="0" lang="en-US" smtClean="0"/>
              <a:t>Memory = Autobiograhpical memory</a:t>
            </a:r>
          </a:p>
          <a:p>
            <a:pPr indent="-228600" lvl="2" marL="1143000"/>
            <a:r>
              <a:rPr dirty="0" lang="en-US" smtClean="0"/>
              <a:t>Emotions = A person’s emotional style</a:t>
            </a:r>
          </a:p>
          <a:p>
            <a:pPr indent="-228600" lvl="2" marL="1143000"/>
            <a:r>
              <a:rPr dirty="0" lang="en-US" smtClean="0"/>
              <a:t>Motives = A person’s motives</a:t>
            </a:r>
          </a:p>
          <a:p>
            <a:pPr indent="-228600" lvl="2" marL="1143000"/>
            <a:r>
              <a:rPr dirty="0" lang="en-US" smtClean="0"/>
              <a:t>Consciousness </a:t>
            </a:r>
          </a:p>
          <a:p>
            <a:pPr indent="-228600" lvl="2" marL="1143000"/>
            <a:r>
              <a:rPr dirty="0" lang="en-US" smtClean="0"/>
              <a:t>Nature Nurture </a:t>
            </a:r>
          </a:p>
          <a:p>
            <a:pPr indent="-228600" lvl="2" marL="1143000"/>
            <a:r>
              <a:rPr dirty="0" lang="en-US" smtClean="0"/>
              <a:t>Cognition</a:t>
            </a:r>
          </a:p>
          <a:p>
            <a:pPr indent="-228600" lvl="2" marL="1143000"/>
            <a:endParaRPr dirty="0"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48"/>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49" name="Text Box 49"/>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r>
              <a:rPr dirty="0" lang="en-US" smtClean="0"/>
              <a:t>Personality Organization </a:t>
            </a:r>
          </a:p>
          <a:p>
            <a:pPr indent="-285750" lvl="1" marL="742950"/>
            <a:r>
              <a:rPr dirty="0" lang="en-US" smtClean="0"/>
              <a:t>Structural Trait Organizations</a:t>
            </a:r>
          </a:p>
          <a:p>
            <a:pPr indent="-228600" lvl="2" marL="1143000"/>
            <a:r>
              <a:rPr dirty="0" lang="en-US" smtClean="0"/>
              <a:t>The Big Three (Eysenck)</a:t>
            </a:r>
          </a:p>
          <a:p>
            <a:pPr indent="-228600" lvl="2" marL="1143000"/>
            <a:r>
              <a:rPr dirty="0" lang="en-US" smtClean="0"/>
              <a:t>The Big Five (Costa, McCrae, Goldberg, etc.)</a:t>
            </a:r>
          </a:p>
          <a:p>
            <a:pPr indent="-285750" lvl="1" marL="742950"/>
            <a:r>
              <a:rPr dirty="0" lang="en-US" smtClean="0"/>
              <a:t>Global Structural organization: </a:t>
            </a:r>
          </a:p>
          <a:p>
            <a:pPr indent="-228600" lvl="2" marL="1143000"/>
            <a:r>
              <a:rPr dirty="0" lang="en-US" smtClean="0"/>
              <a:t>Conscious-unconscious</a:t>
            </a:r>
          </a:p>
          <a:p>
            <a:pPr indent="-228600" lvl="2" marL="1143000"/>
            <a:r>
              <a:rPr dirty="0" lang="en-US" smtClean="0"/>
              <a:t>e.g., Freud: Conscious/Unc; Id Ego, Superego</a:t>
            </a:r>
          </a:p>
          <a:p>
            <a:pPr indent="-228600" lvl="2" marL="1143000"/>
            <a:r>
              <a:rPr dirty="0" lang="en-US" smtClean="0"/>
              <a:t>But there are newer, better organizations (e.g., the Systems Set)</a:t>
            </a:r>
          </a:p>
          <a:p>
            <a:pPr indent="-228600" lvl="2" marL="1143000"/>
            <a:endParaRPr dirty="0"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 Box 50"/>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51" name="Text Box 51"/>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r>
              <a:rPr dirty="0" lang="en-US" smtClean="0"/>
              <a:t>Personality Development </a:t>
            </a:r>
          </a:p>
          <a:p>
            <a:pPr indent="-285750" lvl="1" marL="742950"/>
            <a:r>
              <a:rPr dirty="0" lang="en-US" smtClean="0"/>
              <a:t>Erikson’s stages</a:t>
            </a:r>
          </a:p>
          <a:p>
            <a:pPr indent="-285750" lvl="1" marL="742950"/>
            <a:r>
              <a:rPr dirty="0" lang="en-US" smtClean="0"/>
              <a:t>Maslow’s concept of self-actualization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Box 52"/>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53" name="Text Box 53"/>
          <p:cNvSpPr>
            <a:spLocks/>
          </p:cNvSpPr>
          <p:nvPr>
            <p:ph type="body"/>
          </p:nvPr>
        </p:nvSpPr>
        <p:spPr>
          <a:xfrm>
            <a:off x="457200" y="1600200"/>
            <a:ext cx="8229600" cy="4525962"/>
          </a:xfrm>
          <a:prstGeom prst="rect">
            <a:avLst/>
          </a:prstGeom>
        </p:spPr>
        <p:txBody>
          <a:bodyPr anchor="t" bIns="45720" lIns="91440" numCol="1" rIns="91440" tIns="45720" wrap="square"/>
          <a:lstStyle/>
          <a:p>
            <a:pPr indent="-342900" marL="342900">
              <a:buNone/>
            </a:pPr>
            <a:r>
              <a:rPr dirty="0" lang="en-US" smtClean="0"/>
              <a:t>Tradition of </a:t>
            </a:r>
          </a:p>
          <a:p>
            <a:pPr indent="-342900" marL="342900"/>
            <a:r>
              <a:rPr dirty="0" lang="en-US" smtClean="0"/>
              <a:t>Clinical observation</a:t>
            </a:r>
          </a:p>
          <a:p>
            <a:pPr indent="-342900" marL="342900"/>
            <a:r>
              <a:rPr dirty="0" lang="en-US" smtClean="0"/>
              <a:t>Gestalt tradition - </a:t>
            </a:r>
            <a:r>
              <a:rPr sz="1400"/>
              <a:t>(</a:t>
            </a:r>
            <a:r>
              <a:rPr sz="1400"/>
              <a:t>Gestalt psychology or gestaltism is a philosophy of mind of the Berlin School of experimental psychology. Gestalt psychology is an attempt to understand the laws behind the ability to acquire and maintain meaningful perceptions in an apparently chaotic world. The central principle of gestalt psychology is that the mind forms a global whole with sel</a:t>
            </a:r>
            <a:r>
              <a:rPr sz="1400"/>
              <a:t>f-organizing tendencies.)</a:t>
            </a:r>
          </a:p>
          <a:p>
            <a:pPr indent="-342900" marL="342900"/>
            <a:r>
              <a:rPr dirty="0" lang="en-US" smtClean="0"/>
              <a:t>Experimental Psychology (Learning Theory)</a:t>
            </a:r>
          </a:p>
          <a:p>
            <a:pPr indent="-342900" marL="342900"/>
            <a:r>
              <a:rPr dirty="0" lang="en-US" smtClean="0"/>
              <a:t>Psychometric tradition</a:t>
            </a:r>
          </a:p>
        </p:txBody>
      </p:sp>
    </p:spTree>
  </p:cSld>
  <p:clrMapOvr>
    <a:masterClrMapping/>
  </p:clrMapOvr>
</p:sld>
</file>

<file path=ppt/theme/theme1.xml><?xml version="1.0" encoding="utf-8"?>
<a:theme xmlns:a="http://schemas.openxmlformats.org/drawingml/2006/main" name="Default Design">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docProps/app.xml><?xml version="1.0" encoding="utf-8"?>
<Properties xmlns="http://schemas.openxmlformats.org/officeDocument/2006/extended-properties" xmlns:vt="http://schemas.openxmlformats.org/officeDocument/2006/docPropsVTypes">
  <Words>775</Words>
  <Paragraphs>163</Paragraphs>
  <Slides>26</Slides>
  <Notes>0</Notes>
  <TotalTime>0</TotalTime>
  <HiddenSlides>0</HiddenSlides>
  <ScaleCrop>false</ScaleCrop>
  <HyperlinksChanged>false</HyperlinksChanged>
  <Application>Microsoft PowerPoint</Application>
  <PresentationFormat/>
</Properties>
</file>