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C45E-9A6F-498E-94C5-55287FDD4F18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74CF-BA16-412D-B6A6-F45ADAD2F3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C45E-9A6F-498E-94C5-55287FDD4F18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74CF-BA16-412D-B6A6-F45ADAD2F3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C45E-9A6F-498E-94C5-55287FDD4F18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74CF-BA16-412D-B6A6-F45ADAD2F3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C45E-9A6F-498E-94C5-55287FDD4F18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74CF-BA16-412D-B6A6-F45ADAD2F3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C45E-9A6F-498E-94C5-55287FDD4F18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74CF-BA16-412D-B6A6-F45ADAD2F3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C45E-9A6F-498E-94C5-55287FDD4F18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74CF-BA16-412D-B6A6-F45ADAD2F3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C45E-9A6F-498E-94C5-55287FDD4F18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74CF-BA16-412D-B6A6-F45ADAD2F3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C45E-9A6F-498E-94C5-55287FDD4F18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74CF-BA16-412D-B6A6-F45ADAD2F3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C45E-9A6F-498E-94C5-55287FDD4F18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74CF-BA16-412D-B6A6-F45ADAD2F3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C45E-9A6F-498E-94C5-55287FDD4F18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474CF-BA16-412D-B6A6-F45ADAD2F3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C45E-9A6F-498E-94C5-55287FDD4F18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E474CF-BA16-412D-B6A6-F45ADAD2F3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60C45E-9A6F-498E-94C5-55287FDD4F18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E474CF-BA16-412D-B6A6-F45ADAD2F3B7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EN302/642 Power Generation and Systems Planning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r>
              <a:rPr lang="en-IN" dirty="0" smtClean="0"/>
              <a:t>LC102 (Monday-Thursday 7:00 pm to 8:25 pm)</a:t>
            </a:r>
          </a:p>
          <a:p>
            <a:pPr algn="ctr">
              <a:buNone/>
            </a:pPr>
            <a:r>
              <a:rPr lang="en-IN" dirty="0" smtClean="0"/>
              <a:t>Instructor: </a:t>
            </a:r>
            <a:r>
              <a:rPr lang="en-IN" dirty="0" err="1" smtClean="0"/>
              <a:t>Suneet</a:t>
            </a:r>
            <a:r>
              <a:rPr lang="en-IN" dirty="0" smtClean="0"/>
              <a:t> Singh</a:t>
            </a:r>
          </a:p>
          <a:p>
            <a:pPr algn="ctr">
              <a:buNone/>
            </a:pPr>
            <a:r>
              <a:rPr lang="en-IN" dirty="0" smtClean="0"/>
              <a:t>Credits: 6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Book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Wingdings 2"/>
              <a:buAutoNum type="arabicPeriod"/>
            </a:pPr>
            <a:r>
              <a:rPr lang="en-IN" dirty="0" smtClean="0"/>
              <a:t>Harry G. Stoll, “</a:t>
            </a:r>
            <a:r>
              <a:rPr lang="en-IN" b="1" dirty="0" smtClean="0"/>
              <a:t>Least-Cost Electric Utility Planning</a:t>
            </a:r>
            <a:r>
              <a:rPr lang="en-IN" dirty="0" smtClean="0"/>
              <a:t>”, John Wiley and Sons, NY, USA, 1989.</a:t>
            </a:r>
          </a:p>
          <a:p>
            <a:pPr marL="514350" indent="-514350" algn="just">
              <a:buFont typeface="Wingdings 2"/>
              <a:buAutoNum type="arabicPeriod"/>
            </a:pPr>
            <a:r>
              <a:rPr lang="en-IN" dirty="0" smtClean="0"/>
              <a:t>Wood and </a:t>
            </a:r>
            <a:r>
              <a:rPr lang="en-IN" dirty="0" err="1" smtClean="0"/>
              <a:t>Wollenberg</a:t>
            </a:r>
            <a:r>
              <a:rPr lang="en-IN" dirty="0" smtClean="0"/>
              <a:t>, “</a:t>
            </a:r>
            <a:r>
              <a:rPr lang="en-IN" b="1" dirty="0" smtClean="0"/>
              <a:t>Power Generation, Operation, and Control”</a:t>
            </a:r>
            <a:r>
              <a:rPr lang="en-IN" dirty="0" smtClean="0"/>
              <a:t>, John Wiley and Sons, NY, USA, 2012. </a:t>
            </a:r>
          </a:p>
          <a:p>
            <a:pPr marL="514350" indent="-514350" algn="just">
              <a:buFont typeface="Wingdings 2"/>
              <a:buAutoNum type="arabicPeriod"/>
            </a:pPr>
            <a:r>
              <a:rPr lang="en-IN" dirty="0" smtClean="0"/>
              <a:t>P. K. Nag, “</a:t>
            </a:r>
            <a:r>
              <a:rPr lang="en-IN" b="1" dirty="0" smtClean="0"/>
              <a:t>Power Plant Engineering</a:t>
            </a:r>
            <a:r>
              <a:rPr lang="en-IN" dirty="0" smtClean="0"/>
              <a:t>”, Tata McGraw Hill, New Delhi, 2008.</a:t>
            </a:r>
          </a:p>
          <a:p>
            <a:pPr marL="514350" indent="-514350" algn="just">
              <a:buFont typeface="Wingdings 2"/>
              <a:buAutoNum type="arabicPeriod"/>
            </a:pPr>
            <a:r>
              <a:rPr lang="en-IN" dirty="0" smtClean="0"/>
              <a:t>Other sources will be shared on the </a:t>
            </a:r>
            <a:r>
              <a:rPr lang="en-IN" dirty="0" err="1" smtClean="0"/>
              <a:t>moodle</a:t>
            </a:r>
            <a:endParaRPr lang="en-IN" dirty="0" smtClean="0"/>
          </a:p>
          <a:p>
            <a:pPr marL="514350" indent="-514350" algn="just">
              <a:buNone/>
            </a:pPr>
            <a:r>
              <a:rPr lang="en-IN" dirty="0" smtClean="0"/>
              <a:t>The chapters which are covered will be announced during lectures.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Exams and Assignments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/>
              <a:t>There will be three exams:</a:t>
            </a:r>
          </a:p>
          <a:p>
            <a:pPr marL="514350" indent="-514350">
              <a:buAutoNum type="arabicPeriod"/>
            </a:pPr>
            <a:r>
              <a:rPr lang="en-IN" dirty="0" err="1" smtClean="0"/>
              <a:t>Midsem</a:t>
            </a:r>
            <a:r>
              <a:rPr lang="en-IN" dirty="0" smtClean="0"/>
              <a:t>: </a:t>
            </a:r>
            <a:r>
              <a:rPr lang="en-IN" dirty="0" smtClean="0"/>
              <a:t>31.5%</a:t>
            </a: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Second Exam: </a:t>
            </a:r>
            <a:r>
              <a:rPr lang="en-IN" dirty="0" smtClean="0"/>
              <a:t>31.5%</a:t>
            </a: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End </a:t>
            </a:r>
            <a:r>
              <a:rPr lang="en-IN" dirty="0" err="1" smtClean="0"/>
              <a:t>Sem</a:t>
            </a:r>
            <a:r>
              <a:rPr lang="en-IN" smtClean="0"/>
              <a:t>: </a:t>
            </a:r>
            <a:r>
              <a:rPr lang="en-IN" smtClean="0"/>
              <a:t>37%</a:t>
            </a:r>
            <a:endParaRPr lang="en-IN" dirty="0" smtClean="0"/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r>
              <a:rPr lang="en-IN" dirty="0" smtClean="0"/>
              <a:t>Exams will have both numerical and reasoning questions (Short how and why questions, very rarely some facts)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r>
              <a:rPr lang="en-IN" dirty="0" smtClean="0"/>
              <a:t>Assignments: </a:t>
            </a:r>
            <a:r>
              <a:rPr lang="en-IN" dirty="0" smtClean="0"/>
              <a:t>Non Evaluative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Grading Policy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AA:85+ </a:t>
            </a:r>
          </a:p>
          <a:p>
            <a:pPr>
              <a:buNone/>
            </a:pPr>
            <a:r>
              <a:rPr lang="en-IN" dirty="0" smtClean="0"/>
              <a:t>AB:75-84</a:t>
            </a:r>
          </a:p>
          <a:p>
            <a:pPr>
              <a:buNone/>
            </a:pPr>
            <a:r>
              <a:rPr lang="en-IN" dirty="0" smtClean="0"/>
              <a:t>BB: 65-74</a:t>
            </a:r>
          </a:p>
          <a:p>
            <a:pPr>
              <a:buNone/>
            </a:pPr>
            <a:r>
              <a:rPr lang="en-IN" dirty="0" smtClean="0"/>
              <a:t>BC: 56-64</a:t>
            </a:r>
          </a:p>
          <a:p>
            <a:pPr>
              <a:buNone/>
            </a:pPr>
            <a:r>
              <a:rPr lang="en-IN" dirty="0" smtClean="0"/>
              <a:t>CC: 47-55</a:t>
            </a:r>
          </a:p>
          <a:p>
            <a:pPr>
              <a:buNone/>
            </a:pPr>
            <a:r>
              <a:rPr lang="en-IN" dirty="0" smtClean="0"/>
              <a:t>CD: 38-46</a:t>
            </a:r>
          </a:p>
          <a:p>
            <a:pPr>
              <a:buNone/>
            </a:pPr>
            <a:r>
              <a:rPr lang="en-IN" dirty="0" smtClean="0"/>
              <a:t>DD: 30-37</a:t>
            </a:r>
          </a:p>
          <a:p>
            <a:pPr>
              <a:buNone/>
            </a:pPr>
            <a:r>
              <a:rPr lang="en-IN" dirty="0" smtClean="0"/>
              <a:t>The grade requirement for each grade can be reduced by  some points (typically order of 5-6 points) on my discretion (but will not be increased).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the course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 smtClean="0"/>
              <a:t>Deals with economic operation of power  generation.</a:t>
            </a:r>
          </a:p>
          <a:p>
            <a:r>
              <a:rPr lang="en-IN" sz="2400" dirty="0" smtClean="0"/>
              <a:t>Generation technology mix and future addition of generation capacity addition need to be addressed.</a:t>
            </a:r>
          </a:p>
          <a:p>
            <a:r>
              <a:rPr lang="en-IN" sz="2400" dirty="0" smtClean="0"/>
              <a:t>Load forecasting is an important aspect.</a:t>
            </a:r>
          </a:p>
          <a:p>
            <a:r>
              <a:rPr lang="en-IN" sz="2400" dirty="0" smtClean="0"/>
              <a:t>Reliability of the power generation systems have impact on its economics.</a:t>
            </a:r>
          </a:p>
          <a:p>
            <a:r>
              <a:rPr lang="en-IN" sz="2400" dirty="0" smtClean="0"/>
              <a:t>Capital Cost and operation cost need to be assessed.</a:t>
            </a:r>
          </a:p>
          <a:p>
            <a:r>
              <a:rPr lang="en-IN" sz="2400" dirty="0" smtClean="0"/>
              <a:t>Efficiency improvement, in general, are capital intensive but reduce operational cost.</a:t>
            </a:r>
          </a:p>
          <a:p>
            <a:r>
              <a:rPr lang="en-IN" sz="2400" dirty="0" smtClean="0"/>
              <a:t>Nowadays demand side management (by changing user behaviour) also is considered important from utility perspective.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en-IN" dirty="0" smtClean="0"/>
              <a:t>Economics of Power plant : </a:t>
            </a:r>
          </a:p>
          <a:p>
            <a:pPr marL="514350" indent="-514350">
              <a:buNone/>
            </a:pPr>
            <a:r>
              <a:rPr lang="en-IN" dirty="0" smtClean="0"/>
              <a:t>      (a) Understanding of capital cost, operating cost, calculation of LCOE. </a:t>
            </a:r>
          </a:p>
          <a:p>
            <a:pPr marL="514350" indent="-514350">
              <a:buNone/>
            </a:pPr>
            <a:r>
              <a:rPr lang="en-IN" dirty="0" smtClean="0"/>
              <a:t>     (b) Optimal technology mix and operating regimes : screening curves</a:t>
            </a:r>
          </a:p>
          <a:p>
            <a:pPr marL="514350" indent="-514350"/>
            <a:r>
              <a:rPr lang="en-IN" dirty="0" smtClean="0"/>
              <a:t>Thermodynamic power cycles: </a:t>
            </a:r>
          </a:p>
          <a:p>
            <a:pPr marL="514350" indent="-514350">
              <a:buNone/>
            </a:pPr>
            <a:r>
              <a:rPr lang="en-IN" dirty="0" smtClean="0"/>
              <a:t>     (a) </a:t>
            </a:r>
            <a:r>
              <a:rPr lang="en-IN" dirty="0" err="1" smtClean="0"/>
              <a:t>Rankine</a:t>
            </a:r>
            <a:r>
              <a:rPr lang="en-IN" dirty="0" smtClean="0"/>
              <a:t> cycle : Efficiency improvement, advanced cycles, organic </a:t>
            </a:r>
            <a:r>
              <a:rPr lang="en-IN" dirty="0" err="1" smtClean="0"/>
              <a:t>rankine</a:t>
            </a:r>
            <a:r>
              <a:rPr lang="en-IN" dirty="0" smtClean="0"/>
              <a:t> cycle, cogeneration</a:t>
            </a:r>
          </a:p>
          <a:p>
            <a:pPr marL="514350" indent="-514350">
              <a:buNone/>
            </a:pPr>
            <a:r>
              <a:rPr lang="en-IN" dirty="0" smtClean="0"/>
              <a:t>      (b) </a:t>
            </a:r>
            <a:r>
              <a:rPr lang="en-IN" dirty="0" err="1" smtClean="0"/>
              <a:t>Brayton</a:t>
            </a:r>
            <a:r>
              <a:rPr lang="en-IN" dirty="0" smtClean="0"/>
              <a:t> cycle</a:t>
            </a:r>
          </a:p>
          <a:p>
            <a:pPr marL="514350" indent="-514350">
              <a:buNone/>
            </a:pPr>
            <a:r>
              <a:rPr lang="en-IN" dirty="0" smtClean="0"/>
              <a:t>      (c) Combined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785794"/>
            <a:ext cx="8229600" cy="5306362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Reliability of power plants: </a:t>
            </a:r>
          </a:p>
          <a:p>
            <a:pPr>
              <a:buNone/>
            </a:pPr>
            <a:r>
              <a:rPr lang="en-IN" dirty="0" smtClean="0"/>
              <a:t>    (a)Calculation of LOLP and LOEP</a:t>
            </a:r>
          </a:p>
          <a:p>
            <a:pPr>
              <a:buNone/>
            </a:pPr>
            <a:r>
              <a:rPr lang="en-IN" dirty="0" smtClean="0"/>
              <a:t>    (b) Generation addition planning and maintenance scheduling</a:t>
            </a:r>
          </a:p>
          <a:p>
            <a:r>
              <a:rPr lang="en-IN" dirty="0" smtClean="0"/>
              <a:t>Optimal dispatch:</a:t>
            </a:r>
          </a:p>
          <a:p>
            <a:pPr>
              <a:buNone/>
            </a:pPr>
            <a:r>
              <a:rPr lang="en-IN" dirty="0" smtClean="0"/>
              <a:t>    (a) Load sharing between power plants, unit commitment</a:t>
            </a:r>
          </a:p>
          <a:p>
            <a:pPr>
              <a:buNone/>
            </a:pPr>
            <a:r>
              <a:rPr lang="en-IN" dirty="0" smtClean="0"/>
              <a:t>    (b) Hydrothermal coordination</a:t>
            </a:r>
          </a:p>
          <a:p>
            <a:r>
              <a:rPr lang="en-IN" dirty="0" smtClean="0"/>
              <a:t>Load Forecasting: </a:t>
            </a:r>
          </a:p>
          <a:p>
            <a:pPr>
              <a:buNone/>
            </a:pPr>
            <a:r>
              <a:rPr lang="en-IN" dirty="0" smtClean="0"/>
              <a:t>     (a) Econometric (Regression analysis)</a:t>
            </a:r>
          </a:p>
          <a:p>
            <a:pPr>
              <a:buNone/>
            </a:pPr>
            <a:r>
              <a:rPr lang="en-IN" dirty="0" smtClean="0"/>
              <a:t>      (b) Time series</a:t>
            </a:r>
          </a:p>
          <a:p>
            <a:pPr>
              <a:buNone/>
            </a:pPr>
            <a:r>
              <a:rPr lang="en-IN" dirty="0" smtClean="0"/>
              <a:t>      (c) Other methods</a:t>
            </a:r>
          </a:p>
          <a:p>
            <a:r>
              <a:rPr lang="en-IN" dirty="0" smtClean="0"/>
              <a:t>Demand Side Management</a:t>
            </a:r>
          </a:p>
          <a:p>
            <a:r>
              <a:rPr lang="en-IN" dirty="0" smtClean="0"/>
              <a:t>Current World and Indian Scenario</a:t>
            </a:r>
          </a:p>
          <a:p>
            <a:r>
              <a:rPr lang="en-IN" dirty="0" smtClean="0"/>
              <a:t>Economics of power generation with </a:t>
            </a:r>
            <a:r>
              <a:rPr lang="en-IN" dirty="0" err="1" smtClean="0"/>
              <a:t>renewables</a:t>
            </a:r>
            <a:r>
              <a:rPr lang="en-IN" dirty="0" smtClean="0"/>
              <a:t> and markets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619</TotalTime>
  <Words>445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EN302/642 Power Generation and Systems Planning</vt:lpstr>
      <vt:lpstr>Text Book</vt:lpstr>
      <vt:lpstr>Exams and Assignments</vt:lpstr>
      <vt:lpstr>Grading Policy</vt:lpstr>
      <vt:lpstr>About the course</vt:lpstr>
      <vt:lpstr>Course outline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EN613 Nuclear Reactor Theory</dc:title>
  <dc:creator>Suneet</dc:creator>
  <cp:lastModifiedBy>Prof. Suneet Singh</cp:lastModifiedBy>
  <cp:revision>11</cp:revision>
  <dcterms:created xsi:type="dcterms:W3CDTF">2016-07-19T11:54:38Z</dcterms:created>
  <dcterms:modified xsi:type="dcterms:W3CDTF">2018-01-22T13:11:57Z</dcterms:modified>
</cp:coreProperties>
</file>