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6E2F-0412-4F59-98FC-86C52A47B37D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115EC-4C64-431B-8397-DD4A50B5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15EC-4C64-431B-8397-DD4A50B58E39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4B3C-1332-4878-9029-246BA6F84E9A}" type="datetimeFigureOut">
              <a:rPr lang="en-US" smtClean="0"/>
              <a:pPr/>
              <a:t>1/24/2018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7129-E561-4FFE-9825-0D672C74DE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Economics of Power Generation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FCR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 Valorem  (Tax or payments based on value)</a:t>
            </a:r>
          </a:p>
          <a:p>
            <a:r>
              <a:rPr lang="en-IN" dirty="0" smtClean="0"/>
              <a:t>Depreciation</a:t>
            </a:r>
          </a:p>
          <a:p>
            <a:r>
              <a:rPr lang="en-IN" dirty="0" smtClean="0"/>
              <a:t>Income + Interest</a:t>
            </a:r>
          </a:p>
          <a:p>
            <a:r>
              <a:rPr lang="en-IN" dirty="0" smtClean="0"/>
              <a:t>Income Tax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FCR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Bond Interest Rate 10%</a:t>
            </a:r>
          </a:p>
          <a:p>
            <a:r>
              <a:rPr lang="en-IN" dirty="0" smtClean="0"/>
              <a:t>Debt Ratio 50%</a:t>
            </a:r>
          </a:p>
          <a:p>
            <a:r>
              <a:rPr lang="en-IN" dirty="0" smtClean="0"/>
              <a:t>Preferred Stock Dividend Rate 12%</a:t>
            </a:r>
          </a:p>
          <a:p>
            <a:r>
              <a:rPr lang="en-IN" dirty="0" smtClean="0"/>
              <a:t>Preferred Stock Fraction 10%</a:t>
            </a:r>
          </a:p>
          <a:p>
            <a:r>
              <a:rPr lang="en-IN" dirty="0" smtClean="0"/>
              <a:t>Common Stock Earning Rate14.5%</a:t>
            </a:r>
          </a:p>
          <a:p>
            <a:r>
              <a:rPr lang="en-IN" dirty="0" smtClean="0"/>
              <a:t>Common Stock Fraction 40%</a:t>
            </a:r>
          </a:p>
          <a:p>
            <a:r>
              <a:rPr lang="en-IN" dirty="0" smtClean="0"/>
              <a:t>Income Tax Rate 38%</a:t>
            </a:r>
          </a:p>
          <a:p>
            <a:r>
              <a:rPr lang="en-IN" dirty="0" smtClean="0"/>
              <a:t>Property Tax and Insurance 3% (</a:t>
            </a:r>
            <a:r>
              <a:rPr lang="en-IN" dirty="0" err="1" smtClean="0"/>
              <a:t>Levelized</a:t>
            </a:r>
            <a:r>
              <a:rPr lang="en-IN" dirty="0" smtClean="0"/>
              <a:t>)</a:t>
            </a:r>
          </a:p>
          <a:p>
            <a:r>
              <a:rPr lang="en-IN" dirty="0" smtClean="0"/>
              <a:t>Depreciation Life 30 years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Curve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7663" y="1311275"/>
          <a:ext cx="3598862" cy="2474913"/>
        </p:xfrm>
        <a:graphic>
          <a:graphicData uri="http://schemas.openxmlformats.org/presentationml/2006/ole">
            <p:oleObj spid="_x0000_s1026" name="Chart" r:id="rId3" imgW="3343410" imgH="2305140" progId="MSGraph.Chart.8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648200" y="1371600"/>
          <a:ext cx="3598863" cy="2474913"/>
        </p:xfrm>
        <a:graphic>
          <a:graphicData uri="http://schemas.openxmlformats.org/presentationml/2006/ole">
            <p:oleObj spid="_x0000_s1027" name="Chart" r:id="rId4" imgW="3343410" imgH="2305140" progId="MSGraph.Chart.8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57200" y="4114800"/>
          <a:ext cx="3598863" cy="2474913"/>
        </p:xfrm>
        <a:graphic>
          <a:graphicData uri="http://schemas.openxmlformats.org/presentationml/2006/ole">
            <p:oleObj spid="_x0000_s1028" name="Chart" r:id="rId5" imgW="3343410" imgH="2305140" progId="MSGraph.Chart.8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800600" y="4038600"/>
          <a:ext cx="3598863" cy="2474913"/>
        </p:xfrm>
        <a:graphic>
          <a:graphicData uri="http://schemas.openxmlformats.org/presentationml/2006/ole">
            <p:oleObj spid="_x0000_s1029" name="Chart" r:id="rId6" imgW="3343410" imgH="2305140" progId="MSGraph.Char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Duration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57224" y="1357298"/>
          <a:ext cx="7513722" cy="4966991"/>
        </p:xfrm>
        <a:graphic>
          <a:graphicData uri="http://schemas.openxmlformats.org/presentationml/2006/ole">
            <p:oleObj spid="_x0000_s2050" name="Chart" r:id="rId3" imgW="4476870" imgH="2962365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0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Peak load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Average Load-- </a:t>
            </a:r>
            <a:r>
              <a:rPr lang="en-US" dirty="0" smtClean="0"/>
              <a:t>total energy/time duration</a:t>
            </a:r>
          </a:p>
          <a:p>
            <a:r>
              <a:rPr lang="en-US" sz="2800" dirty="0" smtClean="0"/>
              <a:t>Load factor (System load factor)-- average load/peak load</a:t>
            </a:r>
          </a:p>
          <a:p>
            <a:r>
              <a:rPr lang="en-US" sz="2800" dirty="0" smtClean="0"/>
              <a:t>Capacity factor (Plant load factor, PLF)</a:t>
            </a:r>
          </a:p>
          <a:p>
            <a:pPr lvl="1"/>
            <a:r>
              <a:rPr lang="en-US" dirty="0" smtClean="0"/>
              <a:t>average load/plant capacity</a:t>
            </a:r>
          </a:p>
          <a:p>
            <a:pPr lvl="1"/>
            <a:r>
              <a:rPr lang="en-US" dirty="0" smtClean="0"/>
              <a:t>Total energy produced/maximum energy production possible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-1-Illustration-of-the-screening-curve-method-Source-Zhang-20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928670"/>
            <a:ext cx="6912768" cy="58602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Screening Curve</a:t>
            </a:r>
            <a:endParaRPr lang="en-IN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LCOE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Levelized</a:t>
            </a:r>
            <a:r>
              <a:rPr lang="en-US" sz="2800" dirty="0" smtClean="0"/>
              <a:t> Cost of Electricity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Total Annual </a:t>
            </a:r>
            <a:r>
              <a:rPr lang="en-US" smtClean="0"/>
              <a:t>Cost/Total Annual Energy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All topics are from “Least Cost Electric Utility Planning” by Harry G. Stoll</a:t>
            </a:r>
          </a:p>
          <a:p>
            <a:r>
              <a:rPr lang="en-IN" sz="2800" dirty="0" smtClean="0"/>
              <a:t>Chapter 3 (Time value of money) can also be covered by link sent earlier</a:t>
            </a:r>
          </a:p>
          <a:p>
            <a:r>
              <a:rPr lang="en-IN" sz="2800" dirty="0" smtClean="0"/>
              <a:t>Chapter 4 (Page 52-73) Mainly Fixed Charge Rate calculation</a:t>
            </a:r>
          </a:p>
          <a:p>
            <a:r>
              <a:rPr lang="en-IN" sz="2800" dirty="0" smtClean="0"/>
              <a:t>Chapter 14 (Page 494-505) </a:t>
            </a:r>
            <a:r>
              <a:rPr lang="en-IN" sz="2800" dirty="0" err="1" smtClean="0"/>
              <a:t>Levelized</a:t>
            </a:r>
            <a:r>
              <a:rPr lang="en-IN" sz="2800" dirty="0" smtClean="0"/>
              <a:t> Cost and Screening Curve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Payment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Compound Interest Factor (CIF)</a:t>
            </a:r>
          </a:p>
          <a:p>
            <a:r>
              <a:rPr lang="en-IN" dirty="0" smtClean="0"/>
              <a:t>Present Value Factor (PVF)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Uniform Series Payment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Present Worth Factor (PWF)</a:t>
            </a:r>
          </a:p>
          <a:p>
            <a:r>
              <a:rPr lang="en-IN" dirty="0" smtClean="0"/>
              <a:t>Capital Recovery Factor (CRF)</a:t>
            </a:r>
          </a:p>
          <a:p>
            <a:r>
              <a:rPr lang="en-IN" dirty="0" smtClean="0"/>
              <a:t>Compound Amount factor (CAF)</a:t>
            </a:r>
          </a:p>
          <a:p>
            <a:r>
              <a:rPr lang="en-IN" dirty="0" smtClean="0"/>
              <a:t>Sinking Fund Factor (SFF)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Relationship Between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 = CIF*P = CIF *PWF*R=CAF*R</a:t>
            </a:r>
          </a:p>
          <a:p>
            <a:r>
              <a:rPr lang="en-IN" dirty="0" smtClean="0"/>
              <a:t>R = P*CRF = (PVF*F)*CRF = SFF*F</a:t>
            </a:r>
          </a:p>
          <a:p>
            <a:r>
              <a:rPr lang="en-IN" dirty="0" smtClean="0"/>
              <a:t>CRF = </a:t>
            </a:r>
            <a:r>
              <a:rPr lang="en-IN" dirty="0" err="1" smtClean="0"/>
              <a:t>i+SFF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Levelized</a:t>
            </a:r>
            <a:r>
              <a:rPr lang="en-IN" dirty="0" smtClean="0"/>
              <a:t>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inflation series</a:t>
            </a:r>
          </a:p>
          <a:p>
            <a:r>
              <a:rPr lang="en-IN" dirty="0" smtClean="0"/>
              <a:t>For any future payments (Multiply CRF with present value of all payments).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Levelized</a:t>
            </a:r>
            <a:r>
              <a:rPr lang="en-IN" dirty="0" smtClean="0"/>
              <a:t> Cost Analysis of  a Power Plant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for </a:t>
            </a:r>
            <a:r>
              <a:rPr lang="en-IN" dirty="0" err="1" smtClean="0"/>
              <a:t>Levelized</a:t>
            </a:r>
            <a:r>
              <a:rPr lang="en-IN" dirty="0" smtClean="0"/>
              <a:t> Cost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Plant Capacity 400MW</a:t>
            </a:r>
          </a:p>
          <a:p>
            <a:r>
              <a:rPr lang="en-IN" dirty="0" smtClean="0"/>
              <a:t>Heat Rate  9500Btu/KWh</a:t>
            </a:r>
          </a:p>
          <a:p>
            <a:r>
              <a:rPr lang="en-IN" dirty="0" smtClean="0"/>
              <a:t>Fuel Cost  2$/</a:t>
            </a:r>
            <a:r>
              <a:rPr lang="en-IN" dirty="0" err="1" smtClean="0"/>
              <a:t>MBtu</a:t>
            </a:r>
            <a:endParaRPr lang="en-IN" dirty="0" smtClean="0"/>
          </a:p>
          <a:p>
            <a:r>
              <a:rPr lang="en-IN" dirty="0" smtClean="0"/>
              <a:t>Plant Cost 1500 $/kW</a:t>
            </a:r>
          </a:p>
          <a:p>
            <a:r>
              <a:rPr lang="en-IN" dirty="0" smtClean="0"/>
              <a:t>O&amp;M Cost Fixed 20$/kW/year</a:t>
            </a:r>
          </a:p>
          <a:p>
            <a:r>
              <a:rPr lang="en-IN" dirty="0" smtClean="0"/>
              <a:t>O&amp;M Cost Variable 5$/</a:t>
            </a:r>
            <a:r>
              <a:rPr lang="en-IN" dirty="0" err="1" smtClean="0"/>
              <a:t>MWh</a:t>
            </a:r>
            <a:endParaRPr lang="en-IN" dirty="0" smtClean="0"/>
          </a:p>
          <a:p>
            <a:r>
              <a:rPr lang="en-IN" dirty="0" err="1" smtClean="0">
                <a:solidFill>
                  <a:srgbClr val="FF0000"/>
                </a:solidFill>
              </a:rPr>
              <a:t>Levelized</a:t>
            </a:r>
            <a:r>
              <a:rPr lang="en-IN" dirty="0" smtClean="0">
                <a:solidFill>
                  <a:srgbClr val="FF0000"/>
                </a:solidFill>
              </a:rPr>
              <a:t> Fixed Charge Rate 0.2/year (20%)</a:t>
            </a:r>
          </a:p>
          <a:p>
            <a:r>
              <a:rPr lang="en-IN" dirty="0" smtClean="0"/>
              <a:t>Discount Rate (10%)</a:t>
            </a:r>
          </a:p>
          <a:p>
            <a:r>
              <a:rPr lang="en-IN" dirty="0" smtClean="0"/>
              <a:t>Fuel Price Inflation (6%)</a:t>
            </a:r>
          </a:p>
          <a:p>
            <a:r>
              <a:rPr lang="en-IN" dirty="0" smtClean="0"/>
              <a:t>Capacity Factor 0.7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FCR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Annual Fixed Charges = </a:t>
            </a:r>
            <a:r>
              <a:rPr lang="en-IN" dirty="0" smtClean="0">
                <a:solidFill>
                  <a:srgbClr val="FF0000"/>
                </a:solidFill>
              </a:rPr>
              <a:t>Interest + Net Income </a:t>
            </a:r>
            <a:r>
              <a:rPr lang="en-IN" dirty="0" smtClean="0"/>
              <a:t>+Book Depreciation +Ad Valorem Charges +Income Tax</a:t>
            </a:r>
            <a:endParaRPr lang="en-IN" dirty="0"/>
          </a:p>
          <a:p>
            <a:r>
              <a:rPr lang="en-IN" dirty="0" smtClean="0"/>
              <a:t>Deferred Income Tax and Income Tax credit etc.</a:t>
            </a:r>
          </a:p>
          <a:p>
            <a:r>
              <a:rPr lang="en-IN" dirty="0" err="1" smtClean="0"/>
              <a:t>Levelizing</a:t>
            </a:r>
            <a:r>
              <a:rPr lang="en-IN" dirty="0" smtClean="0"/>
              <a:t> the charges leads to FCR.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Discount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Common Stock</a:t>
            </a:r>
          </a:p>
          <a:p>
            <a:r>
              <a:rPr lang="en-IN" dirty="0" smtClean="0"/>
              <a:t>Preferred Stock</a:t>
            </a:r>
          </a:p>
          <a:p>
            <a:r>
              <a:rPr lang="en-IN" dirty="0" smtClean="0"/>
              <a:t>Bond</a:t>
            </a:r>
          </a:p>
          <a:p>
            <a:pPr>
              <a:buNone/>
            </a:pPr>
            <a:r>
              <a:rPr lang="en-IN" dirty="0" smtClean="0"/>
              <a:t>Income is return on common and preferred stock</a:t>
            </a:r>
          </a:p>
          <a:p>
            <a:pPr>
              <a:buNone/>
            </a:pPr>
            <a:r>
              <a:rPr lang="en-IN" dirty="0" smtClean="0"/>
              <a:t>Interest is on bond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385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Chart</vt:lpstr>
      <vt:lpstr>Economics of Power Generation</vt:lpstr>
      <vt:lpstr>Single Payment Factors</vt:lpstr>
      <vt:lpstr>Uniform Series Payment</vt:lpstr>
      <vt:lpstr>Relationship Between Factors</vt:lpstr>
      <vt:lpstr>Levelized Cost</vt:lpstr>
      <vt:lpstr>Levelized Cost Analysis of  a Power Plant</vt:lpstr>
      <vt:lpstr>Example for Levelized Cost Calculation</vt:lpstr>
      <vt:lpstr>FCR Calculation</vt:lpstr>
      <vt:lpstr>Discount Rate</vt:lpstr>
      <vt:lpstr>FCR Components</vt:lpstr>
      <vt:lpstr>Example for FCR calculation</vt:lpstr>
      <vt:lpstr>Load Curve</vt:lpstr>
      <vt:lpstr>Load Duration Curve</vt:lpstr>
      <vt:lpstr>Definitions</vt:lpstr>
      <vt:lpstr>Screening Curve</vt:lpstr>
      <vt:lpstr>LCOE</vt:lpstr>
      <vt:lpstr>Chapters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</dc:title>
  <dc:creator>Prof. Suneet Singh</dc:creator>
  <cp:lastModifiedBy>Prof. Suneet Singh</cp:lastModifiedBy>
  <cp:revision>32</cp:revision>
  <dcterms:created xsi:type="dcterms:W3CDTF">2018-01-11T12:13:39Z</dcterms:created>
  <dcterms:modified xsi:type="dcterms:W3CDTF">2018-01-24T02:24:57Z</dcterms:modified>
</cp:coreProperties>
</file>