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roxima Nova"/>
      <p:regular r:id="rId31"/>
      <p:bold r:id="rId32"/>
      <p:italic r:id="rId33"/>
      <p:boldItalic r:id="rId34"/>
    </p:embeddedFont>
    <p:embeddedFont>
      <p:font typeface="Roboto"/>
      <p:regular r:id="rId35"/>
      <p:bold r:id="rId36"/>
      <p:italic r:id="rId37"/>
      <p:boldItalic r:id="rId38"/>
    </p:embeddedFont>
    <p:embeddedFont>
      <p:font typeface="Merriweather"/>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fntdata"/><Relationship Id="rId20" Type="http://schemas.openxmlformats.org/officeDocument/2006/relationships/slide" Target="slides/slide15.xml"/><Relationship Id="rId42" Type="http://schemas.openxmlformats.org/officeDocument/2006/relationships/font" Target="fonts/Merriweather-boldItalic.fntdata"/><Relationship Id="rId41" Type="http://schemas.openxmlformats.org/officeDocument/2006/relationships/font" Target="fonts/Merriweather-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italic.fntdata"/><Relationship Id="rId10" Type="http://schemas.openxmlformats.org/officeDocument/2006/relationships/slide" Target="slides/slide5.xml"/><Relationship Id="rId32" Type="http://schemas.openxmlformats.org/officeDocument/2006/relationships/font" Target="fonts/ProximaNova-bold.fntdata"/><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font" Target="fonts/ProximaNova-boldItalic.fntdata"/><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Merriweather-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d37676080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d37676080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d37676080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d37676080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d37676080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d37676080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d37676080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d37676080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d37676080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d37676080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d37676080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d37676080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d37676080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d37676080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d37676080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d37676080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d37676080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d37676080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d37676080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d37676080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d37676080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d37676080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d37676080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d37676080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d37676080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d37676080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d37676080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d37676080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d37676080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d37676080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d37676080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d37676080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d37676080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d37676080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d37676080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d37676080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d37676080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d37676080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d37676080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d37676080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d37676080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d37676080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d37676080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d37676080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d37676080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d37676080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d37676080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d37676080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1" Type="http://schemas.openxmlformats.org/officeDocument/2006/relationships/hyperlink" Target="https://en.wikipedia.org/wiki/Incubation_period" TargetMode="External"/><Relationship Id="rId10" Type="http://schemas.openxmlformats.org/officeDocument/2006/relationships/hyperlink" Target="https://en.wikipedia.org/wiki/Ageusia" TargetMode="External"/><Relationship Id="rId13" Type="http://schemas.openxmlformats.org/officeDocument/2006/relationships/hyperlink" Target="https://en.wikipedia.org/wiki/Acute_respiratory_distress_syndrome" TargetMode="External"/><Relationship Id="rId12" Type="http://schemas.openxmlformats.org/officeDocument/2006/relationships/hyperlink" Target="https://en.wikipedia.org/wiki/Virus" TargetMode="External"/><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Respiratory_disease" TargetMode="External"/><Relationship Id="rId4" Type="http://schemas.openxmlformats.org/officeDocument/2006/relationships/hyperlink" Target="https://en.wikipedia.org/wiki/Vascular_disease" TargetMode="External"/><Relationship Id="rId9" Type="http://schemas.openxmlformats.org/officeDocument/2006/relationships/hyperlink" Target="https://en.wikipedia.org/wiki/Anosmia" TargetMode="External"/><Relationship Id="rId15" Type="http://schemas.openxmlformats.org/officeDocument/2006/relationships/hyperlink" Target="https://en.wikipedia.org/wiki/Multiple_organ_dysfunction_syndrome" TargetMode="External"/><Relationship Id="rId14" Type="http://schemas.openxmlformats.org/officeDocument/2006/relationships/hyperlink" Target="https://en.wikipedia.org/wiki/Cytokine_storm" TargetMode="External"/><Relationship Id="rId17" Type="http://schemas.openxmlformats.org/officeDocument/2006/relationships/hyperlink" Target="https://en.wikipedia.org/wiki/Thrombus" TargetMode="External"/><Relationship Id="rId16" Type="http://schemas.openxmlformats.org/officeDocument/2006/relationships/hyperlink" Target="https://en.wikipedia.org/wiki/Septic_shock" TargetMode="External"/><Relationship Id="rId5" Type="http://schemas.openxmlformats.org/officeDocument/2006/relationships/hyperlink" Target="https://en.wikipedia.org/wiki/Disease" TargetMode="External"/><Relationship Id="rId6" Type="http://schemas.openxmlformats.org/officeDocument/2006/relationships/hyperlink" Target="https://en.wikipedia.org/wiki/Severe_acute_respiratory_syndrome_coronavirus_2" TargetMode="External"/><Relationship Id="rId7" Type="http://schemas.openxmlformats.org/officeDocument/2006/relationships/hyperlink" Target="https://en.wikipedia.org/wiki/Wuhan" TargetMode="External"/><Relationship Id="rId8" Type="http://schemas.openxmlformats.org/officeDocument/2006/relationships/hyperlink" Target="https://en.wikipedia.org/wiki/Breathing_difficulti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269950"/>
            <a:ext cx="84414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Covid-19</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Analysis &amp; Prediction</a:t>
            </a:r>
            <a:endParaRPr>
              <a:latin typeface="Merriweather"/>
              <a:ea typeface="Merriweather"/>
              <a:cs typeface="Merriweather"/>
              <a:sym typeface="Merriweather"/>
            </a:endParaRPr>
          </a:p>
        </p:txBody>
      </p:sp>
      <p:sp>
        <p:nvSpPr>
          <p:cNvPr id="60" name="Google Shape;60;p13"/>
          <p:cNvSpPr txBox="1"/>
          <p:nvPr>
            <p:ph idx="1" type="subTitle"/>
          </p:nvPr>
        </p:nvSpPr>
        <p:spPr>
          <a:xfrm>
            <a:off x="510450" y="3123850"/>
            <a:ext cx="8441400" cy="179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Created by,</a:t>
            </a:r>
            <a:endParaRPr/>
          </a:p>
          <a:p>
            <a:pPr indent="0" lvl="0" marL="0" rtl="0" algn="l">
              <a:spcBef>
                <a:spcPts val="0"/>
              </a:spcBef>
              <a:spcAft>
                <a:spcPts val="0"/>
              </a:spcAft>
              <a:buNone/>
            </a:pPr>
            <a:r>
              <a:rPr lang="en"/>
              <a:t>Group No. 103</a:t>
            </a:r>
            <a:endParaRPr/>
          </a:p>
          <a:p>
            <a:pPr indent="0" lvl="0" marL="0" rtl="0" algn="l">
              <a:spcBef>
                <a:spcPts val="0"/>
              </a:spcBef>
              <a:spcAft>
                <a:spcPts val="0"/>
              </a:spcAft>
              <a:buNone/>
            </a:pPr>
            <a:r>
              <a:rPr lang="en"/>
              <a:t>Year of the Batch : 2019 | Dept. of CSE</a:t>
            </a:r>
            <a:endParaRPr/>
          </a:p>
          <a:p>
            <a:pPr indent="0" lvl="0" marL="0" rtl="0" algn="l">
              <a:spcBef>
                <a:spcPts val="0"/>
              </a:spcBef>
              <a:spcAft>
                <a:spcPts val="0"/>
              </a:spcAft>
              <a:buNone/>
            </a:pPr>
            <a:r>
              <a:rPr lang="en"/>
              <a:t>University of Engineering and Management, Kolkata (UEMK)</a:t>
            </a:r>
            <a:endParaRPr/>
          </a:p>
        </p:txBody>
      </p:sp>
      <p:pic>
        <p:nvPicPr>
          <p:cNvPr id="61" name="Google Shape;61;p13"/>
          <p:cNvPicPr preferRelativeResize="0"/>
          <p:nvPr/>
        </p:nvPicPr>
        <p:blipFill>
          <a:blip r:embed="rId3">
            <a:alphaModFix/>
          </a:blip>
          <a:stretch>
            <a:fillRect/>
          </a:stretch>
        </p:blipFill>
        <p:spPr>
          <a:xfrm>
            <a:off x="3921225" y="1896200"/>
            <a:ext cx="5030625" cy="1793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225675"/>
            <a:ext cx="8520600" cy="5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Worldwide Statistics of Daily Increment of cases</a:t>
            </a:r>
            <a:endParaRPr b="1"/>
          </a:p>
        </p:txBody>
      </p:sp>
      <p:sp>
        <p:nvSpPr>
          <p:cNvPr id="121" name="Google Shape;121;p22"/>
          <p:cNvSpPr txBox="1"/>
          <p:nvPr>
            <p:ph idx="1" type="body"/>
          </p:nvPr>
        </p:nvSpPr>
        <p:spPr>
          <a:xfrm>
            <a:off x="311700" y="3626925"/>
            <a:ext cx="8520600" cy="1102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en">
                <a:solidFill>
                  <a:srgbClr val="000000"/>
                </a:solidFill>
              </a:rPr>
              <a:t>The Daily increment in the confirmed cases are exponentially </a:t>
            </a:r>
            <a:r>
              <a:rPr b="1" lang="en">
                <a:solidFill>
                  <a:srgbClr val="000000"/>
                </a:solidFill>
              </a:rPr>
              <a:t>increasing, which shows how worse the situation is going to be and what we gonna face in the future days unless and until the vaccination starts.</a:t>
            </a:r>
            <a:endParaRPr b="1">
              <a:solidFill>
                <a:srgbClr val="000000"/>
              </a:solidFill>
            </a:endParaRPr>
          </a:p>
        </p:txBody>
      </p:sp>
      <p:pic>
        <p:nvPicPr>
          <p:cNvPr id="122" name="Google Shape;122;p22"/>
          <p:cNvPicPr preferRelativeResize="0"/>
          <p:nvPr/>
        </p:nvPicPr>
        <p:blipFill>
          <a:blip r:embed="rId3">
            <a:alphaModFix/>
          </a:blip>
          <a:stretch>
            <a:fillRect/>
          </a:stretch>
        </p:blipFill>
        <p:spPr>
          <a:xfrm>
            <a:off x="152400" y="752175"/>
            <a:ext cx="8839199" cy="28747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244475"/>
            <a:ext cx="8520600" cy="5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Suddenly everything changed for ITALY </a:t>
            </a:r>
            <a:r>
              <a:rPr b="1" lang="en" sz="1700"/>
              <a:t>E</a:t>
            </a:r>
            <a:r>
              <a:rPr b="1" lang="en" sz="1700"/>
              <a:t>picenter 2</a:t>
            </a:r>
            <a:endParaRPr b="1" sz="1700"/>
          </a:p>
        </p:txBody>
      </p:sp>
      <p:sp>
        <p:nvSpPr>
          <p:cNvPr id="128" name="Google Shape;128;p23"/>
          <p:cNvSpPr txBox="1"/>
          <p:nvPr>
            <p:ph idx="1" type="body"/>
          </p:nvPr>
        </p:nvSpPr>
        <p:spPr>
          <a:xfrm>
            <a:off x="311700" y="3791650"/>
            <a:ext cx="8520600" cy="110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solidFill>
                  <a:srgbClr val="000000"/>
                </a:solidFill>
              </a:rPr>
              <a:t>As per the datas collected from various resources, we analysed the fact that the LOCKDOWN was the saviour for Italy and everything was under control. But suddenly in the last 20 days the daily rise in the confirmed cases reported 4 times the previous highest one and it seems that Italy is in deep deep trouble to control the spread out.</a:t>
            </a:r>
            <a:endParaRPr b="1" sz="1500">
              <a:solidFill>
                <a:srgbClr val="000000"/>
              </a:solidFill>
            </a:endParaRPr>
          </a:p>
        </p:txBody>
      </p:sp>
      <p:pic>
        <p:nvPicPr>
          <p:cNvPr id="129" name="Google Shape;129;p23"/>
          <p:cNvPicPr preferRelativeResize="0"/>
          <p:nvPr/>
        </p:nvPicPr>
        <p:blipFill>
          <a:blip r:embed="rId3">
            <a:alphaModFix/>
          </a:blip>
          <a:stretch>
            <a:fillRect/>
          </a:stretch>
        </p:blipFill>
        <p:spPr>
          <a:xfrm>
            <a:off x="129713" y="818075"/>
            <a:ext cx="8884575" cy="2973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225675"/>
            <a:ext cx="8520600" cy="4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Giant fell down this time : USA </a:t>
            </a:r>
            <a:r>
              <a:rPr b="1" lang="en" sz="1700"/>
              <a:t>Epicenter 3</a:t>
            </a:r>
            <a:endParaRPr b="1" sz="1700"/>
          </a:p>
        </p:txBody>
      </p:sp>
      <p:sp>
        <p:nvSpPr>
          <p:cNvPr id="135" name="Google Shape;135;p24"/>
          <p:cNvSpPr txBox="1"/>
          <p:nvPr>
            <p:ph idx="1" type="body"/>
          </p:nvPr>
        </p:nvSpPr>
        <p:spPr>
          <a:xfrm>
            <a:off x="311700" y="3656325"/>
            <a:ext cx="8520600" cy="91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000">
                <a:solidFill>
                  <a:srgbClr val="000000"/>
                </a:solidFill>
                <a:highlight>
                  <a:srgbClr val="FFFFFF"/>
                </a:highlight>
                <a:latin typeface="Arial"/>
                <a:ea typeface="Arial"/>
                <a:cs typeface="Arial"/>
                <a:sym typeface="Arial"/>
              </a:rPr>
              <a:t>United States of America imposed lockdown on 19th March, 2020 when they were at the initial stage and the cases were 10000. After the lockdown implementation the cases were raised to 40000 daily and it was continued 87 days but the daily cases were not increased beyond 40000. At this moment Donald Trump decided to open USA and re-open the economy as they faced a decrement of 4.5% GDP, and this will cost the country hugely if the economy is not opened yet. As the lockdown revoked on 13th June, 2020, the cases are drastically increasing and creating a new record every day. As we can see that after the </a:t>
            </a:r>
            <a:r>
              <a:rPr b="1" lang="en" sz="1000">
                <a:solidFill>
                  <a:srgbClr val="000000"/>
                </a:solidFill>
                <a:highlight>
                  <a:srgbClr val="FFFFFF"/>
                </a:highlight>
                <a:latin typeface="Arial"/>
                <a:ea typeface="Arial"/>
                <a:cs typeface="Arial"/>
                <a:sym typeface="Arial"/>
              </a:rPr>
              <a:t>revocation</a:t>
            </a:r>
            <a:r>
              <a:rPr b="1" lang="en" sz="1000">
                <a:solidFill>
                  <a:srgbClr val="000000"/>
                </a:solidFill>
                <a:highlight>
                  <a:srgbClr val="FFFFFF"/>
                </a:highlight>
                <a:latin typeface="Arial"/>
                <a:ea typeface="Arial"/>
                <a:cs typeface="Arial"/>
                <a:sym typeface="Arial"/>
              </a:rPr>
              <a:t> of lockdown the condition became </a:t>
            </a:r>
            <a:r>
              <a:rPr b="1" lang="en" sz="1000">
                <a:solidFill>
                  <a:srgbClr val="000000"/>
                </a:solidFill>
                <a:highlight>
                  <a:srgbClr val="FFFFFF"/>
                </a:highlight>
                <a:latin typeface="Arial"/>
                <a:ea typeface="Arial"/>
                <a:cs typeface="Arial"/>
                <a:sym typeface="Arial"/>
              </a:rPr>
              <a:t>worse</a:t>
            </a:r>
            <a:r>
              <a:rPr b="1" lang="en" sz="1000">
                <a:solidFill>
                  <a:srgbClr val="000000"/>
                </a:solidFill>
                <a:highlight>
                  <a:srgbClr val="FFFFFF"/>
                </a:highlight>
                <a:latin typeface="Arial"/>
                <a:ea typeface="Arial"/>
                <a:cs typeface="Arial"/>
                <a:sym typeface="Arial"/>
              </a:rPr>
              <a:t> for USA. They have seen 80000 cases daily, and the tally is still increasing. Unfortunately, for USA the lockdown period is successful to some extent and to prevent the daily exponential increment but on the same side, it did not make the curve downward or even flattened</a:t>
            </a:r>
            <a:endParaRPr sz="1000"/>
          </a:p>
        </p:txBody>
      </p:sp>
      <p:pic>
        <p:nvPicPr>
          <p:cNvPr id="136" name="Google Shape;136;p24"/>
          <p:cNvPicPr preferRelativeResize="0"/>
          <p:nvPr/>
        </p:nvPicPr>
        <p:blipFill>
          <a:blip r:embed="rId3">
            <a:alphaModFix/>
          </a:blip>
          <a:stretch>
            <a:fillRect/>
          </a:stretch>
        </p:blipFill>
        <p:spPr>
          <a:xfrm>
            <a:off x="253250" y="779000"/>
            <a:ext cx="8730901" cy="2813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235075"/>
            <a:ext cx="8520600" cy="5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Role Model : South Korea</a:t>
            </a:r>
            <a:endParaRPr b="1"/>
          </a:p>
        </p:txBody>
      </p:sp>
      <p:sp>
        <p:nvSpPr>
          <p:cNvPr id="142" name="Google Shape;142;p25"/>
          <p:cNvSpPr txBox="1"/>
          <p:nvPr>
            <p:ph idx="1" type="body"/>
          </p:nvPr>
        </p:nvSpPr>
        <p:spPr>
          <a:xfrm>
            <a:off x="311700" y="3610800"/>
            <a:ext cx="8520600" cy="13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solidFill>
                  <a:srgbClr val="000000"/>
                </a:solidFill>
                <a:highlight>
                  <a:srgbClr val="FFFFFF"/>
                </a:highlight>
                <a:latin typeface="Arial"/>
                <a:ea typeface="Arial"/>
                <a:cs typeface="Arial"/>
                <a:sym typeface="Arial"/>
              </a:rPr>
              <a:t>In the recent times if we check out the no. of Confirmed case Increase, we can find that the cases are bearly minor as compared to the whole world. And the Death Case Increment is now down to 0 in the recent times. Which shows that SOUTH KOREA is able to fought against the virus with minimum casualties of 494 till 15th November, 2020. Even the highest number of cases were 800, which shows how good South Korea handled the situation and prevent the spread out. Total number of affected people in South Korea is 28769 as per the datas of 15th November, 2020</a:t>
            </a:r>
            <a:endParaRPr sz="1200"/>
          </a:p>
        </p:txBody>
      </p:sp>
      <p:pic>
        <p:nvPicPr>
          <p:cNvPr id="143" name="Google Shape;143;p25"/>
          <p:cNvPicPr preferRelativeResize="0"/>
          <p:nvPr/>
        </p:nvPicPr>
        <p:blipFill>
          <a:blip r:embed="rId3">
            <a:alphaModFix/>
          </a:blip>
          <a:stretch>
            <a:fillRect/>
          </a:stretch>
        </p:blipFill>
        <p:spPr>
          <a:xfrm>
            <a:off x="311700" y="814224"/>
            <a:ext cx="8520601" cy="28373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225675"/>
            <a:ext cx="8520600" cy="54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INDIA against Covid-19</a:t>
            </a:r>
            <a:endParaRPr b="1"/>
          </a:p>
        </p:txBody>
      </p:sp>
      <p:sp>
        <p:nvSpPr>
          <p:cNvPr id="149" name="Google Shape;149;p26"/>
          <p:cNvSpPr txBox="1"/>
          <p:nvPr>
            <p:ph idx="1" type="body"/>
          </p:nvPr>
        </p:nvSpPr>
        <p:spPr>
          <a:xfrm>
            <a:off x="311700" y="3607450"/>
            <a:ext cx="8520600" cy="132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050">
                <a:solidFill>
                  <a:srgbClr val="000000"/>
                </a:solidFill>
                <a:highlight>
                  <a:srgbClr val="FFFFFF"/>
                </a:highlight>
                <a:latin typeface="Arial"/>
                <a:ea typeface="Arial"/>
                <a:cs typeface="Arial"/>
                <a:sym typeface="Arial"/>
              </a:rPr>
              <a:t> After watching the world suffering from the virus, India has take precaution earlier and imposed lockdown on 23rd march, 2020. After that the cases were increasing in a daily basis and exponentially, and the toll reached to 40000 mark. At that time the government decided to revoke the lockdown. As a result the cases were raised to 2500000 (As of the data of 15th November, 2020). India is having the worst condition in the world. The cases are increasing 60000 daily. There is no sign of flattening the curve rather it is exponentially increasing and the curve is obtaining more and more steep slope day by day. INDIA, IN THE PERSPECTIVE OF LOCKDOWN WAS TOTALLY UNSUCCESSFUL, AND BECAME 2nd HIGHEST INFECTED COUNTRY IN THE WORLD</a:t>
            </a:r>
            <a:endParaRPr/>
          </a:p>
        </p:txBody>
      </p:sp>
      <p:pic>
        <p:nvPicPr>
          <p:cNvPr id="150" name="Google Shape;150;p26"/>
          <p:cNvPicPr preferRelativeResize="0"/>
          <p:nvPr/>
        </p:nvPicPr>
        <p:blipFill>
          <a:blip r:embed="rId3">
            <a:alphaModFix/>
          </a:blip>
          <a:stretch>
            <a:fillRect/>
          </a:stretch>
        </p:blipFill>
        <p:spPr>
          <a:xfrm>
            <a:off x="255975" y="771075"/>
            <a:ext cx="8632050" cy="2836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244475"/>
            <a:ext cx="8520600" cy="55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Statewise Analysis and Visualization </a:t>
            </a:r>
            <a:endParaRPr b="1"/>
          </a:p>
        </p:txBody>
      </p:sp>
      <p:pic>
        <p:nvPicPr>
          <p:cNvPr id="156" name="Google Shape;156;p27"/>
          <p:cNvPicPr preferRelativeResize="0"/>
          <p:nvPr/>
        </p:nvPicPr>
        <p:blipFill>
          <a:blip r:embed="rId3">
            <a:alphaModFix/>
          </a:blip>
          <a:stretch>
            <a:fillRect/>
          </a:stretch>
        </p:blipFill>
        <p:spPr>
          <a:xfrm>
            <a:off x="345263" y="843100"/>
            <a:ext cx="8453475" cy="3811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197475"/>
            <a:ext cx="85206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Gender and Age-group wise Analysis</a:t>
            </a:r>
            <a:endParaRPr b="1"/>
          </a:p>
        </p:txBody>
      </p:sp>
      <p:pic>
        <p:nvPicPr>
          <p:cNvPr id="162" name="Google Shape;162;p28"/>
          <p:cNvPicPr preferRelativeResize="0"/>
          <p:nvPr/>
        </p:nvPicPr>
        <p:blipFill>
          <a:blip r:embed="rId3">
            <a:alphaModFix/>
          </a:blip>
          <a:stretch>
            <a:fillRect/>
          </a:stretch>
        </p:blipFill>
        <p:spPr>
          <a:xfrm>
            <a:off x="560350" y="779325"/>
            <a:ext cx="3970925" cy="3621325"/>
          </a:xfrm>
          <a:prstGeom prst="rect">
            <a:avLst/>
          </a:prstGeom>
          <a:noFill/>
          <a:ln>
            <a:noFill/>
          </a:ln>
        </p:spPr>
      </p:pic>
      <p:pic>
        <p:nvPicPr>
          <p:cNvPr id="163" name="Google Shape;163;p28"/>
          <p:cNvPicPr preferRelativeResize="0"/>
          <p:nvPr/>
        </p:nvPicPr>
        <p:blipFill>
          <a:blip r:embed="rId4">
            <a:alphaModFix/>
          </a:blip>
          <a:stretch>
            <a:fillRect/>
          </a:stretch>
        </p:blipFill>
        <p:spPr>
          <a:xfrm>
            <a:off x="4674263" y="784263"/>
            <a:ext cx="4307938" cy="3574966"/>
          </a:xfrm>
          <a:prstGeom prst="rect">
            <a:avLst/>
          </a:prstGeom>
          <a:noFill/>
          <a:ln>
            <a:noFill/>
          </a:ln>
        </p:spPr>
      </p:pic>
      <p:sp>
        <p:nvSpPr>
          <p:cNvPr id="164" name="Google Shape;164;p28"/>
          <p:cNvSpPr txBox="1"/>
          <p:nvPr/>
        </p:nvSpPr>
        <p:spPr>
          <a:xfrm>
            <a:off x="394925" y="4410050"/>
            <a:ext cx="8387700" cy="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                         </a:t>
            </a:r>
            <a:r>
              <a:rPr b="1" lang="en">
                <a:latin typeface="Proxima Nova"/>
                <a:ea typeface="Proxima Nova"/>
                <a:cs typeface="Proxima Nova"/>
                <a:sym typeface="Proxima Nova"/>
              </a:rPr>
              <a:t> Gender wise analysis                                                       Age Group wise analysis</a:t>
            </a:r>
            <a:endParaRPr b="1">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188050"/>
            <a:ext cx="85206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State Wise</a:t>
            </a:r>
            <a:r>
              <a:rPr b="1" lang="en"/>
              <a:t> Table : Recovery Rate and Death Rate</a:t>
            </a:r>
            <a:endParaRPr b="1"/>
          </a:p>
        </p:txBody>
      </p:sp>
      <p:sp>
        <p:nvSpPr>
          <p:cNvPr id="170" name="Google Shape;170;p29"/>
          <p:cNvSpPr txBox="1"/>
          <p:nvPr>
            <p:ph idx="1" type="body"/>
          </p:nvPr>
        </p:nvSpPr>
        <p:spPr>
          <a:xfrm>
            <a:off x="311700" y="3667200"/>
            <a:ext cx="8520600" cy="901500"/>
          </a:xfrm>
          <a:prstGeom prst="rect">
            <a:avLst/>
          </a:prstGeom>
        </p:spPr>
        <p:txBody>
          <a:bodyPr anchorCtr="0" anchor="t" bIns="91425" lIns="91425" spcFirstLastPara="1" rIns="91425" wrap="square" tIns="91425">
            <a:noAutofit/>
          </a:bodyPr>
          <a:lstStyle/>
          <a:p>
            <a:pPr indent="0" lvl="0" marL="292100" marR="304800" rtl="0" algn="l">
              <a:lnSpc>
                <a:spcPct val="100000"/>
              </a:lnSpc>
              <a:spcBef>
                <a:spcPts val="1000"/>
              </a:spcBef>
              <a:spcAft>
                <a:spcPts val="0"/>
              </a:spcAft>
              <a:buNone/>
            </a:pPr>
            <a:r>
              <a:rPr b="1" lang="en" sz="1350">
                <a:solidFill>
                  <a:srgbClr val="000000"/>
                </a:solidFill>
                <a:latin typeface="Arial"/>
                <a:ea typeface="Arial"/>
                <a:cs typeface="Arial"/>
                <a:sym typeface="Arial"/>
              </a:rPr>
              <a:t>MAHARASHTRA is having the most Confirmed cases, Recovery cases and Death cases</a:t>
            </a:r>
            <a:endParaRPr b="1" sz="1350">
              <a:solidFill>
                <a:srgbClr val="000000"/>
              </a:solidFill>
              <a:latin typeface="Arial"/>
              <a:ea typeface="Arial"/>
              <a:cs typeface="Arial"/>
              <a:sym typeface="Arial"/>
            </a:endParaRPr>
          </a:p>
          <a:p>
            <a:pPr indent="0" lvl="0" marL="292100" marR="304800" rtl="0" algn="l">
              <a:lnSpc>
                <a:spcPct val="100000"/>
              </a:lnSpc>
              <a:spcBef>
                <a:spcPts val="1000"/>
              </a:spcBef>
              <a:spcAft>
                <a:spcPts val="0"/>
              </a:spcAft>
              <a:buNone/>
            </a:pPr>
            <a:r>
              <a:rPr b="1" lang="en" sz="1350">
                <a:solidFill>
                  <a:srgbClr val="000000"/>
                </a:solidFill>
                <a:latin typeface="Arial"/>
                <a:ea typeface="Arial"/>
                <a:cs typeface="Arial"/>
                <a:sym typeface="Arial"/>
              </a:rPr>
              <a:t>DELHI is having the highest Recovery rate and GUJARAT is having highest Death rate</a:t>
            </a:r>
            <a:endParaRPr b="1" sz="135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171" name="Google Shape;171;p29"/>
          <p:cNvPicPr preferRelativeResize="0"/>
          <p:nvPr/>
        </p:nvPicPr>
        <p:blipFill>
          <a:blip r:embed="rId3">
            <a:alphaModFix/>
          </a:blip>
          <a:stretch>
            <a:fillRect/>
          </a:stretch>
        </p:blipFill>
        <p:spPr>
          <a:xfrm>
            <a:off x="1427888" y="724150"/>
            <a:ext cx="6288225" cy="2792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150475"/>
            <a:ext cx="8520600" cy="56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Testing Done Statewise and Positive Test Rest</a:t>
            </a:r>
            <a:endParaRPr b="1"/>
          </a:p>
        </p:txBody>
      </p:sp>
      <p:sp>
        <p:nvSpPr>
          <p:cNvPr id="177" name="Google Shape;177;p30"/>
          <p:cNvSpPr txBox="1"/>
          <p:nvPr>
            <p:ph idx="1" type="body"/>
          </p:nvPr>
        </p:nvSpPr>
        <p:spPr>
          <a:xfrm>
            <a:off x="4964850" y="3338100"/>
            <a:ext cx="4026600" cy="15045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en" sz="1400">
                <a:solidFill>
                  <a:srgbClr val="000000"/>
                </a:solidFill>
              </a:rPr>
              <a:t>As per the statistics of positive test rate of Maharashtra we can easily identify that how worse the situation is for Maharashtra. A survey shows that every household has a Covid patient and the hospital beds are running out.</a:t>
            </a:r>
            <a:endParaRPr b="1" sz="1400">
              <a:solidFill>
                <a:srgbClr val="000000"/>
              </a:solidFill>
            </a:endParaRPr>
          </a:p>
        </p:txBody>
      </p:sp>
      <p:pic>
        <p:nvPicPr>
          <p:cNvPr id="178" name="Google Shape;178;p30"/>
          <p:cNvPicPr preferRelativeResize="0"/>
          <p:nvPr/>
        </p:nvPicPr>
        <p:blipFill>
          <a:blip r:embed="rId3">
            <a:alphaModFix/>
          </a:blip>
          <a:stretch>
            <a:fillRect/>
          </a:stretch>
        </p:blipFill>
        <p:spPr>
          <a:xfrm>
            <a:off x="152400" y="866875"/>
            <a:ext cx="4619625" cy="4076700"/>
          </a:xfrm>
          <a:prstGeom prst="rect">
            <a:avLst/>
          </a:prstGeom>
          <a:noFill/>
          <a:ln>
            <a:noFill/>
          </a:ln>
        </p:spPr>
      </p:pic>
      <p:pic>
        <p:nvPicPr>
          <p:cNvPr id="179" name="Google Shape;179;p30"/>
          <p:cNvPicPr preferRelativeResize="0"/>
          <p:nvPr/>
        </p:nvPicPr>
        <p:blipFill>
          <a:blip r:embed="rId4">
            <a:alphaModFix/>
          </a:blip>
          <a:stretch>
            <a:fillRect/>
          </a:stretch>
        </p:blipFill>
        <p:spPr>
          <a:xfrm>
            <a:off x="4924425" y="866875"/>
            <a:ext cx="4067175" cy="243270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122250"/>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Top 5 well equipped states with Hospital Beds</a:t>
            </a:r>
            <a:endParaRPr b="1"/>
          </a:p>
        </p:txBody>
      </p:sp>
      <p:pic>
        <p:nvPicPr>
          <p:cNvPr id="185" name="Google Shape;185;p31"/>
          <p:cNvPicPr preferRelativeResize="0"/>
          <p:nvPr/>
        </p:nvPicPr>
        <p:blipFill>
          <a:blip r:embed="rId3">
            <a:alphaModFix/>
          </a:blip>
          <a:stretch>
            <a:fillRect/>
          </a:stretch>
        </p:blipFill>
        <p:spPr>
          <a:xfrm>
            <a:off x="580637" y="713025"/>
            <a:ext cx="7982725" cy="4295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1300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Presented By,</a:t>
            </a:r>
            <a:endParaRPr b="1"/>
          </a:p>
        </p:txBody>
      </p:sp>
      <p:sp>
        <p:nvSpPr>
          <p:cNvPr id="67" name="Google Shape;67;p14"/>
          <p:cNvSpPr txBox="1"/>
          <p:nvPr>
            <p:ph idx="1" type="body"/>
          </p:nvPr>
        </p:nvSpPr>
        <p:spPr>
          <a:xfrm>
            <a:off x="423150" y="2096900"/>
            <a:ext cx="8409000" cy="2472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Font typeface="Merriweather"/>
              <a:buChar char="●"/>
            </a:pPr>
            <a:r>
              <a:rPr lang="en">
                <a:solidFill>
                  <a:srgbClr val="000000"/>
                </a:solidFill>
                <a:latin typeface="Merriweather"/>
                <a:ea typeface="Merriweather"/>
                <a:cs typeface="Merriweather"/>
                <a:sym typeface="Merriweather"/>
              </a:rPr>
              <a:t>Digbijoy Dasgupta [CSE 2nd year, Section : G, Roll no. 21]</a:t>
            </a:r>
            <a:endParaRPr>
              <a:solidFill>
                <a:srgbClr val="000000"/>
              </a:solidFill>
              <a:latin typeface="Merriweather"/>
              <a:ea typeface="Merriweather"/>
              <a:cs typeface="Merriweather"/>
              <a:sym typeface="Merriweather"/>
            </a:endParaRPr>
          </a:p>
          <a:p>
            <a:pPr indent="-342900" lvl="0" marL="457200" rtl="0" algn="l">
              <a:lnSpc>
                <a:spcPct val="100000"/>
              </a:lnSpc>
              <a:spcBef>
                <a:spcPts val="0"/>
              </a:spcBef>
              <a:spcAft>
                <a:spcPts val="0"/>
              </a:spcAft>
              <a:buClr>
                <a:srgbClr val="000000"/>
              </a:buClr>
              <a:buSzPts val="1800"/>
              <a:buFont typeface="Merriweather"/>
              <a:buChar char="●"/>
            </a:pPr>
            <a:r>
              <a:rPr lang="en">
                <a:solidFill>
                  <a:srgbClr val="000000"/>
                </a:solidFill>
                <a:latin typeface="Merriweather"/>
                <a:ea typeface="Merriweather"/>
                <a:cs typeface="Merriweather"/>
                <a:sym typeface="Merriweather"/>
              </a:rPr>
              <a:t>Shreya Bose [CSE 2nd year, Section : G, Roll no. 56]</a:t>
            </a:r>
            <a:endParaRPr>
              <a:solidFill>
                <a:srgbClr val="000000"/>
              </a:solidFill>
              <a:latin typeface="Merriweather"/>
              <a:ea typeface="Merriweather"/>
              <a:cs typeface="Merriweather"/>
              <a:sym typeface="Merriweather"/>
            </a:endParaRPr>
          </a:p>
          <a:p>
            <a:pPr indent="-342900" lvl="0" marL="457200" rtl="0" algn="l">
              <a:lnSpc>
                <a:spcPct val="100000"/>
              </a:lnSpc>
              <a:spcBef>
                <a:spcPts val="0"/>
              </a:spcBef>
              <a:spcAft>
                <a:spcPts val="0"/>
              </a:spcAft>
              <a:buClr>
                <a:srgbClr val="000000"/>
              </a:buClr>
              <a:buSzPts val="1800"/>
              <a:buFont typeface="Merriweather"/>
              <a:buChar char="●"/>
            </a:pPr>
            <a:r>
              <a:rPr lang="en">
                <a:solidFill>
                  <a:srgbClr val="000000"/>
                </a:solidFill>
                <a:latin typeface="Merriweather"/>
                <a:ea typeface="Merriweather"/>
                <a:cs typeface="Merriweather"/>
                <a:sym typeface="Merriweather"/>
              </a:rPr>
              <a:t>Raktim Karmakar [CSE 2nd year, Section : A, Roll no. 41]</a:t>
            </a:r>
            <a:endParaRPr>
              <a:solidFill>
                <a:srgbClr val="000000"/>
              </a:solidFill>
              <a:latin typeface="Merriweather"/>
              <a:ea typeface="Merriweather"/>
              <a:cs typeface="Merriweather"/>
              <a:sym typeface="Merriweather"/>
            </a:endParaRPr>
          </a:p>
          <a:p>
            <a:pPr indent="-342900" lvl="0" marL="457200" rtl="0" algn="l">
              <a:lnSpc>
                <a:spcPct val="100000"/>
              </a:lnSpc>
              <a:spcBef>
                <a:spcPts val="0"/>
              </a:spcBef>
              <a:spcAft>
                <a:spcPts val="0"/>
              </a:spcAft>
              <a:buClr>
                <a:srgbClr val="000000"/>
              </a:buClr>
              <a:buSzPts val="1800"/>
              <a:buFont typeface="Merriweather"/>
              <a:buChar char="●"/>
            </a:pPr>
            <a:r>
              <a:rPr lang="en">
                <a:solidFill>
                  <a:srgbClr val="000000"/>
                </a:solidFill>
                <a:latin typeface="Merriweather"/>
                <a:ea typeface="Merriweather"/>
                <a:cs typeface="Merriweather"/>
                <a:sym typeface="Merriweather"/>
              </a:rPr>
              <a:t>Ishita Pahari [CSE 2nd year, Section : F, Roll no. 25]</a:t>
            </a:r>
            <a:endParaRPr>
              <a:solidFill>
                <a:srgbClr val="000000"/>
              </a:solidFill>
              <a:latin typeface="Merriweather"/>
              <a:ea typeface="Merriweather"/>
              <a:cs typeface="Merriweather"/>
              <a:sym typeface="Merriweather"/>
            </a:endParaRPr>
          </a:p>
          <a:p>
            <a:pPr indent="-342900" lvl="0" marL="457200" rtl="0" algn="l">
              <a:lnSpc>
                <a:spcPct val="100000"/>
              </a:lnSpc>
              <a:spcBef>
                <a:spcPts val="0"/>
              </a:spcBef>
              <a:spcAft>
                <a:spcPts val="0"/>
              </a:spcAft>
              <a:buClr>
                <a:srgbClr val="000000"/>
              </a:buClr>
              <a:buSzPts val="1800"/>
              <a:buFont typeface="Merriweather"/>
              <a:buChar char="●"/>
            </a:pPr>
            <a:r>
              <a:rPr lang="en">
                <a:solidFill>
                  <a:srgbClr val="000000"/>
                </a:solidFill>
                <a:latin typeface="Merriweather"/>
                <a:ea typeface="Merriweather"/>
                <a:cs typeface="Merriweather"/>
                <a:sym typeface="Merriweather"/>
              </a:rPr>
              <a:t>Udayan Misra [CSE 2nd year, Section : H, Roll no. 75]</a:t>
            </a:r>
            <a:endParaRPr>
              <a:solidFill>
                <a:srgbClr val="000000"/>
              </a:solidFill>
              <a:latin typeface="Merriweather"/>
              <a:ea typeface="Merriweather"/>
              <a:cs typeface="Merriweather"/>
              <a:sym typeface="Merriweather"/>
            </a:endParaRPr>
          </a:p>
          <a:p>
            <a:pPr indent="-342900" lvl="0" marL="457200" rtl="0" algn="l">
              <a:lnSpc>
                <a:spcPct val="100000"/>
              </a:lnSpc>
              <a:spcBef>
                <a:spcPts val="0"/>
              </a:spcBef>
              <a:spcAft>
                <a:spcPts val="0"/>
              </a:spcAft>
              <a:buClr>
                <a:srgbClr val="000000"/>
              </a:buClr>
              <a:buSzPts val="1800"/>
              <a:buFont typeface="Merriweather"/>
              <a:buChar char="●"/>
            </a:pPr>
            <a:r>
              <a:rPr lang="en">
                <a:solidFill>
                  <a:srgbClr val="000000"/>
                </a:solidFill>
                <a:latin typeface="Merriweather"/>
                <a:ea typeface="Merriweather"/>
                <a:cs typeface="Merriweather"/>
                <a:sym typeface="Merriweather"/>
              </a:rPr>
              <a:t>Abhishek Sharma [CSE 2nd year, Section : I, Roll no. 01]</a:t>
            </a:r>
            <a:endParaRPr>
              <a:solidFill>
                <a:srgbClr val="000000"/>
              </a:solidFill>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206875"/>
            <a:ext cx="8520600" cy="55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900"/>
              <a:t>Current Situation of Hospital Beds</a:t>
            </a:r>
            <a:endParaRPr b="1" sz="2900"/>
          </a:p>
        </p:txBody>
      </p:sp>
      <p:pic>
        <p:nvPicPr>
          <p:cNvPr id="191" name="Google Shape;191;p32"/>
          <p:cNvPicPr preferRelativeResize="0"/>
          <p:nvPr/>
        </p:nvPicPr>
        <p:blipFill>
          <a:blip r:embed="rId3">
            <a:alphaModFix/>
          </a:blip>
          <a:stretch>
            <a:fillRect/>
          </a:stretch>
        </p:blipFill>
        <p:spPr>
          <a:xfrm>
            <a:off x="1679113" y="731775"/>
            <a:ext cx="5785775" cy="4257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244475"/>
            <a:ext cx="8520600" cy="56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Prediction for India [for the next 25 days]</a:t>
            </a:r>
            <a:endParaRPr b="1"/>
          </a:p>
        </p:txBody>
      </p:sp>
      <p:pic>
        <p:nvPicPr>
          <p:cNvPr id="197" name="Google Shape;197;p33"/>
          <p:cNvPicPr preferRelativeResize="0"/>
          <p:nvPr/>
        </p:nvPicPr>
        <p:blipFill>
          <a:blip r:embed="rId3">
            <a:alphaModFix/>
          </a:blip>
          <a:stretch>
            <a:fillRect/>
          </a:stretch>
        </p:blipFill>
        <p:spPr>
          <a:xfrm>
            <a:off x="724038" y="808775"/>
            <a:ext cx="7695925" cy="3996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253875"/>
            <a:ext cx="8520600" cy="76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Final Prediction for India </a:t>
            </a:r>
            <a:r>
              <a:rPr b="1" lang="en" sz="1600"/>
              <a:t>as per the data collected upto 15th Nov. 2020</a:t>
            </a:r>
            <a:endParaRPr b="1" sz="1600"/>
          </a:p>
        </p:txBody>
      </p:sp>
      <p:sp>
        <p:nvSpPr>
          <p:cNvPr id="203" name="Google Shape;203;p34"/>
          <p:cNvSpPr txBox="1"/>
          <p:nvPr>
            <p:ph idx="1" type="body"/>
          </p:nvPr>
        </p:nvSpPr>
        <p:spPr>
          <a:xfrm>
            <a:off x="4823800" y="836875"/>
            <a:ext cx="4008600" cy="3732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en" sz="1600">
                <a:solidFill>
                  <a:srgbClr val="000000"/>
                </a:solidFill>
                <a:highlight>
                  <a:srgbClr val="FFFFFF"/>
                </a:highlight>
                <a:latin typeface="Roboto"/>
                <a:ea typeface="Roboto"/>
                <a:cs typeface="Roboto"/>
                <a:sym typeface="Roboto"/>
              </a:rPr>
              <a:t>Investigations have been made on the issue of COVID-19 pandemic spread in India in the current challenging scenario. Trend knowledge has been observed with the help of recovery rate and case load rate obtained for the data available. The various strategies implemented as lockdown, quarantine of population have played a significant role in reducing the risk of spread of epidemic. This study predicts that when the </a:t>
            </a:r>
            <a:r>
              <a:rPr b="1" lang="en" sz="1600">
                <a:solidFill>
                  <a:srgbClr val="000000"/>
                </a:solidFill>
                <a:highlight>
                  <a:srgbClr val="FFFFFF"/>
                </a:highlight>
                <a:latin typeface="Roboto"/>
                <a:ea typeface="Roboto"/>
                <a:cs typeface="Roboto"/>
                <a:sym typeface="Roboto"/>
              </a:rPr>
              <a:t>caseload</a:t>
            </a:r>
            <a:r>
              <a:rPr b="1" lang="en" sz="1600">
                <a:solidFill>
                  <a:srgbClr val="000000"/>
                </a:solidFill>
                <a:highlight>
                  <a:srgbClr val="FFFFFF"/>
                </a:highlight>
                <a:latin typeface="Roboto"/>
                <a:ea typeface="Roboto"/>
                <a:cs typeface="Roboto"/>
                <a:sym typeface="Roboto"/>
              </a:rPr>
              <a:t> rate gets lesser than recovery rate, there after COVID-19 patients would start to decline.</a:t>
            </a:r>
            <a:endParaRPr b="1" sz="2200">
              <a:latin typeface="Roboto"/>
              <a:ea typeface="Roboto"/>
              <a:cs typeface="Roboto"/>
              <a:sym typeface="Roboto"/>
            </a:endParaRPr>
          </a:p>
        </p:txBody>
      </p:sp>
      <p:pic>
        <p:nvPicPr>
          <p:cNvPr id="204" name="Google Shape;204;p34"/>
          <p:cNvPicPr preferRelativeResize="0"/>
          <p:nvPr/>
        </p:nvPicPr>
        <p:blipFill>
          <a:blip r:embed="rId3">
            <a:alphaModFix/>
          </a:blip>
          <a:stretch>
            <a:fillRect/>
          </a:stretch>
        </p:blipFill>
        <p:spPr>
          <a:xfrm>
            <a:off x="311700" y="791988"/>
            <a:ext cx="4381949" cy="4137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Conclusion</a:t>
            </a:r>
            <a:endParaRPr b="1"/>
          </a:p>
        </p:txBody>
      </p:sp>
      <p:sp>
        <p:nvSpPr>
          <p:cNvPr id="210" name="Google Shape;21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101600" marR="114300" rtl="0" algn="just">
              <a:spcBef>
                <a:spcPts val="0"/>
              </a:spcBef>
              <a:spcAft>
                <a:spcPts val="0"/>
              </a:spcAft>
              <a:buNone/>
            </a:pPr>
            <a:r>
              <a:rPr b="1" lang="en" sz="1550">
                <a:solidFill>
                  <a:srgbClr val="000000"/>
                </a:solidFill>
                <a:latin typeface="Merriweather"/>
                <a:ea typeface="Merriweather"/>
                <a:cs typeface="Merriweather"/>
                <a:sym typeface="Merriweather"/>
              </a:rPr>
              <a:t>For the countries like India, USA, Brazil, they are the worst candidates of this pandemic, and the had suffered the most and still </a:t>
            </a:r>
            <a:r>
              <a:rPr b="1" lang="en" sz="1550">
                <a:solidFill>
                  <a:srgbClr val="000000"/>
                </a:solidFill>
                <a:latin typeface="Merriweather"/>
                <a:ea typeface="Merriweather"/>
                <a:cs typeface="Merriweather"/>
                <a:sym typeface="Merriweather"/>
              </a:rPr>
              <a:t>suffering</a:t>
            </a:r>
            <a:r>
              <a:rPr b="1" lang="en" sz="1550">
                <a:solidFill>
                  <a:srgbClr val="000000"/>
                </a:solidFill>
                <a:latin typeface="Merriweather"/>
                <a:ea typeface="Merriweather"/>
                <a:cs typeface="Merriweather"/>
                <a:sym typeface="Merriweather"/>
              </a:rPr>
              <a:t>. If we have to fought against the virus, we have test the samples in a huge number. Testing is the only without lockdown the country, as Japan is doing. Testing is the most essential thing, without which we cannot trace the curve and it will increase with a high slope.</a:t>
            </a:r>
            <a:endParaRPr b="1" sz="1550">
              <a:solidFill>
                <a:srgbClr val="000000"/>
              </a:solidFill>
              <a:latin typeface="Merriweather"/>
              <a:ea typeface="Merriweather"/>
              <a:cs typeface="Merriweather"/>
              <a:sym typeface="Merriweather"/>
            </a:endParaRPr>
          </a:p>
          <a:p>
            <a:pPr indent="355600" lvl="0" marL="101600" marR="114300" rtl="0" algn="just">
              <a:spcBef>
                <a:spcPts val="0"/>
              </a:spcBef>
              <a:spcAft>
                <a:spcPts val="0"/>
              </a:spcAft>
              <a:buNone/>
            </a:pPr>
            <a:r>
              <a:rPr b="1" lang="en" sz="1550">
                <a:solidFill>
                  <a:srgbClr val="000000"/>
                </a:solidFill>
                <a:latin typeface="Merriweather"/>
                <a:ea typeface="Merriweather"/>
                <a:cs typeface="Merriweather"/>
                <a:sym typeface="Merriweather"/>
              </a:rPr>
              <a:t>According to the prediction, India will be seeing the flattened curve of daily confirmed cases in the month of March and April, 2021. And at that moment the country will have all total 50000000 confirmed cases, which will be the nightmare for the country. If the vaccine is available then it will be another thing, but if the confirmed cases are increasing at the rate of 60k to 70k, and eventually it will increase to 90k to 100k, 1/3 of the total population of India will be </a:t>
            </a:r>
            <a:r>
              <a:rPr b="1" lang="en" sz="1550">
                <a:solidFill>
                  <a:srgbClr val="000000"/>
                </a:solidFill>
                <a:latin typeface="Merriweather"/>
                <a:ea typeface="Merriweather"/>
                <a:cs typeface="Merriweather"/>
                <a:sym typeface="Merriweather"/>
              </a:rPr>
              <a:t>affected.</a:t>
            </a:r>
            <a:endParaRPr b="1" sz="1550">
              <a:solidFill>
                <a:srgbClr val="000000"/>
              </a:solidFill>
              <a:latin typeface="Merriweather"/>
              <a:ea typeface="Merriweather"/>
              <a:cs typeface="Merriweather"/>
              <a:sym typeface="Merriweather"/>
            </a:endParaRPr>
          </a:p>
          <a:p>
            <a:pPr indent="0" lvl="0" marL="0" rtl="0" algn="l">
              <a:spcBef>
                <a:spcPts val="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141050"/>
            <a:ext cx="8520600" cy="5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Bibliography</a:t>
            </a:r>
            <a:endParaRPr b="1"/>
          </a:p>
        </p:txBody>
      </p:sp>
      <p:sp>
        <p:nvSpPr>
          <p:cNvPr id="216" name="Google Shape;216;p36"/>
          <p:cNvSpPr txBox="1"/>
          <p:nvPr>
            <p:ph idx="1" type="body"/>
          </p:nvPr>
        </p:nvSpPr>
        <p:spPr>
          <a:xfrm>
            <a:off x="311700" y="667550"/>
            <a:ext cx="8520600" cy="4325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000000"/>
                </a:solidFill>
              </a:rPr>
              <a:t>http://weekly.chinacdc.cn/news/TrackingtheEpidemic.htm</a:t>
            </a:r>
            <a:endParaRPr sz="1300">
              <a:solidFill>
                <a:srgbClr val="000000"/>
              </a:solidFill>
            </a:endParaRPr>
          </a:p>
          <a:p>
            <a:pPr indent="0" lvl="0" marL="0" rtl="0" algn="l">
              <a:lnSpc>
                <a:spcPct val="100000"/>
              </a:lnSpc>
              <a:spcBef>
                <a:spcPts val="0"/>
              </a:spcBef>
              <a:spcAft>
                <a:spcPts val="0"/>
              </a:spcAft>
              <a:buNone/>
            </a:pPr>
            <a:r>
              <a:rPr lang="en" sz="1300">
                <a:solidFill>
                  <a:srgbClr val="000000"/>
                </a:solidFill>
              </a:rPr>
              <a:t> </a:t>
            </a:r>
            <a:endParaRPr sz="1300">
              <a:solidFill>
                <a:srgbClr val="000000"/>
              </a:solidFill>
            </a:endParaRPr>
          </a:p>
          <a:p>
            <a:pPr indent="0" lvl="0" marL="0" rtl="0" algn="l">
              <a:lnSpc>
                <a:spcPct val="100000"/>
              </a:lnSpc>
              <a:spcBef>
                <a:spcPts val="0"/>
              </a:spcBef>
              <a:spcAft>
                <a:spcPts val="0"/>
              </a:spcAft>
              <a:buNone/>
            </a:pPr>
            <a:r>
              <a:rPr b="1" lang="en" sz="1300">
                <a:solidFill>
                  <a:srgbClr val="000000"/>
                </a:solidFill>
              </a:rPr>
              <a:t>Hong Kong Department of Health</a:t>
            </a:r>
            <a:r>
              <a:rPr lang="en" sz="1300">
                <a:solidFill>
                  <a:srgbClr val="000000"/>
                </a:solidFill>
              </a:rPr>
              <a:t>: https://www.chp.gov.hk/en/features/102465.html</a:t>
            </a:r>
            <a:endParaRPr sz="1300">
              <a:solidFill>
                <a:srgbClr val="000000"/>
              </a:solidFill>
            </a:endParaRPr>
          </a:p>
          <a:p>
            <a:pPr indent="0" lvl="0" marL="0" rtl="0" algn="l">
              <a:lnSpc>
                <a:spcPct val="100000"/>
              </a:lnSpc>
              <a:spcBef>
                <a:spcPts val="0"/>
              </a:spcBef>
              <a:spcAft>
                <a:spcPts val="0"/>
              </a:spcAft>
              <a:buNone/>
            </a:pPr>
            <a:r>
              <a:rPr lang="en" sz="1300">
                <a:solidFill>
                  <a:srgbClr val="000000"/>
                </a:solidFill>
              </a:rPr>
              <a:t> Macau Government: https://www.ssm.gov.mo/portal/</a:t>
            </a:r>
            <a:endParaRPr sz="1300">
              <a:solidFill>
                <a:srgbClr val="000000"/>
              </a:solidFill>
            </a:endParaRPr>
          </a:p>
          <a:p>
            <a:pPr indent="0" lvl="0" marL="0" rtl="0" algn="l">
              <a:lnSpc>
                <a:spcPct val="100000"/>
              </a:lnSpc>
              <a:spcBef>
                <a:spcPts val="0"/>
              </a:spcBef>
              <a:spcAft>
                <a:spcPts val="0"/>
              </a:spcAft>
              <a:buNone/>
            </a:pPr>
            <a:r>
              <a:rPr lang="en" sz="1300">
                <a:solidFill>
                  <a:srgbClr val="000000"/>
                </a:solidFill>
              </a:rPr>
              <a:t> </a:t>
            </a:r>
            <a:endParaRPr sz="1300">
              <a:solidFill>
                <a:srgbClr val="000000"/>
              </a:solidFill>
            </a:endParaRPr>
          </a:p>
          <a:p>
            <a:pPr indent="0" lvl="0" marL="0" rtl="0" algn="l">
              <a:lnSpc>
                <a:spcPct val="100000"/>
              </a:lnSpc>
              <a:spcBef>
                <a:spcPts val="0"/>
              </a:spcBef>
              <a:spcAft>
                <a:spcPts val="0"/>
              </a:spcAft>
              <a:buNone/>
            </a:pPr>
            <a:r>
              <a:rPr b="1" lang="en" sz="1300">
                <a:solidFill>
                  <a:srgbClr val="000000"/>
                </a:solidFill>
              </a:rPr>
              <a:t>Taiwan CDC</a:t>
            </a:r>
            <a:r>
              <a:rPr lang="en" sz="1300">
                <a:solidFill>
                  <a:srgbClr val="000000"/>
                </a:solidFill>
              </a:rPr>
              <a:t>: https://sites.google.com/cdc.gov.tw/2019ncov/taiwan?authuser=0</a:t>
            </a:r>
            <a:endParaRPr sz="1300">
              <a:solidFill>
                <a:srgbClr val="000000"/>
              </a:solidFill>
            </a:endParaRPr>
          </a:p>
          <a:p>
            <a:pPr indent="0" lvl="0" marL="0" rtl="0" algn="l">
              <a:lnSpc>
                <a:spcPct val="100000"/>
              </a:lnSpc>
              <a:spcBef>
                <a:spcPts val="0"/>
              </a:spcBef>
              <a:spcAft>
                <a:spcPts val="0"/>
              </a:spcAft>
              <a:buNone/>
            </a:pPr>
            <a:r>
              <a:rPr lang="en" sz="1300">
                <a:solidFill>
                  <a:srgbClr val="000000"/>
                </a:solidFill>
              </a:rPr>
              <a:t> </a:t>
            </a:r>
            <a:endParaRPr sz="1300">
              <a:solidFill>
                <a:srgbClr val="000000"/>
              </a:solidFill>
            </a:endParaRPr>
          </a:p>
          <a:p>
            <a:pPr indent="0" lvl="0" marL="0" rtl="0" algn="l">
              <a:lnSpc>
                <a:spcPct val="100000"/>
              </a:lnSpc>
              <a:spcBef>
                <a:spcPts val="0"/>
              </a:spcBef>
              <a:spcAft>
                <a:spcPts val="0"/>
              </a:spcAft>
              <a:buNone/>
            </a:pPr>
            <a:r>
              <a:rPr b="1" lang="en" sz="1300">
                <a:solidFill>
                  <a:srgbClr val="000000"/>
                </a:solidFill>
              </a:rPr>
              <a:t>US CDC</a:t>
            </a:r>
            <a:r>
              <a:rPr lang="en" sz="1300">
                <a:solidFill>
                  <a:srgbClr val="000000"/>
                </a:solidFill>
              </a:rPr>
              <a:t>: https://www.cdc.gov/coronavirus/2019-ncov/index.html</a:t>
            </a:r>
            <a:endParaRPr sz="1300">
              <a:solidFill>
                <a:srgbClr val="000000"/>
              </a:solidFill>
            </a:endParaRPr>
          </a:p>
          <a:p>
            <a:pPr indent="0" lvl="0" marL="0" rtl="0" algn="l">
              <a:lnSpc>
                <a:spcPct val="100000"/>
              </a:lnSpc>
              <a:spcBef>
                <a:spcPts val="0"/>
              </a:spcBef>
              <a:spcAft>
                <a:spcPts val="0"/>
              </a:spcAft>
              <a:buNone/>
            </a:pPr>
            <a:r>
              <a:rPr lang="en" sz="1300">
                <a:solidFill>
                  <a:srgbClr val="000000"/>
                </a:solidFill>
              </a:rPr>
              <a:t> </a:t>
            </a:r>
            <a:endParaRPr sz="1300">
              <a:solidFill>
                <a:srgbClr val="000000"/>
              </a:solidFill>
            </a:endParaRPr>
          </a:p>
          <a:p>
            <a:pPr indent="0" lvl="0" marL="0" rtl="0" algn="l">
              <a:lnSpc>
                <a:spcPct val="100000"/>
              </a:lnSpc>
              <a:spcBef>
                <a:spcPts val="0"/>
              </a:spcBef>
              <a:spcAft>
                <a:spcPts val="0"/>
              </a:spcAft>
              <a:buNone/>
            </a:pPr>
            <a:r>
              <a:rPr b="1" lang="en" sz="1300">
                <a:solidFill>
                  <a:srgbClr val="000000"/>
                </a:solidFill>
              </a:rPr>
              <a:t>Government of Canada</a:t>
            </a:r>
            <a:r>
              <a:rPr lang="en" sz="1300">
                <a:solidFill>
                  <a:srgbClr val="000000"/>
                </a:solidFill>
              </a:rPr>
              <a:t>: https://www.canada.ca/en/public-health/services/diseases/coronavirus.html</a:t>
            </a:r>
            <a:endParaRPr sz="1300">
              <a:solidFill>
                <a:srgbClr val="000000"/>
              </a:solidFill>
            </a:endParaRPr>
          </a:p>
          <a:p>
            <a:pPr indent="0" lvl="0" marL="0" rtl="0" algn="l">
              <a:lnSpc>
                <a:spcPct val="100000"/>
              </a:lnSpc>
              <a:spcBef>
                <a:spcPts val="0"/>
              </a:spcBef>
              <a:spcAft>
                <a:spcPts val="0"/>
              </a:spcAft>
              <a:buNone/>
            </a:pPr>
            <a:r>
              <a:rPr lang="en" sz="1300">
                <a:solidFill>
                  <a:srgbClr val="000000"/>
                </a:solidFill>
              </a:rPr>
              <a:t> </a:t>
            </a:r>
            <a:endParaRPr sz="1300">
              <a:solidFill>
                <a:srgbClr val="000000"/>
              </a:solidFill>
            </a:endParaRPr>
          </a:p>
          <a:p>
            <a:pPr indent="0" lvl="0" marL="0" rtl="0" algn="l">
              <a:lnSpc>
                <a:spcPct val="100000"/>
              </a:lnSpc>
              <a:spcBef>
                <a:spcPts val="0"/>
              </a:spcBef>
              <a:spcAft>
                <a:spcPts val="0"/>
              </a:spcAft>
              <a:buNone/>
            </a:pPr>
            <a:r>
              <a:rPr b="1" lang="en" sz="1300">
                <a:solidFill>
                  <a:srgbClr val="000000"/>
                </a:solidFill>
              </a:rPr>
              <a:t>Australia Government Department of Health</a:t>
            </a:r>
            <a:r>
              <a:rPr lang="en" sz="1300">
                <a:solidFill>
                  <a:srgbClr val="000000"/>
                </a:solidFill>
              </a:rPr>
              <a:t>: https://www.health.gov.au/news/coronavirus-update-at-a-glance</a:t>
            </a:r>
            <a:endParaRPr sz="1300">
              <a:solidFill>
                <a:srgbClr val="000000"/>
              </a:solidFill>
            </a:endParaRPr>
          </a:p>
          <a:p>
            <a:pPr indent="0" lvl="0" marL="0" rtl="0" algn="l">
              <a:lnSpc>
                <a:spcPct val="100000"/>
              </a:lnSpc>
              <a:spcBef>
                <a:spcPts val="0"/>
              </a:spcBef>
              <a:spcAft>
                <a:spcPts val="0"/>
              </a:spcAft>
              <a:buNone/>
            </a:pPr>
            <a:r>
              <a:rPr lang="en" sz="1300">
                <a:solidFill>
                  <a:srgbClr val="000000"/>
                </a:solidFill>
              </a:rPr>
              <a:t> </a:t>
            </a:r>
            <a:endParaRPr sz="1300">
              <a:solidFill>
                <a:srgbClr val="000000"/>
              </a:solidFill>
            </a:endParaRPr>
          </a:p>
          <a:p>
            <a:pPr indent="0" lvl="0" marL="0" rtl="0" algn="l">
              <a:lnSpc>
                <a:spcPct val="100000"/>
              </a:lnSpc>
              <a:spcBef>
                <a:spcPts val="0"/>
              </a:spcBef>
              <a:spcAft>
                <a:spcPts val="0"/>
              </a:spcAft>
              <a:buNone/>
            </a:pPr>
            <a:r>
              <a:rPr b="1" lang="en" sz="1300">
                <a:solidFill>
                  <a:srgbClr val="000000"/>
                </a:solidFill>
              </a:rPr>
              <a:t>European Centre for Disease Prevention and Control (ECDC)</a:t>
            </a:r>
            <a:r>
              <a:rPr lang="en" sz="1300">
                <a:solidFill>
                  <a:srgbClr val="000000"/>
                </a:solidFill>
              </a:rPr>
              <a:t>: https://www.ecdc.europa.eu/en/geographical-distribution-2019-ncov-cases</a:t>
            </a:r>
            <a:endParaRPr sz="1300">
              <a:solidFill>
                <a:srgbClr val="000000"/>
              </a:solidFill>
            </a:endParaRPr>
          </a:p>
          <a:p>
            <a:pPr indent="0" lvl="0" marL="0" rtl="0" algn="l">
              <a:lnSpc>
                <a:spcPct val="100000"/>
              </a:lnSpc>
              <a:spcBef>
                <a:spcPts val="0"/>
              </a:spcBef>
              <a:spcAft>
                <a:spcPts val="0"/>
              </a:spcAft>
              <a:buNone/>
            </a:pPr>
            <a:r>
              <a:rPr lang="en" sz="1300">
                <a:solidFill>
                  <a:srgbClr val="000000"/>
                </a:solidFill>
              </a:rPr>
              <a:t> </a:t>
            </a:r>
            <a:endParaRPr sz="1300">
              <a:solidFill>
                <a:srgbClr val="000000"/>
              </a:solidFill>
            </a:endParaRPr>
          </a:p>
          <a:p>
            <a:pPr indent="0" lvl="0" marL="0" rtl="0" algn="l">
              <a:lnSpc>
                <a:spcPct val="100000"/>
              </a:lnSpc>
              <a:spcBef>
                <a:spcPts val="0"/>
              </a:spcBef>
              <a:spcAft>
                <a:spcPts val="0"/>
              </a:spcAft>
              <a:buNone/>
            </a:pPr>
            <a:r>
              <a:rPr b="1" lang="en" sz="1300">
                <a:solidFill>
                  <a:srgbClr val="000000"/>
                </a:solidFill>
              </a:rPr>
              <a:t>Ministry of Health Singapore (MOH)</a:t>
            </a:r>
            <a:r>
              <a:rPr lang="en" sz="1300">
                <a:solidFill>
                  <a:srgbClr val="000000"/>
                </a:solidFill>
              </a:rPr>
              <a:t>: https://www.moh.gov.sg/covid-19</a:t>
            </a:r>
            <a:endParaRPr sz="1300">
              <a:solidFill>
                <a:srgbClr val="000000"/>
              </a:solidFill>
            </a:endParaRPr>
          </a:p>
          <a:p>
            <a:pPr indent="0" lvl="0" marL="0" rtl="0" algn="l">
              <a:lnSpc>
                <a:spcPct val="100000"/>
              </a:lnSpc>
              <a:spcBef>
                <a:spcPts val="0"/>
              </a:spcBef>
              <a:spcAft>
                <a:spcPts val="0"/>
              </a:spcAft>
              <a:buNone/>
            </a:pPr>
            <a:r>
              <a:rPr b="1" lang="en" sz="1300">
                <a:solidFill>
                  <a:srgbClr val="000000"/>
                </a:solidFill>
              </a:rPr>
              <a:t>Italy Ministry of Health</a:t>
            </a:r>
            <a:r>
              <a:rPr lang="en" sz="1300">
                <a:solidFill>
                  <a:srgbClr val="000000"/>
                </a:solidFill>
              </a:rPr>
              <a:t>: http://www.salute.gov.it/nuovocoronavirus</a:t>
            </a:r>
            <a:endParaRPr sz="1300">
              <a:solidFill>
                <a:srgbClr val="000000"/>
              </a:solidFill>
            </a:endParaRPr>
          </a:p>
          <a:p>
            <a:pPr indent="0" lvl="0" marL="0" rtl="0" algn="l">
              <a:lnSpc>
                <a:spcPct val="100000"/>
              </a:lnSpc>
              <a:spcBef>
                <a:spcPts val="0"/>
              </a:spcBef>
              <a:spcAft>
                <a:spcPts val="0"/>
              </a:spcAft>
              <a:buNone/>
            </a:pPr>
            <a:r>
              <a:rPr b="1" lang="en" sz="1300">
                <a:solidFill>
                  <a:srgbClr val="000000"/>
                </a:solidFill>
              </a:rPr>
              <a:t>Picture courtesy</a:t>
            </a:r>
            <a:r>
              <a:rPr lang="en" sz="1300">
                <a:solidFill>
                  <a:srgbClr val="000000"/>
                </a:solidFill>
              </a:rPr>
              <a:t> : Johns Hopkins University dashboard</a:t>
            </a:r>
            <a:endParaRPr sz="13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311700" y="445025"/>
            <a:ext cx="8520600" cy="401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500"/>
              <a:t>Thank You!</a:t>
            </a:r>
            <a:endParaRPr b="1" sz="3500"/>
          </a:p>
          <a:p>
            <a:pPr indent="0" lvl="0" marL="0" rtl="0" algn="ctr">
              <a:spcBef>
                <a:spcPts val="0"/>
              </a:spcBef>
              <a:spcAft>
                <a:spcPts val="0"/>
              </a:spcAft>
              <a:buNone/>
            </a:pPr>
            <a:r>
              <a:rPr b="1" lang="en" sz="3500"/>
              <a:t>Stay Home! Stay Safe!</a:t>
            </a:r>
            <a:endParaRPr b="1" sz="3500"/>
          </a:p>
          <a:p>
            <a:pPr indent="0" lvl="0" marL="0" rtl="0" algn="ctr">
              <a:spcBef>
                <a:spcPts val="0"/>
              </a:spcBef>
              <a:spcAft>
                <a:spcPts val="0"/>
              </a:spcAft>
              <a:buNone/>
            </a:pPr>
            <a:r>
              <a:rPr b="1" lang="en" sz="3500"/>
              <a:t>Wear Mask and keep Social Distancing</a:t>
            </a:r>
            <a:endParaRPr b="1" sz="3500"/>
          </a:p>
          <a:p>
            <a:pPr indent="0" lvl="0" marL="0" rtl="0" algn="ctr">
              <a:spcBef>
                <a:spcPts val="0"/>
              </a:spcBef>
              <a:spcAft>
                <a:spcPts val="0"/>
              </a:spcAft>
              <a:buNone/>
            </a:pPr>
            <a:r>
              <a:rPr b="1" lang="en"/>
              <a:t>------</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404325" y="416825"/>
            <a:ext cx="842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What is COVID - 19?</a:t>
            </a:r>
            <a:endParaRPr b="1">
              <a:latin typeface="Arial"/>
              <a:ea typeface="Arial"/>
              <a:cs typeface="Arial"/>
              <a:sym typeface="Arial"/>
            </a:endParaRPr>
          </a:p>
        </p:txBody>
      </p:sp>
      <p:sp>
        <p:nvSpPr>
          <p:cNvPr id="73" name="Google Shape;73;p15"/>
          <p:cNvSpPr txBox="1"/>
          <p:nvPr>
            <p:ph idx="1" type="body"/>
          </p:nvPr>
        </p:nvSpPr>
        <p:spPr>
          <a:xfrm>
            <a:off x="311700" y="1152475"/>
            <a:ext cx="8520600" cy="3643200"/>
          </a:xfrm>
          <a:prstGeom prst="rect">
            <a:avLst/>
          </a:prstGeom>
        </p:spPr>
        <p:txBody>
          <a:bodyPr anchorCtr="0" anchor="t" bIns="91425" lIns="91425" spcFirstLastPara="1" rIns="91425" wrap="square" tIns="91425">
            <a:noAutofit/>
          </a:bodyPr>
          <a:lstStyle/>
          <a:p>
            <a:pPr indent="457200" lvl="0" marL="0" rtl="0" algn="l">
              <a:spcBef>
                <a:spcPts val="500"/>
              </a:spcBef>
              <a:spcAft>
                <a:spcPts val="0"/>
              </a:spcAft>
              <a:buNone/>
            </a:pPr>
            <a:r>
              <a:rPr b="1" lang="en" sz="1550">
                <a:solidFill>
                  <a:srgbClr val="000000"/>
                </a:solidFill>
                <a:highlight>
                  <a:srgbClr val="FFFFFF"/>
                </a:highlight>
                <a:latin typeface="Merriweather"/>
                <a:ea typeface="Merriweather"/>
                <a:cs typeface="Merriweather"/>
                <a:sym typeface="Merriweather"/>
              </a:rPr>
              <a:t>Coronavirus disease 2019</a:t>
            </a:r>
            <a:r>
              <a:rPr lang="en" sz="1550">
                <a:solidFill>
                  <a:srgbClr val="000000"/>
                </a:solidFill>
                <a:highlight>
                  <a:srgbClr val="FFFFFF"/>
                </a:highlight>
                <a:latin typeface="Merriweather"/>
                <a:ea typeface="Merriweather"/>
                <a:cs typeface="Merriweather"/>
                <a:sym typeface="Merriweather"/>
              </a:rPr>
              <a:t> (</a:t>
            </a:r>
            <a:r>
              <a:rPr b="1" lang="en" sz="1550">
                <a:solidFill>
                  <a:srgbClr val="000000"/>
                </a:solidFill>
                <a:highlight>
                  <a:srgbClr val="FFFFFF"/>
                </a:highlight>
                <a:latin typeface="Merriweather"/>
                <a:ea typeface="Merriweather"/>
                <a:cs typeface="Merriweather"/>
                <a:sym typeface="Merriweather"/>
              </a:rPr>
              <a:t>COVID-19</a:t>
            </a:r>
            <a:r>
              <a:rPr lang="en" sz="1550">
                <a:solidFill>
                  <a:srgbClr val="000000"/>
                </a:solidFill>
                <a:highlight>
                  <a:srgbClr val="FFFFFF"/>
                </a:highlight>
                <a:latin typeface="Merriweather"/>
                <a:ea typeface="Merriweather"/>
                <a:cs typeface="Merriweather"/>
                <a:sym typeface="Merriweather"/>
              </a:rPr>
              <a:t>) is a contagious </a:t>
            </a:r>
            <a:r>
              <a:rPr lang="en" sz="1550">
                <a:solidFill>
                  <a:srgbClr val="000000"/>
                </a:solidFill>
                <a:highlight>
                  <a:srgbClr val="FFFFFF"/>
                </a:highlight>
                <a:uFill>
                  <a:noFill/>
                </a:uFill>
                <a:latin typeface="Merriweather"/>
                <a:ea typeface="Merriweather"/>
                <a:cs typeface="Merriweather"/>
                <a:sym typeface="Merriweather"/>
                <a:hlinkClick r:id="rId3">
                  <a:extLst>
                    <a:ext uri="{A12FA001-AC4F-418D-AE19-62706E023703}">
                      <ahyp:hlinkClr val="tx"/>
                    </a:ext>
                  </a:extLst>
                </a:hlinkClick>
              </a:rPr>
              <a:t>respiratory</a:t>
            </a:r>
            <a:r>
              <a:rPr lang="en" sz="1550">
                <a:solidFill>
                  <a:srgbClr val="000000"/>
                </a:solidFill>
                <a:highlight>
                  <a:srgbClr val="FFFFFF"/>
                </a:highlight>
                <a:latin typeface="Merriweather"/>
                <a:ea typeface="Merriweather"/>
                <a:cs typeface="Merriweather"/>
                <a:sym typeface="Merriweather"/>
              </a:rPr>
              <a:t> and </a:t>
            </a:r>
            <a:r>
              <a:rPr lang="en" sz="1550">
                <a:solidFill>
                  <a:srgbClr val="000000"/>
                </a:solidFill>
                <a:highlight>
                  <a:srgbClr val="FFFFFF"/>
                </a:highlight>
                <a:uFill>
                  <a:noFill/>
                </a:uFill>
                <a:latin typeface="Merriweather"/>
                <a:ea typeface="Merriweather"/>
                <a:cs typeface="Merriweather"/>
                <a:sym typeface="Merriweather"/>
                <a:hlinkClick r:id="rId4">
                  <a:extLst>
                    <a:ext uri="{A12FA001-AC4F-418D-AE19-62706E023703}">
                      <ahyp:hlinkClr val="tx"/>
                    </a:ext>
                  </a:extLst>
                </a:hlinkClick>
              </a:rPr>
              <a:t>vascular</a:t>
            </a:r>
            <a:r>
              <a:rPr lang="en" sz="1550">
                <a:solidFill>
                  <a:srgbClr val="000000"/>
                </a:solidFill>
                <a:highlight>
                  <a:srgbClr val="FFFFFF"/>
                </a:highlight>
                <a:latin typeface="Merriweather"/>
                <a:ea typeface="Merriweather"/>
                <a:cs typeface="Merriweather"/>
                <a:sym typeface="Merriweather"/>
              </a:rPr>
              <a:t> </a:t>
            </a:r>
            <a:r>
              <a:rPr lang="en" sz="1550">
                <a:solidFill>
                  <a:srgbClr val="000000"/>
                </a:solidFill>
                <a:highlight>
                  <a:srgbClr val="FFFFFF"/>
                </a:highlight>
                <a:uFill>
                  <a:noFill/>
                </a:uFill>
                <a:latin typeface="Merriweather"/>
                <a:ea typeface="Merriweather"/>
                <a:cs typeface="Merriweather"/>
                <a:sym typeface="Merriweather"/>
                <a:hlinkClick r:id="rId5">
                  <a:extLst>
                    <a:ext uri="{A12FA001-AC4F-418D-AE19-62706E023703}">
                      <ahyp:hlinkClr val="tx"/>
                    </a:ext>
                  </a:extLst>
                </a:hlinkClick>
              </a:rPr>
              <a:t>disease caused</a:t>
            </a:r>
            <a:r>
              <a:rPr lang="en" sz="1550">
                <a:solidFill>
                  <a:srgbClr val="000000"/>
                </a:solidFill>
                <a:highlight>
                  <a:srgbClr val="FFFFFF"/>
                </a:highlight>
                <a:latin typeface="Merriweather"/>
                <a:ea typeface="Merriweather"/>
                <a:cs typeface="Merriweather"/>
                <a:sym typeface="Merriweather"/>
              </a:rPr>
              <a:t> by </a:t>
            </a:r>
            <a:r>
              <a:rPr lang="en" sz="1550">
                <a:solidFill>
                  <a:srgbClr val="000000"/>
                </a:solidFill>
                <a:highlight>
                  <a:srgbClr val="FFFFFF"/>
                </a:highlight>
                <a:uFill>
                  <a:noFill/>
                </a:uFill>
                <a:latin typeface="Merriweather"/>
                <a:ea typeface="Merriweather"/>
                <a:cs typeface="Merriweather"/>
                <a:sym typeface="Merriweather"/>
                <a:hlinkClick r:id="rId6">
                  <a:extLst>
                    <a:ext uri="{A12FA001-AC4F-418D-AE19-62706E023703}">
                      <ahyp:hlinkClr val="tx"/>
                    </a:ext>
                  </a:extLst>
                </a:hlinkClick>
              </a:rPr>
              <a:t>severe acute respiratory syndrome coronavirus 2</a:t>
            </a:r>
            <a:r>
              <a:rPr lang="en" sz="1550">
                <a:solidFill>
                  <a:srgbClr val="000000"/>
                </a:solidFill>
                <a:highlight>
                  <a:srgbClr val="FFFFFF"/>
                </a:highlight>
                <a:latin typeface="Merriweather"/>
                <a:ea typeface="Merriweather"/>
                <a:cs typeface="Merriweather"/>
                <a:sym typeface="Merriweather"/>
              </a:rPr>
              <a:t> (SARS-CoV-2). The first case was identified in </a:t>
            </a:r>
            <a:r>
              <a:rPr lang="en" sz="1550">
                <a:solidFill>
                  <a:srgbClr val="000000"/>
                </a:solidFill>
                <a:highlight>
                  <a:srgbClr val="FFFFFF"/>
                </a:highlight>
                <a:uFill>
                  <a:noFill/>
                </a:uFill>
                <a:latin typeface="Merriweather"/>
                <a:ea typeface="Merriweather"/>
                <a:cs typeface="Merriweather"/>
                <a:sym typeface="Merriweather"/>
                <a:hlinkClick r:id="rId7">
                  <a:extLst>
                    <a:ext uri="{A12FA001-AC4F-418D-AE19-62706E023703}">
                      <ahyp:hlinkClr val="tx"/>
                    </a:ext>
                  </a:extLst>
                </a:hlinkClick>
              </a:rPr>
              <a:t>Wuhan</a:t>
            </a:r>
            <a:r>
              <a:rPr lang="en" sz="1550">
                <a:solidFill>
                  <a:srgbClr val="000000"/>
                </a:solidFill>
                <a:highlight>
                  <a:srgbClr val="FFFFFF"/>
                </a:highlight>
                <a:latin typeface="Merriweather"/>
                <a:ea typeface="Merriweather"/>
                <a:cs typeface="Merriweather"/>
                <a:sym typeface="Merriweather"/>
              </a:rPr>
              <a:t>, China in December 2019, though evidence suggests that the virus may have already been actively spreading months earlier in places such as Italy.</a:t>
            </a:r>
            <a:endParaRPr sz="1550">
              <a:solidFill>
                <a:srgbClr val="000000"/>
              </a:solidFill>
              <a:highlight>
                <a:srgbClr val="FFFFFF"/>
              </a:highlight>
              <a:latin typeface="Merriweather"/>
              <a:ea typeface="Merriweather"/>
              <a:cs typeface="Merriweather"/>
              <a:sym typeface="Merriweather"/>
            </a:endParaRPr>
          </a:p>
          <a:p>
            <a:pPr indent="0" lvl="0" marL="0" rtl="0" algn="l">
              <a:spcBef>
                <a:spcPts val="500"/>
              </a:spcBef>
              <a:spcAft>
                <a:spcPts val="0"/>
              </a:spcAft>
              <a:buNone/>
            </a:pPr>
            <a:r>
              <a:t/>
            </a:r>
            <a:endParaRPr sz="1550">
              <a:solidFill>
                <a:srgbClr val="000000"/>
              </a:solidFill>
              <a:highlight>
                <a:srgbClr val="FFFFFF"/>
              </a:highlight>
              <a:latin typeface="Merriweather"/>
              <a:ea typeface="Merriweather"/>
              <a:cs typeface="Merriweather"/>
              <a:sym typeface="Merriweather"/>
            </a:endParaRPr>
          </a:p>
          <a:p>
            <a:pPr indent="457200" lvl="0" marL="0" rtl="0" algn="l">
              <a:spcBef>
                <a:spcPts val="500"/>
              </a:spcBef>
              <a:spcAft>
                <a:spcPts val="0"/>
              </a:spcAft>
              <a:buNone/>
            </a:pPr>
            <a:r>
              <a:rPr lang="en" sz="1550">
                <a:solidFill>
                  <a:srgbClr val="000000"/>
                </a:solidFill>
                <a:highlight>
                  <a:srgbClr val="FFFFFF"/>
                </a:highlight>
                <a:latin typeface="Merriweather"/>
                <a:ea typeface="Merriweather"/>
                <a:cs typeface="Merriweather"/>
                <a:sym typeface="Merriweather"/>
              </a:rPr>
              <a:t>Common symptoms of COVID-19 include fever, cough, fatigue, </a:t>
            </a:r>
            <a:r>
              <a:rPr lang="en" sz="1550">
                <a:solidFill>
                  <a:srgbClr val="000000"/>
                </a:solidFill>
                <a:highlight>
                  <a:srgbClr val="FFFFFF"/>
                </a:highlight>
                <a:uFill>
                  <a:noFill/>
                </a:uFill>
                <a:latin typeface="Merriweather"/>
                <a:ea typeface="Merriweather"/>
                <a:cs typeface="Merriweather"/>
                <a:sym typeface="Merriweather"/>
                <a:hlinkClick r:id="rId8">
                  <a:extLst>
                    <a:ext uri="{A12FA001-AC4F-418D-AE19-62706E023703}">
                      <ahyp:hlinkClr val="tx"/>
                    </a:ext>
                  </a:extLst>
                </a:hlinkClick>
              </a:rPr>
              <a:t>breathing difficulties</a:t>
            </a:r>
            <a:r>
              <a:rPr lang="en" sz="1550">
                <a:solidFill>
                  <a:srgbClr val="000000"/>
                </a:solidFill>
                <a:highlight>
                  <a:srgbClr val="FFFFFF"/>
                </a:highlight>
                <a:latin typeface="Merriweather"/>
                <a:ea typeface="Merriweather"/>
                <a:cs typeface="Merriweather"/>
                <a:sym typeface="Merriweather"/>
              </a:rPr>
              <a:t>, and </a:t>
            </a:r>
            <a:r>
              <a:rPr lang="en" sz="1550">
                <a:solidFill>
                  <a:srgbClr val="000000"/>
                </a:solidFill>
                <a:highlight>
                  <a:srgbClr val="FFFFFF"/>
                </a:highlight>
                <a:uFill>
                  <a:noFill/>
                </a:uFill>
                <a:latin typeface="Merriweather"/>
                <a:ea typeface="Merriweather"/>
                <a:cs typeface="Merriweather"/>
                <a:sym typeface="Merriweather"/>
                <a:hlinkClick r:id="rId9">
                  <a:extLst>
                    <a:ext uri="{A12FA001-AC4F-418D-AE19-62706E023703}">
                      <ahyp:hlinkClr val="tx"/>
                    </a:ext>
                  </a:extLst>
                </a:hlinkClick>
              </a:rPr>
              <a:t>loss of smell</a:t>
            </a:r>
            <a:r>
              <a:rPr lang="en" sz="1550">
                <a:solidFill>
                  <a:srgbClr val="000000"/>
                </a:solidFill>
                <a:highlight>
                  <a:srgbClr val="FFFFFF"/>
                </a:highlight>
                <a:latin typeface="Merriweather"/>
                <a:ea typeface="Merriweather"/>
                <a:cs typeface="Merriweather"/>
                <a:sym typeface="Merriweather"/>
              </a:rPr>
              <a:t> and </a:t>
            </a:r>
            <a:r>
              <a:rPr lang="en" sz="1550">
                <a:solidFill>
                  <a:srgbClr val="000000"/>
                </a:solidFill>
                <a:highlight>
                  <a:srgbClr val="FFFFFF"/>
                </a:highlight>
                <a:uFill>
                  <a:noFill/>
                </a:uFill>
                <a:latin typeface="Merriweather"/>
                <a:ea typeface="Merriweather"/>
                <a:cs typeface="Merriweather"/>
                <a:sym typeface="Merriweather"/>
                <a:hlinkClick r:id="rId10">
                  <a:extLst>
                    <a:ext uri="{A12FA001-AC4F-418D-AE19-62706E023703}">
                      <ahyp:hlinkClr val="tx"/>
                    </a:ext>
                  </a:extLst>
                </a:hlinkClick>
              </a:rPr>
              <a:t>taste</a:t>
            </a:r>
            <a:r>
              <a:rPr lang="en" sz="1550">
                <a:solidFill>
                  <a:srgbClr val="000000"/>
                </a:solidFill>
                <a:highlight>
                  <a:srgbClr val="FFFFFF"/>
                </a:highlight>
                <a:latin typeface="Merriweather"/>
                <a:ea typeface="Merriweather"/>
                <a:cs typeface="Merriweather"/>
                <a:sym typeface="Merriweather"/>
              </a:rPr>
              <a:t>.Symptoms begin one to fourteen days </a:t>
            </a:r>
            <a:r>
              <a:rPr lang="en" sz="1550">
                <a:solidFill>
                  <a:srgbClr val="000000"/>
                </a:solidFill>
                <a:highlight>
                  <a:srgbClr val="FFFFFF"/>
                </a:highlight>
                <a:uFill>
                  <a:noFill/>
                </a:uFill>
                <a:latin typeface="Merriweather"/>
                <a:ea typeface="Merriweather"/>
                <a:cs typeface="Merriweather"/>
                <a:sym typeface="Merriweather"/>
                <a:hlinkClick r:id="rId11">
                  <a:extLst>
                    <a:ext uri="{A12FA001-AC4F-418D-AE19-62706E023703}">
                      <ahyp:hlinkClr val="tx"/>
                    </a:ext>
                  </a:extLst>
                </a:hlinkClick>
              </a:rPr>
              <a:t>after exposure</a:t>
            </a:r>
            <a:r>
              <a:rPr lang="en" sz="1550">
                <a:solidFill>
                  <a:srgbClr val="000000"/>
                </a:solidFill>
                <a:highlight>
                  <a:srgbClr val="FFFFFF"/>
                </a:highlight>
                <a:latin typeface="Merriweather"/>
                <a:ea typeface="Merriweather"/>
                <a:cs typeface="Merriweather"/>
                <a:sym typeface="Merriweather"/>
              </a:rPr>
              <a:t> to the </a:t>
            </a:r>
            <a:r>
              <a:rPr lang="en" sz="1550">
                <a:solidFill>
                  <a:srgbClr val="000000"/>
                </a:solidFill>
                <a:highlight>
                  <a:srgbClr val="FFFFFF"/>
                </a:highlight>
                <a:uFill>
                  <a:noFill/>
                </a:uFill>
                <a:latin typeface="Merriweather"/>
                <a:ea typeface="Merriweather"/>
                <a:cs typeface="Merriweather"/>
                <a:sym typeface="Merriweather"/>
                <a:hlinkClick r:id="rId12">
                  <a:extLst>
                    <a:ext uri="{A12FA001-AC4F-418D-AE19-62706E023703}">
                      <ahyp:hlinkClr val="tx"/>
                    </a:ext>
                  </a:extLst>
                </a:hlinkClick>
              </a:rPr>
              <a:t>virus</a:t>
            </a:r>
            <a:r>
              <a:rPr lang="en" sz="1550">
                <a:solidFill>
                  <a:srgbClr val="000000"/>
                </a:solidFill>
                <a:highlight>
                  <a:srgbClr val="FFFFFF"/>
                </a:highlight>
                <a:latin typeface="Merriweather"/>
                <a:ea typeface="Merriweather"/>
                <a:cs typeface="Merriweather"/>
                <a:sym typeface="Merriweather"/>
              </a:rPr>
              <a:t>.While most people have mild symptoms, some people develop </a:t>
            </a:r>
            <a:r>
              <a:rPr lang="en" sz="1550">
                <a:solidFill>
                  <a:srgbClr val="000000"/>
                </a:solidFill>
                <a:highlight>
                  <a:srgbClr val="FFFFFF"/>
                </a:highlight>
                <a:uFill>
                  <a:noFill/>
                </a:uFill>
                <a:latin typeface="Merriweather"/>
                <a:ea typeface="Merriweather"/>
                <a:cs typeface="Merriweather"/>
                <a:sym typeface="Merriweather"/>
                <a:hlinkClick r:id="rId13">
                  <a:extLst>
                    <a:ext uri="{A12FA001-AC4F-418D-AE19-62706E023703}">
                      <ahyp:hlinkClr val="tx"/>
                    </a:ext>
                  </a:extLst>
                </a:hlinkClick>
              </a:rPr>
              <a:t>acute respiratory distress syndrome</a:t>
            </a:r>
            <a:r>
              <a:rPr lang="en" sz="1550">
                <a:solidFill>
                  <a:srgbClr val="000000"/>
                </a:solidFill>
                <a:highlight>
                  <a:srgbClr val="FFFFFF"/>
                </a:highlight>
                <a:latin typeface="Merriweather"/>
                <a:ea typeface="Merriweather"/>
                <a:cs typeface="Merriweather"/>
                <a:sym typeface="Merriweather"/>
              </a:rPr>
              <a:t> (ARDS). ARDS can be precipitated by </a:t>
            </a:r>
            <a:r>
              <a:rPr lang="en" sz="1550">
                <a:solidFill>
                  <a:srgbClr val="000000"/>
                </a:solidFill>
                <a:highlight>
                  <a:srgbClr val="FFFFFF"/>
                </a:highlight>
                <a:uFill>
                  <a:noFill/>
                </a:uFill>
                <a:latin typeface="Merriweather"/>
                <a:ea typeface="Merriweather"/>
                <a:cs typeface="Merriweather"/>
                <a:sym typeface="Merriweather"/>
                <a:hlinkClick r:id="rId14">
                  <a:extLst>
                    <a:ext uri="{A12FA001-AC4F-418D-AE19-62706E023703}">
                      <ahyp:hlinkClr val="tx"/>
                    </a:ext>
                  </a:extLst>
                </a:hlinkClick>
              </a:rPr>
              <a:t>cytokine storms</a:t>
            </a:r>
            <a:r>
              <a:rPr lang="en" sz="1550">
                <a:solidFill>
                  <a:srgbClr val="000000"/>
                </a:solidFill>
                <a:highlight>
                  <a:srgbClr val="FFFFFF"/>
                </a:highlight>
                <a:latin typeface="Merriweather"/>
                <a:ea typeface="Merriweather"/>
                <a:cs typeface="Merriweather"/>
                <a:sym typeface="Merriweather"/>
              </a:rPr>
              <a:t>,</a:t>
            </a:r>
            <a:r>
              <a:rPr lang="en" sz="1550">
                <a:solidFill>
                  <a:srgbClr val="000000"/>
                </a:solidFill>
                <a:highlight>
                  <a:srgbClr val="FFFFFF"/>
                </a:highlight>
                <a:uFill>
                  <a:noFill/>
                </a:uFill>
                <a:latin typeface="Merriweather"/>
                <a:ea typeface="Merriweather"/>
                <a:cs typeface="Merriweather"/>
                <a:sym typeface="Merriweather"/>
                <a:hlinkClick r:id="rId15">
                  <a:extLst>
                    <a:ext uri="{A12FA001-AC4F-418D-AE19-62706E023703}">
                      <ahyp:hlinkClr val="tx"/>
                    </a:ext>
                  </a:extLst>
                </a:hlinkClick>
              </a:rPr>
              <a:t>multi-organ failure</a:t>
            </a:r>
            <a:r>
              <a:rPr lang="en" sz="1550">
                <a:solidFill>
                  <a:srgbClr val="000000"/>
                </a:solidFill>
                <a:highlight>
                  <a:srgbClr val="FFFFFF"/>
                </a:highlight>
                <a:latin typeface="Merriweather"/>
                <a:ea typeface="Merriweather"/>
                <a:cs typeface="Merriweather"/>
                <a:sym typeface="Merriweather"/>
              </a:rPr>
              <a:t>, </a:t>
            </a:r>
            <a:r>
              <a:rPr lang="en" sz="1550">
                <a:solidFill>
                  <a:srgbClr val="000000"/>
                </a:solidFill>
                <a:highlight>
                  <a:srgbClr val="FFFFFF"/>
                </a:highlight>
                <a:uFill>
                  <a:noFill/>
                </a:uFill>
                <a:latin typeface="Merriweather"/>
                <a:ea typeface="Merriweather"/>
                <a:cs typeface="Merriweather"/>
                <a:sym typeface="Merriweather"/>
                <a:hlinkClick r:id="rId16">
                  <a:extLst>
                    <a:ext uri="{A12FA001-AC4F-418D-AE19-62706E023703}">
                      <ahyp:hlinkClr val="tx"/>
                    </a:ext>
                  </a:extLst>
                </a:hlinkClick>
              </a:rPr>
              <a:t>septic shock</a:t>
            </a:r>
            <a:r>
              <a:rPr lang="en" sz="1550">
                <a:solidFill>
                  <a:srgbClr val="000000"/>
                </a:solidFill>
                <a:highlight>
                  <a:srgbClr val="FFFFFF"/>
                </a:highlight>
                <a:latin typeface="Merriweather"/>
                <a:ea typeface="Merriweather"/>
                <a:cs typeface="Merriweather"/>
                <a:sym typeface="Merriweather"/>
              </a:rPr>
              <a:t>, and </a:t>
            </a:r>
            <a:r>
              <a:rPr lang="en" sz="1550">
                <a:solidFill>
                  <a:srgbClr val="000000"/>
                </a:solidFill>
                <a:highlight>
                  <a:srgbClr val="FFFFFF"/>
                </a:highlight>
                <a:uFill>
                  <a:noFill/>
                </a:uFill>
                <a:latin typeface="Merriweather"/>
                <a:ea typeface="Merriweather"/>
                <a:cs typeface="Merriweather"/>
                <a:sym typeface="Merriweather"/>
                <a:hlinkClick r:id="rId17">
                  <a:extLst>
                    <a:ext uri="{A12FA001-AC4F-418D-AE19-62706E023703}">
                      <ahyp:hlinkClr val="tx"/>
                    </a:ext>
                  </a:extLst>
                </a:hlinkClick>
              </a:rPr>
              <a:t>blood clots</a:t>
            </a:r>
            <a:r>
              <a:rPr lang="en" sz="1550">
                <a:solidFill>
                  <a:srgbClr val="000000"/>
                </a:solidFill>
                <a:highlight>
                  <a:srgbClr val="FFFFFF"/>
                </a:highlight>
                <a:latin typeface="Merriweather"/>
                <a:ea typeface="Merriweather"/>
                <a:cs typeface="Merriweather"/>
                <a:sym typeface="Merriweather"/>
              </a:rPr>
              <a:t>. Longer-term damage to organs (in particular, the lungs and heart) has been observed.</a:t>
            </a:r>
            <a:endParaRPr sz="1550">
              <a:solidFill>
                <a:srgbClr val="000000"/>
              </a:solidFill>
              <a:highlight>
                <a:srgbClr val="FFFFFF"/>
              </a:highlight>
              <a:latin typeface="Merriweather"/>
              <a:ea typeface="Merriweather"/>
              <a:cs typeface="Merriweather"/>
              <a:sym typeface="Merriweather"/>
            </a:endParaRPr>
          </a:p>
          <a:p>
            <a:pPr indent="0" lvl="0" marL="0" rtl="0" algn="l">
              <a:spcBef>
                <a:spcPts val="5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272700"/>
            <a:ext cx="8520600" cy="5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Affected Countries due to Covid-19</a:t>
            </a:r>
            <a:endParaRPr b="1"/>
          </a:p>
        </p:txBody>
      </p:sp>
      <p:sp>
        <p:nvSpPr>
          <p:cNvPr id="79" name="Google Shape;79;p16"/>
          <p:cNvSpPr txBox="1"/>
          <p:nvPr>
            <p:ph idx="1" type="body"/>
          </p:nvPr>
        </p:nvSpPr>
        <p:spPr>
          <a:xfrm>
            <a:off x="5593475" y="846300"/>
            <a:ext cx="3238800" cy="4024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rgbClr val="000000"/>
                </a:solidFill>
                <a:latin typeface="Merriweather"/>
                <a:ea typeface="Merriweather"/>
                <a:cs typeface="Merriweather"/>
                <a:sym typeface="Merriweather"/>
              </a:rPr>
              <a:t>As per the data analysis, Covid-19 virus has spread out all over the world and affected </a:t>
            </a:r>
            <a:r>
              <a:rPr b="1" lang="en" sz="1300">
                <a:solidFill>
                  <a:srgbClr val="000000"/>
                </a:solidFill>
                <a:latin typeface="Merriweather"/>
                <a:ea typeface="Merriweather"/>
                <a:cs typeface="Merriweather"/>
                <a:sym typeface="Merriweather"/>
              </a:rPr>
              <a:t>246 countries</a:t>
            </a:r>
            <a:r>
              <a:rPr lang="en" sz="1300">
                <a:solidFill>
                  <a:srgbClr val="000000"/>
                </a:solidFill>
                <a:latin typeface="Merriweather"/>
                <a:ea typeface="Merriweather"/>
                <a:cs typeface="Merriweather"/>
                <a:sym typeface="Merriweather"/>
              </a:rPr>
              <a:t>. Among the 246 countries the Top 5 countries those are affected vastly are, </a:t>
            </a:r>
            <a:endParaRPr sz="1300">
              <a:solidFill>
                <a:srgbClr val="000000"/>
              </a:solidFill>
              <a:latin typeface="Merriweather"/>
              <a:ea typeface="Merriweather"/>
              <a:cs typeface="Merriweather"/>
              <a:sym typeface="Merriweather"/>
            </a:endParaRPr>
          </a:p>
          <a:p>
            <a:pPr indent="0" lvl="0" marL="0" rtl="0" algn="just">
              <a:spcBef>
                <a:spcPts val="1600"/>
              </a:spcBef>
              <a:spcAft>
                <a:spcPts val="1600"/>
              </a:spcAft>
              <a:buNone/>
            </a:pPr>
            <a:r>
              <a:rPr b="1" lang="en" sz="1300">
                <a:solidFill>
                  <a:srgbClr val="000000"/>
                </a:solidFill>
                <a:latin typeface="Merriweather"/>
                <a:ea typeface="Merriweather"/>
                <a:cs typeface="Merriweather"/>
                <a:sym typeface="Merriweather"/>
              </a:rPr>
              <a:t>United States of America (20.3%)</a:t>
            </a:r>
            <a:r>
              <a:rPr lang="en" sz="1300">
                <a:solidFill>
                  <a:srgbClr val="000000"/>
                </a:solidFill>
                <a:latin typeface="Merriweather"/>
                <a:ea typeface="Merriweather"/>
                <a:cs typeface="Merriweather"/>
                <a:sym typeface="Merriweather"/>
              </a:rPr>
              <a:t> of the world’s statistics. Second worst condition is of </a:t>
            </a:r>
            <a:r>
              <a:rPr b="1" lang="en" sz="1300">
                <a:solidFill>
                  <a:srgbClr val="000000"/>
                </a:solidFill>
                <a:latin typeface="Merriweather"/>
                <a:ea typeface="Merriweather"/>
                <a:cs typeface="Merriweather"/>
                <a:sym typeface="Merriweather"/>
              </a:rPr>
              <a:t>India</a:t>
            </a:r>
            <a:r>
              <a:rPr lang="en" sz="1300">
                <a:solidFill>
                  <a:srgbClr val="000000"/>
                </a:solidFill>
                <a:latin typeface="Merriweather"/>
                <a:ea typeface="Merriweather"/>
                <a:cs typeface="Merriweather"/>
                <a:sym typeface="Merriweather"/>
              </a:rPr>
              <a:t>, holding the share of </a:t>
            </a:r>
            <a:r>
              <a:rPr b="1" lang="en" sz="1300">
                <a:solidFill>
                  <a:srgbClr val="000000"/>
                </a:solidFill>
                <a:latin typeface="Merriweather"/>
                <a:ea typeface="Merriweather"/>
                <a:cs typeface="Merriweather"/>
                <a:sym typeface="Merriweather"/>
              </a:rPr>
              <a:t>16.27%</a:t>
            </a:r>
            <a:r>
              <a:rPr lang="en" sz="1300">
                <a:solidFill>
                  <a:srgbClr val="000000"/>
                </a:solidFill>
                <a:latin typeface="Merriweather"/>
                <a:ea typeface="Merriweather"/>
                <a:cs typeface="Merriweather"/>
                <a:sym typeface="Merriweather"/>
              </a:rPr>
              <a:t> and the third one is </a:t>
            </a:r>
            <a:r>
              <a:rPr b="1" lang="en" sz="1300">
                <a:solidFill>
                  <a:srgbClr val="000000"/>
                </a:solidFill>
                <a:latin typeface="Merriweather"/>
                <a:ea typeface="Merriweather"/>
                <a:cs typeface="Merriweather"/>
                <a:sym typeface="Merriweather"/>
              </a:rPr>
              <a:t>Brazil</a:t>
            </a:r>
            <a:r>
              <a:rPr lang="en" sz="1300">
                <a:solidFill>
                  <a:srgbClr val="000000"/>
                </a:solidFill>
                <a:latin typeface="Merriweather"/>
                <a:ea typeface="Merriweather"/>
                <a:cs typeface="Merriweather"/>
                <a:sym typeface="Merriweather"/>
              </a:rPr>
              <a:t>, holding the </a:t>
            </a:r>
            <a:r>
              <a:rPr b="1" lang="en" sz="1300">
                <a:solidFill>
                  <a:srgbClr val="000000"/>
                </a:solidFill>
                <a:latin typeface="Merriweather"/>
                <a:ea typeface="Merriweather"/>
                <a:cs typeface="Merriweather"/>
                <a:sym typeface="Merriweather"/>
              </a:rPr>
              <a:t>10.78%</a:t>
            </a:r>
            <a:r>
              <a:rPr lang="en" sz="1300">
                <a:solidFill>
                  <a:srgbClr val="000000"/>
                </a:solidFill>
                <a:latin typeface="Merriweather"/>
                <a:ea typeface="Merriweather"/>
                <a:cs typeface="Merriweather"/>
                <a:sym typeface="Merriweather"/>
              </a:rPr>
              <a:t> share of the world’s total confirmed cases tally. After that </a:t>
            </a:r>
            <a:r>
              <a:rPr b="1" lang="en" sz="1300">
                <a:solidFill>
                  <a:srgbClr val="000000"/>
                </a:solidFill>
                <a:latin typeface="Merriweather"/>
                <a:ea typeface="Merriweather"/>
                <a:cs typeface="Merriweather"/>
                <a:sym typeface="Merriweather"/>
              </a:rPr>
              <a:t>France and Russia</a:t>
            </a:r>
            <a:r>
              <a:rPr lang="en" sz="1300">
                <a:solidFill>
                  <a:srgbClr val="000000"/>
                </a:solidFill>
                <a:latin typeface="Merriweather"/>
                <a:ea typeface="Merriweather"/>
                <a:cs typeface="Merriweather"/>
                <a:sym typeface="Merriweather"/>
              </a:rPr>
              <a:t> showing their share percentage of </a:t>
            </a:r>
            <a:r>
              <a:rPr b="1" lang="en" sz="1300">
                <a:solidFill>
                  <a:srgbClr val="000000"/>
                </a:solidFill>
                <a:latin typeface="Merriweather"/>
                <a:ea typeface="Merriweather"/>
                <a:cs typeface="Merriweather"/>
                <a:sym typeface="Merriweather"/>
              </a:rPr>
              <a:t>3.52</a:t>
            </a:r>
            <a:r>
              <a:rPr lang="en" sz="1300">
                <a:solidFill>
                  <a:srgbClr val="000000"/>
                </a:solidFill>
                <a:latin typeface="Merriweather"/>
                <a:ea typeface="Merriweather"/>
                <a:cs typeface="Merriweather"/>
                <a:sym typeface="Merriweather"/>
              </a:rPr>
              <a:t> and </a:t>
            </a:r>
            <a:r>
              <a:rPr b="1" lang="en" sz="1300">
                <a:solidFill>
                  <a:srgbClr val="000000"/>
                </a:solidFill>
                <a:latin typeface="Merriweather"/>
                <a:ea typeface="Merriweather"/>
                <a:cs typeface="Merriweather"/>
                <a:sym typeface="Merriweather"/>
              </a:rPr>
              <a:t>3.51</a:t>
            </a:r>
            <a:r>
              <a:rPr lang="en" sz="1300">
                <a:solidFill>
                  <a:srgbClr val="000000"/>
                </a:solidFill>
                <a:latin typeface="Merriweather"/>
                <a:ea typeface="Merriweather"/>
                <a:cs typeface="Merriweather"/>
                <a:sym typeface="Merriweather"/>
              </a:rPr>
              <a:t> respectively.</a:t>
            </a:r>
            <a:endParaRPr sz="1300">
              <a:solidFill>
                <a:srgbClr val="000000"/>
              </a:solidFill>
              <a:latin typeface="Merriweather"/>
              <a:ea typeface="Merriweather"/>
              <a:cs typeface="Merriweather"/>
              <a:sym typeface="Merriweather"/>
            </a:endParaRPr>
          </a:p>
        </p:txBody>
      </p:sp>
      <p:pic>
        <p:nvPicPr>
          <p:cNvPr id="80" name="Google Shape;80;p16"/>
          <p:cNvPicPr preferRelativeResize="0"/>
          <p:nvPr/>
        </p:nvPicPr>
        <p:blipFill>
          <a:blip r:embed="rId3">
            <a:alphaModFix/>
          </a:blip>
          <a:stretch>
            <a:fillRect/>
          </a:stretch>
        </p:blipFill>
        <p:spPr>
          <a:xfrm>
            <a:off x="311700" y="846300"/>
            <a:ext cx="5281766" cy="412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172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Recovery Rate and Death Rate Analysis</a:t>
            </a:r>
            <a:endParaRPr b="1"/>
          </a:p>
        </p:txBody>
      </p:sp>
      <p:sp>
        <p:nvSpPr>
          <p:cNvPr id="86" name="Google Shape;86;p17"/>
          <p:cNvSpPr txBox="1"/>
          <p:nvPr>
            <p:ph idx="1" type="body"/>
          </p:nvPr>
        </p:nvSpPr>
        <p:spPr>
          <a:xfrm>
            <a:off x="376125" y="2174075"/>
            <a:ext cx="3673800" cy="2621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Roboto"/>
              <a:buChar char="●"/>
            </a:pPr>
            <a:r>
              <a:rPr lang="en" sz="1300">
                <a:solidFill>
                  <a:srgbClr val="000000"/>
                </a:solidFill>
                <a:latin typeface="Roboto"/>
                <a:ea typeface="Roboto"/>
                <a:cs typeface="Roboto"/>
                <a:sym typeface="Roboto"/>
              </a:rPr>
              <a:t>USA Highest number of Confirmed cases</a:t>
            </a:r>
            <a:endParaRPr sz="1300">
              <a:solidFill>
                <a:srgbClr val="000000"/>
              </a:solidFill>
              <a:latin typeface="Roboto"/>
              <a:ea typeface="Roboto"/>
              <a:cs typeface="Roboto"/>
              <a:sym typeface="Roboto"/>
            </a:endParaRPr>
          </a:p>
          <a:p>
            <a:pPr indent="-311150" lvl="0" marL="457200" rtl="0" algn="l">
              <a:spcBef>
                <a:spcPts val="0"/>
              </a:spcBef>
              <a:spcAft>
                <a:spcPts val="0"/>
              </a:spcAft>
              <a:buClr>
                <a:srgbClr val="000000"/>
              </a:buClr>
              <a:buSzPts val="1300"/>
              <a:buFont typeface="Roboto"/>
              <a:buChar char="●"/>
            </a:pPr>
            <a:r>
              <a:rPr lang="en" sz="1300">
                <a:solidFill>
                  <a:srgbClr val="000000"/>
                </a:solidFill>
                <a:latin typeface="Roboto"/>
                <a:ea typeface="Roboto"/>
                <a:cs typeface="Roboto"/>
                <a:sym typeface="Roboto"/>
              </a:rPr>
              <a:t>USA Highest number of Death Cases</a:t>
            </a:r>
            <a:endParaRPr sz="1300">
              <a:solidFill>
                <a:srgbClr val="000000"/>
              </a:solidFill>
              <a:latin typeface="Roboto"/>
              <a:ea typeface="Roboto"/>
              <a:cs typeface="Roboto"/>
              <a:sym typeface="Roboto"/>
            </a:endParaRPr>
          </a:p>
          <a:p>
            <a:pPr indent="-311150" lvl="0" marL="457200" rtl="0" algn="l">
              <a:spcBef>
                <a:spcPts val="0"/>
              </a:spcBef>
              <a:spcAft>
                <a:spcPts val="0"/>
              </a:spcAft>
              <a:buClr>
                <a:srgbClr val="000000"/>
              </a:buClr>
              <a:buSzPts val="1300"/>
              <a:buFont typeface="Roboto"/>
              <a:buChar char="●"/>
            </a:pPr>
            <a:r>
              <a:rPr lang="en" sz="1300">
                <a:solidFill>
                  <a:srgbClr val="000000"/>
                </a:solidFill>
                <a:latin typeface="Roboto"/>
                <a:ea typeface="Roboto"/>
                <a:cs typeface="Roboto"/>
                <a:sym typeface="Roboto"/>
              </a:rPr>
              <a:t>India Highest number of Recovered cases</a:t>
            </a:r>
            <a:endParaRPr sz="1300">
              <a:solidFill>
                <a:srgbClr val="000000"/>
              </a:solidFill>
              <a:latin typeface="Roboto"/>
              <a:ea typeface="Roboto"/>
              <a:cs typeface="Roboto"/>
              <a:sym typeface="Roboto"/>
            </a:endParaRPr>
          </a:p>
          <a:p>
            <a:pPr indent="-311150" lvl="0" marL="457200" rtl="0" algn="l">
              <a:spcBef>
                <a:spcPts val="0"/>
              </a:spcBef>
              <a:spcAft>
                <a:spcPts val="0"/>
              </a:spcAft>
              <a:buClr>
                <a:srgbClr val="000000"/>
              </a:buClr>
              <a:buSzPts val="1300"/>
              <a:buFont typeface="Roboto"/>
              <a:buChar char="●"/>
            </a:pPr>
            <a:r>
              <a:rPr lang="en" sz="1300">
                <a:solidFill>
                  <a:srgbClr val="000000"/>
                </a:solidFill>
                <a:latin typeface="Roboto"/>
                <a:ea typeface="Roboto"/>
                <a:cs typeface="Roboto"/>
                <a:sym typeface="Roboto"/>
              </a:rPr>
              <a:t>India Highest Recovery rate (0.93)</a:t>
            </a:r>
            <a:endParaRPr sz="1300">
              <a:solidFill>
                <a:srgbClr val="000000"/>
              </a:solidFill>
              <a:latin typeface="Roboto"/>
              <a:ea typeface="Roboto"/>
              <a:cs typeface="Roboto"/>
              <a:sym typeface="Roboto"/>
            </a:endParaRPr>
          </a:p>
          <a:p>
            <a:pPr indent="-311150" lvl="0" marL="457200" rtl="0" algn="l">
              <a:spcBef>
                <a:spcPts val="0"/>
              </a:spcBef>
              <a:spcAft>
                <a:spcPts val="0"/>
              </a:spcAft>
              <a:buClr>
                <a:srgbClr val="000000"/>
              </a:buClr>
              <a:buSzPts val="1300"/>
              <a:buFont typeface="Roboto"/>
              <a:buChar char="●"/>
            </a:pPr>
            <a:r>
              <a:rPr lang="en" sz="1300">
                <a:solidFill>
                  <a:srgbClr val="000000"/>
                </a:solidFill>
                <a:latin typeface="Roboto"/>
                <a:ea typeface="Roboto"/>
                <a:cs typeface="Roboto"/>
                <a:sym typeface="Roboto"/>
              </a:rPr>
              <a:t>Brazil Highest Death Rate (0.30)</a:t>
            </a:r>
            <a:endParaRPr sz="1300">
              <a:solidFill>
                <a:srgbClr val="000000"/>
              </a:solidFill>
              <a:latin typeface="Roboto"/>
              <a:ea typeface="Roboto"/>
              <a:cs typeface="Roboto"/>
              <a:sym typeface="Roboto"/>
            </a:endParaRPr>
          </a:p>
          <a:p>
            <a:pPr indent="-311150" lvl="0" marL="457200" rtl="0" algn="l">
              <a:spcBef>
                <a:spcPts val="0"/>
              </a:spcBef>
              <a:spcAft>
                <a:spcPts val="0"/>
              </a:spcAft>
              <a:buClr>
                <a:srgbClr val="000000"/>
              </a:buClr>
              <a:buSzPts val="1300"/>
              <a:buFont typeface="Roboto"/>
              <a:buChar char="●"/>
            </a:pPr>
            <a:r>
              <a:rPr lang="en" sz="1300">
                <a:solidFill>
                  <a:srgbClr val="000000"/>
                </a:solidFill>
                <a:latin typeface="Roboto"/>
                <a:ea typeface="Roboto"/>
                <a:cs typeface="Roboto"/>
                <a:sym typeface="Roboto"/>
              </a:rPr>
              <a:t>France Lowest Recovery rate (0.07)</a:t>
            </a:r>
            <a:endParaRPr sz="1300">
              <a:solidFill>
                <a:srgbClr val="000000"/>
              </a:solidFill>
              <a:latin typeface="Roboto"/>
              <a:ea typeface="Roboto"/>
              <a:cs typeface="Roboto"/>
              <a:sym typeface="Roboto"/>
            </a:endParaRPr>
          </a:p>
          <a:p>
            <a:pPr indent="-311150" lvl="0" marL="457200" rtl="0" algn="l">
              <a:spcBef>
                <a:spcPts val="0"/>
              </a:spcBef>
              <a:spcAft>
                <a:spcPts val="0"/>
              </a:spcAft>
              <a:buClr>
                <a:srgbClr val="000000"/>
              </a:buClr>
              <a:buSzPts val="1300"/>
              <a:buFont typeface="Roboto"/>
              <a:buChar char="●"/>
            </a:pPr>
            <a:r>
              <a:rPr lang="en" sz="1300">
                <a:solidFill>
                  <a:srgbClr val="000000"/>
                </a:solidFill>
                <a:latin typeface="Roboto"/>
                <a:ea typeface="Roboto"/>
                <a:cs typeface="Roboto"/>
                <a:sym typeface="Roboto"/>
              </a:rPr>
              <a:t>India Lowest Death Rate (0.01)</a:t>
            </a:r>
            <a:endParaRPr sz="1300">
              <a:solidFill>
                <a:srgbClr val="000000"/>
              </a:solidFill>
              <a:latin typeface="Roboto"/>
              <a:ea typeface="Roboto"/>
              <a:cs typeface="Roboto"/>
              <a:sym typeface="Roboto"/>
            </a:endParaRPr>
          </a:p>
          <a:p>
            <a:pPr indent="0" lvl="0" marL="0" rtl="0" algn="l">
              <a:spcBef>
                <a:spcPts val="1600"/>
              </a:spcBef>
              <a:spcAft>
                <a:spcPts val="1600"/>
              </a:spcAft>
              <a:buNone/>
            </a:pPr>
            <a:r>
              <a:rPr lang="en" sz="1300">
                <a:solidFill>
                  <a:srgbClr val="000000"/>
                </a:solidFill>
                <a:latin typeface="Roboto"/>
                <a:ea typeface="Roboto"/>
                <a:cs typeface="Roboto"/>
                <a:sym typeface="Roboto"/>
              </a:rPr>
              <a:t>The Graphical representation is also reflecting the same stats.</a:t>
            </a:r>
            <a:endParaRPr sz="1300">
              <a:solidFill>
                <a:srgbClr val="000000"/>
              </a:solidFill>
              <a:latin typeface="Roboto"/>
              <a:ea typeface="Roboto"/>
              <a:cs typeface="Roboto"/>
              <a:sym typeface="Roboto"/>
            </a:endParaRPr>
          </a:p>
        </p:txBody>
      </p:sp>
      <p:pic>
        <p:nvPicPr>
          <p:cNvPr id="87" name="Google Shape;87;p17"/>
          <p:cNvPicPr preferRelativeResize="0"/>
          <p:nvPr/>
        </p:nvPicPr>
        <p:blipFill>
          <a:blip r:embed="rId3">
            <a:alphaModFix/>
          </a:blip>
          <a:stretch>
            <a:fillRect/>
          </a:stretch>
        </p:blipFill>
        <p:spPr>
          <a:xfrm>
            <a:off x="311700" y="831600"/>
            <a:ext cx="3738325" cy="1255900"/>
          </a:xfrm>
          <a:prstGeom prst="rect">
            <a:avLst/>
          </a:prstGeom>
          <a:noFill/>
          <a:ln>
            <a:noFill/>
          </a:ln>
        </p:spPr>
      </p:pic>
      <p:pic>
        <p:nvPicPr>
          <p:cNvPr id="88" name="Google Shape;88;p17"/>
          <p:cNvPicPr preferRelativeResize="0"/>
          <p:nvPr/>
        </p:nvPicPr>
        <p:blipFill>
          <a:blip r:embed="rId4">
            <a:alphaModFix/>
          </a:blip>
          <a:stretch>
            <a:fillRect/>
          </a:stretch>
        </p:blipFill>
        <p:spPr>
          <a:xfrm>
            <a:off x="4099750" y="1080075"/>
            <a:ext cx="4848025" cy="3166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244475"/>
            <a:ext cx="8520600" cy="428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t>Let’s see what was the origin of this virus...</a:t>
            </a:r>
            <a:endParaRPr b="1" sz="3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225675"/>
            <a:ext cx="85206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Hubei Province : CHINA</a:t>
            </a:r>
            <a:endParaRPr b="1"/>
          </a:p>
        </p:txBody>
      </p:sp>
      <p:sp>
        <p:nvSpPr>
          <p:cNvPr id="99" name="Google Shape;99;p19"/>
          <p:cNvSpPr txBox="1"/>
          <p:nvPr>
            <p:ph idx="1" type="body"/>
          </p:nvPr>
        </p:nvSpPr>
        <p:spPr>
          <a:xfrm>
            <a:off x="311700" y="4184375"/>
            <a:ext cx="8520600" cy="74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rgbClr val="000000"/>
                </a:solidFill>
              </a:rPr>
              <a:t>Hubei Province of China was the origin of the Covid-19 pandemic, as we can see that No. of confirmed cases for Hubei province was at 70000 at the month of February, 2020</a:t>
            </a:r>
            <a:endParaRPr b="1" sz="1400">
              <a:solidFill>
                <a:srgbClr val="000000"/>
              </a:solidFill>
            </a:endParaRPr>
          </a:p>
        </p:txBody>
      </p:sp>
      <p:pic>
        <p:nvPicPr>
          <p:cNvPr id="100" name="Google Shape;100;p19"/>
          <p:cNvPicPr preferRelativeResize="0"/>
          <p:nvPr/>
        </p:nvPicPr>
        <p:blipFill>
          <a:blip r:embed="rId3">
            <a:alphaModFix/>
          </a:blip>
          <a:stretch>
            <a:fillRect/>
          </a:stretch>
        </p:blipFill>
        <p:spPr>
          <a:xfrm>
            <a:off x="175875" y="761775"/>
            <a:ext cx="8792258" cy="3287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206875"/>
            <a:ext cx="8520600" cy="5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Statistics for China</a:t>
            </a:r>
            <a:endParaRPr b="1"/>
          </a:p>
        </p:txBody>
      </p:sp>
      <p:sp>
        <p:nvSpPr>
          <p:cNvPr id="106" name="Google Shape;106;p20"/>
          <p:cNvSpPr txBox="1"/>
          <p:nvPr>
            <p:ph idx="1" type="body"/>
          </p:nvPr>
        </p:nvSpPr>
        <p:spPr>
          <a:xfrm>
            <a:off x="4701400" y="2040475"/>
            <a:ext cx="4222200" cy="2849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rgbClr val="000000"/>
                </a:solidFill>
              </a:rPr>
              <a:t>In the month of February and March China crossed the mark of 80000 in mere 28 days span and after that the cases were stagnanted and in the past 9 months the confirmed cases tally reached the mark of 3700 only. But how did China make this thing so easily?</a:t>
            </a:r>
            <a:endParaRPr b="1" sz="1600">
              <a:solidFill>
                <a:srgbClr val="000000"/>
              </a:solidFill>
            </a:endParaRPr>
          </a:p>
          <a:p>
            <a:pPr indent="0" lvl="0" marL="0" rtl="0" algn="just">
              <a:spcBef>
                <a:spcPts val="1600"/>
              </a:spcBef>
              <a:spcAft>
                <a:spcPts val="1600"/>
              </a:spcAft>
              <a:buNone/>
            </a:pPr>
            <a:r>
              <a:rPr b="1" lang="en" sz="1600">
                <a:solidFill>
                  <a:srgbClr val="000000"/>
                </a:solidFill>
              </a:rPr>
              <a:t>Let’s Find out... </a:t>
            </a:r>
            <a:endParaRPr b="1" sz="1600">
              <a:solidFill>
                <a:srgbClr val="000000"/>
              </a:solidFill>
            </a:endParaRPr>
          </a:p>
        </p:txBody>
      </p:sp>
      <p:pic>
        <p:nvPicPr>
          <p:cNvPr id="107" name="Google Shape;107;p20"/>
          <p:cNvPicPr preferRelativeResize="0"/>
          <p:nvPr/>
        </p:nvPicPr>
        <p:blipFill>
          <a:blip r:embed="rId3">
            <a:alphaModFix/>
          </a:blip>
          <a:stretch>
            <a:fillRect/>
          </a:stretch>
        </p:blipFill>
        <p:spPr>
          <a:xfrm>
            <a:off x="311700" y="687099"/>
            <a:ext cx="4389700" cy="4347150"/>
          </a:xfrm>
          <a:prstGeom prst="rect">
            <a:avLst/>
          </a:prstGeom>
          <a:noFill/>
          <a:ln>
            <a:noFill/>
          </a:ln>
        </p:spPr>
      </p:pic>
      <p:pic>
        <p:nvPicPr>
          <p:cNvPr id="108" name="Google Shape;108;p20"/>
          <p:cNvPicPr preferRelativeResize="0"/>
          <p:nvPr/>
        </p:nvPicPr>
        <p:blipFill>
          <a:blip r:embed="rId4">
            <a:alphaModFix/>
          </a:blip>
          <a:stretch>
            <a:fillRect/>
          </a:stretch>
        </p:blipFill>
        <p:spPr>
          <a:xfrm>
            <a:off x="4626325" y="733375"/>
            <a:ext cx="4442575" cy="1241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263275"/>
            <a:ext cx="8520600" cy="5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China’s Saviour : THE LOCKDOWN PROCESS</a:t>
            </a:r>
            <a:endParaRPr b="1"/>
          </a:p>
        </p:txBody>
      </p:sp>
      <p:sp>
        <p:nvSpPr>
          <p:cNvPr id="114" name="Google Shape;114;p21"/>
          <p:cNvSpPr txBox="1"/>
          <p:nvPr>
            <p:ph idx="1" type="body"/>
          </p:nvPr>
        </p:nvSpPr>
        <p:spPr>
          <a:xfrm>
            <a:off x="311700" y="3704825"/>
            <a:ext cx="8520600" cy="11565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en" sz="1400">
                <a:solidFill>
                  <a:srgbClr val="000000"/>
                </a:solidFill>
              </a:rPr>
              <a:t>The Lockdown was imposed on 23rd of January and revoked on 8th of April. In between this China have maintained all the safety measures to fight against this spread out. The well equipped </a:t>
            </a:r>
            <a:r>
              <a:rPr b="1" lang="en" sz="1400">
                <a:solidFill>
                  <a:srgbClr val="000000"/>
                </a:solidFill>
              </a:rPr>
              <a:t>hospital</a:t>
            </a:r>
            <a:r>
              <a:rPr b="1" lang="en" sz="1400">
                <a:solidFill>
                  <a:srgbClr val="000000"/>
                </a:solidFill>
              </a:rPr>
              <a:t> system and the medical departments of China and also the Government has done a fantastic job stop the spread out of the virus.</a:t>
            </a:r>
            <a:endParaRPr b="1" sz="1400">
              <a:solidFill>
                <a:srgbClr val="000000"/>
              </a:solidFill>
            </a:endParaRPr>
          </a:p>
        </p:txBody>
      </p:sp>
      <p:pic>
        <p:nvPicPr>
          <p:cNvPr id="115" name="Google Shape;115;p21"/>
          <p:cNvPicPr preferRelativeResize="0"/>
          <p:nvPr/>
        </p:nvPicPr>
        <p:blipFill>
          <a:blip r:embed="rId3">
            <a:alphaModFix/>
          </a:blip>
          <a:stretch>
            <a:fillRect/>
          </a:stretch>
        </p:blipFill>
        <p:spPr>
          <a:xfrm>
            <a:off x="216425" y="780476"/>
            <a:ext cx="8711151" cy="2859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