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jpeg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PROJECT TITLE:</a:t>
            </a:r>
            <a:r>
              <a:rPr lang="en-US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2819" y="5235294"/>
            <a:ext cx="11227736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PRABHAT BARNWAL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		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PRODUCTION ENGINEERING, NIT AGARTALA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3761587"/>
          </a:xfrm>
        </p:spPr>
        <p:txBody>
          <a:bodyPr>
            <a:normAutofit/>
          </a:bodyPr>
          <a:lstStyle/>
          <a:p>
            <a:r>
              <a:rPr lang="en-US" sz="2400" dirty="0"/>
              <a:t>This project on secure data hiding in images using steganography offers a sophisticated approach to </a:t>
            </a:r>
            <a:r>
              <a:rPr lang="en-US" sz="2400" b="1" dirty="0">
                <a:solidFill>
                  <a:srgbClr val="0070C0"/>
                </a:solidFill>
              </a:rPr>
              <a:t>enhancing covert communication and data protection</a:t>
            </a:r>
            <a:r>
              <a:rPr lang="en-US" sz="2400" dirty="0"/>
              <a:t>. </a:t>
            </a:r>
          </a:p>
          <a:p>
            <a:r>
              <a:rPr lang="en-US" sz="2400" dirty="0"/>
              <a:t>By leveraging advanced steganographic techniques, it </a:t>
            </a:r>
            <a:r>
              <a:rPr lang="en-US" sz="2400" b="1" dirty="0">
                <a:solidFill>
                  <a:srgbClr val="0070C0"/>
                </a:solidFill>
              </a:rPr>
              <a:t>ensures the hidden data remains undetectable</a:t>
            </a:r>
            <a:r>
              <a:rPr lang="en-US" sz="2400" dirty="0"/>
              <a:t> while preserving the quality and integrity of the host image. </a:t>
            </a:r>
          </a:p>
          <a:p>
            <a:r>
              <a:rPr lang="en-US" sz="2400" dirty="0"/>
              <a:t>Addressing the current limitations, such as data capacity, imperceptibility, and robustness against attacks, this solution </a:t>
            </a:r>
            <a:r>
              <a:rPr lang="en-US" sz="2400" b="1" dirty="0">
                <a:solidFill>
                  <a:srgbClr val="0070C0"/>
                </a:solidFill>
              </a:rPr>
              <a:t>provides a more secure and reliable means</a:t>
            </a:r>
            <a:r>
              <a:rPr lang="en-US" sz="2400" dirty="0"/>
              <a:t> of safeguarding sensitive information.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My project can be accessed here: </a:t>
            </a:r>
            <a:r>
              <a:rPr lang="en-IN" b="1" dirty="0">
                <a:solidFill>
                  <a:srgbClr val="0070C0"/>
                </a:solidFill>
              </a:rPr>
              <a:t>https://github.com/prabhatbarnwal29/project_stegno.git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Some potential directions for further development and application are: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Enhanced Security Algorithms</a:t>
            </a:r>
            <a:r>
              <a:rPr lang="en-US" sz="2000" dirty="0"/>
              <a:t>: Continued research can lead to the development of even more sophisticated steganographic algorithms that enhance security, making it harder for unauthorized parties to detect and extract hidden data.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Integration with Blockchain</a:t>
            </a:r>
            <a:r>
              <a:rPr lang="en-US" sz="2000" dirty="0"/>
              <a:t>: Integrating steganography with blockchain technology can ensure secure and immutable transmission of sensitive information, providing an additional layer of protection and verification.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Steganography in Video</a:t>
            </a:r>
            <a:r>
              <a:rPr lang="en-US" sz="2000" dirty="0"/>
              <a:t>: Expanding the techniques to embed data in video files can offer new avenues for secure communication, considering the popularity and extensive use of video content.</a:t>
            </a:r>
          </a:p>
          <a:p>
            <a:pPr marL="305435" indent="-305435"/>
            <a:endParaRPr lang="en-US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97" y="1232452"/>
            <a:ext cx="11158405" cy="5414154"/>
          </a:xfrm>
        </p:spPr>
        <p:txBody>
          <a:bodyPr>
            <a:normAutofit/>
          </a:bodyPr>
          <a:lstStyle/>
          <a:p>
            <a:r>
              <a:rPr lang="en-US" sz="2400" dirty="0"/>
              <a:t>In today's digital age, the need for secure communication and data protection has never been greater. Traditional encryption methods, while effective, can be easily detected and may attract unwanted attention.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Steganography</a:t>
            </a:r>
            <a:r>
              <a:rPr lang="en-US" sz="2400" dirty="0"/>
              <a:t>, which involves hiding data within digital images, makes the existence of the hidden data virtually undetectable.</a:t>
            </a:r>
          </a:p>
          <a:p>
            <a:r>
              <a:rPr lang="en-US" sz="2400" dirty="0"/>
              <a:t>This project aims to develop an </a:t>
            </a:r>
            <a:r>
              <a:rPr lang="en-US" sz="2400" b="1" dirty="0">
                <a:solidFill>
                  <a:srgbClr val="0070C0"/>
                </a:solidFill>
              </a:rPr>
              <a:t>advanced steganographic method </a:t>
            </a:r>
            <a:r>
              <a:rPr lang="en-US" sz="2400" dirty="0"/>
              <a:t>for securely hiding data within images, ensuring that the hidden data remains undetectable, while maintaining the quality and integrity of the host image.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6"/>
            <a:ext cx="1129804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3200" b="1" u="sng" dirty="0"/>
              <a:t>LIBRARIES</a:t>
            </a:r>
            <a:r>
              <a:rPr lang="en-IN" sz="3200" b="1" dirty="0"/>
              <a:t>: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70C0"/>
                </a:solidFill>
              </a:rPr>
              <a:t>cv2</a:t>
            </a:r>
            <a:r>
              <a:rPr lang="en-IN" sz="2000" dirty="0"/>
              <a:t>: The cv2 library of Python is part of OpenCV (Open Source Computer Vision Library), which is a popular open-source library for computer vision and image processing tasks.</a:t>
            </a:r>
          </a:p>
          <a:p>
            <a:pPr marL="0" indent="0">
              <a:buNone/>
            </a:pPr>
            <a:r>
              <a:rPr lang="en-IN" sz="2000" b="1" dirty="0" err="1">
                <a:solidFill>
                  <a:srgbClr val="0070C0"/>
                </a:solidFill>
              </a:rPr>
              <a:t>os</a:t>
            </a:r>
            <a:r>
              <a:rPr lang="en-IN" sz="2000" dirty="0"/>
              <a:t>: The </a:t>
            </a:r>
            <a:r>
              <a:rPr lang="en-IN" sz="2000" dirty="0" err="1"/>
              <a:t>os</a:t>
            </a:r>
            <a:r>
              <a:rPr lang="en-IN" sz="2000" dirty="0"/>
              <a:t> library in Python provides a way to interact with the operating system.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3200" b="1" u="sng" dirty="0"/>
              <a:t>Platforms</a:t>
            </a:r>
            <a:r>
              <a:rPr lang="en-IN" sz="3200" b="1" dirty="0"/>
              <a:t>: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70C0"/>
                </a:solidFill>
              </a:rPr>
              <a:t>Microsoft</a:t>
            </a:r>
            <a:r>
              <a:rPr lang="en-IN" sz="2000" b="1" dirty="0"/>
              <a:t> </a:t>
            </a:r>
            <a:r>
              <a:rPr lang="en-IN" sz="2000" b="1" dirty="0" err="1">
                <a:solidFill>
                  <a:srgbClr val="0070C0"/>
                </a:solidFill>
              </a:rPr>
              <a:t>VSCode</a:t>
            </a:r>
            <a:r>
              <a:rPr lang="en-IN" sz="2000" dirty="0"/>
              <a:t>: Microsoft Visual Studio code (</a:t>
            </a:r>
            <a:r>
              <a:rPr lang="en-IN" sz="2000" dirty="0" err="1"/>
              <a:t>VSCode</a:t>
            </a:r>
            <a:r>
              <a:rPr lang="en-IN" sz="2000" dirty="0"/>
              <a:t>) is a free, open-source code editor that is highly regarded for its versatility, performance, and extensive features.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508502"/>
            <a:ext cx="11029615" cy="5029949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u="sng" dirty="0"/>
              <a:t>Direct Mapping of ASCII characters to Pixel values</a:t>
            </a:r>
            <a:r>
              <a:rPr lang="en-US" sz="2400" dirty="0"/>
              <a:t>: Instead of converting text to binary and embedding it in bits, this project </a:t>
            </a:r>
            <a:r>
              <a:rPr lang="en-US" sz="2400" b="1" dirty="0">
                <a:solidFill>
                  <a:srgbClr val="0070C0"/>
                </a:solidFill>
              </a:rPr>
              <a:t>maps each character to its ASCII value and stores it in RGB channels</a:t>
            </a:r>
            <a:r>
              <a:rPr lang="en-US" sz="2400" dirty="0">
                <a:solidFill>
                  <a:srgbClr val="0070C0"/>
                </a:solidFill>
              </a:rPr>
              <a:t>.</a:t>
            </a:r>
            <a:r>
              <a:rPr lang="en-US" sz="2400" dirty="0"/>
              <a:t> This makes encryption and decryption </a:t>
            </a:r>
            <a:r>
              <a:rPr lang="en-US" sz="2400" b="1" dirty="0">
                <a:solidFill>
                  <a:srgbClr val="0070C0"/>
                </a:solidFill>
              </a:rPr>
              <a:t>faster and more lightweight</a:t>
            </a:r>
            <a:r>
              <a:rPr lang="en-US" sz="2400" dirty="0"/>
              <a:t>.</a:t>
            </a:r>
          </a:p>
          <a:p>
            <a:r>
              <a:rPr lang="en-US" sz="2400" b="1" u="sng" dirty="0"/>
              <a:t>Three-Channel Encoding (RGB Cycling) </a:t>
            </a:r>
            <a:r>
              <a:rPr lang="en-US" sz="2400" b="1" dirty="0"/>
              <a:t>: </a:t>
            </a:r>
            <a:r>
              <a:rPr lang="en-US" sz="2400" dirty="0"/>
              <a:t>The message characters are spread across the </a:t>
            </a:r>
            <a:r>
              <a:rPr lang="en-US" sz="2400" b="1" dirty="0">
                <a:solidFill>
                  <a:srgbClr val="0070C0"/>
                </a:solidFill>
              </a:rPr>
              <a:t>Red, Green, and Blue</a:t>
            </a:r>
            <a:r>
              <a:rPr lang="en-US" sz="2400" dirty="0"/>
              <a:t> (RGB) channels in a </a:t>
            </a:r>
            <a:r>
              <a:rPr lang="en-US" sz="2400" b="1" dirty="0">
                <a:solidFill>
                  <a:srgbClr val="0070C0"/>
                </a:solidFill>
              </a:rPr>
              <a:t>cyclic manner</a:t>
            </a:r>
            <a:r>
              <a:rPr lang="en-US" sz="2400" dirty="0"/>
              <a:t>. This makes the embedded message </a:t>
            </a:r>
            <a:r>
              <a:rPr lang="en-US" sz="2400" b="1" dirty="0">
                <a:solidFill>
                  <a:srgbClr val="0070C0"/>
                </a:solidFill>
              </a:rPr>
              <a:t>more distributed and less predictable</a:t>
            </a:r>
            <a:r>
              <a:rPr lang="en-US" sz="2400" dirty="0"/>
              <a:t> compared to single-channel encoding.</a:t>
            </a:r>
          </a:p>
          <a:p>
            <a:r>
              <a:rPr lang="en-US" sz="2400" b="1" u="sng" dirty="0"/>
              <a:t>Metadata Storage for Persistence</a:t>
            </a:r>
            <a:r>
              <a:rPr lang="en-US" sz="2400" b="1" dirty="0"/>
              <a:t>: </a:t>
            </a:r>
            <a:r>
              <a:rPr lang="en-US" sz="2400" dirty="0"/>
              <a:t>Many steganography implementations require the user to remember the message length and password. This project </a:t>
            </a:r>
            <a:r>
              <a:rPr lang="en-US" sz="2400" b="1" dirty="0">
                <a:solidFill>
                  <a:srgbClr val="0070C0"/>
                </a:solidFill>
              </a:rPr>
              <a:t>automatically stores metadata (passcode + message length) </a:t>
            </a:r>
            <a:r>
              <a:rPr lang="en-US" sz="2400" dirty="0"/>
              <a:t>in a separate file (metadata.txt), reducing human error.</a:t>
            </a:r>
          </a:p>
          <a:p>
            <a:r>
              <a:rPr lang="en-US" sz="2400" b="1" u="sng" dirty="0"/>
              <a:t>Standalone Encryption and Decryption Programs</a:t>
            </a:r>
            <a:r>
              <a:rPr lang="en-US" sz="2400" b="1" dirty="0"/>
              <a:t>: </a:t>
            </a:r>
            <a:r>
              <a:rPr lang="en-US" sz="2400" dirty="0"/>
              <a:t>Encryption and decryption are in </a:t>
            </a:r>
            <a:r>
              <a:rPr lang="en-US" sz="2400" b="1" dirty="0">
                <a:solidFill>
                  <a:srgbClr val="0070C0"/>
                </a:solidFill>
              </a:rPr>
              <a:t>separate scripts</a:t>
            </a:r>
            <a:r>
              <a:rPr lang="en-US" sz="2400" dirty="0"/>
              <a:t>, making it easy to use in </a:t>
            </a:r>
            <a:r>
              <a:rPr lang="en-US" sz="2400" b="1" dirty="0">
                <a:solidFill>
                  <a:srgbClr val="0070C0"/>
                </a:solidFill>
              </a:rPr>
              <a:t>different environments </a:t>
            </a:r>
            <a:r>
              <a:rPr lang="en-US" sz="2400" dirty="0"/>
              <a:t>or even across multiple devices.</a:t>
            </a:r>
            <a:endParaRPr lang="en-US" sz="2400" b="1" dirty="0"/>
          </a:p>
          <a:p>
            <a:pPr marL="0" indent="0">
              <a:buNone/>
            </a:pPr>
            <a:endParaRPr lang="en-IN" sz="20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The end users include </a:t>
            </a:r>
            <a:r>
              <a:rPr lang="en-US" sz="2400" b="1" dirty="0">
                <a:solidFill>
                  <a:srgbClr val="0070C0"/>
                </a:solidFill>
              </a:rPr>
              <a:t>government agencies, defense organizations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0070C0"/>
                </a:solidFill>
              </a:rPr>
              <a:t>intelligence services </a:t>
            </a:r>
            <a:r>
              <a:rPr lang="en-US" sz="2400" dirty="0"/>
              <a:t>that need to exchange classified information securely without drawing attention. </a:t>
            </a:r>
          </a:p>
          <a:p>
            <a:r>
              <a:rPr lang="en-US" sz="2400" dirty="0"/>
              <a:t>Additionally, businesses handling sensitive data, such as </a:t>
            </a:r>
            <a:r>
              <a:rPr lang="en-US" sz="2400" b="1" dirty="0">
                <a:solidFill>
                  <a:srgbClr val="0070C0"/>
                </a:solidFill>
              </a:rPr>
              <a:t>financial institutions, healthcare providers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0070C0"/>
                </a:solidFill>
              </a:rPr>
              <a:t>legal firms</a:t>
            </a:r>
            <a:r>
              <a:rPr lang="en-US" sz="2400" dirty="0"/>
              <a:t>, can benefit from this technology to safeguard proprietary information and maintain confidentiality.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Researchers and academic institutions </a:t>
            </a:r>
            <a:r>
              <a:rPr lang="en-US" sz="2400" dirty="0"/>
              <a:t>focused on cybersecurity can also use this advanced steganographic method to develop and implement secure communication protocols.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B6B913-F412-6131-C9BA-C884FF450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40" y="1232452"/>
            <a:ext cx="10534720" cy="517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B1D56-93FB-F79B-602C-5F2136B55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7D5A-B4B5-89B4-A694-109B44C5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 (continued…)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D6F6B-5329-4BA1-542E-E7094BD24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36" y="1327018"/>
            <a:ext cx="11029617" cy="491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64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4BD72-5155-A77A-4FC7-53F0624BB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30FD-A410-DD4A-DBFF-63E69F5F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 (continued...)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BE6977-4ED7-D00A-6557-A6D75630E2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2203"/>
          <a:stretch/>
        </p:blipFill>
        <p:spPr>
          <a:xfrm>
            <a:off x="591935" y="1586045"/>
            <a:ext cx="11129599" cy="2215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1C4625-88D2-E5E8-E476-72DFE05BFC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1516"/>
          <a:stretch/>
        </p:blipFill>
        <p:spPr>
          <a:xfrm>
            <a:off x="591935" y="4154998"/>
            <a:ext cx="11140342" cy="200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0878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501</TotalTime>
  <Words>687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TITLE: 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 (continued…)</vt:lpstr>
      <vt:lpstr>Results (continued...)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Prabhat Barnwal</cp:lastModifiedBy>
  <cp:revision>30</cp:revision>
  <dcterms:created xsi:type="dcterms:W3CDTF">2021-05-26T16:50:10Z</dcterms:created>
  <dcterms:modified xsi:type="dcterms:W3CDTF">2025-02-16T14:16:15Z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