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4"/>
  </p:normalViewPr>
  <p:slideViewPr>
    <p:cSldViewPr>
      <p:cViewPr varScale="1">
        <p:scale>
          <a:sx n="112" d="100"/>
          <a:sy n="112" d="100"/>
        </p:scale>
        <p:origin x="164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5418406-83CA-40BA-B1B3-9CCFD85B4CBB}" type="datetimeFigureOut">
              <a:rPr lang="en-US" smtClean="0"/>
              <a:pPr/>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418406-83CA-40BA-B1B3-9CCFD85B4CBB}" type="datetimeFigureOut">
              <a:rPr lang="en-US" smtClean="0"/>
              <a:pPr/>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418406-83CA-40BA-B1B3-9CCFD85B4CBB}" type="datetimeFigureOut">
              <a:rPr lang="en-US" smtClean="0"/>
              <a:pPr/>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418406-83CA-40BA-B1B3-9CCFD85B4CBB}" type="datetimeFigureOut">
              <a:rPr lang="en-US" smtClean="0"/>
              <a:pPr/>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18406-83CA-40BA-B1B3-9CCFD85B4CBB}" type="datetimeFigureOut">
              <a:rPr lang="en-US" smtClean="0"/>
              <a:pPr/>
              <a:t>2/2/20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18406-83CA-40BA-B1B3-9CCFD85B4CBB}" type="datetimeFigureOut">
              <a:rPr lang="en-US" smtClean="0"/>
              <a:pPr/>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5418406-83CA-40BA-B1B3-9CCFD85B4CBB}" type="datetimeFigureOut">
              <a:rPr lang="en-US" smtClean="0"/>
              <a:pPr/>
              <a:t>2/2/20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418406-83CA-40BA-B1B3-9CCFD85B4CBB}" type="datetimeFigureOut">
              <a:rPr lang="en-US" smtClean="0"/>
              <a:pPr/>
              <a:t>2/2/20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18406-83CA-40BA-B1B3-9CCFD85B4CBB}" type="datetimeFigureOut">
              <a:rPr lang="en-US" smtClean="0"/>
              <a:pPr/>
              <a:t>2/2/20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418406-83CA-40BA-B1B3-9CCFD85B4CBB}" type="datetimeFigureOut">
              <a:rPr lang="en-US" smtClean="0"/>
              <a:pPr/>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418406-83CA-40BA-B1B3-9CCFD85B4CBB}" type="datetimeFigureOut">
              <a:rPr lang="en-US" smtClean="0"/>
              <a:pPr/>
              <a:t>2/2/20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6830E-B18C-4D97-828A-DBC93BA2D4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18406-83CA-40BA-B1B3-9CCFD85B4CBB}" type="datetimeFigureOut">
              <a:rPr lang="en-US" smtClean="0"/>
              <a:pPr/>
              <a:t>2/2/20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6830E-B18C-4D97-828A-DBC93BA2D4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29000"/>
            <a:ext cx="7772400" cy="1470025"/>
          </a:xfrm>
        </p:spPr>
        <p:txBody>
          <a:bodyPr/>
          <a:lstStyle/>
          <a:p>
            <a:r>
              <a:rPr lang="en-US" dirty="0"/>
              <a:t>CASCADING STYLE SHEET</a:t>
            </a:r>
          </a:p>
        </p:txBody>
      </p:sp>
      <p:sp>
        <p:nvSpPr>
          <p:cNvPr id="3" name="Subtitle 2"/>
          <p:cNvSpPr>
            <a:spLocks noGrp="1"/>
          </p:cNvSpPr>
          <p:nvPr>
            <p:ph type="subTitle" idx="1"/>
          </p:nvPr>
        </p:nvSpPr>
        <p:spPr>
          <a:xfrm>
            <a:off x="1447800" y="5105400"/>
            <a:ext cx="6400800" cy="1066800"/>
          </a:xfrm>
        </p:spPr>
        <p:txBody>
          <a:bodyPr>
            <a:normAutofit/>
          </a:bodyPr>
          <a:lstStyle/>
          <a:p>
            <a:r>
              <a:rPr lang="en-US" sz="1800" dirty="0"/>
              <a:t>Presented by</a:t>
            </a:r>
          </a:p>
          <a:p>
            <a:r>
              <a:rPr lang="en-US" sz="1800" i="1" dirty="0"/>
              <a:t>Mr. Prabhat Das</a:t>
            </a:r>
          </a:p>
          <a:p>
            <a:r>
              <a:rPr lang="en-US" sz="1800" i="1" dirty="0"/>
              <a:t>Faculty Informatics Practices, Army Public School Jorhat</a:t>
            </a:r>
            <a:endParaRPr lang="en-US" sz="1800" dirty="0"/>
          </a:p>
        </p:txBody>
      </p:sp>
      <p:pic>
        <p:nvPicPr>
          <p:cNvPr id="4" name="Picture 3" descr="css.jpg"/>
          <p:cNvPicPr>
            <a:picLocks noChangeAspect="1"/>
          </p:cNvPicPr>
          <p:nvPr/>
        </p:nvPicPr>
        <p:blipFill>
          <a:blip r:embed="rId2"/>
          <a:stretch>
            <a:fillRect/>
          </a:stretch>
        </p:blipFill>
        <p:spPr>
          <a:xfrm>
            <a:off x="2514600" y="685800"/>
            <a:ext cx="4002867" cy="24947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a:bodyPr>
          <a:lstStyle/>
          <a:p>
            <a:r>
              <a:rPr lang="en-US" sz="2800" b="1" dirty="0"/>
              <a:t>CSS How To Implement</a:t>
            </a:r>
          </a:p>
        </p:txBody>
      </p:sp>
      <p:sp>
        <p:nvSpPr>
          <p:cNvPr id="3" name="Content Placeholder 2"/>
          <p:cNvSpPr>
            <a:spLocks noGrp="1"/>
          </p:cNvSpPr>
          <p:nvPr>
            <p:ph idx="1"/>
          </p:nvPr>
        </p:nvSpPr>
        <p:spPr>
          <a:xfrm>
            <a:off x="762000" y="838200"/>
            <a:ext cx="8229600" cy="5287963"/>
          </a:xfrm>
        </p:spPr>
        <p:txBody>
          <a:bodyPr>
            <a:normAutofit/>
          </a:bodyPr>
          <a:lstStyle/>
          <a:p>
            <a:pPr>
              <a:buNone/>
            </a:pPr>
            <a:r>
              <a:rPr lang="en-US" sz="1800" b="1" dirty="0"/>
              <a:t>Three Ways to Insert CSS</a:t>
            </a:r>
          </a:p>
          <a:p>
            <a:r>
              <a:rPr lang="en-US" sz="1800" dirty="0"/>
              <a:t>External style sheet, Internal style sheet, Inline style</a:t>
            </a:r>
          </a:p>
          <a:p>
            <a:pPr>
              <a:buNone/>
            </a:pPr>
            <a:r>
              <a:rPr lang="en-US" sz="2400" b="1" dirty="0"/>
              <a:t>Internal Style Sheet</a:t>
            </a:r>
          </a:p>
          <a:p>
            <a:r>
              <a:rPr lang="en-US" sz="1800" dirty="0"/>
              <a:t>An internal style sheet should be used when a single document has a unique style. You define internal styles in the head section of an HTML page, inside the &lt;style&gt; tag, like this:</a:t>
            </a:r>
          </a:p>
          <a:p>
            <a:pPr>
              <a:buNone/>
            </a:pPr>
            <a:r>
              <a:rPr lang="en-US" sz="2400" dirty="0"/>
              <a:t>&lt;head&gt;</a:t>
            </a:r>
            <a:br>
              <a:rPr lang="en-US" sz="2400" dirty="0"/>
            </a:br>
            <a:r>
              <a:rPr lang="en-US" sz="2400" dirty="0"/>
              <a:t>&lt;style&gt;</a:t>
            </a:r>
            <a:br>
              <a:rPr lang="en-US" sz="2400" dirty="0"/>
            </a:br>
            <a:r>
              <a:rPr lang="en-US" sz="2400" dirty="0"/>
              <a:t>	body { background-color: linen;	}</a:t>
            </a:r>
            <a:br>
              <a:rPr lang="en-US" sz="2400" dirty="0"/>
            </a:br>
            <a:r>
              <a:rPr lang="en-US" sz="2400" dirty="0"/>
              <a:t>	h1 { color: maroon; margin-left: 40px;	}	 </a:t>
            </a:r>
            <a:br>
              <a:rPr lang="en-US" sz="2400" dirty="0"/>
            </a:br>
            <a:r>
              <a:rPr lang="en-US" sz="2400" dirty="0"/>
              <a:t>&lt;/style&gt;</a:t>
            </a:r>
          </a:p>
          <a:p>
            <a:pPr>
              <a:buNone/>
            </a:pPr>
            <a:r>
              <a:rPr lang="en-US" sz="2400" dirty="0"/>
              <a:t>&lt;/head&gt;</a:t>
            </a:r>
          </a:p>
          <a:p>
            <a:pPr>
              <a:buNone/>
            </a:pPr>
            <a:endParaRPr lang="en-US" sz="2000" dirty="0"/>
          </a:p>
          <a:p>
            <a:pPr>
              <a:buNone/>
            </a:pPr>
            <a:r>
              <a:rPr lang="en-US" sz="2000" dirty="0"/>
              <a:t>Refer to Example: CSS – Example1.html</a:t>
            </a:r>
          </a:p>
          <a:p>
            <a:pPr>
              <a:buNone/>
            </a:pP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a:bodyPr>
          <a:lstStyle/>
          <a:p>
            <a:r>
              <a:rPr lang="en-US" sz="2800" b="1" dirty="0"/>
              <a:t>CSS How To Implement</a:t>
            </a:r>
          </a:p>
        </p:txBody>
      </p:sp>
      <p:sp>
        <p:nvSpPr>
          <p:cNvPr id="3" name="Content Placeholder 2"/>
          <p:cNvSpPr>
            <a:spLocks noGrp="1"/>
          </p:cNvSpPr>
          <p:nvPr>
            <p:ph idx="1"/>
          </p:nvPr>
        </p:nvSpPr>
        <p:spPr>
          <a:xfrm>
            <a:off x="762000" y="884237"/>
            <a:ext cx="8229600" cy="5287963"/>
          </a:xfrm>
        </p:spPr>
        <p:txBody>
          <a:bodyPr>
            <a:normAutofit/>
          </a:bodyPr>
          <a:lstStyle/>
          <a:p>
            <a:pPr>
              <a:buNone/>
            </a:pPr>
            <a:r>
              <a:rPr lang="en-US" sz="1800" b="1" dirty="0"/>
              <a:t>Three Ways to Insert CSS</a:t>
            </a:r>
          </a:p>
          <a:p>
            <a:r>
              <a:rPr lang="en-US" sz="1800" dirty="0"/>
              <a:t>External style sheet, Internal style sheet, Inline style</a:t>
            </a:r>
          </a:p>
          <a:p>
            <a:pPr>
              <a:buNone/>
            </a:pPr>
            <a:r>
              <a:rPr lang="en-US" sz="2400" b="1" dirty="0"/>
              <a:t>Inline Style Sheet</a:t>
            </a:r>
          </a:p>
          <a:p>
            <a:r>
              <a:rPr lang="en-US" sz="1800" dirty="0"/>
              <a:t>An inline style loses many of the advantages of a style sheet (by mixing content with presentation). Use this method sparingly!</a:t>
            </a:r>
          </a:p>
          <a:p>
            <a:r>
              <a:rPr lang="en-US" sz="1800" dirty="0"/>
              <a:t>To use inline styles, add the style attribute to the relevant tag. The style attribute can contain any CSS property. The example shows how to change the color and the left margin of a h1 element:</a:t>
            </a:r>
          </a:p>
          <a:p>
            <a:pPr>
              <a:buNone/>
            </a:pPr>
            <a:endParaRPr lang="en-US" sz="2400" dirty="0"/>
          </a:p>
          <a:p>
            <a:pPr>
              <a:buNone/>
            </a:pPr>
            <a:r>
              <a:rPr lang="en-US" sz="2400" dirty="0"/>
              <a:t>&lt;h1 style="</a:t>
            </a:r>
            <a:r>
              <a:rPr lang="en-US" sz="2400" dirty="0" err="1"/>
              <a:t>color:blue</a:t>
            </a:r>
            <a:r>
              <a:rPr lang="en-US" sz="2400" dirty="0"/>
              <a:t>; margin-left:30px;"&gt;</a:t>
            </a:r>
          </a:p>
          <a:p>
            <a:pPr>
              <a:buNone/>
            </a:pPr>
            <a:r>
              <a:rPr lang="en-US" sz="2400" dirty="0"/>
              <a:t>	This is a heading.</a:t>
            </a:r>
          </a:p>
          <a:p>
            <a:pPr>
              <a:buNone/>
            </a:pPr>
            <a:r>
              <a:rPr lang="en-US" sz="2400" dirty="0"/>
              <a:t>&lt;/h1&gt;</a:t>
            </a:r>
          </a:p>
          <a:p>
            <a:pPr>
              <a:buNone/>
            </a:pPr>
            <a:endParaRPr lang="en-US" sz="2000" dirty="0"/>
          </a:p>
          <a:p>
            <a:pPr>
              <a:buNone/>
            </a:pPr>
            <a:r>
              <a:rPr lang="en-US" sz="2000" dirty="0"/>
              <a:t>Refer to Example: CSS – Example1.html</a:t>
            </a:r>
          </a:p>
          <a:p>
            <a:pPr>
              <a:buNone/>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a:bodyPr>
          <a:lstStyle/>
          <a:p>
            <a:r>
              <a:rPr lang="en-US" sz="2800" b="1" dirty="0"/>
              <a:t>Multiple CSS cascades into One</a:t>
            </a:r>
          </a:p>
        </p:txBody>
      </p:sp>
      <p:sp>
        <p:nvSpPr>
          <p:cNvPr id="3" name="Content Placeholder 2"/>
          <p:cNvSpPr>
            <a:spLocks noGrp="1"/>
          </p:cNvSpPr>
          <p:nvPr>
            <p:ph idx="1"/>
          </p:nvPr>
        </p:nvSpPr>
        <p:spPr>
          <a:xfrm>
            <a:off x="762000" y="838200"/>
            <a:ext cx="8229600" cy="5287963"/>
          </a:xfrm>
        </p:spPr>
        <p:txBody>
          <a:bodyPr>
            <a:normAutofit fontScale="92500"/>
          </a:bodyPr>
          <a:lstStyle/>
          <a:p>
            <a:pPr>
              <a:buNone/>
            </a:pPr>
            <a:r>
              <a:rPr lang="en-US" sz="1800" b="1" dirty="0"/>
              <a:t>Styles can be specified:</a:t>
            </a:r>
          </a:p>
          <a:p>
            <a:r>
              <a:rPr lang="en-US" sz="1800" dirty="0"/>
              <a:t>inside an HTML element</a:t>
            </a:r>
          </a:p>
          <a:p>
            <a:r>
              <a:rPr lang="en-US" sz="1800" dirty="0"/>
              <a:t>inside the head section of an HTML page</a:t>
            </a:r>
          </a:p>
          <a:p>
            <a:r>
              <a:rPr lang="en-US" sz="1800" dirty="0"/>
              <a:t>in an external CSS file</a:t>
            </a:r>
          </a:p>
          <a:p>
            <a:pPr>
              <a:buNone/>
            </a:pPr>
            <a:endParaRPr lang="en-US" sz="1800" b="1" dirty="0"/>
          </a:p>
          <a:p>
            <a:pPr>
              <a:buNone/>
            </a:pPr>
            <a:r>
              <a:rPr lang="en-US" sz="1800" b="1" dirty="0"/>
              <a:t>Cascading order</a:t>
            </a:r>
          </a:p>
          <a:p>
            <a:pPr>
              <a:buNone/>
            </a:pPr>
            <a:r>
              <a:rPr lang="en-US" sz="1800" dirty="0"/>
              <a:t>What style will be used when there is more than one style specified for an HTML element?</a:t>
            </a:r>
          </a:p>
          <a:p>
            <a:r>
              <a:rPr lang="en-US" sz="1800" dirty="0"/>
              <a:t>Generally speaking we can say that all the styles will "cascade" into a new "virtual" style sheet by the following rules, in the following order:</a:t>
            </a:r>
          </a:p>
          <a:p>
            <a:pPr>
              <a:buNone/>
            </a:pPr>
            <a:r>
              <a:rPr lang="en-US" sz="2800" b="1" dirty="0"/>
              <a:t>	Browser default </a:t>
            </a:r>
            <a:r>
              <a:rPr lang="en-US" sz="2800" b="1" dirty="0">
                <a:solidFill>
                  <a:srgbClr val="FF0000"/>
                </a:solidFill>
              </a:rPr>
              <a:t>&lt;</a:t>
            </a:r>
            <a:r>
              <a:rPr lang="en-US" sz="2800" b="1" dirty="0"/>
              <a:t> External style sheet </a:t>
            </a:r>
          </a:p>
          <a:p>
            <a:pPr>
              <a:buNone/>
            </a:pPr>
            <a:r>
              <a:rPr lang="en-US" sz="2800" b="1" dirty="0">
                <a:solidFill>
                  <a:srgbClr val="FF0000"/>
                </a:solidFill>
              </a:rPr>
              <a:t>	&lt;</a:t>
            </a:r>
            <a:r>
              <a:rPr lang="en-US" sz="2800" b="1" dirty="0"/>
              <a:t> Internal style sheet (in the head section) </a:t>
            </a:r>
          </a:p>
          <a:p>
            <a:pPr>
              <a:buNone/>
            </a:pPr>
            <a:r>
              <a:rPr lang="en-US" sz="2800" b="1" dirty="0">
                <a:solidFill>
                  <a:srgbClr val="FF0000"/>
                </a:solidFill>
              </a:rPr>
              <a:t>	&lt;</a:t>
            </a:r>
            <a:r>
              <a:rPr lang="en-US" sz="2800" b="1" dirty="0"/>
              <a:t> Inline style (inside an HTML element)</a:t>
            </a:r>
          </a:p>
          <a:p>
            <a:pPr>
              <a:buNone/>
            </a:pPr>
            <a:r>
              <a:rPr lang="en-US" sz="2200" dirty="0"/>
              <a:t>So, an inline style (inside an HTML element) has the highest priority, which means that it will override a style defined inside the &lt;head&gt; tag, or in an external style sheet, or in a browser (a default value).</a:t>
            </a:r>
          </a:p>
          <a:p>
            <a:pPr>
              <a:buNone/>
            </a:pPr>
            <a:endParaRPr lang="en-US" sz="2000" dirty="0"/>
          </a:p>
          <a:p>
            <a:pPr>
              <a:buNone/>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CSS?</a:t>
            </a:r>
            <a:endParaRPr lang="en-US" dirty="0"/>
          </a:p>
        </p:txBody>
      </p:sp>
      <p:sp>
        <p:nvSpPr>
          <p:cNvPr id="3" name="Content Placeholder 2"/>
          <p:cNvSpPr>
            <a:spLocks noGrp="1"/>
          </p:cNvSpPr>
          <p:nvPr>
            <p:ph idx="1"/>
          </p:nvPr>
        </p:nvSpPr>
        <p:spPr/>
        <p:txBody>
          <a:bodyPr/>
          <a:lstStyle/>
          <a:p>
            <a:r>
              <a:rPr lang="en-US" b="1" dirty="0"/>
              <a:t>CSS</a:t>
            </a:r>
            <a:r>
              <a:rPr lang="en-US" dirty="0"/>
              <a:t> stands for </a:t>
            </a:r>
            <a:r>
              <a:rPr lang="en-US" b="1" dirty="0"/>
              <a:t>C</a:t>
            </a:r>
            <a:r>
              <a:rPr lang="en-US" dirty="0"/>
              <a:t>ascading </a:t>
            </a:r>
            <a:r>
              <a:rPr lang="en-US" b="1" dirty="0"/>
              <a:t>S</a:t>
            </a:r>
            <a:r>
              <a:rPr lang="en-US" dirty="0"/>
              <a:t>tyle </a:t>
            </a:r>
            <a:r>
              <a:rPr lang="en-US" b="1" dirty="0"/>
              <a:t>S</a:t>
            </a:r>
            <a:r>
              <a:rPr lang="en-US" dirty="0"/>
              <a:t>heets</a:t>
            </a:r>
          </a:p>
          <a:p>
            <a:r>
              <a:rPr lang="en-US" dirty="0"/>
              <a:t>Styles define </a:t>
            </a:r>
            <a:r>
              <a:rPr lang="en-US" b="1" dirty="0"/>
              <a:t>how to display</a:t>
            </a:r>
            <a:r>
              <a:rPr lang="en-US" dirty="0"/>
              <a:t> HTML elements</a:t>
            </a:r>
          </a:p>
          <a:p>
            <a:r>
              <a:rPr lang="en-US" dirty="0"/>
              <a:t>Styles were added to HTML </a:t>
            </a:r>
            <a:r>
              <a:rPr lang="en-US" b="1" dirty="0"/>
              <a:t>to solve a problem</a:t>
            </a:r>
            <a:endParaRPr lang="en-US" dirty="0"/>
          </a:p>
          <a:p>
            <a:r>
              <a:rPr lang="en-US" b="1" dirty="0"/>
              <a:t>External Style Sheets</a:t>
            </a:r>
            <a:r>
              <a:rPr lang="en-US" dirty="0"/>
              <a:t> can save a lot of work</a:t>
            </a:r>
          </a:p>
          <a:p>
            <a:r>
              <a:rPr lang="en-US" dirty="0"/>
              <a:t>External Style Sheets are stored in .</a:t>
            </a:r>
            <a:r>
              <a:rPr lang="en-US" b="1" dirty="0"/>
              <a:t>CSS files</a:t>
            </a: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 Solved the Problem</a:t>
            </a:r>
          </a:p>
        </p:txBody>
      </p:sp>
      <p:sp>
        <p:nvSpPr>
          <p:cNvPr id="3" name="Content Placeholder 2"/>
          <p:cNvSpPr>
            <a:spLocks noGrp="1"/>
          </p:cNvSpPr>
          <p:nvPr>
            <p:ph idx="1"/>
          </p:nvPr>
        </p:nvSpPr>
        <p:spPr>
          <a:xfrm>
            <a:off x="457200" y="1219200"/>
            <a:ext cx="8229600" cy="5181600"/>
          </a:xfrm>
        </p:spPr>
        <p:txBody>
          <a:bodyPr>
            <a:normAutofit fontScale="62500" lnSpcReduction="20000"/>
          </a:bodyPr>
          <a:lstStyle/>
          <a:p>
            <a:pPr algn="just"/>
            <a:r>
              <a:rPr lang="en-US" dirty="0"/>
              <a:t>HTML was never intended to contain tags for formatting a document. HTML was intended to define the content of a document, like:</a:t>
            </a:r>
          </a:p>
          <a:p>
            <a:pPr algn="just">
              <a:buNone/>
            </a:pPr>
            <a:r>
              <a:rPr lang="en-US" dirty="0"/>
              <a:t>	&lt;h1&gt;This is a heading&lt;/h1&gt;</a:t>
            </a:r>
          </a:p>
          <a:p>
            <a:pPr algn="just">
              <a:buNone/>
            </a:pPr>
            <a:r>
              <a:rPr lang="en-US" dirty="0"/>
              <a:t>	&lt;p&gt;This is a paragraph.&lt;/p&gt;</a:t>
            </a:r>
          </a:p>
          <a:p>
            <a:pPr algn="just"/>
            <a:r>
              <a:rPr lang="en-US" dirty="0"/>
              <a:t>When tags like &lt;font&gt;, and color attributes were added to the HTML specification, it started a nightmare for web developers. Development of large web sites, where fonts and color information were added to every single page, became a long and expensive process. To solve this problem, the World Wide Web Consortium (W3C) created CSS.</a:t>
            </a:r>
          </a:p>
          <a:p>
            <a:pPr algn="just"/>
            <a:r>
              <a:rPr lang="en-US" dirty="0"/>
              <a:t>In HTML, all formatting could be removed from the HTML document, and stored in a separate CSS file.</a:t>
            </a:r>
          </a:p>
          <a:p>
            <a:pPr algn="just"/>
            <a:r>
              <a:rPr lang="en-US" dirty="0"/>
              <a:t>All browsers support CSS today.</a:t>
            </a:r>
          </a:p>
          <a:p>
            <a:pPr algn="just"/>
            <a:r>
              <a:rPr lang="en-US" dirty="0"/>
              <a:t>CSS defines HOW HTML elements are to be displayed.</a:t>
            </a:r>
          </a:p>
          <a:p>
            <a:pPr algn="just"/>
            <a:r>
              <a:rPr lang="en-US" dirty="0"/>
              <a:t>Styles are normally saved in external .</a:t>
            </a:r>
            <a:r>
              <a:rPr lang="en-US" dirty="0" err="1"/>
              <a:t>css</a:t>
            </a:r>
            <a:r>
              <a:rPr lang="en-US" dirty="0"/>
              <a:t> files. External style sheets enable you to change the appearance and layout of all the pages in a Web site, just by editing one single file!</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lstStyle/>
          <a:p>
            <a:r>
              <a:rPr lang="en-US" dirty="0"/>
              <a:t>CSS Syntax</a:t>
            </a:r>
          </a:p>
        </p:txBody>
      </p:sp>
      <p:sp>
        <p:nvSpPr>
          <p:cNvPr id="3" name="Content Placeholder 2"/>
          <p:cNvSpPr>
            <a:spLocks noGrp="1"/>
          </p:cNvSpPr>
          <p:nvPr>
            <p:ph idx="1"/>
          </p:nvPr>
        </p:nvSpPr>
        <p:spPr>
          <a:xfrm>
            <a:off x="457200" y="838200"/>
            <a:ext cx="8229600" cy="457199"/>
          </a:xfrm>
        </p:spPr>
        <p:txBody>
          <a:bodyPr>
            <a:normAutofit/>
          </a:bodyPr>
          <a:lstStyle/>
          <a:p>
            <a:r>
              <a:rPr lang="en-US" sz="2000" dirty="0"/>
              <a:t>A CSS rule set consists of a selector and a declaration block:</a:t>
            </a:r>
          </a:p>
        </p:txBody>
      </p:sp>
      <p:pic>
        <p:nvPicPr>
          <p:cNvPr id="4" name="Picture 3" descr="selector.gif"/>
          <p:cNvPicPr>
            <a:picLocks noChangeAspect="1"/>
          </p:cNvPicPr>
          <p:nvPr/>
        </p:nvPicPr>
        <p:blipFill>
          <a:blip r:embed="rId2"/>
          <a:stretch>
            <a:fillRect/>
          </a:stretch>
        </p:blipFill>
        <p:spPr>
          <a:xfrm>
            <a:off x="914400" y="1295400"/>
            <a:ext cx="6558323" cy="1371600"/>
          </a:xfrm>
          <a:prstGeom prst="rect">
            <a:avLst/>
          </a:prstGeom>
        </p:spPr>
      </p:pic>
      <p:sp>
        <p:nvSpPr>
          <p:cNvPr id="5" name="TextBox 4"/>
          <p:cNvSpPr txBox="1"/>
          <p:nvPr/>
        </p:nvSpPr>
        <p:spPr>
          <a:xfrm>
            <a:off x="609600" y="2651879"/>
            <a:ext cx="8001000" cy="3693319"/>
          </a:xfrm>
          <a:prstGeom prst="rect">
            <a:avLst/>
          </a:prstGeom>
          <a:noFill/>
        </p:spPr>
        <p:txBody>
          <a:bodyPr wrap="square" rtlCol="0">
            <a:spAutoFit/>
          </a:bodyPr>
          <a:lstStyle/>
          <a:p>
            <a:pPr algn="just"/>
            <a:r>
              <a:rPr lang="en-US" dirty="0"/>
              <a:t>The selector points to the HTML element you want to style.</a:t>
            </a:r>
          </a:p>
          <a:p>
            <a:pPr algn="just"/>
            <a:r>
              <a:rPr lang="en-US" dirty="0"/>
              <a:t>The declaration block contains one or more declarations separated by semicolons.</a:t>
            </a:r>
          </a:p>
          <a:p>
            <a:pPr algn="just"/>
            <a:r>
              <a:rPr lang="en-US" dirty="0"/>
              <a:t>Each declaration includes a property name and a value, separated by a colon.</a:t>
            </a:r>
          </a:p>
          <a:p>
            <a:pPr algn="just"/>
            <a:r>
              <a:rPr lang="en-US" dirty="0"/>
              <a:t>A CSS declaration always ends with a semicolon, and declaration groups are surrounded by curly braces:</a:t>
            </a:r>
          </a:p>
          <a:p>
            <a:pPr algn="just"/>
            <a:r>
              <a:rPr lang="en-US" b="1" dirty="0"/>
              <a:t>CSS Comments</a:t>
            </a:r>
          </a:p>
          <a:p>
            <a:pPr algn="just"/>
            <a:r>
              <a:rPr lang="en-US" dirty="0"/>
              <a:t>Comments are used to explain your code, and may help you when you edit the source code at a later date. Comments are ignored by browsers.</a:t>
            </a:r>
          </a:p>
          <a:p>
            <a:pPr algn="just"/>
            <a:r>
              <a:rPr lang="en-US" dirty="0"/>
              <a:t>A CSS comment starts with /* and ends with */. Comments can also span multiple lines:</a:t>
            </a:r>
          </a:p>
          <a:p>
            <a:pPr algn="just"/>
            <a:endParaRPr lang="en-US" dirty="0"/>
          </a:p>
          <a:p>
            <a:pPr algn="just"/>
            <a:r>
              <a:rPr lang="en-US" dirty="0"/>
              <a:t>See Example : CSS – Example1.html</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sz="3200" b="1" dirty="0"/>
              <a:t>CSS Selectors</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r>
              <a:rPr lang="en-US" sz="2000" dirty="0"/>
              <a:t>CSS selectors allow you to select and manipulate HTML element(s).</a:t>
            </a:r>
          </a:p>
          <a:p>
            <a:r>
              <a:rPr lang="en-US" sz="2000" dirty="0"/>
              <a:t>CSS selectors are used to "find" (or select) HTML elements based on their id, classes, types, attributes, values of attributes and much more.</a:t>
            </a:r>
          </a:p>
          <a:p>
            <a:pPr>
              <a:buNone/>
            </a:pPr>
            <a:endParaRPr lang="en-US" sz="2000" dirty="0"/>
          </a:p>
          <a:p>
            <a:pPr>
              <a:buNone/>
            </a:pPr>
            <a:r>
              <a:rPr lang="en-US" sz="2400" b="1" dirty="0"/>
              <a:t>The element Selector</a:t>
            </a:r>
          </a:p>
          <a:p>
            <a:r>
              <a:rPr lang="en-US" sz="2000" dirty="0"/>
              <a:t>The element selector selects elements based on the element name.</a:t>
            </a:r>
          </a:p>
          <a:p>
            <a:r>
              <a:rPr lang="en-US" sz="2000" dirty="0"/>
              <a:t>You can select all &lt;p&gt; elements on a page like: (all &lt;p&gt; elements will be center-aligned, with a red text color)</a:t>
            </a:r>
          </a:p>
          <a:p>
            <a:endParaRPr lang="en-US" sz="1800" dirty="0"/>
          </a:p>
          <a:p>
            <a:pPr>
              <a:buNone/>
            </a:pPr>
            <a:r>
              <a:rPr lang="en-US" dirty="0"/>
              <a:t>	</a:t>
            </a:r>
            <a:r>
              <a:rPr lang="en-US" sz="2400" dirty="0"/>
              <a:t>p { text-align: center; color: red;} </a:t>
            </a:r>
          </a:p>
          <a:p>
            <a:pPr>
              <a:buNone/>
            </a:pPr>
            <a:endParaRPr lang="en-US" sz="2400" dirty="0"/>
          </a:p>
          <a:p>
            <a:pPr>
              <a:buNone/>
            </a:pPr>
            <a:r>
              <a:rPr lang="en-US" sz="2000" dirty="0"/>
              <a:t>Refer to Example: CSS – Example1.html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sz="3200" b="1" dirty="0"/>
              <a:t>CSS Selectors</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sz="2400" b="1" dirty="0"/>
              <a:t>The id Selector</a:t>
            </a:r>
          </a:p>
          <a:p>
            <a:r>
              <a:rPr lang="en-US" sz="2000" dirty="0"/>
              <a:t>The id selector uses the id attribute of an HTML tag to find the specific element.</a:t>
            </a:r>
          </a:p>
          <a:p>
            <a:r>
              <a:rPr lang="en-US" sz="2000" dirty="0"/>
              <a:t>An id should be unique within a page, so you should use the id selector when you want to find a single, unique element.</a:t>
            </a:r>
          </a:p>
          <a:p>
            <a:r>
              <a:rPr lang="en-US" sz="2000" dirty="0"/>
              <a:t>To find an element with a specific id, write a hash character, followed by the id of the element.</a:t>
            </a:r>
          </a:p>
          <a:p>
            <a:r>
              <a:rPr lang="en-US" sz="2000" dirty="0"/>
              <a:t>The style rule below will be applied to the HTML element with id="para1":</a:t>
            </a:r>
            <a:endParaRPr lang="en-US" sz="1800" dirty="0"/>
          </a:p>
          <a:p>
            <a:pPr>
              <a:buNone/>
            </a:pPr>
            <a:r>
              <a:rPr lang="en-US" dirty="0"/>
              <a:t>	</a:t>
            </a:r>
            <a:r>
              <a:rPr lang="es-ES" sz="2400" dirty="0"/>
              <a:t>#para1 {</a:t>
            </a:r>
            <a:br>
              <a:rPr lang="es-ES" sz="2400" dirty="0"/>
            </a:br>
            <a:r>
              <a:rPr lang="es-ES" sz="2400" dirty="0"/>
              <a:t>    </a:t>
            </a:r>
            <a:r>
              <a:rPr lang="es-ES" sz="2400" dirty="0" err="1"/>
              <a:t>text-align</a:t>
            </a:r>
            <a:r>
              <a:rPr lang="es-ES" sz="2400" dirty="0"/>
              <a:t>: center;</a:t>
            </a:r>
            <a:br>
              <a:rPr lang="es-ES" sz="2400" dirty="0"/>
            </a:br>
            <a:r>
              <a:rPr lang="es-ES" sz="2400" dirty="0"/>
              <a:t>    color: red;} </a:t>
            </a:r>
            <a:endParaRPr lang="en-US" sz="2400" dirty="0"/>
          </a:p>
          <a:p>
            <a:pPr>
              <a:buNone/>
            </a:pPr>
            <a:endParaRPr lang="en-US" sz="2000" dirty="0"/>
          </a:p>
          <a:p>
            <a:pPr>
              <a:buNone/>
            </a:pPr>
            <a:r>
              <a:rPr lang="en-US" sz="2000" dirty="0"/>
              <a:t>Refer to Example: CSS – Example1.html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sz="3200" b="1" dirty="0"/>
              <a:t>CSS Selectors</a:t>
            </a:r>
            <a:endParaRPr lang="en-US" sz="3200"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sz="2400" b="1" dirty="0"/>
              <a:t>The class Selector</a:t>
            </a:r>
          </a:p>
          <a:p>
            <a:r>
              <a:rPr lang="en-US" sz="2000" dirty="0"/>
              <a:t>The class selector finds elements with the specific class.</a:t>
            </a:r>
          </a:p>
          <a:p>
            <a:r>
              <a:rPr lang="en-US" sz="2000" dirty="0"/>
              <a:t>The class selector uses the HTML class attribute.</a:t>
            </a:r>
          </a:p>
          <a:p>
            <a:r>
              <a:rPr lang="en-US" sz="2000" dirty="0"/>
              <a:t>To find elements with a specific class, write a period character, followed by the name of the class:</a:t>
            </a:r>
          </a:p>
          <a:p>
            <a:r>
              <a:rPr lang="en-US" sz="2000" dirty="0"/>
              <a:t>In the example below, all HTML elements with class=“</a:t>
            </a:r>
            <a:r>
              <a:rPr lang="en-US" sz="2000" dirty="0" err="1"/>
              <a:t>ccc</a:t>
            </a:r>
            <a:r>
              <a:rPr lang="en-US" sz="2000" dirty="0"/>
              <a:t>" will be left - aligned:</a:t>
            </a:r>
          </a:p>
          <a:p>
            <a:pPr>
              <a:buNone/>
            </a:pPr>
            <a:r>
              <a:rPr lang="en-US" dirty="0"/>
              <a:t>	</a:t>
            </a:r>
            <a:r>
              <a:rPr lang="es-ES" sz="2400" dirty="0"/>
              <a:t>.</a:t>
            </a:r>
            <a:r>
              <a:rPr lang="es-ES" sz="2400" dirty="0" err="1"/>
              <a:t>ccc</a:t>
            </a:r>
            <a:r>
              <a:rPr lang="es-ES" sz="2400" dirty="0"/>
              <a:t> {</a:t>
            </a:r>
            <a:br>
              <a:rPr lang="es-ES" sz="2400" dirty="0"/>
            </a:br>
            <a:r>
              <a:rPr lang="es-ES" sz="2400" dirty="0"/>
              <a:t>    </a:t>
            </a:r>
            <a:r>
              <a:rPr lang="es-ES" sz="2400" dirty="0" err="1"/>
              <a:t>text-align</a:t>
            </a:r>
            <a:r>
              <a:rPr lang="es-ES" sz="2400" dirty="0"/>
              <a:t>: </a:t>
            </a:r>
            <a:r>
              <a:rPr lang="es-ES" sz="2400" dirty="0" err="1"/>
              <a:t>left</a:t>
            </a:r>
            <a:r>
              <a:rPr lang="es-ES" sz="2400" dirty="0"/>
              <a:t>;</a:t>
            </a:r>
            <a:br>
              <a:rPr lang="es-ES" sz="2400" dirty="0"/>
            </a:br>
            <a:r>
              <a:rPr lang="es-ES" sz="2400" dirty="0"/>
              <a:t>    color: </a:t>
            </a:r>
            <a:r>
              <a:rPr lang="es-ES" sz="2400" dirty="0" err="1"/>
              <a:t>green</a:t>
            </a:r>
            <a:r>
              <a:rPr lang="es-ES" sz="2400" dirty="0"/>
              <a:t>;} </a:t>
            </a:r>
            <a:endParaRPr lang="en-US" sz="2400" dirty="0"/>
          </a:p>
          <a:p>
            <a:pPr>
              <a:buNone/>
            </a:pPr>
            <a:endParaRPr lang="en-US" sz="2000" dirty="0"/>
          </a:p>
          <a:p>
            <a:pPr>
              <a:buNone/>
            </a:pPr>
            <a:r>
              <a:rPr lang="en-US" sz="2000" dirty="0"/>
              <a:t>Refer to Example: CSS – Example1.html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sz="3200" b="1" dirty="0"/>
              <a:t>Grouping Selectors</a:t>
            </a:r>
            <a:endParaRPr lang="en-US" sz="3200" dirty="0"/>
          </a:p>
        </p:txBody>
      </p:sp>
      <p:sp>
        <p:nvSpPr>
          <p:cNvPr id="3" name="Content Placeholder 2"/>
          <p:cNvSpPr>
            <a:spLocks noGrp="1"/>
          </p:cNvSpPr>
          <p:nvPr>
            <p:ph idx="1"/>
          </p:nvPr>
        </p:nvSpPr>
        <p:spPr>
          <a:xfrm>
            <a:off x="762000" y="838200"/>
            <a:ext cx="8229600" cy="5287963"/>
          </a:xfrm>
        </p:spPr>
        <p:txBody>
          <a:bodyPr>
            <a:normAutofit lnSpcReduction="10000"/>
          </a:bodyPr>
          <a:lstStyle/>
          <a:p>
            <a:pPr>
              <a:buNone/>
            </a:pPr>
            <a:r>
              <a:rPr lang="en-US" sz="1800" dirty="0"/>
              <a:t>In style sheets there are often elements with the same style:</a:t>
            </a:r>
          </a:p>
          <a:p>
            <a:pPr>
              <a:buNone/>
            </a:pPr>
            <a:r>
              <a:rPr lang="en-US" sz="2400" dirty="0"/>
              <a:t>h1 {    text-align: center;    color: red;}</a:t>
            </a:r>
          </a:p>
          <a:p>
            <a:pPr>
              <a:buNone/>
            </a:pPr>
            <a:r>
              <a:rPr lang="en-US" sz="2400" dirty="0"/>
              <a:t>h2 {    text-align: center;    color: red;}</a:t>
            </a:r>
          </a:p>
          <a:p>
            <a:pPr>
              <a:buNone/>
            </a:pPr>
            <a:r>
              <a:rPr lang="en-US" sz="2400" dirty="0"/>
              <a:t>p {    text-align: center;    color: red;}</a:t>
            </a:r>
          </a:p>
          <a:p>
            <a:pPr>
              <a:buNone/>
            </a:pPr>
            <a:endParaRPr lang="en-US" sz="2000" dirty="0"/>
          </a:p>
          <a:p>
            <a:pPr>
              <a:buNone/>
            </a:pPr>
            <a:r>
              <a:rPr lang="en-US" sz="2000" dirty="0"/>
              <a:t>To minimize the code, you can group selectors.</a:t>
            </a:r>
          </a:p>
          <a:p>
            <a:pPr>
              <a:buNone/>
            </a:pPr>
            <a:r>
              <a:rPr lang="en-US" sz="2000" dirty="0"/>
              <a:t>To group selectors, separate each selector with a comma.</a:t>
            </a:r>
          </a:p>
          <a:p>
            <a:pPr>
              <a:buNone/>
            </a:pPr>
            <a:r>
              <a:rPr lang="en-US" sz="2000" dirty="0"/>
              <a:t>In the example below we have grouped the selectors from the code above:</a:t>
            </a:r>
          </a:p>
          <a:p>
            <a:pPr>
              <a:buNone/>
            </a:pPr>
            <a:r>
              <a:rPr lang="en-US" sz="2400" dirty="0"/>
              <a:t>h1, h2, p {</a:t>
            </a:r>
            <a:br>
              <a:rPr lang="en-US" sz="2400" dirty="0"/>
            </a:br>
            <a:r>
              <a:rPr lang="en-US" sz="2400" dirty="0"/>
              <a:t>    text-align: center;</a:t>
            </a:r>
            <a:br>
              <a:rPr lang="en-US" sz="2400" dirty="0"/>
            </a:br>
            <a:r>
              <a:rPr lang="en-US" sz="2400" dirty="0"/>
              <a:t>    color: red;</a:t>
            </a:r>
            <a:br>
              <a:rPr lang="en-US" sz="2400" dirty="0"/>
            </a:br>
            <a:r>
              <a:rPr lang="en-US" sz="2400" dirty="0"/>
              <a:t>}</a:t>
            </a:r>
          </a:p>
          <a:p>
            <a:pPr>
              <a:buNone/>
            </a:pPr>
            <a:endParaRPr lang="en-US" sz="2400" dirty="0"/>
          </a:p>
          <a:p>
            <a:pPr>
              <a:buNone/>
            </a:pPr>
            <a:r>
              <a:rPr lang="en-US" sz="2000" dirty="0"/>
              <a:t>Refer to Example: CSS – Example1.html</a:t>
            </a:r>
          </a:p>
          <a:p>
            <a:pPr>
              <a:buNone/>
            </a:pPr>
            <a:endParaRPr lang="en-US" sz="2400" dirty="0"/>
          </a:p>
          <a:p>
            <a:pPr>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a:bodyPr>
          <a:lstStyle/>
          <a:p>
            <a:r>
              <a:rPr lang="en-US" sz="2800" b="1" dirty="0"/>
              <a:t>CSS How To Implement</a:t>
            </a:r>
          </a:p>
        </p:txBody>
      </p:sp>
      <p:sp>
        <p:nvSpPr>
          <p:cNvPr id="3" name="Content Placeholder 2"/>
          <p:cNvSpPr>
            <a:spLocks noGrp="1"/>
          </p:cNvSpPr>
          <p:nvPr>
            <p:ph idx="1"/>
          </p:nvPr>
        </p:nvSpPr>
        <p:spPr>
          <a:xfrm>
            <a:off x="762000" y="838200"/>
            <a:ext cx="8229600" cy="5287963"/>
          </a:xfrm>
        </p:spPr>
        <p:txBody>
          <a:bodyPr>
            <a:normAutofit/>
          </a:bodyPr>
          <a:lstStyle/>
          <a:p>
            <a:pPr>
              <a:buNone/>
            </a:pPr>
            <a:r>
              <a:rPr lang="en-US" sz="1800" b="1" dirty="0"/>
              <a:t>Three Ways to Insert CSS</a:t>
            </a:r>
          </a:p>
          <a:p>
            <a:r>
              <a:rPr lang="en-US" sz="1800" dirty="0"/>
              <a:t>External style sheet, Internal style sheet, Inline style</a:t>
            </a:r>
          </a:p>
          <a:p>
            <a:pPr>
              <a:buNone/>
            </a:pPr>
            <a:r>
              <a:rPr lang="en-US" sz="2400" b="1" dirty="0"/>
              <a:t>External Style Sheet</a:t>
            </a:r>
          </a:p>
          <a:p>
            <a:r>
              <a:rPr lang="en-US" sz="1800" dirty="0"/>
              <a:t>An external style sheet is ideal when the style is applied to many pages. With an external style sheet, you can change the look of an entire Web site by changing just one file.</a:t>
            </a:r>
          </a:p>
          <a:p>
            <a:r>
              <a:rPr lang="en-US" sz="1800" dirty="0"/>
              <a:t>Each page must include a link to the style sheet with the &lt;link&gt; tag. The &lt;link&gt; tag goes inside the head section:</a:t>
            </a:r>
          </a:p>
          <a:p>
            <a:pPr>
              <a:buNone/>
            </a:pPr>
            <a:r>
              <a:rPr lang="en-US" sz="2400" dirty="0"/>
              <a:t>&lt;head&gt;</a:t>
            </a:r>
            <a:br>
              <a:rPr lang="en-US" sz="2400" dirty="0"/>
            </a:br>
            <a:r>
              <a:rPr lang="en-US" sz="2400" dirty="0"/>
              <a:t>&lt;link </a:t>
            </a:r>
            <a:r>
              <a:rPr lang="en-US" sz="2400" dirty="0" err="1"/>
              <a:t>rel</a:t>
            </a:r>
            <a:r>
              <a:rPr lang="en-US" sz="2400" dirty="0"/>
              <a:t>="</a:t>
            </a:r>
            <a:r>
              <a:rPr lang="en-US" sz="2400" dirty="0" err="1"/>
              <a:t>stylesheet</a:t>
            </a:r>
            <a:r>
              <a:rPr lang="en-US" sz="2400" dirty="0"/>
              <a:t>" type="text/</a:t>
            </a:r>
            <a:r>
              <a:rPr lang="en-US" sz="2400" dirty="0" err="1"/>
              <a:t>css</a:t>
            </a:r>
            <a:r>
              <a:rPr lang="en-US" sz="2400" dirty="0"/>
              <a:t>" </a:t>
            </a:r>
            <a:r>
              <a:rPr lang="en-US" sz="2400" dirty="0" err="1"/>
              <a:t>href</a:t>
            </a:r>
            <a:r>
              <a:rPr lang="en-US" sz="2400" dirty="0"/>
              <a:t>="mystyle.css"&gt;</a:t>
            </a:r>
          </a:p>
          <a:p>
            <a:pPr>
              <a:buNone/>
            </a:pPr>
            <a:r>
              <a:rPr lang="en-US" sz="2400" dirty="0"/>
              <a:t>&lt;/head&gt;</a:t>
            </a:r>
          </a:p>
          <a:p>
            <a:r>
              <a:rPr lang="en-US" sz="1800" dirty="0"/>
              <a:t>The style sheet file must be saved with a .</a:t>
            </a:r>
            <a:r>
              <a:rPr lang="en-US" sz="1800" dirty="0" err="1"/>
              <a:t>css</a:t>
            </a:r>
            <a:r>
              <a:rPr lang="en-US" sz="1800" dirty="0"/>
              <a:t> extension. An example of a style sheet file is shown below:</a:t>
            </a:r>
          </a:p>
          <a:p>
            <a:pPr>
              <a:buNone/>
            </a:pPr>
            <a:r>
              <a:rPr lang="en-US" sz="2400" dirty="0"/>
              <a:t>Refer to Example: CSS – Example2.html</a:t>
            </a:r>
          </a:p>
          <a:p>
            <a:pPr>
              <a:buNone/>
            </a:pP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1367</Words>
  <Application>Microsoft Macintosh PowerPoint</Application>
  <PresentationFormat>On-screen Show (4:3)</PresentationFormat>
  <Paragraphs>115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CASCADING STYLE SHEET</vt:lpstr>
      <vt:lpstr>What is CSS?</vt:lpstr>
      <vt:lpstr>CSS – Solved the Problem</vt:lpstr>
      <vt:lpstr>CSS Syntax</vt:lpstr>
      <vt:lpstr>CSS Selectors</vt:lpstr>
      <vt:lpstr>CSS Selectors</vt:lpstr>
      <vt:lpstr>CSS Selectors</vt:lpstr>
      <vt:lpstr>Grouping Selectors</vt:lpstr>
      <vt:lpstr>CSS How To Implement</vt:lpstr>
      <vt:lpstr>CSS How To Implement</vt:lpstr>
      <vt:lpstr>CSS How To Implement</vt:lpstr>
      <vt:lpstr>Multiple CSS cascades into One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dc:title>
  <dc:creator>KUF7200</dc:creator>
  <cp:lastModifiedBy>Prabhat Dash</cp:lastModifiedBy>
  <cp:revision>5</cp:revision>
  <dcterms:created xsi:type="dcterms:W3CDTF">2014-10-13T04:04:20Z</dcterms:created>
  <dcterms:modified xsi:type="dcterms:W3CDTF">2020-02-01T21:17:58Z</dcterms:modified>
</cp:coreProperties>
</file>