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DAF1FF0-D739-4902-BBDD-4507B7F2E97C}" type="datetimeFigureOut">
              <a:rPr lang="en-IN" smtClean="0"/>
              <a:t>13-05-2023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A52EFDE-0044-4FEA-9DE6-35E599173FE5}" type="slidenum">
              <a:rPr lang="en-IN" smtClean="0"/>
              <a:t>‹#›</a:t>
            </a:fld>
            <a:endParaRPr lang="en-IN"/>
          </a:p>
        </p:txBody>
      </p:sp>
    </p:spTree>
    <p:extLst>
      <p:ext uri="{BB962C8B-B14F-4D97-AF65-F5344CB8AC3E}">
        <p14:creationId xmlns:p14="http://schemas.microsoft.com/office/powerpoint/2010/main" val="389805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AF1FF0-D739-4902-BBDD-4507B7F2E97C}"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285157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AF1FF0-D739-4902-BBDD-4507B7F2E97C}"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867929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AF1FF0-D739-4902-BBDD-4507B7F2E97C}"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112280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AF1FF0-D739-4902-BBDD-4507B7F2E97C}"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1785327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DAF1FF0-D739-4902-BBDD-4507B7F2E97C}"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1192516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DAF1FF0-D739-4902-BBDD-4507B7F2E97C}"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2937794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F1FF0-D739-4902-BBDD-4507B7F2E97C}"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4220662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F1FF0-D739-4902-BBDD-4507B7F2E97C}"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11820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F1FF0-D739-4902-BBDD-4507B7F2E97C}"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365682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AF1FF0-D739-4902-BBDD-4507B7F2E97C}"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328422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AF1FF0-D739-4902-BBDD-4507B7F2E97C}"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353997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AF1FF0-D739-4902-BBDD-4507B7F2E97C}"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26148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AF1FF0-D739-4902-BBDD-4507B7F2E97C}"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335653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F1FF0-D739-4902-BBDD-4507B7F2E97C}" type="datetimeFigureOut">
              <a:rPr lang="en-IN" smtClean="0"/>
              <a:t>13-05-2023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1141003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AF1FF0-D739-4902-BBDD-4507B7F2E97C}"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299277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AF1FF0-D739-4902-BBDD-4507B7F2E97C}"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52EFDE-0044-4FEA-9DE6-35E599173FE5}" type="slidenum">
              <a:rPr lang="en-IN" smtClean="0"/>
              <a:t>‹#›</a:t>
            </a:fld>
            <a:endParaRPr lang="en-IN"/>
          </a:p>
        </p:txBody>
      </p:sp>
    </p:spTree>
    <p:extLst>
      <p:ext uri="{BB962C8B-B14F-4D97-AF65-F5344CB8AC3E}">
        <p14:creationId xmlns:p14="http://schemas.microsoft.com/office/powerpoint/2010/main" val="80079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DAF1FF0-D739-4902-BBDD-4507B7F2E97C}" type="datetimeFigureOut">
              <a:rPr lang="en-IN" smtClean="0"/>
              <a:t>13-05-2023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A52EFDE-0044-4FEA-9DE6-35E599173FE5}" type="slidenum">
              <a:rPr lang="en-IN" smtClean="0"/>
              <a:t>‹#›</a:t>
            </a:fld>
            <a:endParaRPr lang="en-IN"/>
          </a:p>
        </p:txBody>
      </p:sp>
    </p:spTree>
    <p:extLst>
      <p:ext uri="{BB962C8B-B14F-4D97-AF65-F5344CB8AC3E}">
        <p14:creationId xmlns:p14="http://schemas.microsoft.com/office/powerpoint/2010/main" val="352325699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CB4823A-6FF9-5F4C-11F6-1D7B615A00BE}"/>
              </a:ext>
            </a:extLst>
          </p:cNvPr>
          <p:cNvSpPr>
            <a:spLocks noGrp="1"/>
          </p:cNvSpPr>
          <p:nvPr>
            <p:ph type="subTitle" idx="1"/>
          </p:nvPr>
        </p:nvSpPr>
        <p:spPr>
          <a:xfrm>
            <a:off x="1154955" y="564776"/>
            <a:ext cx="8825658" cy="5809130"/>
          </a:xfrm>
        </p:spPr>
        <p:txBody>
          <a:bodyPr/>
          <a:lstStyle/>
          <a:p>
            <a:endParaRPr lang="en-IN" dirty="0"/>
          </a:p>
        </p:txBody>
      </p:sp>
      <p:pic>
        <p:nvPicPr>
          <p:cNvPr id="5" name="Picture 4">
            <a:extLst>
              <a:ext uri="{FF2B5EF4-FFF2-40B4-BE49-F238E27FC236}">
                <a16:creationId xmlns:a16="http://schemas.microsoft.com/office/drawing/2014/main" id="{86289FD8-C479-92B6-8246-583C6587A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024" y="484094"/>
            <a:ext cx="11196917" cy="5889811"/>
          </a:xfrm>
          <a:prstGeom prst="rect">
            <a:avLst/>
          </a:prstGeom>
        </p:spPr>
      </p:pic>
    </p:spTree>
    <p:extLst>
      <p:ext uri="{BB962C8B-B14F-4D97-AF65-F5344CB8AC3E}">
        <p14:creationId xmlns:p14="http://schemas.microsoft.com/office/powerpoint/2010/main" val="1797978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9BA893-3AC1-B220-6984-D57179ADD536}"/>
              </a:ext>
            </a:extLst>
          </p:cNvPr>
          <p:cNvSpPr>
            <a:spLocks noGrp="1"/>
          </p:cNvSpPr>
          <p:nvPr>
            <p:ph type="subTitle" idx="1"/>
          </p:nvPr>
        </p:nvSpPr>
        <p:spPr>
          <a:xfrm>
            <a:off x="600636" y="726141"/>
            <a:ext cx="10721788" cy="5567083"/>
          </a:xfrm>
        </p:spPr>
        <p:txBody>
          <a:bodyPr>
            <a:noAutofit/>
          </a:bodyPr>
          <a:lstStyle/>
          <a:p>
            <a:pPr algn="l">
              <a:buFont typeface="+mj-lt"/>
              <a:buAutoNum type="arabicPeriod"/>
            </a:pPr>
            <a:endParaRPr lang="en-US" sz="1200" b="0" i="0" cap="none" dirty="0">
              <a:solidFill>
                <a:schemeClr val="bg1"/>
              </a:solidFill>
              <a:effectLst/>
              <a:latin typeface="Söhne"/>
            </a:endParaRPr>
          </a:p>
          <a:p>
            <a:pPr algn="ctr"/>
            <a:r>
              <a:rPr lang="en-US" sz="2000" b="1" u="sng" cap="none" dirty="0">
                <a:solidFill>
                  <a:schemeClr val="bg1"/>
                </a:solidFill>
                <a:latin typeface="Söhne"/>
              </a:rPr>
              <a:t>ADVANTAGES</a:t>
            </a:r>
          </a:p>
          <a:p>
            <a:pPr algn="ctr"/>
            <a:r>
              <a:rPr lang="en-US" sz="1400" b="0" i="0" cap="none" dirty="0">
                <a:solidFill>
                  <a:schemeClr val="bg1"/>
                </a:solidFill>
                <a:effectLst/>
                <a:latin typeface="Söhne"/>
              </a:rPr>
              <a:t>Collaboration and teamwork: library management facilitates collaboration among team members. Automation assets can be shared within the organization, allowing team members to leverage each other's work. It promotes knowledge sharing, fosters a standardized approach to automation, and encourages teamwork by enabling multiple users to contribute to and benefit from the shared library of automation components.</a:t>
            </a:r>
          </a:p>
          <a:p>
            <a:pPr algn="l">
              <a:buFont typeface="+mj-lt"/>
              <a:buAutoNum type="arabicPeriod"/>
            </a:pPr>
            <a:r>
              <a:rPr lang="en-US" sz="1400" b="0" i="0" cap="none" dirty="0">
                <a:solidFill>
                  <a:schemeClr val="bg1"/>
                </a:solidFill>
                <a:effectLst/>
                <a:latin typeface="Söhne"/>
              </a:rPr>
              <a:t>Consistency and standardization: library management helps enforce consistency and standardization across automation projects. By storing reusable components in a central repository, users can ensure that all workflows within the organization adhere to predefined standards and best practices. This improves the maintainability of automation solutions and facilitates the management of updates or changes.</a:t>
            </a:r>
          </a:p>
          <a:p>
            <a:pPr algn="l">
              <a:buFont typeface="+mj-lt"/>
              <a:buAutoNum type="arabicPeriod"/>
            </a:pPr>
            <a:r>
              <a:rPr lang="en-US" sz="1400" b="0" i="0" cap="none" dirty="0">
                <a:solidFill>
                  <a:schemeClr val="bg1"/>
                </a:solidFill>
                <a:effectLst/>
                <a:latin typeface="Söhne"/>
              </a:rPr>
              <a:t>Version control and history tracking: library management enables version control, allowing users to track changes made to automation components over time. This feature provides a history of modifications, facilitates collaboration, and supports the ability to revert to previous versions if necessary. It ensures transparency and accountability in automation development and maintenance.</a:t>
            </a:r>
          </a:p>
          <a:p>
            <a:pPr algn="l">
              <a:buFont typeface="+mj-lt"/>
              <a:buAutoNum type="arabicPeriod"/>
            </a:pPr>
            <a:r>
              <a:rPr lang="en-US" sz="1400" b="0" i="0" cap="none" dirty="0">
                <a:solidFill>
                  <a:schemeClr val="bg1"/>
                </a:solidFill>
                <a:effectLst/>
                <a:latin typeface="Söhne"/>
              </a:rPr>
              <a:t>Easy discovery and accessibility: library management offers search and filtering capabilities, making it effortless to find and access specific automation components. Users can explore libraries, search by keywords, and apply filters to locate the desired assets quickly. This promotes the discoverability and accessibility of automation components, leading to increased productivity and reduced duplication of effort.</a:t>
            </a:r>
          </a:p>
          <a:p>
            <a:pPr algn="l">
              <a:buFont typeface="+mj-lt"/>
              <a:buAutoNum type="arabicPeriod"/>
            </a:pPr>
            <a:r>
              <a:rPr lang="en-US" sz="1400" b="0" i="0" cap="none" dirty="0">
                <a:solidFill>
                  <a:schemeClr val="bg1"/>
                </a:solidFill>
                <a:effectLst/>
                <a:latin typeface="Söhne"/>
              </a:rPr>
              <a:t>Integration with automation hub and orchestrator: library management integrates seamlessly with </a:t>
            </a:r>
            <a:r>
              <a:rPr lang="en-US" sz="1400" b="0" i="0" cap="none" dirty="0" err="1">
                <a:solidFill>
                  <a:schemeClr val="bg1"/>
                </a:solidFill>
                <a:effectLst/>
                <a:latin typeface="Söhne"/>
              </a:rPr>
              <a:t>uipath's</a:t>
            </a:r>
            <a:r>
              <a:rPr lang="en-US" sz="1400" b="0" i="0" cap="none" dirty="0">
                <a:solidFill>
                  <a:schemeClr val="bg1"/>
                </a:solidFill>
                <a:effectLst/>
                <a:latin typeface="Söhne"/>
              </a:rPr>
              <a:t> automation hub and orchestrator. Libraries can be published to automation hub, enabling wider accessibility and governance across the organization. Libraries can also be deployed and executed from orchestrator, allowing for scalable and orchestrated automation across multiple machines and environments.</a:t>
            </a:r>
          </a:p>
          <a:p>
            <a:pPr algn="l">
              <a:buFont typeface="+mj-lt"/>
              <a:buAutoNum type="arabicPeriod"/>
            </a:pPr>
            <a:r>
              <a:rPr lang="en-US" sz="1400" b="0" i="0" cap="none" dirty="0">
                <a:solidFill>
                  <a:schemeClr val="bg1"/>
                </a:solidFill>
                <a:effectLst/>
                <a:latin typeface="Söhne"/>
              </a:rPr>
              <a:t>Reusability and efficiency: library management promotes the reuse of automation components. Instead of recreating the same logic or activities for each workflow, users can store and share them in libraries. This leads to increased efficiency, as users can easily access and incorporate existing components into new projects, reducing development time and effort.</a:t>
            </a:r>
          </a:p>
        </p:txBody>
      </p:sp>
    </p:spTree>
    <p:extLst>
      <p:ext uri="{BB962C8B-B14F-4D97-AF65-F5344CB8AC3E}">
        <p14:creationId xmlns:p14="http://schemas.microsoft.com/office/powerpoint/2010/main" val="3209444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6913BB-6BC5-E447-FA16-76D2AD2F4BA6}"/>
              </a:ext>
            </a:extLst>
          </p:cNvPr>
          <p:cNvSpPr>
            <a:spLocks noGrp="1"/>
          </p:cNvSpPr>
          <p:nvPr>
            <p:ph type="subTitle" idx="1"/>
          </p:nvPr>
        </p:nvSpPr>
        <p:spPr>
          <a:xfrm>
            <a:off x="1154955" y="735106"/>
            <a:ext cx="8825658" cy="4903694"/>
          </a:xfrm>
        </p:spPr>
        <p:txBody>
          <a:bodyPr/>
          <a:lstStyle/>
          <a:p>
            <a:pPr algn="l"/>
            <a:r>
              <a:rPr lang="en-US" sz="2400" b="0" i="0" cap="none" dirty="0">
                <a:solidFill>
                  <a:schemeClr val="bg1"/>
                </a:solidFill>
                <a:effectLst/>
                <a:latin typeface="Söhne"/>
              </a:rPr>
              <a:t>                                                   Features</a:t>
            </a:r>
          </a:p>
          <a:p>
            <a:pPr algn="l">
              <a:buFont typeface="+mj-lt"/>
              <a:buAutoNum type="arabicPeriod"/>
            </a:pPr>
            <a:endParaRPr lang="en-US" cap="none" dirty="0">
              <a:solidFill>
                <a:schemeClr val="bg1"/>
              </a:solidFill>
              <a:latin typeface="Söhne"/>
            </a:endParaRPr>
          </a:p>
          <a:p>
            <a:pPr algn="l">
              <a:buFont typeface="+mj-lt"/>
              <a:buAutoNum type="arabicPeriod"/>
            </a:pPr>
            <a:r>
              <a:rPr lang="en-US" sz="2000" b="0" i="0" cap="none" dirty="0">
                <a:solidFill>
                  <a:schemeClr val="bg1"/>
                </a:solidFill>
                <a:effectLst/>
                <a:latin typeface="Söhne"/>
              </a:rPr>
              <a:t>Centralized repository: library management provides a centralized location for storing and managing automation assets. Users can create libraries to categorize and organize their components effectively, making them easily accessible to authorized users.</a:t>
            </a:r>
          </a:p>
          <a:p>
            <a:pPr algn="l">
              <a:buFont typeface="+mj-lt"/>
              <a:buAutoNum type="arabicPeriod"/>
            </a:pPr>
            <a:r>
              <a:rPr lang="en-US" sz="2000" b="0" i="0" cap="none" dirty="0">
                <a:solidFill>
                  <a:schemeClr val="bg1"/>
                </a:solidFill>
                <a:effectLst/>
                <a:latin typeface="Söhne"/>
              </a:rPr>
              <a:t>Reusability: automation components stored in libraries can be reused across different projects or workflows. This promotes efficiency by eliminating the need to recreate the same logic or activities repeatedly. Users can leverage existing components, saving time and effort in development.</a:t>
            </a:r>
          </a:p>
          <a:p>
            <a:pPr algn="l">
              <a:buFont typeface="+mj-lt"/>
              <a:buAutoNum type="arabicPeriod"/>
            </a:pPr>
            <a:r>
              <a:rPr lang="en-US" sz="2000" b="0" i="0" cap="none" dirty="0">
                <a:solidFill>
                  <a:schemeClr val="bg1"/>
                </a:solidFill>
                <a:effectLst/>
                <a:latin typeface="Söhne"/>
              </a:rPr>
              <a:t>Collaboration and sharing: libraries enable collaboration among team members. Users can share libraries with colleagues, allowing them to access and benefit from the stored automation components. This fosters teamwork, knowledge sharing, and a consistent approach to automation development.</a:t>
            </a:r>
          </a:p>
          <a:p>
            <a:endParaRPr lang="en-IN" cap="none" dirty="0">
              <a:solidFill>
                <a:schemeClr val="bg1"/>
              </a:solidFill>
            </a:endParaRPr>
          </a:p>
        </p:txBody>
      </p:sp>
    </p:spTree>
    <p:extLst>
      <p:ext uri="{BB962C8B-B14F-4D97-AF65-F5344CB8AC3E}">
        <p14:creationId xmlns:p14="http://schemas.microsoft.com/office/powerpoint/2010/main" val="373597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2426E1-4ADF-2E42-8E23-E555C7264DBA}"/>
              </a:ext>
            </a:extLst>
          </p:cNvPr>
          <p:cNvSpPr>
            <a:spLocks noGrp="1"/>
          </p:cNvSpPr>
          <p:nvPr>
            <p:ph type="subTitle" idx="1"/>
          </p:nvPr>
        </p:nvSpPr>
        <p:spPr>
          <a:xfrm>
            <a:off x="1154955" y="869576"/>
            <a:ext cx="8825658" cy="4769224"/>
          </a:xfrm>
        </p:spPr>
        <p:txBody>
          <a:bodyPr>
            <a:normAutofit/>
          </a:bodyPr>
          <a:lstStyle/>
          <a:p>
            <a:pPr algn="ctr"/>
            <a:r>
              <a:rPr lang="en-IN" sz="6600" dirty="0"/>
              <a:t>                                                     </a:t>
            </a:r>
            <a:r>
              <a:rPr lang="en-IN" sz="7200" dirty="0"/>
              <a:t>Thank you</a:t>
            </a:r>
          </a:p>
        </p:txBody>
      </p:sp>
    </p:spTree>
    <p:extLst>
      <p:ext uri="{BB962C8B-B14F-4D97-AF65-F5344CB8AC3E}">
        <p14:creationId xmlns:p14="http://schemas.microsoft.com/office/powerpoint/2010/main" val="93851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0A21A2-A0C0-C64D-4F00-7B8456FC7EC2}"/>
              </a:ext>
            </a:extLst>
          </p:cNvPr>
          <p:cNvSpPr>
            <a:spLocks noGrp="1"/>
          </p:cNvSpPr>
          <p:nvPr>
            <p:ph type="subTitle" idx="1"/>
          </p:nvPr>
        </p:nvSpPr>
        <p:spPr>
          <a:xfrm>
            <a:off x="1154955" y="681319"/>
            <a:ext cx="8825658" cy="4957482"/>
          </a:xfrm>
        </p:spPr>
        <p:txBody>
          <a:bodyPr>
            <a:normAutofit/>
          </a:bodyPr>
          <a:lstStyle/>
          <a:p>
            <a:r>
              <a:rPr lang="en-IN" sz="6000" dirty="0"/>
              <a:t>Beyond thinking</a:t>
            </a:r>
          </a:p>
          <a:p>
            <a:r>
              <a:rPr lang="en-IN" sz="3200" dirty="0">
                <a:latin typeface="Arial Rounded MT Bold" panose="020F0704030504030204" pitchFamily="34" charset="0"/>
              </a:rPr>
              <a:t>1.Bharath </a:t>
            </a:r>
            <a:r>
              <a:rPr lang="en-IN" sz="3200" dirty="0" err="1">
                <a:latin typeface="Arial Rounded MT Bold" panose="020F0704030504030204" pitchFamily="34" charset="0"/>
              </a:rPr>
              <a:t>g.v</a:t>
            </a:r>
            <a:endParaRPr lang="en-IN" sz="3200" dirty="0">
              <a:latin typeface="Arial Rounded MT Bold" panose="020F0704030504030204" pitchFamily="34" charset="0"/>
            </a:endParaRPr>
          </a:p>
          <a:p>
            <a:r>
              <a:rPr lang="en-IN" sz="3200" dirty="0">
                <a:latin typeface="Arial Rounded MT Bold" panose="020F0704030504030204" pitchFamily="34" charset="0"/>
              </a:rPr>
              <a:t>2.Prabhat </a:t>
            </a:r>
            <a:r>
              <a:rPr lang="en-IN" sz="3200" dirty="0" err="1">
                <a:latin typeface="Arial Rounded MT Bold" panose="020F0704030504030204" pitchFamily="34" charset="0"/>
              </a:rPr>
              <a:t>kumar</a:t>
            </a:r>
            <a:r>
              <a:rPr lang="en-IN" sz="3200" dirty="0">
                <a:latin typeface="Arial Rounded MT Bold" panose="020F0704030504030204" pitchFamily="34" charset="0"/>
              </a:rPr>
              <a:t> </a:t>
            </a:r>
            <a:r>
              <a:rPr lang="en-IN" sz="3200" dirty="0" err="1">
                <a:latin typeface="Arial Rounded MT Bold" panose="020F0704030504030204" pitchFamily="34" charset="0"/>
              </a:rPr>
              <a:t>pani</a:t>
            </a:r>
            <a:endParaRPr lang="en-IN" sz="3200" dirty="0">
              <a:latin typeface="Arial Rounded MT Bold" panose="020F0704030504030204" pitchFamily="34" charset="0"/>
            </a:endParaRPr>
          </a:p>
          <a:p>
            <a:r>
              <a:rPr lang="en-IN" sz="3200" dirty="0">
                <a:latin typeface="Arial Rounded MT Bold" panose="020F0704030504030204" pitchFamily="34" charset="0"/>
              </a:rPr>
              <a:t>3.Giridhar </a:t>
            </a:r>
            <a:r>
              <a:rPr lang="en-IN" sz="3200" dirty="0" err="1">
                <a:latin typeface="Arial Rounded MT Bold" panose="020F0704030504030204" pitchFamily="34" charset="0"/>
              </a:rPr>
              <a:t>br</a:t>
            </a:r>
            <a:endParaRPr lang="en-IN" sz="3200" dirty="0">
              <a:latin typeface="Arial Rounded MT Bold" panose="020F0704030504030204" pitchFamily="34" charset="0"/>
            </a:endParaRPr>
          </a:p>
          <a:p>
            <a:r>
              <a:rPr lang="en-IN" sz="3200" dirty="0">
                <a:latin typeface="Arial Rounded MT Bold" panose="020F0704030504030204" pitchFamily="34" charset="0"/>
              </a:rPr>
              <a:t>4.Syed Shoaib </a:t>
            </a:r>
            <a:r>
              <a:rPr lang="en-IN" sz="3200" dirty="0" err="1">
                <a:latin typeface="Arial Rounded MT Bold" panose="020F0704030504030204" pitchFamily="34" charset="0"/>
              </a:rPr>
              <a:t>abrar</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352193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10FE7C-C9F0-5C9D-FE77-2F11B73195BB}"/>
              </a:ext>
            </a:extLst>
          </p:cNvPr>
          <p:cNvSpPr>
            <a:spLocks noGrp="1"/>
          </p:cNvSpPr>
          <p:nvPr>
            <p:ph type="subTitle" idx="1"/>
          </p:nvPr>
        </p:nvSpPr>
        <p:spPr>
          <a:xfrm>
            <a:off x="1748118" y="2501153"/>
            <a:ext cx="8884024" cy="2079811"/>
          </a:xfrm>
        </p:spPr>
        <p:txBody>
          <a:bodyPr>
            <a:normAutofit/>
          </a:bodyPr>
          <a:lstStyle/>
          <a:p>
            <a:r>
              <a:rPr lang="en-IN" sz="6000" dirty="0"/>
              <a:t>Problem statement-                  </a:t>
            </a:r>
            <a:r>
              <a:rPr lang="en-IN" sz="4800" dirty="0"/>
              <a:t>library management</a:t>
            </a:r>
          </a:p>
        </p:txBody>
      </p:sp>
    </p:spTree>
    <p:extLst>
      <p:ext uri="{BB962C8B-B14F-4D97-AF65-F5344CB8AC3E}">
        <p14:creationId xmlns:p14="http://schemas.microsoft.com/office/powerpoint/2010/main" val="372224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D1CDD2-389C-FDDD-E807-D7001949A12B}"/>
              </a:ext>
            </a:extLst>
          </p:cNvPr>
          <p:cNvSpPr>
            <a:spLocks noGrp="1"/>
          </p:cNvSpPr>
          <p:nvPr>
            <p:ph type="subTitle" idx="1"/>
          </p:nvPr>
        </p:nvSpPr>
        <p:spPr>
          <a:xfrm>
            <a:off x="627530" y="887507"/>
            <a:ext cx="10927976" cy="4751294"/>
          </a:xfrm>
        </p:spPr>
        <p:txBody>
          <a:bodyPr>
            <a:normAutofit fontScale="77500" lnSpcReduction="20000"/>
          </a:bodyPr>
          <a:lstStyle/>
          <a:p>
            <a:pPr algn="ctr"/>
            <a:r>
              <a:rPr lang="en-IN" sz="5200" b="1" u="sng" dirty="0">
                <a:solidFill>
                  <a:schemeClr val="bg1"/>
                </a:solidFill>
              </a:rPr>
              <a:t>L</a:t>
            </a:r>
            <a:r>
              <a:rPr lang="en-IN" sz="5200" b="1" u="sng" dirty="0">
                <a:solidFill>
                  <a:schemeClr val="bg1"/>
                </a:solidFill>
                <a:latin typeface="Arial" panose="020B0604020202020204" pitchFamily="34" charset="0"/>
                <a:cs typeface="Arial" panose="020B0604020202020204" pitchFamily="34" charset="0"/>
              </a:rPr>
              <a:t>ibrary management</a:t>
            </a:r>
          </a:p>
          <a:p>
            <a:pPr algn="ctr"/>
            <a:endParaRPr lang="en-IN" sz="2100" cap="none" dirty="0">
              <a:latin typeface="Arial" panose="020B0604020202020204" pitchFamily="34" charset="0"/>
              <a:cs typeface="Arial" panose="020B0604020202020204" pitchFamily="34" charset="0"/>
            </a:endParaRPr>
          </a:p>
          <a:p>
            <a:pPr algn="l"/>
            <a:r>
              <a:rPr lang="en-US" sz="3600" b="0" i="0" cap="none" dirty="0">
                <a:solidFill>
                  <a:srgbClr val="374151"/>
                </a:solidFill>
                <a:effectLst/>
                <a:highlight>
                  <a:srgbClr val="FFFF00"/>
                </a:highlight>
                <a:latin typeface="Söhne"/>
              </a:rPr>
              <a:t>Library management in </a:t>
            </a:r>
            <a:r>
              <a:rPr lang="en-US" sz="3600" b="0" i="0" cap="none" dirty="0" err="1">
                <a:solidFill>
                  <a:srgbClr val="374151"/>
                </a:solidFill>
                <a:effectLst/>
                <a:highlight>
                  <a:srgbClr val="FFFF00"/>
                </a:highlight>
                <a:latin typeface="Söhne"/>
              </a:rPr>
              <a:t>uipath</a:t>
            </a:r>
            <a:r>
              <a:rPr lang="en-US" sz="3600" b="0" i="0" cap="none" dirty="0">
                <a:solidFill>
                  <a:srgbClr val="374151"/>
                </a:solidFill>
                <a:effectLst/>
                <a:highlight>
                  <a:srgbClr val="FFFF00"/>
                </a:highlight>
                <a:latin typeface="Söhne"/>
              </a:rPr>
              <a:t> </a:t>
            </a:r>
            <a:r>
              <a:rPr lang="en-US" sz="3600" b="0" i="0" cap="none" dirty="0" err="1">
                <a:solidFill>
                  <a:srgbClr val="374151"/>
                </a:solidFill>
                <a:effectLst/>
                <a:highlight>
                  <a:srgbClr val="FFFF00"/>
                </a:highlight>
                <a:latin typeface="Söhne"/>
              </a:rPr>
              <a:t>studiox</a:t>
            </a:r>
            <a:r>
              <a:rPr lang="en-US" sz="3600" b="0" i="0" cap="none" dirty="0">
                <a:solidFill>
                  <a:srgbClr val="374151"/>
                </a:solidFill>
                <a:effectLst/>
                <a:highlight>
                  <a:srgbClr val="FFFF00"/>
                </a:highlight>
                <a:latin typeface="Söhne"/>
              </a:rPr>
              <a:t> provides a centralized repository for storing and managing reusable automation assets, such as workflows, activities, variables, and custom functions. These assets can be created by the user or shared by other team members, fostering collaboration and promoting the reuse of automation logic across projects and processes.</a:t>
            </a:r>
          </a:p>
          <a:p>
            <a:pPr algn="l"/>
            <a:endParaRPr lang="en-US" sz="3100" b="0" i="0" cap="none" dirty="0">
              <a:solidFill>
                <a:srgbClr val="374151"/>
              </a:solidFill>
              <a:effectLst/>
              <a:highlight>
                <a:srgbClr val="FFFF00"/>
              </a:highlight>
              <a:latin typeface="Söhne"/>
            </a:endParaRPr>
          </a:p>
          <a:p>
            <a:pPr algn="l"/>
            <a:r>
              <a:rPr lang="en-US" sz="3600" b="0" i="0" cap="none" dirty="0">
                <a:solidFill>
                  <a:srgbClr val="374151"/>
                </a:solidFill>
                <a:effectLst/>
                <a:highlight>
                  <a:srgbClr val="FFFF00"/>
                </a:highlight>
                <a:latin typeface="Söhne"/>
              </a:rPr>
              <a:t>The library acts as a container for these assets, making them easily accessible and shareable within the organization. Users can create new libraries, categorize them based on the type of automation components, and define access permissions to ensure proper governance</a:t>
            </a:r>
            <a:r>
              <a:rPr lang="en-US" b="0" i="0" dirty="0">
                <a:solidFill>
                  <a:srgbClr val="374151"/>
                </a:solidFill>
                <a:effectLst/>
                <a:highlight>
                  <a:srgbClr val="FFFF00"/>
                </a:highlight>
                <a:latin typeface="Söhne"/>
              </a:rPr>
              <a:t>.</a:t>
            </a:r>
            <a:endParaRPr lang="en-IN" dirty="0">
              <a:highlight>
                <a:srgbClr val="FFFF00"/>
              </a:highlight>
            </a:endParaRPr>
          </a:p>
        </p:txBody>
      </p:sp>
    </p:spTree>
    <p:extLst>
      <p:ext uri="{BB962C8B-B14F-4D97-AF65-F5344CB8AC3E}">
        <p14:creationId xmlns:p14="http://schemas.microsoft.com/office/powerpoint/2010/main" val="42190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D8684A-3A7B-FE47-2FBE-8EAFCE5DBC98}"/>
              </a:ext>
            </a:extLst>
          </p:cNvPr>
          <p:cNvSpPr>
            <a:spLocks noGrp="1"/>
          </p:cNvSpPr>
          <p:nvPr>
            <p:ph type="subTitle" idx="1"/>
          </p:nvPr>
        </p:nvSpPr>
        <p:spPr>
          <a:xfrm>
            <a:off x="753035" y="618566"/>
            <a:ext cx="10291483" cy="5396752"/>
          </a:xfrm>
        </p:spPr>
        <p:txBody>
          <a:bodyPr>
            <a:noAutofit/>
          </a:bodyPr>
          <a:lstStyle/>
          <a:p>
            <a:pPr algn="l"/>
            <a:r>
              <a:rPr lang="en-US" sz="2800" b="0" i="0" cap="none" dirty="0">
                <a:solidFill>
                  <a:schemeClr val="bg1"/>
                </a:solidFill>
                <a:effectLst/>
                <a:latin typeface="Söhne"/>
              </a:rPr>
              <a:t>Within each library, users can create, edit, and version control individual automation components. </a:t>
            </a:r>
          </a:p>
          <a:p>
            <a:pPr algn="l"/>
            <a:r>
              <a:rPr lang="en-US" sz="2800" cap="none" dirty="0">
                <a:solidFill>
                  <a:schemeClr val="bg1"/>
                </a:solidFill>
                <a:latin typeface="Söhne"/>
              </a:rPr>
              <a:t>* </a:t>
            </a:r>
            <a:r>
              <a:rPr lang="en-US" sz="2800" b="0" i="0" cap="none" dirty="0">
                <a:solidFill>
                  <a:schemeClr val="bg1"/>
                </a:solidFill>
                <a:effectLst/>
                <a:latin typeface="Söhne"/>
              </a:rPr>
              <a:t>This allows for iterative development and refinement of automation logic while maintaining a history of changes. </a:t>
            </a:r>
          </a:p>
          <a:p>
            <a:pPr algn="l"/>
            <a:r>
              <a:rPr lang="en-US" sz="2800" cap="none" dirty="0">
                <a:solidFill>
                  <a:schemeClr val="bg1"/>
                </a:solidFill>
                <a:latin typeface="Söhne"/>
              </a:rPr>
              <a:t>* </a:t>
            </a:r>
            <a:r>
              <a:rPr lang="en-US" sz="2800" b="0" i="0" cap="none" dirty="0">
                <a:solidFill>
                  <a:schemeClr val="bg1"/>
                </a:solidFill>
                <a:effectLst/>
                <a:latin typeface="Söhne"/>
              </a:rPr>
              <a:t>The version control feature enables users to track modifications, compare different versions, and revert to previous iterations if needed.</a:t>
            </a:r>
          </a:p>
          <a:p>
            <a:pPr algn="l"/>
            <a:r>
              <a:rPr lang="en-US" sz="2800" b="0" i="0" cap="none" dirty="0">
                <a:solidFill>
                  <a:schemeClr val="bg1"/>
                </a:solidFill>
                <a:effectLst/>
                <a:latin typeface="Söhne"/>
              </a:rPr>
              <a:t>Library management also provides search and filtering capabilities, making it effortless to locate specific automation assets. Users can explore the available libraries, search by keywords, and apply filters based on tags, types, or creation dates. </a:t>
            </a:r>
            <a:endParaRPr lang="en-IN" sz="2800" cap="none" dirty="0">
              <a:solidFill>
                <a:schemeClr val="bg1"/>
              </a:solidFill>
            </a:endParaRPr>
          </a:p>
        </p:txBody>
      </p:sp>
    </p:spTree>
    <p:extLst>
      <p:ext uri="{BB962C8B-B14F-4D97-AF65-F5344CB8AC3E}">
        <p14:creationId xmlns:p14="http://schemas.microsoft.com/office/powerpoint/2010/main" val="90749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4332DC-E8D4-5F14-5F4C-C4EA7778E202}"/>
              </a:ext>
            </a:extLst>
          </p:cNvPr>
          <p:cNvSpPr>
            <a:spLocks noGrp="1"/>
          </p:cNvSpPr>
          <p:nvPr>
            <p:ph type="subTitle" idx="1"/>
          </p:nvPr>
        </p:nvSpPr>
        <p:spPr>
          <a:xfrm>
            <a:off x="600635" y="1075764"/>
            <a:ext cx="10990729" cy="4312025"/>
          </a:xfrm>
        </p:spPr>
        <p:txBody>
          <a:bodyPr>
            <a:normAutofit/>
          </a:bodyPr>
          <a:lstStyle/>
          <a:p>
            <a:pPr marL="285750" indent="-285750">
              <a:buFont typeface="Arial" panose="020B0604020202020204" pitchFamily="34" charset="0"/>
              <a:buChar char="•"/>
            </a:pPr>
            <a:r>
              <a:rPr lang="en-US" sz="2000" b="0" i="0" cap="none" dirty="0">
                <a:solidFill>
                  <a:schemeClr val="bg1"/>
                </a:solidFill>
                <a:effectLst/>
                <a:latin typeface="Söhne"/>
              </a:rPr>
              <a:t>This feature streamlines the discovery and reuse of existing automation components, reducing redundancy and saving time.</a:t>
            </a:r>
          </a:p>
          <a:p>
            <a:pPr marL="285750" indent="-285750">
              <a:buFont typeface="Arial" panose="020B0604020202020204" pitchFamily="34" charset="0"/>
              <a:buChar char="•"/>
            </a:pPr>
            <a:r>
              <a:rPr lang="en-US" sz="2000" b="0" i="0" cap="none" dirty="0">
                <a:solidFill>
                  <a:schemeClr val="bg1"/>
                </a:solidFill>
                <a:effectLst/>
                <a:latin typeface="Söhne"/>
              </a:rPr>
              <a:t>Furthermore, library management supports seamless integration with </a:t>
            </a:r>
            <a:r>
              <a:rPr lang="en-US" sz="2000" b="0" i="0" cap="none" dirty="0" err="1">
                <a:solidFill>
                  <a:schemeClr val="bg1"/>
                </a:solidFill>
                <a:effectLst/>
                <a:latin typeface="Söhne"/>
              </a:rPr>
              <a:t>uipath's</a:t>
            </a:r>
            <a:r>
              <a:rPr lang="en-US" sz="2000" b="0" i="0" cap="none" dirty="0">
                <a:solidFill>
                  <a:schemeClr val="bg1"/>
                </a:solidFill>
                <a:effectLst/>
                <a:latin typeface="Söhne"/>
              </a:rPr>
              <a:t> automation hub and orchestrator, </a:t>
            </a:r>
            <a:r>
              <a:rPr lang="en-US" sz="2000" b="0" i="0" cap="none" dirty="0" err="1">
                <a:solidFill>
                  <a:schemeClr val="bg1"/>
                </a:solidFill>
                <a:effectLst/>
                <a:latin typeface="Söhne"/>
              </a:rPr>
              <a:t>uipath's</a:t>
            </a:r>
            <a:r>
              <a:rPr lang="en-US" sz="2000" b="0" i="0" cap="none" dirty="0">
                <a:solidFill>
                  <a:schemeClr val="bg1"/>
                </a:solidFill>
                <a:effectLst/>
                <a:latin typeface="Söhne"/>
              </a:rPr>
              <a:t> centralized automation platform. Users can publish libraries to automation hub, making them available to a wider audience and facilitating enterprise-wide automation governance. Libraries can also be deployed and executed from </a:t>
            </a:r>
            <a:r>
              <a:rPr lang="en-US" sz="2000" b="0" i="0" cap="none" dirty="0" err="1">
                <a:solidFill>
                  <a:schemeClr val="bg1"/>
                </a:solidFill>
                <a:effectLst/>
                <a:latin typeface="Söhne"/>
              </a:rPr>
              <a:t>uipath</a:t>
            </a:r>
            <a:r>
              <a:rPr lang="en-US" sz="2000" b="0" i="0" cap="none" dirty="0">
                <a:solidFill>
                  <a:schemeClr val="bg1"/>
                </a:solidFill>
                <a:effectLst/>
                <a:latin typeface="Söhne"/>
              </a:rPr>
              <a:t> orchestrator, allowing for scalable and orchestrated automation across multiple machines and environments.</a:t>
            </a:r>
          </a:p>
          <a:p>
            <a:pPr marL="285750" indent="-285750">
              <a:buFont typeface="Arial" panose="020B0604020202020204" pitchFamily="34" charset="0"/>
              <a:buChar char="•"/>
            </a:pPr>
            <a:r>
              <a:rPr lang="en-US" sz="2000" b="0" i="0" cap="none" dirty="0">
                <a:solidFill>
                  <a:schemeClr val="bg1"/>
                </a:solidFill>
                <a:effectLst/>
                <a:latin typeface="Söhne"/>
              </a:rPr>
              <a:t>Overall, </a:t>
            </a:r>
            <a:r>
              <a:rPr lang="en-US" sz="2000" b="0" i="0" cap="none" dirty="0" err="1">
                <a:solidFill>
                  <a:schemeClr val="bg1"/>
                </a:solidFill>
                <a:effectLst/>
                <a:latin typeface="Söhne"/>
              </a:rPr>
              <a:t>uipath</a:t>
            </a:r>
            <a:r>
              <a:rPr lang="en-US" sz="2000" b="0" i="0" cap="none" dirty="0">
                <a:solidFill>
                  <a:schemeClr val="bg1"/>
                </a:solidFill>
                <a:effectLst/>
                <a:latin typeface="Söhne"/>
              </a:rPr>
              <a:t> </a:t>
            </a:r>
            <a:r>
              <a:rPr lang="en-US" sz="2000" b="0" i="0" cap="none" dirty="0" err="1">
                <a:solidFill>
                  <a:schemeClr val="bg1"/>
                </a:solidFill>
                <a:effectLst/>
                <a:latin typeface="Söhne"/>
              </a:rPr>
              <a:t>studiox's</a:t>
            </a:r>
            <a:r>
              <a:rPr lang="en-US" sz="2000" b="0" i="0" cap="none" dirty="0">
                <a:solidFill>
                  <a:schemeClr val="bg1"/>
                </a:solidFill>
                <a:effectLst/>
                <a:latin typeface="Söhne"/>
              </a:rPr>
              <a:t> library management feature empowers non-technical users to organize, reuse, and collaborate on automation components effectively. By providing a structured and centralized repository, version control, search capabilities, and integration with other </a:t>
            </a:r>
            <a:r>
              <a:rPr lang="en-US" sz="2000" b="0" i="0" cap="none" dirty="0" err="1">
                <a:solidFill>
                  <a:schemeClr val="bg1"/>
                </a:solidFill>
                <a:effectLst/>
                <a:latin typeface="Söhne"/>
              </a:rPr>
              <a:t>uipath</a:t>
            </a:r>
            <a:r>
              <a:rPr lang="en-US" sz="2000" b="0" i="0" cap="none" dirty="0">
                <a:solidFill>
                  <a:schemeClr val="bg1"/>
                </a:solidFill>
                <a:effectLst/>
                <a:latin typeface="Söhne"/>
              </a:rPr>
              <a:t> products, it enhances productivity, accelerates automation development, and promotes collaboration in organizations embracing the power of automation.</a:t>
            </a:r>
            <a:endParaRPr lang="en-IN" sz="2000" cap="none" dirty="0">
              <a:solidFill>
                <a:schemeClr val="bg1"/>
              </a:solidFill>
            </a:endParaRPr>
          </a:p>
        </p:txBody>
      </p:sp>
    </p:spTree>
    <p:extLst>
      <p:ext uri="{BB962C8B-B14F-4D97-AF65-F5344CB8AC3E}">
        <p14:creationId xmlns:p14="http://schemas.microsoft.com/office/powerpoint/2010/main" val="228480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DEBA6C-B28E-67D0-20C0-AA44C92AE0A1}"/>
              </a:ext>
            </a:extLst>
          </p:cNvPr>
          <p:cNvSpPr>
            <a:spLocks noGrp="1"/>
          </p:cNvSpPr>
          <p:nvPr>
            <p:ph type="subTitle" idx="1"/>
          </p:nvPr>
        </p:nvSpPr>
        <p:spPr>
          <a:xfrm>
            <a:off x="1567331" y="725333"/>
            <a:ext cx="8825658" cy="5200338"/>
          </a:xfrm>
        </p:spPr>
        <p:txBody>
          <a:bodyPr>
            <a:normAutofit/>
          </a:bodyPr>
          <a:lstStyle/>
          <a:p>
            <a:pPr algn="ctr"/>
            <a:r>
              <a:rPr lang="en-IN" sz="2000" b="1" u="sng" cap="none" dirty="0">
                <a:solidFill>
                  <a:schemeClr val="bg1"/>
                </a:solidFill>
              </a:rPr>
              <a:t>Library</a:t>
            </a:r>
            <a:r>
              <a:rPr lang="en-IN" sz="2000" b="1" u="sng" cap="none" dirty="0"/>
              <a:t> </a:t>
            </a:r>
            <a:r>
              <a:rPr lang="en-IN" sz="2000" b="1" u="sng" cap="none" dirty="0" err="1">
                <a:solidFill>
                  <a:schemeClr val="bg1"/>
                </a:solidFill>
              </a:rPr>
              <a:t>Usecase</a:t>
            </a:r>
            <a:endParaRPr lang="en-IN" sz="2000" b="1" u="sng" cap="none" dirty="0">
              <a:solidFill>
                <a:schemeClr val="bg1"/>
              </a:solidFill>
            </a:endParaRPr>
          </a:p>
          <a:p>
            <a:pPr algn="ctr"/>
            <a:endParaRPr lang="en-IN" sz="2000" b="1" u="sng" cap="none" dirty="0">
              <a:solidFill>
                <a:schemeClr val="bg1"/>
              </a:solidFill>
            </a:endParaRPr>
          </a:p>
        </p:txBody>
      </p:sp>
      <p:pic>
        <p:nvPicPr>
          <p:cNvPr id="13" name="Picture 12">
            <a:extLst>
              <a:ext uri="{FF2B5EF4-FFF2-40B4-BE49-F238E27FC236}">
                <a16:creationId xmlns:a16="http://schemas.microsoft.com/office/drawing/2014/main" id="{C3A67395-E6D3-0475-EFCB-EC95B5627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022" y="1628523"/>
            <a:ext cx="6315956" cy="3600953"/>
          </a:xfrm>
          <a:prstGeom prst="rect">
            <a:avLst/>
          </a:prstGeom>
        </p:spPr>
      </p:pic>
    </p:spTree>
    <p:extLst>
      <p:ext uri="{BB962C8B-B14F-4D97-AF65-F5344CB8AC3E}">
        <p14:creationId xmlns:p14="http://schemas.microsoft.com/office/powerpoint/2010/main" val="364771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E811A2-1A31-4405-6DF4-A099D6773821}"/>
              </a:ext>
            </a:extLst>
          </p:cNvPr>
          <p:cNvSpPr>
            <a:spLocks noGrp="1"/>
          </p:cNvSpPr>
          <p:nvPr>
            <p:ph type="subTitle" idx="1"/>
          </p:nvPr>
        </p:nvSpPr>
        <p:spPr>
          <a:xfrm>
            <a:off x="1154955" y="439271"/>
            <a:ext cx="8825658" cy="5199529"/>
          </a:xfrm>
        </p:spPr>
        <p:txBody>
          <a:bodyPr/>
          <a:lstStyle/>
          <a:p>
            <a:endParaRPr lang="en-IN" dirty="0"/>
          </a:p>
        </p:txBody>
      </p:sp>
      <p:pic>
        <p:nvPicPr>
          <p:cNvPr id="5" name="Picture 4">
            <a:extLst>
              <a:ext uri="{FF2B5EF4-FFF2-40B4-BE49-F238E27FC236}">
                <a16:creationId xmlns:a16="http://schemas.microsoft.com/office/drawing/2014/main" id="{9AC27C5E-843B-5C4D-B350-56D07E6CB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923366"/>
            <a:ext cx="7479460" cy="4132728"/>
          </a:xfrm>
          <a:prstGeom prst="rect">
            <a:avLst/>
          </a:prstGeom>
        </p:spPr>
      </p:pic>
    </p:spTree>
    <p:extLst>
      <p:ext uri="{BB962C8B-B14F-4D97-AF65-F5344CB8AC3E}">
        <p14:creationId xmlns:p14="http://schemas.microsoft.com/office/powerpoint/2010/main" val="276827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FA8BAF-3C4E-C758-7891-1FAF3914B214}"/>
              </a:ext>
            </a:extLst>
          </p:cNvPr>
          <p:cNvSpPr>
            <a:spLocks noGrp="1"/>
          </p:cNvSpPr>
          <p:nvPr>
            <p:ph type="subTitle" idx="1"/>
          </p:nvPr>
        </p:nvSpPr>
        <p:spPr>
          <a:xfrm>
            <a:off x="1683171" y="627528"/>
            <a:ext cx="8825658" cy="4831977"/>
          </a:xfrm>
        </p:spPr>
        <p:txBody>
          <a:bodyPr/>
          <a:lstStyle/>
          <a:p>
            <a:endParaRPr lang="en-IN" dirty="0"/>
          </a:p>
        </p:txBody>
      </p:sp>
      <p:pic>
        <p:nvPicPr>
          <p:cNvPr id="5" name="Picture 4">
            <a:extLst>
              <a:ext uri="{FF2B5EF4-FFF2-40B4-BE49-F238E27FC236}">
                <a16:creationId xmlns:a16="http://schemas.microsoft.com/office/drawing/2014/main" id="{B09FEDDF-B353-5B7A-AC4D-CA7D9EA00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588" y="528919"/>
            <a:ext cx="9780494" cy="5348348"/>
          </a:xfrm>
          <a:prstGeom prst="rect">
            <a:avLst/>
          </a:prstGeom>
        </p:spPr>
      </p:pic>
    </p:spTree>
    <p:extLst>
      <p:ext uri="{BB962C8B-B14F-4D97-AF65-F5344CB8AC3E}">
        <p14:creationId xmlns:p14="http://schemas.microsoft.com/office/powerpoint/2010/main" val="606700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52</TotalTime>
  <Words>864</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Century Gothic</vt:lpstr>
      <vt:lpstr>Söhne</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G V</dc:creator>
  <cp:lastModifiedBy>Bharath G V</cp:lastModifiedBy>
  <cp:revision>2</cp:revision>
  <dcterms:created xsi:type="dcterms:W3CDTF">2023-05-13T06:43:42Z</dcterms:created>
  <dcterms:modified xsi:type="dcterms:W3CDTF">2023-05-13T07:36:18Z</dcterms:modified>
</cp:coreProperties>
</file>