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64" r:id="rId1"/>
  </p:sldMasterIdLst>
  <p:notesMasterIdLst>
    <p:notesMasterId r:id="rId76"/>
  </p:notesMasterIdLst>
  <p:handoutMasterIdLst>
    <p:handoutMasterId r:id="rId77"/>
  </p:handoutMasterIdLst>
  <p:sldIdLst>
    <p:sldId id="934" r:id="rId2"/>
    <p:sldId id="947" r:id="rId3"/>
    <p:sldId id="755" r:id="rId4"/>
    <p:sldId id="796" r:id="rId5"/>
    <p:sldId id="637" r:id="rId6"/>
    <p:sldId id="636" r:id="rId7"/>
    <p:sldId id="638" r:id="rId8"/>
    <p:sldId id="948" r:id="rId9"/>
    <p:sldId id="640" r:id="rId10"/>
    <p:sldId id="659" r:id="rId11"/>
    <p:sldId id="769" r:id="rId12"/>
    <p:sldId id="770" r:id="rId13"/>
    <p:sldId id="798" r:id="rId14"/>
    <p:sldId id="797" r:id="rId15"/>
    <p:sldId id="961" r:id="rId16"/>
    <p:sldId id="949" r:id="rId17"/>
    <p:sldId id="960" r:id="rId18"/>
    <p:sldId id="951" r:id="rId19"/>
    <p:sldId id="957" r:id="rId20"/>
    <p:sldId id="952" r:id="rId21"/>
    <p:sldId id="958" r:id="rId22"/>
    <p:sldId id="953" r:id="rId23"/>
    <p:sldId id="954" r:id="rId24"/>
    <p:sldId id="962" r:id="rId25"/>
    <p:sldId id="850" r:id="rId26"/>
    <p:sldId id="852" r:id="rId27"/>
    <p:sldId id="861" r:id="rId28"/>
    <p:sldId id="865" r:id="rId29"/>
    <p:sldId id="1000" r:id="rId30"/>
    <p:sldId id="1050" r:id="rId31"/>
    <p:sldId id="968" r:id="rId32"/>
    <p:sldId id="969" r:id="rId33"/>
    <p:sldId id="1054" r:id="rId34"/>
    <p:sldId id="970" r:id="rId35"/>
    <p:sldId id="971" r:id="rId36"/>
    <p:sldId id="972" r:id="rId37"/>
    <p:sldId id="973" r:id="rId38"/>
    <p:sldId id="974" r:id="rId39"/>
    <p:sldId id="975" r:id="rId40"/>
    <p:sldId id="976" r:id="rId41"/>
    <p:sldId id="977" r:id="rId42"/>
    <p:sldId id="978" r:id="rId43"/>
    <p:sldId id="979" r:id="rId44"/>
    <p:sldId id="981" r:id="rId45"/>
    <p:sldId id="982" r:id="rId46"/>
    <p:sldId id="983" r:id="rId47"/>
    <p:sldId id="1053" r:id="rId48"/>
    <p:sldId id="990" r:id="rId49"/>
    <p:sldId id="991" r:id="rId50"/>
    <p:sldId id="1048" r:id="rId51"/>
    <p:sldId id="992" r:id="rId52"/>
    <p:sldId id="995" r:id="rId53"/>
    <p:sldId id="996" r:id="rId54"/>
    <p:sldId id="997" r:id="rId55"/>
    <p:sldId id="964" r:id="rId56"/>
    <p:sldId id="965" r:id="rId57"/>
    <p:sldId id="1005" r:id="rId58"/>
    <p:sldId id="1006" r:id="rId59"/>
    <p:sldId id="1033" r:id="rId60"/>
    <p:sldId id="1007" r:id="rId61"/>
    <p:sldId id="1009" r:id="rId62"/>
    <p:sldId id="1010" r:id="rId63"/>
    <p:sldId id="1011" r:id="rId64"/>
    <p:sldId id="1012" r:id="rId65"/>
    <p:sldId id="1042" r:id="rId66"/>
    <p:sldId id="1044" r:id="rId67"/>
    <p:sldId id="1056" r:id="rId68"/>
    <p:sldId id="1035" r:id="rId69"/>
    <p:sldId id="1055" r:id="rId70"/>
    <p:sldId id="1057" r:id="rId71"/>
    <p:sldId id="1058" r:id="rId72"/>
    <p:sldId id="859" r:id="rId73"/>
    <p:sldId id="945" r:id="rId74"/>
    <p:sldId id="655" r:id="rId75"/>
  </p:sldIdLst>
  <p:sldSz cx="9144000" cy="6858000" type="letter"/>
  <p:notesSz cx="7007225" cy="929322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45">
          <p15:clr>
            <a:srgbClr val="A4A3A4"/>
          </p15:clr>
        </p15:guide>
        <p15:guide id="2" pos="309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Rg st="1" end="96"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CC"/>
    <a:srgbClr val="FFFF6F"/>
    <a:srgbClr val="F10DE1"/>
    <a:srgbClr val="00007F"/>
    <a:srgbClr val="FC0128"/>
    <a:srgbClr val="990033"/>
    <a:srgbClr val="7C9FFD"/>
    <a:srgbClr val="5A86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 autoAdjust="0"/>
    <p:restoredTop sz="94729" autoAdjust="0"/>
  </p:normalViewPr>
  <p:slideViewPr>
    <p:cSldViewPr>
      <p:cViewPr varScale="1">
        <p:scale>
          <a:sx n="89" d="100"/>
          <a:sy n="89" d="100"/>
        </p:scale>
        <p:origin x="1356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4477"/>
    </p:cViewPr>
  </p:sorterViewPr>
  <p:notesViewPr>
    <p:cSldViewPr>
      <p:cViewPr varScale="1">
        <p:scale>
          <a:sx n="58" d="100"/>
          <a:sy n="58" d="100"/>
        </p:scale>
        <p:origin x="-2026" y="-72"/>
      </p:cViewPr>
      <p:guideLst>
        <p:guide orient="horz" pos="2345"/>
        <p:guide pos="309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image" Target="../media/image46.emf"/><Relationship Id="rId1" Type="http://schemas.openxmlformats.org/officeDocument/2006/relationships/image" Target="../media/image45.wmf"/><Relationship Id="rId4" Type="http://schemas.openxmlformats.org/officeDocument/2006/relationships/image" Target="../media/image48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image" Target="../media/image49.wmf"/><Relationship Id="rId4" Type="http://schemas.openxmlformats.org/officeDocument/2006/relationships/image" Target="../media/image20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5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image" Target="../media/image8.wmf"/><Relationship Id="rId5" Type="http://schemas.openxmlformats.org/officeDocument/2006/relationships/image" Target="../media/image12.wmf"/><Relationship Id="rId4" Type="http://schemas.openxmlformats.org/officeDocument/2006/relationships/image" Target="../media/image11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image" Target="../media/image16.wmf"/><Relationship Id="rId5" Type="http://schemas.openxmlformats.org/officeDocument/2006/relationships/image" Target="../media/image20.wmf"/><Relationship Id="rId4" Type="http://schemas.openxmlformats.org/officeDocument/2006/relationships/image" Target="../media/image19.e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image" Target="../media/image2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6888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503" tIns="0" rIns="19503" bIns="0" numCol="1" anchor="t" anchorCtr="0" compatLnSpc="1">
            <a:prstTxWarp prst="textNoShape">
              <a:avLst/>
            </a:prstTxWarp>
          </a:bodyPr>
          <a:lstStyle>
            <a:lvl1pPr defTabSz="936625" eaLnBrk="0" hangingPunct="0">
              <a:lnSpc>
                <a:spcPct val="90000"/>
              </a:lnSpc>
              <a:defRPr sz="1100" i="1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6887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503" tIns="0" rIns="19503" bIns="0" numCol="1" anchor="t" anchorCtr="0" compatLnSpc="1">
            <a:prstTxWarp prst="textNoShape">
              <a:avLst/>
            </a:prstTxWarp>
          </a:bodyPr>
          <a:lstStyle>
            <a:lvl1pPr algn="r" defTabSz="936625" eaLnBrk="0" hangingPunct="0">
              <a:lnSpc>
                <a:spcPct val="90000"/>
              </a:lnSpc>
              <a:defRPr sz="1100" i="1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8088"/>
            <a:ext cx="3036888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503" tIns="0" rIns="19503" bIns="0" numCol="1" anchor="b" anchorCtr="0" compatLnSpc="1">
            <a:prstTxWarp prst="textNoShape">
              <a:avLst/>
            </a:prstTxWarp>
          </a:bodyPr>
          <a:lstStyle>
            <a:lvl1pPr defTabSz="936625" eaLnBrk="0" hangingPunct="0">
              <a:lnSpc>
                <a:spcPct val="90000"/>
              </a:lnSpc>
              <a:defRPr sz="1100" i="1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28088"/>
            <a:ext cx="3036887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503" tIns="0" rIns="19503" bIns="0" numCol="1" anchor="b" anchorCtr="0" compatLnSpc="1">
            <a:prstTxWarp prst="textNoShape">
              <a:avLst/>
            </a:prstTxWarp>
          </a:bodyPr>
          <a:lstStyle>
            <a:lvl1pPr algn="r" defTabSz="936625" eaLnBrk="0" hangingPunct="0">
              <a:lnSpc>
                <a:spcPct val="90000"/>
              </a:lnSpc>
              <a:defRPr sz="1100" i="1">
                <a:latin typeface="Arial" charset="0"/>
              </a:defRPr>
            </a:lvl1pPr>
          </a:lstStyle>
          <a:p>
            <a:pPr>
              <a:defRPr/>
            </a:pPr>
            <a:fld id="{889DE1DE-CC76-49BD-9C39-0D64F9856E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6792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6888" cy="290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95" tIns="46549" rIns="93095" bIns="46549" numCol="1" anchor="t" anchorCtr="0" compatLnSpc="1">
            <a:prstTxWarp prst="textNoShape">
              <a:avLst/>
            </a:prstTxWarp>
            <a:spAutoFit/>
          </a:bodyPr>
          <a:lstStyle>
            <a:lvl1pPr defTabSz="931863" eaLnBrk="0" hangingPunct="0">
              <a:defRPr sz="1300" b="1">
                <a:solidFill>
                  <a:schemeClr val="tx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864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6887" cy="290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95" tIns="46549" rIns="93095" bIns="46549" numCol="1" anchor="t" anchorCtr="0" compatLnSpc="1">
            <a:prstTxWarp prst="textNoShape">
              <a:avLst/>
            </a:prstTxWarp>
            <a:spAutoFit/>
          </a:bodyPr>
          <a:lstStyle>
            <a:lvl1pPr algn="r" defTabSz="931863" eaLnBrk="0" hangingPunct="0">
              <a:defRPr sz="1300" b="1">
                <a:solidFill>
                  <a:schemeClr val="tx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88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745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864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450" y="4414838"/>
            <a:ext cx="5140325" cy="1395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95" tIns="46549" rIns="93095" bIns="46549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864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002713"/>
            <a:ext cx="3036888" cy="290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95" tIns="46549" rIns="93095" bIns="46549" numCol="1" anchor="b" anchorCtr="0" compatLnSpc="1">
            <a:prstTxWarp prst="textNoShape">
              <a:avLst/>
            </a:prstTxWarp>
            <a:spAutoFit/>
          </a:bodyPr>
          <a:lstStyle>
            <a:lvl1pPr defTabSz="931863" eaLnBrk="0" hangingPunct="0">
              <a:defRPr sz="1300" b="1">
                <a:solidFill>
                  <a:schemeClr val="tx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864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9002713"/>
            <a:ext cx="3036887" cy="290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95" tIns="46549" rIns="93095" bIns="46549" numCol="1" anchor="b" anchorCtr="0" compatLnSpc="1">
            <a:prstTxWarp prst="textNoShape">
              <a:avLst/>
            </a:prstTxWarp>
            <a:spAutoFit/>
          </a:bodyPr>
          <a:lstStyle>
            <a:lvl1pPr algn="r" defTabSz="931863" eaLnBrk="0" hangingPunct="0">
              <a:defRPr sz="1300" b="1">
                <a:solidFill>
                  <a:schemeClr val="tx2"/>
                </a:solidFill>
                <a:latin typeface="Arial" charset="0"/>
              </a:defRPr>
            </a:lvl1pPr>
          </a:lstStyle>
          <a:p>
            <a:pPr>
              <a:defRPr/>
            </a:pPr>
            <a:fld id="{57C59391-59B3-45C3-9AC9-596DE1BCB8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3470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841375" rtl="0" eaLnBrk="0" fontAlgn="base" hangingPunct="0">
      <a:lnSpc>
        <a:spcPct val="90000"/>
      </a:lnSpc>
      <a:spcBef>
        <a:spcPct val="40000"/>
      </a:spcBef>
      <a:spcAft>
        <a:spcPct val="0"/>
      </a:spcAft>
      <a:defRPr sz="1400" kern="1200">
        <a:solidFill>
          <a:schemeClr val="tx1"/>
        </a:solidFill>
        <a:latin typeface="AvantGarde" pitchFamily="34" charset="0"/>
        <a:ea typeface="+mn-ea"/>
        <a:cs typeface="+mn-cs"/>
      </a:defRPr>
    </a:lvl1pPr>
    <a:lvl2pPr marL="420688" algn="l" defTabSz="841375" rtl="0" eaLnBrk="0" fontAlgn="base" hangingPunct="0">
      <a:lnSpc>
        <a:spcPct val="90000"/>
      </a:lnSpc>
      <a:spcBef>
        <a:spcPct val="40000"/>
      </a:spcBef>
      <a:spcAft>
        <a:spcPct val="0"/>
      </a:spcAft>
      <a:defRPr sz="1400" kern="1200">
        <a:solidFill>
          <a:schemeClr val="tx1"/>
        </a:solidFill>
        <a:latin typeface="AvantGarde" pitchFamily="34" charset="0"/>
        <a:ea typeface="+mn-ea"/>
        <a:cs typeface="+mn-cs"/>
      </a:defRPr>
    </a:lvl2pPr>
    <a:lvl3pPr marL="841375" algn="l" defTabSz="841375" rtl="0" eaLnBrk="0" fontAlgn="base" hangingPunct="0">
      <a:lnSpc>
        <a:spcPct val="90000"/>
      </a:lnSpc>
      <a:spcBef>
        <a:spcPct val="40000"/>
      </a:spcBef>
      <a:spcAft>
        <a:spcPct val="0"/>
      </a:spcAft>
      <a:defRPr sz="1400" kern="1200">
        <a:solidFill>
          <a:schemeClr val="tx1"/>
        </a:solidFill>
        <a:latin typeface="AvantGarde" pitchFamily="34" charset="0"/>
        <a:ea typeface="+mn-ea"/>
        <a:cs typeface="+mn-cs"/>
      </a:defRPr>
    </a:lvl3pPr>
    <a:lvl4pPr marL="1263650" algn="l" defTabSz="841375" rtl="0" eaLnBrk="0" fontAlgn="base" hangingPunct="0">
      <a:lnSpc>
        <a:spcPct val="90000"/>
      </a:lnSpc>
      <a:spcBef>
        <a:spcPct val="40000"/>
      </a:spcBef>
      <a:spcAft>
        <a:spcPct val="0"/>
      </a:spcAft>
      <a:defRPr sz="1400" kern="1200">
        <a:solidFill>
          <a:schemeClr val="tx1"/>
        </a:solidFill>
        <a:latin typeface="AvantGarde" pitchFamily="34" charset="0"/>
        <a:ea typeface="+mn-ea"/>
        <a:cs typeface="+mn-cs"/>
      </a:defRPr>
    </a:lvl4pPr>
    <a:lvl5pPr marL="1684338" algn="l" defTabSz="841375" rtl="0" eaLnBrk="0" fontAlgn="base" hangingPunct="0">
      <a:lnSpc>
        <a:spcPct val="90000"/>
      </a:lnSpc>
      <a:spcBef>
        <a:spcPct val="40000"/>
      </a:spcBef>
      <a:spcAft>
        <a:spcPct val="0"/>
      </a:spcAft>
      <a:defRPr sz="1400" kern="1200">
        <a:solidFill>
          <a:schemeClr val="tx1"/>
        </a:solidFill>
        <a:latin typeface="AvantGarde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C1692CB2-216D-4E61-AEB0-D1ABF631ABC9}" type="slidenum">
              <a:rPr lang="en-US" sz="1300" smtClean="0">
                <a:solidFill>
                  <a:schemeClr val="tx2"/>
                </a:solidFill>
                <a:latin typeface="Arial" charset="0"/>
              </a:rPr>
              <a:pPr/>
              <a:t>1</a:t>
            </a:fld>
            <a:endParaRPr lang="en-US" sz="1300" smtClean="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5225" y="676275"/>
            <a:ext cx="4675188" cy="3506788"/>
          </a:xfrm>
          <a:noFill/>
          <a:ln w="12700" cap="flat">
            <a:solidFill>
              <a:schemeClr val="tx1"/>
            </a:solidFill>
          </a:ln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62025" y="4418013"/>
            <a:ext cx="5083175" cy="4205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643" tIns="46322" rIns="92643" bIns="46322"/>
          <a:lstStyle/>
          <a:p>
            <a:pPr defTabSz="914400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1860113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48D3B4F9-2E5A-438B-BD9D-BCB51CC474AC}" type="slidenum">
              <a:rPr lang="en-US" sz="1300" smtClean="0">
                <a:solidFill>
                  <a:schemeClr val="tx2"/>
                </a:solidFill>
                <a:latin typeface="Arial" charset="0"/>
              </a:rPr>
              <a:pPr/>
              <a:t>4</a:t>
            </a:fld>
            <a:endParaRPr lang="en-US" sz="1300" smtClean="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4414838"/>
            <a:ext cx="5140325" cy="2841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1531646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7E473FD8-AE56-4838-94EF-DF15BD23E2B1}" type="slidenum">
              <a:rPr lang="en-US" sz="1300" smtClean="0">
                <a:solidFill>
                  <a:schemeClr val="tx2"/>
                </a:solidFill>
                <a:latin typeface="Arial" charset="0"/>
              </a:rPr>
              <a:pPr/>
              <a:t>74</a:t>
            </a:fld>
            <a:endParaRPr lang="en-US" sz="1300" smtClean="0">
              <a:solidFill>
                <a:schemeClr val="tx2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54394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110593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10593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/>
              <a:t>Introduction to UML</a:t>
            </a:r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7F70625B-A285-4C9F-8612-359EE9F040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198548"/>
      </p:ext>
    </p:extLst>
  </p:cSld>
  <p:clrMapOvr>
    <a:masterClrMapping/>
  </p:clrMapOvr>
  <p:transition spd="slow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UML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99BD4C-8699-41FF-B29F-C65969F29E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176027"/>
      </p:ext>
    </p:extLst>
  </p:cSld>
  <p:clrMapOvr>
    <a:masterClrMapping/>
  </p:clrMapOvr>
  <p:transition spd="slow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2463" y="304800"/>
            <a:ext cx="1952625" cy="58277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304800"/>
            <a:ext cx="5707063" cy="58277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UML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EC437C-34D1-4280-9AA4-16BF5581D5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627130"/>
      </p:ext>
    </p:extLst>
  </p:cSld>
  <p:clrMapOvr>
    <a:masterClrMapping/>
  </p:clrMapOvr>
  <p:transition spd="slow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UML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2E45F1-F4B6-4521-9DB1-653D06DD37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29940"/>
      </p:ext>
    </p:extLst>
  </p:cSld>
  <p:clrMapOvr>
    <a:masterClrMapping/>
  </p:clrMapOvr>
  <p:transition spd="slow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UML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19D9D9-8FCD-4572-BEB0-9BF256829A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980156"/>
      </p:ext>
    </p:extLst>
  </p:cSld>
  <p:clrMapOvr>
    <a:masterClrMapping/>
  </p:clrMapOvr>
  <p:transition spd="slow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1295400"/>
            <a:ext cx="3810000" cy="4837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1295400"/>
            <a:ext cx="3810000" cy="4837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UML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7A241E-7785-4D9F-8C4F-27E1FD8658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234796"/>
      </p:ext>
    </p:extLst>
  </p:cSld>
  <p:clrMapOvr>
    <a:masterClrMapping/>
  </p:clrMapOvr>
  <p:transition spd="slow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UML</a:t>
            </a:r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BA459E-DECD-4056-99B5-A578283D7D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007711"/>
      </p:ext>
    </p:extLst>
  </p:cSld>
  <p:clrMapOvr>
    <a:masterClrMapping/>
  </p:clrMapOvr>
  <p:transition spd="slow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UML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4EE030-46E5-4C58-A38C-4138628CD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509417"/>
      </p:ext>
    </p:extLst>
  </p:cSld>
  <p:clrMapOvr>
    <a:masterClrMapping/>
  </p:clrMapOvr>
  <p:transition spd="slow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UML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FFE113-0F30-4F90-906B-C5EF55A721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579760"/>
      </p:ext>
    </p:extLst>
  </p:cSld>
  <p:clrMapOvr>
    <a:masterClrMapping/>
  </p:clrMapOvr>
  <p:transition spd="slow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UML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833EC7-B4A6-4400-BD66-38819CC7A4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733619"/>
      </p:ext>
    </p:extLst>
  </p:cSld>
  <p:clrMapOvr>
    <a:masterClrMapping/>
  </p:clrMapOvr>
  <p:transition spd="slow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UML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FB5252-494D-42F0-9DFC-B3B46FBF0B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458190"/>
      </p:ext>
    </p:extLst>
  </p:cSld>
  <p:clrMapOvr>
    <a:masterClrMapping/>
  </p:clrMapOvr>
  <p:transition spd="slow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488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en-US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869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911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en-US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1139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838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en-US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7620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en-US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58788" y="11430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en-US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43000" y="304800"/>
            <a:ext cx="7793038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1295400"/>
            <a:ext cx="7772400" cy="4837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10490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0490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r>
              <a:rPr lang="en-US"/>
              <a:t>Introduction to UML</a:t>
            </a:r>
          </a:p>
        </p:txBody>
      </p:sp>
      <p:sp>
        <p:nvSpPr>
          <p:cNvPr id="110490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AB1511BF-3427-4DC4-998D-3AB29445B3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ransition spd="slow">
    <p:pull/>
  </p:transition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5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6.w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13" Type="http://schemas.openxmlformats.org/officeDocument/2006/relationships/image" Target="../media/image12.wmf"/><Relationship Id="rId3" Type="http://schemas.openxmlformats.org/officeDocument/2006/relationships/oleObject" Target="../embeddings/Microsoft_Word_97_-_2003_Document1.doc"/><Relationship Id="rId7" Type="http://schemas.openxmlformats.org/officeDocument/2006/relationships/oleObject" Target="../embeddings/oleObject7.bin"/><Relationship Id="rId12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9.emf"/><Relationship Id="rId11" Type="http://schemas.openxmlformats.org/officeDocument/2006/relationships/image" Target="../media/image13.emf"/><Relationship Id="rId5" Type="http://schemas.openxmlformats.org/officeDocument/2006/relationships/oleObject" Target="../embeddings/oleObject6.bin"/><Relationship Id="rId10" Type="http://schemas.openxmlformats.org/officeDocument/2006/relationships/image" Target="../media/image11.emf"/><Relationship Id="rId4" Type="http://schemas.openxmlformats.org/officeDocument/2006/relationships/image" Target="../media/image8.wmf"/><Relationship Id="rId9" Type="http://schemas.openxmlformats.org/officeDocument/2006/relationships/oleObject" Target="../embeddings/oleObject8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Document2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4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3" Type="http://schemas.openxmlformats.org/officeDocument/2006/relationships/oleObject" Target="../embeddings/Microsoft_Word_97_-_2003_Document3.doc"/><Relationship Id="rId7" Type="http://schemas.openxmlformats.org/officeDocument/2006/relationships/oleObject" Target="../embeddings/oleObject12.bin"/><Relationship Id="rId12" Type="http://schemas.openxmlformats.org/officeDocument/2006/relationships/image" Target="../media/image2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7.emf"/><Relationship Id="rId11" Type="http://schemas.openxmlformats.org/officeDocument/2006/relationships/oleObject" Target="../embeddings/oleObject14.bin"/><Relationship Id="rId5" Type="http://schemas.openxmlformats.org/officeDocument/2006/relationships/oleObject" Target="../embeddings/oleObject11.bin"/><Relationship Id="rId10" Type="http://schemas.openxmlformats.org/officeDocument/2006/relationships/image" Target="../media/image19.emf"/><Relationship Id="rId4" Type="http://schemas.openxmlformats.org/officeDocument/2006/relationships/image" Target="../media/image16.wmf"/><Relationship Id="rId9" Type="http://schemas.openxmlformats.org/officeDocument/2006/relationships/oleObject" Target="../embeddings/oleObject13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Document4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2.e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21.w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wm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wmf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wmf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wmf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wmf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wmf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wmf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wmf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3" Type="http://schemas.openxmlformats.org/officeDocument/2006/relationships/oleObject" Target="../embeddings/Microsoft_Word_97_-_2003_Document5.doc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6.emf"/><Relationship Id="rId5" Type="http://schemas.openxmlformats.org/officeDocument/2006/relationships/oleObject" Target="../embeddings/oleObject16.bin"/><Relationship Id="rId10" Type="http://schemas.openxmlformats.org/officeDocument/2006/relationships/image" Target="../media/image48.wmf"/><Relationship Id="rId4" Type="http://schemas.openxmlformats.org/officeDocument/2006/relationships/image" Target="../media/image45.wmf"/><Relationship Id="rId9" Type="http://schemas.openxmlformats.org/officeDocument/2006/relationships/oleObject" Target="../embeddings/oleObject18.bin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3" Type="http://schemas.openxmlformats.org/officeDocument/2006/relationships/oleObject" Target="../embeddings/Microsoft_Word_97_-_2003_Document6.doc"/><Relationship Id="rId7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7.emf"/><Relationship Id="rId5" Type="http://schemas.openxmlformats.org/officeDocument/2006/relationships/oleObject" Target="../embeddings/oleObject19.bin"/><Relationship Id="rId10" Type="http://schemas.openxmlformats.org/officeDocument/2006/relationships/image" Target="../media/image20.wmf"/><Relationship Id="rId4" Type="http://schemas.openxmlformats.org/officeDocument/2006/relationships/image" Target="../media/image49.wmf"/><Relationship Id="rId9" Type="http://schemas.openxmlformats.org/officeDocument/2006/relationships/oleObject" Target="../embeddings/oleObject21.bin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Document7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50.wmf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wmf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emf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emf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emf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mg.org/uml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43000" y="1600200"/>
            <a:ext cx="7239000" cy="1465263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sz="3200" smtClean="0">
                <a:solidFill>
                  <a:srgbClr val="5A86FD"/>
                </a:solidFill>
              </a:rPr>
              <a:t>Object Modeling with OMG UML:</a:t>
            </a:r>
            <a:r>
              <a:rPr lang="en-US" sz="4400" smtClean="0"/>
              <a:t> </a:t>
            </a:r>
            <a:br>
              <a:rPr lang="en-US" sz="4400" smtClean="0"/>
            </a:br>
            <a:r>
              <a:rPr lang="en-US" sz="4400" smtClean="0">
                <a:solidFill>
                  <a:schemeClr val="folHlink"/>
                </a:solidFill>
              </a:rPr>
              <a:t>Introduction to UML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657600"/>
            <a:ext cx="6400800" cy="17526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90000"/>
              </a:lnSpc>
            </a:pPr>
            <a:r>
              <a:rPr lang="en-US" sz="3600" smtClean="0"/>
              <a:t>Tutorial from </a:t>
            </a:r>
          </a:p>
          <a:p>
            <a:pPr eaLnBrk="1" hangingPunct="1">
              <a:lnSpc>
                <a:spcPct val="90000"/>
              </a:lnSpc>
            </a:pPr>
            <a:r>
              <a:rPr lang="en-US" sz="3600" smtClean="0"/>
              <a:t>Object Management Group (OMG) </a:t>
            </a:r>
            <a:r>
              <a:rPr lang="en-US" smtClean="0"/>
              <a:t>August 2002</a:t>
            </a:r>
          </a:p>
        </p:txBody>
      </p:sp>
      <p:pic>
        <p:nvPicPr>
          <p:cNvPr id="3076" name="Picture 4" descr="uml-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5391150"/>
            <a:ext cx="1981200" cy="141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400" smtClean="0"/>
              <a:t>Introduction to UML</a:t>
            </a:r>
          </a:p>
        </p:txBody>
      </p:sp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4FF2EE43-8437-43F4-A29C-60A0F25F1B4F}" type="slidenum">
              <a:rPr lang="en-US" sz="1400" smtClean="0"/>
              <a:pPr eaLnBrk="1" hangingPunct="1"/>
              <a:t>10</a:t>
            </a:fld>
            <a:endParaRPr lang="en-US" sz="1400" smtClean="0"/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>
          <a:xfrm>
            <a:off x="1081088" y="381000"/>
            <a:ext cx="6980237" cy="762000"/>
          </a:xfrm>
        </p:spPr>
        <p:txBody>
          <a:bodyPr/>
          <a:lstStyle/>
          <a:p>
            <a:pPr eaLnBrk="1" hangingPunct="1"/>
            <a:r>
              <a:rPr lang="en-US" sz="3600" smtClean="0"/>
              <a:t>Tutorial Focus: the Language</a:t>
            </a:r>
          </a:p>
        </p:txBody>
      </p:sp>
      <p:sp>
        <p:nvSpPr>
          <p:cNvPr id="1229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3500" smtClean="0"/>
              <a:t>language = syntax + semantics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syntax = rules by which language elements (e.g., words) are assembled into expressions (e.g., phrases, clauses)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semantics = rules by which syntactic expressions are assigned meanings</a:t>
            </a:r>
          </a:p>
          <a:p>
            <a:pPr eaLnBrk="1" hangingPunct="1">
              <a:lnSpc>
                <a:spcPct val="90000"/>
              </a:lnSpc>
            </a:pPr>
            <a:r>
              <a:rPr lang="en-US" sz="3500" i="1" smtClean="0"/>
              <a:t>UML Notation Guide</a:t>
            </a:r>
            <a:r>
              <a:rPr lang="en-US" sz="3500" smtClean="0"/>
              <a:t> – defines UML’s graphic syntax</a:t>
            </a:r>
          </a:p>
          <a:p>
            <a:pPr eaLnBrk="1" hangingPunct="1">
              <a:lnSpc>
                <a:spcPct val="90000"/>
              </a:lnSpc>
            </a:pPr>
            <a:r>
              <a:rPr lang="en-US" sz="3500" i="1" smtClean="0"/>
              <a:t>UML Semantics</a:t>
            </a:r>
            <a:r>
              <a:rPr lang="en-US" sz="3500" smtClean="0"/>
              <a:t> – defines UML’s semantics</a:t>
            </a:r>
            <a:endParaRPr lang="en-US" sz="2800" smtClean="0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400" smtClean="0"/>
              <a:t>Introduction to UML</a:t>
            </a:r>
          </a:p>
        </p:txBody>
      </p:sp>
      <p:sp>
        <p:nvSpPr>
          <p:cNvPr id="1331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116B0111-56C5-4A8C-9784-5CAC8DD3A4FF}" type="slidenum">
              <a:rPr lang="en-US" sz="1400" smtClean="0"/>
              <a:pPr eaLnBrk="1" hangingPunct="1"/>
              <a:t>11</a:t>
            </a:fld>
            <a:endParaRPr lang="en-US" sz="1400" smtClean="0"/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3800" dirty="0" smtClean="0"/>
              <a:t>Building blocks</a:t>
            </a:r>
          </a:p>
          <a:p>
            <a:pPr eaLnBrk="1" hangingPunct="1"/>
            <a:r>
              <a:rPr lang="en-US" sz="3800" dirty="0" smtClean="0"/>
              <a:t>Well-</a:t>
            </a:r>
            <a:r>
              <a:rPr lang="en-US" sz="3800" dirty="0" err="1" smtClean="0"/>
              <a:t>formedness</a:t>
            </a:r>
            <a:r>
              <a:rPr lang="en-US" sz="3800" dirty="0" smtClean="0"/>
              <a:t> rules</a:t>
            </a:r>
          </a:p>
          <a:p>
            <a:pPr eaLnBrk="1" hangingPunct="1">
              <a:buFont typeface="Wingdings" pitchFamily="2" charset="2"/>
              <a:buChar char="Ø"/>
            </a:pPr>
            <a:endParaRPr lang="en-US" sz="3800" dirty="0">
              <a:solidFill>
                <a:srgbClr val="FF0000"/>
              </a:solidFill>
            </a:endParaRPr>
          </a:p>
          <a:p>
            <a:pPr eaLnBrk="1" hangingPunct="1">
              <a:buClr>
                <a:srgbClr val="C00000"/>
              </a:buClr>
              <a:buSzPct val="100000"/>
              <a:buFont typeface="Wingdings" pitchFamily="2" charset="2"/>
              <a:buChar char="Ø"/>
            </a:pPr>
            <a:r>
              <a:rPr lang="en-US" sz="3800" dirty="0" smtClean="0">
                <a:solidFill>
                  <a:srgbClr val="FF0000"/>
                </a:solidFill>
              </a:rPr>
              <a:t>No Mathematical Formalism has been deployed and so UML is </a:t>
            </a:r>
            <a:r>
              <a:rPr lang="en-US" sz="3800" b="1" dirty="0" smtClean="0">
                <a:solidFill>
                  <a:srgbClr val="FF0000"/>
                </a:solidFill>
              </a:rPr>
              <a:t>SEMI-FORMAL</a:t>
            </a:r>
            <a:r>
              <a:rPr lang="en-US" sz="3800" dirty="0" smtClean="0">
                <a:solidFill>
                  <a:srgbClr val="FF0000"/>
                </a:solidFill>
              </a:rPr>
              <a:t> language.</a:t>
            </a:r>
          </a:p>
        </p:txBody>
      </p:sp>
      <p:sp>
        <p:nvSpPr>
          <p:cNvPr id="1331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Foundation Concepts</a:t>
            </a: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400" smtClean="0"/>
              <a:t>Introduction to UML</a:t>
            </a:r>
          </a:p>
        </p:txBody>
      </p:sp>
      <p:sp>
        <p:nvSpPr>
          <p:cNvPr id="1433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3D8DCB37-D0E0-4976-8155-EBDBD7DDA116}" type="slidenum">
              <a:rPr lang="en-US" sz="1400" smtClean="0"/>
              <a:pPr eaLnBrk="1" hangingPunct="1"/>
              <a:t>12</a:t>
            </a:fld>
            <a:endParaRPr lang="en-US" sz="1400" smtClean="0"/>
          </a:p>
        </p:txBody>
      </p:sp>
      <p:sp>
        <p:nvSpPr>
          <p:cNvPr id="14340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5800" y="1343025"/>
            <a:ext cx="8001000" cy="47529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The basic building blocks of UML are: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model elements (classes, interfaces, components, use cases, etc.)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relationships (associations, generalization, dependencies, etc.)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diagrams (class diagrams, use case diagrams, interaction diagrams, etc.)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Simple building blocks are used to create large, complex structures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cf. elements, bonds and molecules in chemistry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cf. components, connectors and circuit boards in hardware</a:t>
            </a:r>
            <a:endParaRPr lang="en-US" smtClean="0"/>
          </a:p>
        </p:txBody>
      </p:sp>
      <p:sp>
        <p:nvSpPr>
          <p:cNvPr id="14341" name="Rectangle 10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Building Blocks</a:t>
            </a: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400" smtClean="0"/>
              <a:t>Introduction to UML</a:t>
            </a:r>
          </a:p>
        </p:txBody>
      </p:sp>
      <p:sp>
        <p:nvSpPr>
          <p:cNvPr id="153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31E9F1EB-CA52-4E8F-91A2-77D5F0603210}" type="slidenum">
              <a:rPr lang="en-US" sz="1400" smtClean="0"/>
              <a:pPr eaLnBrk="1" hangingPunct="1"/>
              <a:t>13</a:t>
            </a:fld>
            <a:endParaRPr lang="en-US" sz="1400" smtClean="0"/>
          </a:p>
        </p:txBody>
      </p:sp>
      <p:sp>
        <p:nvSpPr>
          <p:cNvPr id="15364" name="Rectangle 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Diagram: Classifier View</a:t>
            </a:r>
            <a:endParaRPr lang="en-US" sz="3200" smtClean="0"/>
          </a:p>
        </p:txBody>
      </p:sp>
      <p:graphicFrame>
        <p:nvGraphicFramePr>
          <p:cNvPr id="15365" name="Object 51"/>
          <p:cNvGraphicFramePr>
            <a:graphicFrameLocks noChangeAspect="1"/>
          </p:cNvGraphicFramePr>
          <p:nvPr/>
        </p:nvGraphicFramePr>
        <p:xfrm>
          <a:off x="1295400" y="1752600"/>
          <a:ext cx="6400800" cy="428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5" name="VISIO" r:id="rId3" imgW="3169106" imgH="2117317" progId="Visio.Drawing.5">
                  <p:embed/>
                </p:oleObj>
              </mc:Choice>
              <mc:Fallback>
                <p:oleObj name="VISIO" r:id="rId3" imgW="3169106" imgH="2117317" progId="Visio.Drawing.5">
                  <p:embed/>
                  <p:pic>
                    <p:nvPicPr>
                      <p:cNvPr id="0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1752600"/>
                        <a:ext cx="6400800" cy="4281488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400" smtClean="0"/>
              <a:t>Introduction to UML</a:t>
            </a:r>
          </a:p>
        </p:txBody>
      </p:sp>
      <p:sp>
        <p:nvSpPr>
          <p:cNvPr id="1638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7F551D83-3879-427F-AF70-D12F81DDC108}" type="slidenum">
              <a:rPr lang="en-US" sz="1400" smtClean="0"/>
              <a:pPr eaLnBrk="1" hangingPunct="1"/>
              <a:t>14</a:t>
            </a:fld>
            <a:endParaRPr lang="en-US" sz="1400" smtClean="0"/>
          </a:p>
        </p:txBody>
      </p:sp>
      <p:sp>
        <p:nvSpPr>
          <p:cNvPr id="16388" name="Rectangle 210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Diagram: Instance View</a:t>
            </a:r>
          </a:p>
        </p:txBody>
      </p:sp>
      <p:graphicFrame>
        <p:nvGraphicFramePr>
          <p:cNvPr id="16389" name="Object 2107"/>
          <p:cNvGraphicFramePr>
            <a:graphicFrameLocks noChangeAspect="1"/>
          </p:cNvGraphicFramePr>
          <p:nvPr/>
        </p:nvGraphicFramePr>
        <p:xfrm>
          <a:off x="990600" y="1828800"/>
          <a:ext cx="7315200" cy="357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9" name="VISIO" r:id="rId3" imgW="5046755" imgH="2463842" progId="Visio.Drawing.5">
                  <p:embed/>
                </p:oleObj>
              </mc:Choice>
              <mc:Fallback>
                <p:oleObj name="VISIO" r:id="rId3" imgW="5046755" imgH="2463842" progId="Visio.Drawing.5">
                  <p:embed/>
                  <p:pic>
                    <p:nvPicPr>
                      <p:cNvPr id="0" name="Object 21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828800"/>
                        <a:ext cx="7315200" cy="357505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400" smtClean="0"/>
              <a:t>Introduction to UML</a:t>
            </a:r>
          </a:p>
        </p:txBody>
      </p:sp>
      <p:sp>
        <p:nvSpPr>
          <p:cNvPr id="1741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8608DEC9-F277-4EB6-9B61-696B8C9C9FCB}" type="slidenum">
              <a:rPr lang="en-US" sz="1400" smtClean="0"/>
              <a:pPr eaLnBrk="1" hangingPunct="1"/>
              <a:t>15</a:t>
            </a:fld>
            <a:endParaRPr lang="en-US" sz="1400" smtClean="0"/>
          </a:p>
        </p:txBody>
      </p:sp>
      <p:sp>
        <p:nvSpPr>
          <p:cNvPr id="1741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506538" y="404813"/>
            <a:ext cx="7065962" cy="701675"/>
          </a:xfrm>
        </p:spPr>
        <p:txBody>
          <a:bodyPr>
            <a:spAutoFit/>
          </a:bodyPr>
          <a:lstStyle/>
          <a:p>
            <a:pPr eaLnBrk="1" hangingPunct="1"/>
            <a:r>
              <a:rPr lang="en-US" smtClean="0"/>
              <a:t>Well-Formedness Rules</a:t>
            </a:r>
          </a:p>
        </p:txBody>
      </p:sp>
      <p:sp>
        <p:nvSpPr>
          <p:cNvPr id="1741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400" dirty="0" smtClean="0"/>
              <a:t>Well-formed: indicates that a model or model fragment adheres to all semantic and syntactic rules that apply to it.</a:t>
            </a:r>
          </a:p>
          <a:p>
            <a:pPr eaLnBrk="1" hangingPunct="1"/>
            <a:r>
              <a:rPr lang="en-US" sz="2400" dirty="0" smtClean="0"/>
              <a:t>UML specifies rules for:</a:t>
            </a:r>
          </a:p>
          <a:p>
            <a:pPr lvl="2" eaLnBrk="1" hangingPunct="1"/>
            <a:r>
              <a:rPr lang="en-US" sz="2000" dirty="0" smtClean="0"/>
              <a:t>naming</a:t>
            </a:r>
          </a:p>
          <a:p>
            <a:pPr lvl="2" eaLnBrk="1" hangingPunct="1"/>
            <a:r>
              <a:rPr lang="en-US" sz="2000" dirty="0" smtClean="0"/>
              <a:t>scoping</a:t>
            </a:r>
          </a:p>
          <a:p>
            <a:pPr lvl="2" eaLnBrk="1" hangingPunct="1"/>
            <a:r>
              <a:rPr lang="en-US" sz="2000" dirty="0" smtClean="0"/>
              <a:t>visibility</a:t>
            </a:r>
          </a:p>
          <a:p>
            <a:pPr lvl="2" eaLnBrk="1" hangingPunct="1"/>
            <a:r>
              <a:rPr lang="en-US" sz="2000" dirty="0" smtClean="0"/>
              <a:t>integrity</a:t>
            </a:r>
          </a:p>
          <a:p>
            <a:pPr lvl="2" eaLnBrk="1" hangingPunct="1"/>
            <a:r>
              <a:rPr lang="en-US" sz="2000" dirty="0" smtClean="0"/>
              <a:t>execution (limited)</a:t>
            </a:r>
          </a:p>
          <a:p>
            <a:pPr eaLnBrk="1" hangingPunct="1"/>
            <a:r>
              <a:rPr lang="en-US" sz="2400" dirty="0" smtClean="0"/>
              <a:t>However, during iterative, incremental development it is expected that models will be incomplete and inconsistent at the earlier stage.</a:t>
            </a: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400" smtClean="0"/>
              <a:t>Introduction to UML</a:t>
            </a:r>
          </a:p>
        </p:txBody>
      </p:sp>
      <p:sp>
        <p:nvSpPr>
          <p:cNvPr id="1843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D53BD29B-EE90-4B4F-B8A4-308E3509CE55}" type="slidenum">
              <a:rPr lang="en-US" sz="1400" smtClean="0"/>
              <a:pPr eaLnBrk="1" hangingPunct="1"/>
              <a:t>16</a:t>
            </a:fld>
            <a:endParaRPr lang="en-US" sz="1400" smtClean="0"/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Well-Formedness Rules </a:t>
            </a:r>
            <a:r>
              <a:rPr lang="en-US" sz="3200" smtClean="0"/>
              <a:t>(cont’d)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343025"/>
            <a:ext cx="7924800" cy="4191000"/>
          </a:xfrm>
        </p:spPr>
        <p:txBody>
          <a:bodyPr/>
          <a:lstStyle/>
          <a:p>
            <a:pPr eaLnBrk="1" hangingPunct="1"/>
            <a:r>
              <a:rPr lang="en-US" smtClean="0"/>
              <a:t>Example of semantic rule: Class [1]</a:t>
            </a:r>
          </a:p>
          <a:p>
            <a:pPr lvl="2" eaLnBrk="1" hangingPunct="1">
              <a:spcBef>
                <a:spcPts val="800"/>
              </a:spcBef>
            </a:pPr>
            <a:r>
              <a:rPr lang="en-US" b="1" i="1" smtClean="0">
                <a:latin typeface="Times" pitchFamily="18" charset="0"/>
              </a:rPr>
              <a:t>English:</a:t>
            </a:r>
            <a:r>
              <a:rPr lang="en-US" smtClean="0">
                <a:latin typeface="Times" pitchFamily="18" charset="0"/>
              </a:rPr>
              <a:t> If a Class is concrete, all the Operations of the Class should have a realizing Method in the full descriptor.</a:t>
            </a:r>
          </a:p>
          <a:p>
            <a:pPr lvl="2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b="1" i="1" smtClean="0">
                <a:latin typeface="Times" pitchFamily="18" charset="0"/>
              </a:rPr>
              <a:t>OCL:</a:t>
            </a:r>
            <a:r>
              <a:rPr lang="en-US" smtClean="0">
                <a:latin typeface="Times" pitchFamily="18" charset="0"/>
              </a:rPr>
              <a:t> </a:t>
            </a:r>
            <a:r>
              <a:rPr lang="en-US" b="1" smtClean="0">
                <a:latin typeface="Helvetica" pitchFamily="34" charset="0"/>
              </a:rPr>
              <a:t>not</a:t>
            </a:r>
            <a:r>
              <a:rPr lang="en-US" smtClean="0">
                <a:latin typeface="Helvetica" pitchFamily="34" charset="0"/>
              </a:rPr>
              <a:t> self.isAbstract </a:t>
            </a:r>
            <a:r>
              <a:rPr lang="en-US" b="1" smtClean="0">
                <a:latin typeface="Helvetica" pitchFamily="34" charset="0"/>
              </a:rPr>
              <a:t>implies</a:t>
            </a:r>
            <a:r>
              <a:rPr lang="en-US" smtClean="0">
                <a:latin typeface="Helvetica" pitchFamily="34" charset="0"/>
              </a:rPr>
              <a:t> self.allOperations-&gt;</a:t>
            </a:r>
            <a:br>
              <a:rPr lang="en-US" smtClean="0">
                <a:latin typeface="Helvetica" pitchFamily="34" charset="0"/>
              </a:rPr>
            </a:br>
            <a:r>
              <a:rPr lang="en-US" smtClean="0">
                <a:latin typeface="Helvetica" pitchFamily="34" charset="0"/>
              </a:rPr>
              <a:t>forAll (op | self.allMethods-&gt;</a:t>
            </a:r>
            <a:br>
              <a:rPr lang="en-US" smtClean="0">
                <a:latin typeface="Helvetica" pitchFamily="34" charset="0"/>
              </a:rPr>
            </a:br>
            <a:r>
              <a:rPr lang="en-US" smtClean="0">
                <a:latin typeface="Helvetica" pitchFamily="34" charset="0"/>
              </a:rPr>
              <a:t>exists (m | m.specification-&gt; includes(op)))</a:t>
            </a: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400" smtClean="0"/>
              <a:t>Introduction to UML</a:t>
            </a:r>
          </a:p>
        </p:txBody>
      </p:sp>
      <p:sp>
        <p:nvSpPr>
          <p:cNvPr id="1945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C5865F7C-CF4E-40CE-9BE5-68D44596E1BE}" type="slidenum">
              <a:rPr lang="en-US" sz="1400" smtClean="0"/>
              <a:pPr eaLnBrk="1" hangingPunct="1"/>
              <a:t>17</a:t>
            </a:fld>
            <a:endParaRPr lang="en-US" sz="1400" smtClean="0"/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Well-Formedness Rules </a:t>
            </a:r>
            <a:r>
              <a:rPr lang="en-US" sz="3200" smtClean="0"/>
              <a:t>(cont’d)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333500"/>
            <a:ext cx="7924800" cy="4191000"/>
          </a:xfrm>
        </p:spPr>
        <p:txBody>
          <a:bodyPr/>
          <a:lstStyle/>
          <a:p>
            <a:pPr eaLnBrk="1" hangingPunct="1"/>
            <a:r>
              <a:rPr lang="en-US" smtClean="0"/>
              <a:t>Example of syntactic rules: Class</a:t>
            </a:r>
          </a:p>
          <a:p>
            <a:pPr lvl="2" eaLnBrk="1" hangingPunct="1">
              <a:spcBef>
                <a:spcPts val="800"/>
              </a:spcBef>
            </a:pPr>
            <a:r>
              <a:rPr lang="en-US" b="1" i="1" smtClean="0">
                <a:latin typeface="Times" pitchFamily="18" charset="0"/>
              </a:rPr>
              <a:t>Basic Notation:</a:t>
            </a:r>
            <a:r>
              <a:rPr lang="en-US" smtClean="0">
                <a:latin typeface="Times" pitchFamily="18" charset="0"/>
              </a:rPr>
              <a:t> A class is drawn as a solid-outline rectangle with three compartments separated by horizontal lines.</a:t>
            </a:r>
          </a:p>
          <a:p>
            <a:pPr lvl="2" eaLnBrk="1" hangingPunct="1">
              <a:spcBef>
                <a:spcPts val="800"/>
              </a:spcBef>
            </a:pPr>
            <a:r>
              <a:rPr lang="en-US" b="1" i="1" smtClean="0">
                <a:latin typeface="Times" pitchFamily="18" charset="0"/>
              </a:rPr>
              <a:t>Presentation Option:</a:t>
            </a:r>
            <a:r>
              <a:rPr lang="en-US" smtClean="0">
                <a:latin typeface="Times" pitchFamily="18" charset="0"/>
              </a:rPr>
              <a:t> Either or both of the attribute and operation compartments may be suppressed.</a:t>
            </a:r>
          </a:p>
          <a:p>
            <a:pPr eaLnBrk="1" hangingPunct="1">
              <a:spcBef>
                <a:spcPts val="800"/>
              </a:spcBef>
            </a:pPr>
            <a:r>
              <a:rPr lang="en-US" smtClean="0"/>
              <a:t>Example of syntactic guideline: Class</a:t>
            </a:r>
            <a:endParaRPr lang="en-US" smtClean="0">
              <a:latin typeface="Times" pitchFamily="18" charset="0"/>
            </a:endParaRPr>
          </a:p>
          <a:p>
            <a:pPr lvl="2" eaLnBrk="1" hangingPunct="1">
              <a:spcBef>
                <a:spcPts val="800"/>
              </a:spcBef>
            </a:pPr>
            <a:r>
              <a:rPr lang="en-US" b="1" i="1" smtClean="0">
                <a:latin typeface="Times" pitchFamily="18" charset="0"/>
              </a:rPr>
              <a:t>Style Guideline:</a:t>
            </a:r>
            <a:r>
              <a:rPr lang="en-US" smtClean="0">
                <a:latin typeface="Times" pitchFamily="18" charset="0"/>
              </a:rPr>
              <a:t> Begin class names with an uppercase letter.</a:t>
            </a:r>
            <a:endParaRPr lang="en-US" smtClean="0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400" smtClean="0"/>
              <a:t>Introduction to UML</a:t>
            </a:r>
          </a:p>
        </p:txBody>
      </p:sp>
      <p:sp>
        <p:nvSpPr>
          <p:cNvPr id="2048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2E154509-87C5-4F28-89AD-C65FAEE02AA4}" type="slidenum">
              <a:rPr lang="en-US" sz="1400" smtClean="0"/>
              <a:pPr eaLnBrk="1" hangingPunct="1"/>
              <a:t>18</a:t>
            </a:fld>
            <a:endParaRPr lang="en-US" sz="1400" smtClean="0"/>
          </a:p>
        </p:txBody>
      </p:sp>
      <p:sp>
        <p:nvSpPr>
          <p:cNvPr id="2048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Unifying Concepts</a:t>
            </a:r>
          </a:p>
        </p:txBody>
      </p:sp>
      <p:sp>
        <p:nvSpPr>
          <p:cNvPr id="20485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classifier-instance dichotomy</a:t>
            </a:r>
          </a:p>
          <a:p>
            <a:pPr lvl="1" eaLnBrk="1" hangingPunct="1"/>
            <a:r>
              <a:rPr lang="en-US" sz="2400" smtClean="0"/>
              <a:t>e.g., an object is an instance of a class OR</a:t>
            </a:r>
            <a:br>
              <a:rPr lang="en-US" sz="2400" smtClean="0"/>
            </a:br>
            <a:r>
              <a:rPr lang="en-US" sz="2400" smtClean="0"/>
              <a:t>a class is the classifier of an object</a:t>
            </a:r>
          </a:p>
          <a:p>
            <a:pPr eaLnBrk="1" hangingPunct="1"/>
            <a:r>
              <a:rPr lang="en-US" sz="2800" smtClean="0"/>
              <a:t>specification-realization dichotomy</a:t>
            </a:r>
          </a:p>
          <a:p>
            <a:pPr lvl="1" eaLnBrk="1" hangingPunct="1"/>
            <a:r>
              <a:rPr lang="en-US" sz="2400" smtClean="0"/>
              <a:t>e.g., an interface is a specification of a class OR</a:t>
            </a:r>
            <a:br>
              <a:rPr lang="en-US" sz="2400" smtClean="0"/>
            </a:br>
            <a:r>
              <a:rPr lang="en-US" sz="2400" smtClean="0"/>
              <a:t>a class is a realization of an interface</a:t>
            </a:r>
          </a:p>
          <a:p>
            <a:pPr eaLnBrk="1" hangingPunct="1"/>
            <a:r>
              <a:rPr lang="en-US" sz="2800" smtClean="0"/>
              <a:t>analysis-time vs. design-time vs. run-time</a:t>
            </a:r>
          </a:p>
          <a:p>
            <a:pPr lvl="1" eaLnBrk="1" hangingPunct="1"/>
            <a:r>
              <a:rPr lang="en-US" sz="2400" smtClean="0"/>
              <a:t>modeling phases (“process creep”)</a:t>
            </a:r>
          </a:p>
          <a:p>
            <a:pPr lvl="1" eaLnBrk="1" hangingPunct="1"/>
            <a:r>
              <a:rPr lang="en-US" sz="2400" smtClean="0"/>
              <a:t>usage guidelines suggested, not enforced</a:t>
            </a: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400" smtClean="0"/>
              <a:t>Introduction to UML</a:t>
            </a:r>
          </a:p>
        </p:txBody>
      </p:sp>
      <p:sp>
        <p:nvSpPr>
          <p:cNvPr id="2150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17E7F8D4-B96A-4669-9010-3A5745B0D084}" type="slidenum">
              <a:rPr lang="en-US" sz="1400" smtClean="0"/>
              <a:pPr eaLnBrk="1" hangingPunct="1"/>
              <a:t>19</a:t>
            </a:fld>
            <a:endParaRPr lang="en-US" sz="1400" smtClean="0"/>
          </a:p>
        </p:txBody>
      </p:sp>
      <p:sp>
        <p:nvSpPr>
          <p:cNvPr id="2150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524000" y="457200"/>
            <a:ext cx="7065963" cy="503238"/>
          </a:xfrm>
        </p:spPr>
        <p:txBody>
          <a:bodyPr lIns="91438" tIns="45719" rIns="91438" bIns="45719" anchor="t"/>
          <a:lstStyle/>
          <a:p>
            <a:pPr eaLnBrk="1" hangingPunct="1"/>
            <a:r>
              <a:rPr lang="en-US" smtClean="0"/>
              <a:t>Language Architecture</a:t>
            </a:r>
          </a:p>
        </p:txBody>
      </p:sp>
      <p:sp>
        <p:nvSpPr>
          <p:cNvPr id="2150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182688" y="1295400"/>
            <a:ext cx="7123112" cy="4837113"/>
          </a:xfrm>
        </p:spPr>
        <p:txBody>
          <a:bodyPr lIns="91438" tIns="45719" rIns="91438" bIns="45719"/>
          <a:lstStyle/>
          <a:p>
            <a:pPr eaLnBrk="1" hangingPunct="1"/>
            <a:r>
              <a:rPr lang="en-US" sz="3800" smtClean="0"/>
              <a:t>Metamodel architecture</a:t>
            </a:r>
          </a:p>
          <a:p>
            <a:pPr eaLnBrk="1" hangingPunct="1"/>
            <a:r>
              <a:rPr lang="en-US" sz="3800" smtClean="0"/>
              <a:t>Package structure</a:t>
            </a:r>
            <a:endParaRPr lang="en-US" sz="4100" smtClean="0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400" smtClean="0"/>
              <a:t>Introduction to UML</a:t>
            </a:r>
          </a:p>
        </p:txBody>
      </p:sp>
      <p:sp>
        <p:nvSpPr>
          <p:cNvPr id="409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B22D6B33-AA6D-46BB-BC8E-D69E880564C4}" type="slidenum">
              <a:rPr lang="en-US" sz="1400" smtClean="0"/>
              <a:pPr eaLnBrk="1" hangingPunct="1"/>
              <a:t>2</a:t>
            </a:fld>
            <a:endParaRPr lang="en-US" sz="1400" smtClean="0"/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>
          <a:xfrm>
            <a:off x="1830388" y="404813"/>
            <a:ext cx="7067550" cy="701675"/>
          </a:xfrm>
        </p:spPr>
        <p:txBody>
          <a:bodyPr>
            <a:spAutoFit/>
          </a:bodyPr>
          <a:lstStyle/>
          <a:p>
            <a:pPr eaLnBrk="1" hangingPunct="1"/>
            <a:r>
              <a:rPr lang="en-US" smtClean="0"/>
              <a:t>Quick Tour 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1295400"/>
            <a:ext cx="7772400" cy="38528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3000" smtClean="0"/>
              <a:t>Why do we model?</a:t>
            </a:r>
          </a:p>
          <a:p>
            <a:pPr eaLnBrk="1" hangingPunct="1">
              <a:lnSpc>
                <a:spcPct val="90000"/>
              </a:lnSpc>
            </a:pPr>
            <a:r>
              <a:rPr lang="en-US" sz="3000" smtClean="0"/>
              <a:t>What is the UML?</a:t>
            </a:r>
          </a:p>
          <a:p>
            <a:pPr eaLnBrk="1" hangingPunct="1">
              <a:lnSpc>
                <a:spcPct val="90000"/>
              </a:lnSpc>
            </a:pPr>
            <a:r>
              <a:rPr lang="en-US" sz="3000" smtClean="0"/>
              <a:t>Foundation elements.</a:t>
            </a:r>
          </a:p>
          <a:p>
            <a:pPr eaLnBrk="1" hangingPunct="1">
              <a:lnSpc>
                <a:spcPct val="90000"/>
              </a:lnSpc>
            </a:pPr>
            <a:r>
              <a:rPr lang="en-US" sz="3000" smtClean="0"/>
              <a:t>Unifying concepts.</a:t>
            </a:r>
          </a:p>
          <a:p>
            <a:pPr eaLnBrk="1" hangingPunct="1">
              <a:lnSpc>
                <a:spcPct val="90000"/>
              </a:lnSpc>
            </a:pPr>
            <a:r>
              <a:rPr lang="en-US" sz="3000" smtClean="0"/>
              <a:t>Language architecture.</a:t>
            </a:r>
          </a:p>
          <a:p>
            <a:pPr eaLnBrk="1" hangingPunct="1">
              <a:lnSpc>
                <a:spcPct val="90000"/>
              </a:lnSpc>
            </a:pPr>
            <a:r>
              <a:rPr lang="en-US" sz="3000" smtClean="0"/>
              <a:t>Relation to other OMG technologies.</a:t>
            </a: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553200"/>
            <a:ext cx="2895600" cy="304800"/>
          </a:xfrm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400" dirty="0" smtClean="0"/>
              <a:t>Introduction to UML</a:t>
            </a:r>
          </a:p>
        </p:txBody>
      </p:sp>
      <p:sp>
        <p:nvSpPr>
          <p:cNvPr id="2253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CF4F55FE-805F-4231-B0C5-F8E3612FDD38}" type="slidenum">
              <a:rPr lang="en-US" sz="1400" smtClean="0"/>
              <a:pPr eaLnBrk="1" hangingPunct="1"/>
              <a:t>20</a:t>
            </a:fld>
            <a:endParaRPr lang="en-US" sz="1400" smtClean="0"/>
          </a:p>
        </p:txBody>
      </p:sp>
      <p:sp>
        <p:nvSpPr>
          <p:cNvPr id="2253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066800" y="152400"/>
            <a:ext cx="7772400" cy="741363"/>
          </a:xfrm>
        </p:spPr>
        <p:txBody>
          <a:bodyPr/>
          <a:lstStyle/>
          <a:p>
            <a:pPr eaLnBrk="1" hangingPunct="1"/>
            <a:r>
              <a:rPr lang="en-US" smtClean="0"/>
              <a:t>Metamodel Architecture</a:t>
            </a:r>
          </a:p>
        </p:txBody>
      </p:sp>
      <p:graphicFrame>
        <p:nvGraphicFramePr>
          <p:cNvPr id="22533" name="Object 1031"/>
          <p:cNvGraphicFramePr>
            <a:graphicFrameLocks noChangeAspect="1"/>
          </p:cNvGraphicFramePr>
          <p:nvPr/>
        </p:nvGraphicFramePr>
        <p:xfrm>
          <a:off x="1830388" y="838200"/>
          <a:ext cx="5483225" cy="579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3" name="VISIO" r:id="rId3" imgW="7380514" imgH="7807336" progId="Visio.Drawing.5">
                  <p:embed/>
                </p:oleObj>
              </mc:Choice>
              <mc:Fallback>
                <p:oleObj name="VISIO" r:id="rId3" imgW="7380514" imgH="7807336" progId="Visio.Drawing.5">
                  <p:embed/>
                  <p:pic>
                    <p:nvPicPr>
                      <p:cNvPr id="0" name="Object 10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0388" y="838200"/>
                        <a:ext cx="5483225" cy="57912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400" smtClean="0"/>
              <a:t>Introduction to UML</a:t>
            </a:r>
          </a:p>
        </p:txBody>
      </p:sp>
      <p:sp>
        <p:nvSpPr>
          <p:cNvPr id="2355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3ACE071B-C227-491B-A7CD-8F45569D8C81}" type="slidenum">
              <a:rPr lang="en-US" sz="1400" smtClean="0"/>
              <a:pPr eaLnBrk="1" hangingPunct="1"/>
              <a:t>21</a:t>
            </a:fld>
            <a:endParaRPr lang="en-US" sz="1400" smtClean="0"/>
          </a:p>
        </p:txBody>
      </p:sp>
      <p:sp>
        <p:nvSpPr>
          <p:cNvPr id="2355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524000" y="457200"/>
            <a:ext cx="7065963" cy="539750"/>
          </a:xfrm>
        </p:spPr>
        <p:txBody>
          <a:bodyPr lIns="91438" tIns="45719" rIns="91438" bIns="45719" anchor="t"/>
          <a:lstStyle/>
          <a:p>
            <a:pPr eaLnBrk="1" hangingPunct="1"/>
            <a:r>
              <a:rPr lang="en-US" smtClean="0"/>
              <a:t>Package Structure</a:t>
            </a:r>
          </a:p>
        </p:txBody>
      </p:sp>
      <p:graphicFrame>
        <p:nvGraphicFramePr>
          <p:cNvPr id="23557" name="Object 1027"/>
          <p:cNvGraphicFramePr>
            <a:graphicFrameLocks noChangeAspect="1"/>
          </p:cNvGraphicFramePr>
          <p:nvPr/>
        </p:nvGraphicFramePr>
        <p:xfrm>
          <a:off x="1219200" y="1905000"/>
          <a:ext cx="6781800" cy="362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7" name="VISIO" r:id="rId3" imgW="5161246" imgH="2755412" progId="Visio.Drawing.5">
                  <p:embed/>
                </p:oleObj>
              </mc:Choice>
              <mc:Fallback>
                <p:oleObj name="VISIO" r:id="rId3" imgW="5161246" imgH="2755412" progId="Visio.Drawing.5">
                  <p:embed/>
                  <p:pic>
                    <p:nvPicPr>
                      <p:cNvPr id="0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1905000"/>
                        <a:ext cx="6781800" cy="3622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400" smtClean="0"/>
              <a:t>Introduction to UML</a:t>
            </a:r>
          </a:p>
        </p:txBody>
      </p:sp>
      <p:sp>
        <p:nvSpPr>
          <p:cNvPr id="2457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DF945618-A027-430B-B2BE-0AD8AA0FA2B4}" type="slidenum">
              <a:rPr lang="en-US" sz="1400" smtClean="0"/>
              <a:pPr eaLnBrk="1" hangingPunct="1"/>
              <a:t>22</a:t>
            </a:fld>
            <a:endParaRPr lang="en-US" sz="1400" smtClean="0"/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>
          <a:xfrm>
            <a:off x="1093788" y="284163"/>
            <a:ext cx="7897812" cy="858837"/>
          </a:xfrm>
        </p:spPr>
        <p:txBody>
          <a:bodyPr/>
          <a:lstStyle/>
          <a:p>
            <a:pPr eaLnBrk="1" hangingPunct="1"/>
            <a:r>
              <a:rPr lang="en-US" sz="3600" smtClean="0"/>
              <a:t>Relation to Other OMG Technologies</a:t>
            </a:r>
          </a:p>
        </p:txBody>
      </p:sp>
      <p:pic>
        <p:nvPicPr>
          <p:cNvPr id="24581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676400"/>
            <a:ext cx="6781800" cy="47101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400" smtClean="0"/>
              <a:t>Introduction to UML</a:t>
            </a:r>
          </a:p>
        </p:txBody>
      </p:sp>
      <p:sp>
        <p:nvSpPr>
          <p:cNvPr id="2560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3398AC6A-1F33-40C0-A1FC-285FF90C5E56}" type="slidenum">
              <a:rPr lang="en-US" sz="1400" smtClean="0"/>
              <a:pPr eaLnBrk="1" hangingPunct="1"/>
              <a:t>23</a:t>
            </a:fld>
            <a:endParaRPr lang="en-US" sz="1400" smtClean="0"/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Structural Modeling</a:t>
            </a:r>
          </a:p>
        </p:txBody>
      </p:sp>
      <p:sp>
        <p:nvSpPr>
          <p:cNvPr id="2560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What is structural modeling?</a:t>
            </a:r>
          </a:p>
          <a:p>
            <a:pPr eaLnBrk="1" hangingPunct="1"/>
            <a:r>
              <a:rPr lang="en-US" sz="2800" smtClean="0"/>
              <a:t>Core concepts</a:t>
            </a:r>
          </a:p>
          <a:p>
            <a:pPr eaLnBrk="1" hangingPunct="1"/>
            <a:r>
              <a:rPr lang="en-US" sz="2800" smtClean="0"/>
              <a:t>Diagram tour</a:t>
            </a:r>
          </a:p>
          <a:p>
            <a:pPr eaLnBrk="1" hangingPunct="1"/>
            <a:r>
              <a:rPr lang="en-US" sz="2800" smtClean="0"/>
              <a:t>When to model structure</a:t>
            </a:r>
          </a:p>
          <a:p>
            <a:pPr eaLnBrk="1" hangingPunct="1"/>
            <a:r>
              <a:rPr lang="en-US" sz="2800" smtClean="0"/>
              <a:t>Modeling tips</a:t>
            </a:r>
          </a:p>
          <a:p>
            <a:pPr eaLnBrk="1" hangingPunct="1"/>
            <a:endParaRPr lang="en-US" sz="2800" smtClean="0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400" smtClean="0"/>
              <a:t>Introduction to UML</a:t>
            </a:r>
          </a:p>
        </p:txBody>
      </p:sp>
      <p:sp>
        <p:nvSpPr>
          <p:cNvPr id="2662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2C303FD8-5C31-4D59-88A0-2A446E1863B6}" type="slidenum">
              <a:rPr lang="en-US" sz="1400" smtClean="0"/>
              <a:pPr eaLnBrk="1" hangingPunct="1"/>
              <a:t>24</a:t>
            </a:fld>
            <a:endParaRPr lang="en-US" sz="1400" smtClean="0"/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What is structural modeling?</a:t>
            </a:r>
          </a:p>
        </p:txBody>
      </p:sp>
      <p:sp>
        <p:nvSpPr>
          <p:cNvPr id="2662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Structural model: a view of an system that emphasizes the structure of the objects, including their classifiers, relationships, attributes and operations.</a:t>
            </a: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400" smtClean="0"/>
              <a:t>Introduction to UML</a:t>
            </a:r>
          </a:p>
        </p:txBody>
      </p:sp>
      <p:sp>
        <p:nvSpPr>
          <p:cNvPr id="2765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EAEB30D8-DA9D-443D-9B52-EF31BBB59F00}" type="slidenum">
              <a:rPr lang="en-US" sz="1400" smtClean="0"/>
              <a:pPr eaLnBrk="1" hangingPunct="1"/>
              <a:t>25</a:t>
            </a:fld>
            <a:endParaRPr lang="en-US" sz="1400" smtClean="0"/>
          </a:p>
        </p:txBody>
      </p:sp>
      <p:graphicFrame>
        <p:nvGraphicFramePr>
          <p:cNvPr id="27652" name="Object 4"/>
          <p:cNvGraphicFramePr>
            <a:graphicFrameLocks noChangeAspect="1"/>
          </p:cNvGraphicFramePr>
          <p:nvPr/>
        </p:nvGraphicFramePr>
        <p:xfrm>
          <a:off x="762000" y="1604963"/>
          <a:ext cx="7400925" cy="479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04" name="Document" r:id="rId3" imgW="7423404" imgH="4902708" progId="Word.Document.8">
                  <p:embed/>
                </p:oleObj>
              </mc:Choice>
              <mc:Fallback>
                <p:oleObj name="Document" r:id="rId3" imgW="7423404" imgH="4902708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604963"/>
                        <a:ext cx="7400925" cy="4791075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3" name="Object 5"/>
          <p:cNvGraphicFramePr>
            <a:graphicFrameLocks noChangeAspect="1"/>
          </p:cNvGraphicFramePr>
          <p:nvPr/>
        </p:nvGraphicFramePr>
        <p:xfrm>
          <a:off x="6858000" y="2133600"/>
          <a:ext cx="11430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05" name="VISIO" r:id="rId5" imgW="1161360" imgH="842760" progId="Visio.Drawing.5">
                  <p:embed/>
                </p:oleObj>
              </mc:Choice>
              <mc:Fallback>
                <p:oleObj name="VISIO" r:id="rId5" imgW="1161360" imgH="842760" progId="Visio.Drawing.5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0" y="2133600"/>
                        <a:ext cx="1143000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4" name="Object 6"/>
          <p:cNvGraphicFramePr>
            <a:graphicFrameLocks noChangeAspect="1"/>
          </p:cNvGraphicFramePr>
          <p:nvPr/>
        </p:nvGraphicFramePr>
        <p:xfrm>
          <a:off x="6858000" y="3429000"/>
          <a:ext cx="11430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06" name="VISIO" r:id="rId7" imgW="1459440" imgH="1157040" progId="Visio.Drawing.5">
                  <p:embed/>
                </p:oleObj>
              </mc:Choice>
              <mc:Fallback>
                <p:oleObj name="VISIO" r:id="rId7" imgW="1459440" imgH="1157040" progId="Visio.Drawing.5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0" y="3429000"/>
                        <a:ext cx="11430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5" name="Object 7"/>
          <p:cNvGraphicFramePr>
            <a:graphicFrameLocks noChangeAspect="1"/>
          </p:cNvGraphicFramePr>
          <p:nvPr/>
        </p:nvGraphicFramePr>
        <p:xfrm>
          <a:off x="6858000" y="3048000"/>
          <a:ext cx="1066800" cy="37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07" name="VISIO" r:id="rId9" imgW="1116720" imgH="376200" progId="Visio.Drawing.5">
                  <p:embed/>
                </p:oleObj>
              </mc:Choice>
              <mc:Fallback>
                <p:oleObj name="VISIO" r:id="rId9" imgW="1116720" imgH="376200" progId="Visio.Drawing.5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0" y="3048000"/>
                        <a:ext cx="1066800" cy="376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7656" name="Picture 12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4419600"/>
            <a:ext cx="1066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7657" name="Object 17"/>
          <p:cNvGraphicFramePr>
            <a:graphicFrameLocks noChangeAspect="1"/>
          </p:cNvGraphicFramePr>
          <p:nvPr/>
        </p:nvGraphicFramePr>
        <p:xfrm>
          <a:off x="6858000" y="5410200"/>
          <a:ext cx="1066800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08" name="VISIO" r:id="rId12" imgW="1440180" imgH="1001268" progId="Visio.Drawing.5">
                  <p:embed/>
                </p:oleObj>
              </mc:Choice>
              <mc:Fallback>
                <p:oleObj name="VISIO" r:id="rId12" imgW="1440180" imgH="1001268" progId="Visio.Drawing.5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0" y="5410200"/>
                        <a:ext cx="1066800" cy="74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8" name="Rectangle 21"/>
          <p:cNvSpPr>
            <a:spLocks noGrp="1" noChangeArrowheads="1"/>
          </p:cNvSpPr>
          <p:nvPr>
            <p:ph type="title"/>
          </p:nvPr>
        </p:nvSpPr>
        <p:spPr>
          <a:xfrm>
            <a:off x="1143000" y="304800"/>
            <a:ext cx="6781800" cy="838200"/>
          </a:xfrm>
          <a:noFill/>
        </p:spPr>
        <p:txBody>
          <a:bodyPr/>
          <a:lstStyle/>
          <a:p>
            <a:pPr eaLnBrk="1" hangingPunct="1"/>
            <a:r>
              <a:rPr lang="en-US" sz="3200" i="1" smtClean="0"/>
              <a:t>Structural Modeling:</a:t>
            </a:r>
            <a:r>
              <a:rPr lang="en-US" sz="3200" smtClean="0"/>
              <a:t> Core Elements</a:t>
            </a:r>
            <a:endParaRPr lang="en-US" sz="2000" smtClean="0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400" smtClean="0"/>
              <a:t>Introduction to UML</a:t>
            </a:r>
          </a:p>
        </p:txBody>
      </p:sp>
      <p:sp>
        <p:nvSpPr>
          <p:cNvPr id="2867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B61085CF-3B97-4140-AEF9-CCE31AA7461C}" type="slidenum">
              <a:rPr lang="en-US" sz="1400" smtClean="0"/>
              <a:pPr eaLnBrk="1" hangingPunct="1"/>
              <a:t>26</a:t>
            </a:fld>
            <a:endParaRPr lang="en-US" sz="1400" smtClean="0"/>
          </a:p>
        </p:txBody>
      </p:sp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152400"/>
            <a:ext cx="7696200" cy="990600"/>
          </a:xfrm>
        </p:spPr>
        <p:txBody>
          <a:bodyPr/>
          <a:lstStyle/>
          <a:p>
            <a:pPr eaLnBrk="1" hangingPunct="1"/>
            <a:r>
              <a:rPr lang="en-US" sz="3200" i="1" smtClean="0"/>
              <a:t>Structural Modeling:</a:t>
            </a:r>
            <a:r>
              <a:rPr lang="en-US" sz="3200" smtClean="0"/>
              <a:t> Core Elements</a:t>
            </a:r>
            <a:r>
              <a:rPr lang="en-US" sz="2800" smtClean="0"/>
              <a:t> </a:t>
            </a:r>
            <a:r>
              <a:rPr lang="en-US" sz="2000" smtClean="0"/>
              <a:t>(cont’d)</a:t>
            </a:r>
          </a:p>
        </p:txBody>
      </p:sp>
      <p:graphicFrame>
        <p:nvGraphicFramePr>
          <p:cNvPr id="28677" name="Object 3"/>
          <p:cNvGraphicFramePr>
            <a:graphicFrameLocks noChangeAspect="1"/>
          </p:cNvGraphicFramePr>
          <p:nvPr/>
        </p:nvGraphicFramePr>
        <p:xfrm>
          <a:off x="611188" y="1824038"/>
          <a:ext cx="7181850" cy="150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8" name="Document" r:id="rId3" imgW="7292340" imgH="1616964" progId="Word.Document.8">
                  <p:embed/>
                </p:oleObj>
              </mc:Choice>
              <mc:Fallback>
                <p:oleObj name="Document" r:id="rId3" imgW="7292340" imgH="1616964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1824038"/>
                        <a:ext cx="7181850" cy="1501775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8" name="Object 11"/>
          <p:cNvGraphicFramePr>
            <a:graphicFrameLocks noChangeAspect="1"/>
          </p:cNvGraphicFramePr>
          <p:nvPr/>
        </p:nvGraphicFramePr>
        <p:xfrm>
          <a:off x="6400800" y="2514600"/>
          <a:ext cx="9890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9" name="VISIO" r:id="rId5" imgW="989201" imgH="531237" progId="Visio.Drawing.5">
                  <p:embed/>
                </p:oleObj>
              </mc:Choice>
              <mc:Fallback>
                <p:oleObj name="VISIO" r:id="rId5" imgW="989201" imgH="531237" progId="Visio.Drawing.5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2514600"/>
                        <a:ext cx="9890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9" name="Text Box 13"/>
          <p:cNvSpPr txBox="1">
            <a:spLocks noChangeArrowheads="1"/>
          </p:cNvSpPr>
          <p:nvPr/>
        </p:nvSpPr>
        <p:spPr bwMode="auto">
          <a:xfrm>
            <a:off x="609600" y="3644900"/>
            <a:ext cx="7848600" cy="579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86173" tIns="43087" rIns="86173" bIns="43087">
            <a:spAutoFit/>
          </a:bodyPr>
          <a:lstStyle>
            <a:lvl1pPr defTabSz="862013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862013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862013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862013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862013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8620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8620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8620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8620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1600" dirty="0">
                <a:latin typeface="Arial" charset="0"/>
                <a:cs typeface="Arial" charset="0"/>
              </a:rPr>
              <a:t>¹</a:t>
            </a:r>
            <a:r>
              <a:rPr lang="en-US" sz="1600" dirty="0">
                <a:solidFill>
                  <a:schemeClr val="tx2"/>
                </a:solidFill>
                <a:latin typeface="Arial" charset="0"/>
              </a:rPr>
              <a:t> An extension mechanism useful for specifying structural elements</a:t>
            </a:r>
            <a:r>
              <a:rPr lang="en-US" sz="1600" dirty="0" smtClean="0">
                <a:solidFill>
                  <a:schemeClr val="tx2"/>
                </a:solidFill>
                <a:latin typeface="Arial" charset="0"/>
              </a:rPr>
              <a:t>. OCL is devised for the purpose.</a:t>
            </a:r>
            <a:endParaRPr lang="en-US" sz="1600" i="1" dirty="0">
              <a:solidFill>
                <a:schemeClr val="tx2"/>
              </a:solidFill>
              <a:latin typeface="Arial" charset="0"/>
            </a:endParaRP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400" smtClean="0"/>
              <a:t>Introduction to UML</a:t>
            </a:r>
          </a:p>
        </p:txBody>
      </p:sp>
      <p:sp>
        <p:nvSpPr>
          <p:cNvPr id="2969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E9318748-2E5D-44BD-BC4D-ED22FC0DEB4C}" type="slidenum">
              <a:rPr lang="en-US" sz="1400" smtClean="0"/>
              <a:pPr eaLnBrk="1" hangingPunct="1"/>
              <a:t>27</a:t>
            </a:fld>
            <a:endParaRPr lang="en-US" sz="1400" smtClean="0"/>
          </a:p>
        </p:txBody>
      </p:sp>
      <p:graphicFrame>
        <p:nvGraphicFramePr>
          <p:cNvPr id="29700" name="Object 2051"/>
          <p:cNvGraphicFramePr>
            <a:graphicFrameLocks noChangeAspect="1"/>
          </p:cNvGraphicFramePr>
          <p:nvPr/>
        </p:nvGraphicFramePr>
        <p:xfrm>
          <a:off x="533400" y="1600200"/>
          <a:ext cx="8104188" cy="464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51" name="Document" r:id="rId3" imgW="8452104" imgH="5195316" progId="Word.Document.8">
                  <p:embed/>
                </p:oleObj>
              </mc:Choice>
              <mc:Fallback>
                <p:oleObj name="Document" r:id="rId3" imgW="8452104" imgH="5195316" progId="Word.Document.8">
                  <p:embed/>
                  <p:pic>
                    <p:nvPicPr>
                      <p:cNvPr id="0" name="Object 20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600200"/>
                        <a:ext cx="8104188" cy="464185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1" name="Object 2055"/>
          <p:cNvGraphicFramePr>
            <a:graphicFrameLocks noChangeAspect="1"/>
          </p:cNvGraphicFramePr>
          <p:nvPr/>
        </p:nvGraphicFramePr>
        <p:xfrm>
          <a:off x="7162800" y="4267200"/>
          <a:ext cx="1039813" cy="344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52" name="VISIO" r:id="rId5" imgW="1039680" imgH="345600" progId="Visio.Drawing.5">
                  <p:embed/>
                </p:oleObj>
              </mc:Choice>
              <mc:Fallback>
                <p:oleObj name="VISIO" r:id="rId5" imgW="1039680" imgH="345600" progId="Visio.Drawing.5">
                  <p:embed/>
                  <p:pic>
                    <p:nvPicPr>
                      <p:cNvPr id="0" name="Object 20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2800" y="4267200"/>
                        <a:ext cx="1039813" cy="344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2" name="Object 2056"/>
          <p:cNvGraphicFramePr>
            <a:graphicFrameLocks noChangeAspect="1"/>
          </p:cNvGraphicFramePr>
          <p:nvPr/>
        </p:nvGraphicFramePr>
        <p:xfrm>
          <a:off x="7162800" y="2209800"/>
          <a:ext cx="925513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53" name="VISIO" r:id="rId7" imgW="926640" imgH="483840" progId="Visio.Drawing.5">
                  <p:embed/>
                </p:oleObj>
              </mc:Choice>
              <mc:Fallback>
                <p:oleObj name="VISIO" r:id="rId7" imgW="926640" imgH="483840" progId="Visio.Drawing.5">
                  <p:embed/>
                  <p:pic>
                    <p:nvPicPr>
                      <p:cNvPr id="0" name="Object 20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2800" y="2209800"/>
                        <a:ext cx="925513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3" name="Object 2057"/>
          <p:cNvGraphicFramePr>
            <a:graphicFrameLocks noChangeAspect="1"/>
          </p:cNvGraphicFramePr>
          <p:nvPr/>
        </p:nvGraphicFramePr>
        <p:xfrm>
          <a:off x="7162800" y="3200400"/>
          <a:ext cx="938213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54" name="VISIO" r:id="rId9" imgW="938880" imgH="483840" progId="Visio.Drawing.5">
                  <p:embed/>
                </p:oleObj>
              </mc:Choice>
              <mc:Fallback>
                <p:oleObj name="VISIO" r:id="rId9" imgW="938880" imgH="483840" progId="Visio.Drawing.5">
                  <p:embed/>
                  <p:pic>
                    <p:nvPicPr>
                      <p:cNvPr id="0" name="Object 20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2800" y="3200400"/>
                        <a:ext cx="938213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4" name="Object 2059"/>
          <p:cNvGraphicFramePr>
            <a:graphicFrameLocks noChangeAspect="1"/>
          </p:cNvGraphicFramePr>
          <p:nvPr/>
        </p:nvGraphicFramePr>
        <p:xfrm>
          <a:off x="7162800" y="5334000"/>
          <a:ext cx="1038225" cy="344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55" name="VISIO" r:id="rId11" imgW="1039368" imgH="345948" progId="Visio.Drawing.5">
                  <p:embed/>
                </p:oleObj>
              </mc:Choice>
              <mc:Fallback>
                <p:oleObj name="VISIO" r:id="rId11" imgW="1039368" imgH="345948" progId="Visio.Drawing.5">
                  <p:embed/>
                  <p:pic>
                    <p:nvPicPr>
                      <p:cNvPr id="0" name="Object 20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2800" y="5334000"/>
                        <a:ext cx="1038225" cy="344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5" name="Rectangle 206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z="3200" i="1" smtClean="0"/>
              <a:t>Structural Modeling:</a:t>
            </a:r>
            <a:r>
              <a:rPr lang="en-US" sz="3200" smtClean="0"/>
              <a:t> Core Relationships</a:t>
            </a:r>
            <a:endParaRPr lang="en-US" sz="2000" smtClean="0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400" smtClean="0"/>
              <a:t>Introduction to UML</a:t>
            </a:r>
          </a:p>
        </p:txBody>
      </p:sp>
      <p:sp>
        <p:nvSpPr>
          <p:cNvPr id="3072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317285D3-B4DA-4C92-8BD6-13C51D2294D8}" type="slidenum">
              <a:rPr lang="en-US" sz="1400" smtClean="0"/>
              <a:pPr eaLnBrk="1" hangingPunct="1"/>
              <a:t>28</a:t>
            </a:fld>
            <a:endParaRPr lang="en-US" sz="1400" smtClean="0"/>
          </a:p>
        </p:txBody>
      </p:sp>
      <p:graphicFrame>
        <p:nvGraphicFramePr>
          <p:cNvPr id="30724" name="Object 3"/>
          <p:cNvGraphicFramePr>
            <a:graphicFrameLocks noChangeAspect="1"/>
          </p:cNvGraphicFramePr>
          <p:nvPr/>
        </p:nvGraphicFramePr>
        <p:xfrm>
          <a:off x="609600" y="1828800"/>
          <a:ext cx="7850188" cy="1349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5" name="Document" r:id="rId3" imgW="8641080" imgH="1616964" progId="Word.Document.8">
                  <p:embed/>
                </p:oleObj>
              </mc:Choice>
              <mc:Fallback>
                <p:oleObj name="Document" r:id="rId3" imgW="8641080" imgH="1616964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828800"/>
                        <a:ext cx="7850188" cy="1349375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5" name="Object 8"/>
          <p:cNvGraphicFramePr>
            <a:graphicFrameLocks noChangeAspect="1"/>
          </p:cNvGraphicFramePr>
          <p:nvPr/>
        </p:nvGraphicFramePr>
        <p:xfrm>
          <a:off x="6781800" y="2438400"/>
          <a:ext cx="1039813" cy="344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6" name="VISIO" r:id="rId5" imgW="1039680" imgH="345600" progId="Visio.Drawing.5">
                  <p:embed/>
                </p:oleObj>
              </mc:Choice>
              <mc:Fallback>
                <p:oleObj name="VISIO" r:id="rId5" imgW="1039680" imgH="345600" progId="Visio.Drawing.5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2438400"/>
                        <a:ext cx="1039813" cy="344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6" name="Rectangle 9"/>
          <p:cNvSpPr>
            <a:spLocks noGrp="1" noChangeArrowheads="1"/>
          </p:cNvSpPr>
          <p:nvPr>
            <p:ph type="title"/>
          </p:nvPr>
        </p:nvSpPr>
        <p:spPr>
          <a:xfrm>
            <a:off x="838200" y="304800"/>
            <a:ext cx="8153400" cy="838200"/>
          </a:xfrm>
        </p:spPr>
        <p:txBody>
          <a:bodyPr/>
          <a:lstStyle/>
          <a:p>
            <a:pPr eaLnBrk="1" hangingPunct="1"/>
            <a:r>
              <a:rPr lang="en-US" sz="2800" i="1" smtClean="0"/>
              <a:t>Structural Modeling:</a:t>
            </a:r>
            <a:r>
              <a:rPr lang="en-US" sz="2800" smtClean="0"/>
              <a:t> Core Relationships</a:t>
            </a:r>
            <a:r>
              <a:rPr lang="en-US" sz="2400" smtClean="0"/>
              <a:t> </a:t>
            </a:r>
            <a:r>
              <a:rPr lang="en-US" sz="1800" smtClean="0"/>
              <a:t>(cont’d)</a:t>
            </a: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400" smtClean="0"/>
              <a:t>Introduction to UML</a:t>
            </a:r>
          </a:p>
        </p:txBody>
      </p:sp>
      <p:sp>
        <p:nvSpPr>
          <p:cNvPr id="3174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0048424A-B904-438D-8263-E24820591CB1}" type="slidenum">
              <a:rPr lang="en-US" sz="1400" smtClean="0"/>
              <a:pPr eaLnBrk="1" hangingPunct="1"/>
              <a:t>29</a:t>
            </a:fld>
            <a:endParaRPr lang="en-US" sz="1400" smtClean="0"/>
          </a:p>
        </p:txBody>
      </p:sp>
      <p:sp>
        <p:nvSpPr>
          <p:cNvPr id="1037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43025"/>
            <a:ext cx="7772400" cy="4191000"/>
          </a:xfrm>
        </p:spPr>
        <p:txBody>
          <a:bodyPr/>
          <a:lstStyle/>
          <a:p>
            <a:pPr eaLnBrk="1" hangingPunct="1">
              <a:lnSpc>
                <a:spcPct val="70000"/>
              </a:lnSpc>
            </a:pPr>
            <a:r>
              <a:rPr lang="en-US" sz="2800" smtClean="0"/>
              <a:t>Show the static structure of the model</a:t>
            </a:r>
          </a:p>
          <a:p>
            <a:pPr lvl="1" eaLnBrk="1" hangingPunct="1">
              <a:lnSpc>
                <a:spcPct val="70000"/>
              </a:lnSpc>
            </a:pPr>
            <a:r>
              <a:rPr lang="en-US" sz="2400" smtClean="0"/>
              <a:t>the entities that exist (e.g., classes, interfaces, components, nodes)</a:t>
            </a:r>
          </a:p>
          <a:p>
            <a:pPr lvl="1" eaLnBrk="1" hangingPunct="1">
              <a:lnSpc>
                <a:spcPct val="70000"/>
              </a:lnSpc>
            </a:pPr>
            <a:r>
              <a:rPr lang="en-US" sz="2400" smtClean="0"/>
              <a:t>internal structure</a:t>
            </a:r>
          </a:p>
          <a:p>
            <a:pPr lvl="1" eaLnBrk="1" hangingPunct="1">
              <a:lnSpc>
                <a:spcPct val="70000"/>
              </a:lnSpc>
            </a:pPr>
            <a:r>
              <a:rPr lang="en-US" sz="2400" smtClean="0"/>
              <a:t>relationship to other entities</a:t>
            </a:r>
          </a:p>
          <a:p>
            <a:pPr eaLnBrk="1" hangingPunct="1">
              <a:lnSpc>
                <a:spcPct val="70000"/>
              </a:lnSpc>
            </a:pPr>
            <a:r>
              <a:rPr lang="en-US" sz="2800" smtClean="0"/>
              <a:t>Do not show</a:t>
            </a:r>
          </a:p>
          <a:p>
            <a:pPr lvl="1" eaLnBrk="1" hangingPunct="1">
              <a:lnSpc>
                <a:spcPct val="70000"/>
              </a:lnSpc>
            </a:pPr>
            <a:r>
              <a:rPr lang="en-US" sz="2400" smtClean="0"/>
              <a:t>temporal information</a:t>
            </a:r>
          </a:p>
          <a:p>
            <a:pPr eaLnBrk="1" hangingPunct="1">
              <a:lnSpc>
                <a:spcPct val="70000"/>
              </a:lnSpc>
            </a:pPr>
            <a:r>
              <a:rPr lang="en-US" sz="2800" smtClean="0"/>
              <a:t>Kinds</a:t>
            </a:r>
          </a:p>
          <a:p>
            <a:pPr lvl="1" eaLnBrk="1" hangingPunct="1">
              <a:lnSpc>
                <a:spcPct val="70000"/>
              </a:lnSpc>
            </a:pPr>
            <a:r>
              <a:rPr lang="en-US" sz="2400" smtClean="0"/>
              <a:t>static structural diagrams</a:t>
            </a:r>
          </a:p>
          <a:p>
            <a:pPr lvl="2" eaLnBrk="1" hangingPunct="1">
              <a:lnSpc>
                <a:spcPct val="70000"/>
              </a:lnSpc>
            </a:pPr>
            <a:r>
              <a:rPr lang="en-US" sz="2000" smtClean="0"/>
              <a:t>class diagram</a:t>
            </a:r>
          </a:p>
          <a:p>
            <a:pPr lvl="2" eaLnBrk="1" hangingPunct="1">
              <a:lnSpc>
                <a:spcPct val="70000"/>
              </a:lnSpc>
            </a:pPr>
            <a:r>
              <a:rPr lang="en-US" sz="2000" smtClean="0"/>
              <a:t>object diagram</a:t>
            </a:r>
          </a:p>
          <a:p>
            <a:pPr lvl="1" eaLnBrk="1" hangingPunct="1">
              <a:lnSpc>
                <a:spcPct val="70000"/>
              </a:lnSpc>
            </a:pPr>
            <a:r>
              <a:rPr lang="en-US" sz="2400" smtClean="0"/>
              <a:t>implementation diagrams</a:t>
            </a:r>
          </a:p>
          <a:p>
            <a:pPr lvl="2" eaLnBrk="1" hangingPunct="1">
              <a:lnSpc>
                <a:spcPct val="70000"/>
              </a:lnSpc>
            </a:pPr>
            <a:r>
              <a:rPr lang="en-US" sz="2000" smtClean="0"/>
              <a:t>component diagram</a:t>
            </a:r>
          </a:p>
          <a:p>
            <a:pPr lvl="2" eaLnBrk="1" hangingPunct="1">
              <a:lnSpc>
                <a:spcPct val="70000"/>
              </a:lnSpc>
            </a:pPr>
            <a:r>
              <a:rPr lang="en-US" sz="2000" smtClean="0"/>
              <a:t>deployment diagram</a:t>
            </a:r>
          </a:p>
        </p:txBody>
      </p:sp>
      <p:sp>
        <p:nvSpPr>
          <p:cNvPr id="3174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Structural Diagram Tour</a:t>
            </a: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37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37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37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37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37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37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037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37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037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037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3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0373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3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0373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3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373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7315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400" smtClean="0"/>
              <a:t>Introduction to UML</a:t>
            </a:r>
          </a:p>
        </p:txBody>
      </p:sp>
      <p:sp>
        <p:nvSpPr>
          <p:cNvPr id="512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874D707C-0AD2-4D07-974F-0D6AF4AD034B}" type="slidenum">
              <a:rPr lang="en-US" sz="1400" smtClean="0"/>
              <a:pPr eaLnBrk="1" hangingPunct="1"/>
              <a:t>3</a:t>
            </a:fld>
            <a:endParaRPr lang="en-US" sz="1400" smtClean="0"/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389938" cy="4343400"/>
          </a:xfrm>
        </p:spPr>
        <p:txBody>
          <a:bodyPr/>
          <a:lstStyle/>
          <a:p>
            <a:pPr eaLnBrk="1" hangingPunct="1">
              <a:spcBef>
                <a:spcPts val="475"/>
              </a:spcBef>
              <a:spcAft>
                <a:spcPts val="475"/>
              </a:spcAft>
            </a:pPr>
            <a:r>
              <a:rPr lang="en-US" smtClean="0"/>
              <a:t>Provide structure for problem solving</a:t>
            </a:r>
          </a:p>
          <a:p>
            <a:pPr eaLnBrk="1" hangingPunct="1">
              <a:spcBef>
                <a:spcPts val="475"/>
              </a:spcBef>
              <a:spcAft>
                <a:spcPts val="475"/>
              </a:spcAft>
            </a:pPr>
            <a:r>
              <a:rPr lang="en-US" smtClean="0"/>
              <a:t>Experiment to explore multiple solutions</a:t>
            </a:r>
          </a:p>
          <a:p>
            <a:pPr eaLnBrk="1" hangingPunct="1">
              <a:spcBef>
                <a:spcPts val="475"/>
              </a:spcBef>
              <a:spcAft>
                <a:spcPts val="475"/>
              </a:spcAft>
            </a:pPr>
            <a:r>
              <a:rPr lang="en-US" smtClean="0"/>
              <a:t>Furnish abstractions to manage complexity</a:t>
            </a:r>
          </a:p>
          <a:p>
            <a:pPr eaLnBrk="1" hangingPunct="1">
              <a:spcBef>
                <a:spcPts val="475"/>
              </a:spcBef>
              <a:spcAft>
                <a:spcPts val="475"/>
              </a:spcAft>
            </a:pPr>
            <a:r>
              <a:rPr lang="en-US" smtClean="0"/>
              <a:t>Reduce time-to-market for business problem solutions</a:t>
            </a:r>
          </a:p>
          <a:p>
            <a:pPr eaLnBrk="1" hangingPunct="1">
              <a:spcBef>
                <a:spcPts val="475"/>
              </a:spcBef>
              <a:spcAft>
                <a:spcPts val="475"/>
              </a:spcAft>
            </a:pPr>
            <a:r>
              <a:rPr lang="en-US" smtClean="0"/>
              <a:t>Decrease development costs </a:t>
            </a:r>
          </a:p>
          <a:p>
            <a:pPr eaLnBrk="1" hangingPunct="1">
              <a:spcBef>
                <a:spcPts val="475"/>
              </a:spcBef>
              <a:spcAft>
                <a:spcPts val="475"/>
              </a:spcAft>
            </a:pPr>
            <a:r>
              <a:rPr lang="en-US" smtClean="0"/>
              <a:t>Manage the risk of mistakes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Why do we model?</a:t>
            </a: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400" smtClean="0"/>
              <a:t>Introduction to UML</a:t>
            </a:r>
          </a:p>
        </p:txBody>
      </p:sp>
      <p:sp>
        <p:nvSpPr>
          <p:cNvPr id="3277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21FAACA0-2554-4D18-B61E-5AFB699B434F}" type="slidenum">
              <a:rPr lang="en-US" sz="1400" smtClean="0"/>
              <a:pPr eaLnBrk="1" hangingPunct="1"/>
              <a:t>30</a:t>
            </a:fld>
            <a:endParaRPr lang="en-US" sz="1400" smtClean="0"/>
          </a:p>
        </p:txBody>
      </p:sp>
      <p:sp>
        <p:nvSpPr>
          <p:cNvPr id="3277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506538" y="528638"/>
            <a:ext cx="7137400" cy="614362"/>
          </a:xfrm>
        </p:spPr>
        <p:txBody>
          <a:bodyPr/>
          <a:lstStyle/>
          <a:p>
            <a:pPr eaLnBrk="1" hangingPunct="1"/>
            <a:r>
              <a:rPr lang="en-US" smtClean="0"/>
              <a:t>Static Structural Diagrams</a:t>
            </a:r>
          </a:p>
        </p:txBody>
      </p:sp>
      <p:sp>
        <p:nvSpPr>
          <p:cNvPr id="3277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Shows a graph of classifier elements connected by static relationships.</a:t>
            </a:r>
          </a:p>
          <a:p>
            <a:pPr eaLnBrk="1" hangingPunct="1"/>
            <a:r>
              <a:rPr lang="en-US" sz="3600" smtClean="0"/>
              <a:t>kinds</a:t>
            </a:r>
          </a:p>
          <a:p>
            <a:pPr lvl="1" eaLnBrk="1" hangingPunct="1"/>
            <a:r>
              <a:rPr lang="en-US" sz="3200" smtClean="0"/>
              <a:t>class diagram: classifier view</a:t>
            </a:r>
          </a:p>
          <a:p>
            <a:pPr lvl="1" eaLnBrk="1" hangingPunct="1"/>
            <a:r>
              <a:rPr lang="en-US" sz="3200" smtClean="0"/>
              <a:t>object diagram: instance view</a:t>
            </a:r>
            <a:endParaRPr lang="en-US" sz="1800" smtClean="0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400" smtClean="0"/>
              <a:t>Introduction to UML</a:t>
            </a:r>
          </a:p>
        </p:txBody>
      </p:sp>
      <p:sp>
        <p:nvSpPr>
          <p:cNvPr id="337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44321742-5CB5-4FB8-B7A6-CD1B75981A56}" type="slidenum">
              <a:rPr lang="en-US" sz="1400" smtClean="0"/>
              <a:pPr eaLnBrk="1" hangingPunct="1"/>
              <a:t>31</a:t>
            </a:fld>
            <a:endParaRPr lang="en-US" sz="1400" smtClean="0"/>
          </a:p>
        </p:txBody>
      </p:sp>
      <p:sp>
        <p:nvSpPr>
          <p:cNvPr id="3379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435100" y="584200"/>
            <a:ext cx="7137400" cy="558800"/>
          </a:xfrm>
        </p:spPr>
        <p:txBody>
          <a:bodyPr/>
          <a:lstStyle/>
          <a:p>
            <a:pPr eaLnBrk="1" hangingPunct="1"/>
            <a:r>
              <a:rPr lang="en-US" smtClean="0"/>
              <a:t>Classes</a:t>
            </a:r>
          </a:p>
        </p:txBody>
      </p:sp>
      <p:sp>
        <p:nvSpPr>
          <p:cNvPr id="33797" name="Text Box 1027"/>
          <p:cNvSpPr txBox="1">
            <a:spLocks noChangeArrowheads="1"/>
          </p:cNvSpPr>
          <p:nvPr/>
        </p:nvSpPr>
        <p:spPr bwMode="auto">
          <a:xfrm>
            <a:off x="3352800" y="5867400"/>
            <a:ext cx="2757488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6173" tIns="43087" rIns="86173" bIns="43087">
            <a:spAutoFit/>
          </a:bodyPr>
          <a:lstStyle>
            <a:lvl1pPr defTabSz="862013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862013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862013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862013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862013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8620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8620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8620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8620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1500">
                <a:solidFill>
                  <a:schemeClr val="tx2"/>
                </a:solidFill>
                <a:latin typeface="Arial" charset="0"/>
              </a:rPr>
              <a:t>Fig. 3-17, </a:t>
            </a:r>
            <a:r>
              <a:rPr lang="en-US" sz="1500" i="1">
                <a:solidFill>
                  <a:schemeClr val="tx2"/>
                </a:solidFill>
                <a:latin typeface="Arial" charset="0"/>
              </a:rPr>
              <a:t>UML Notation Guide</a:t>
            </a:r>
            <a:endParaRPr lang="en-US" sz="1900" b="1">
              <a:solidFill>
                <a:schemeClr val="tx2"/>
              </a:solidFill>
              <a:latin typeface="Arial" charset="0"/>
            </a:endParaRPr>
          </a:p>
        </p:txBody>
      </p:sp>
      <p:pic>
        <p:nvPicPr>
          <p:cNvPr id="33798" name="Picture 102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676400"/>
            <a:ext cx="7010400" cy="37734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400" smtClean="0"/>
              <a:t>Introduction to UML</a:t>
            </a:r>
          </a:p>
        </p:txBody>
      </p:sp>
      <p:sp>
        <p:nvSpPr>
          <p:cNvPr id="3481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4D24E4F9-6AC2-45B1-84BB-A9F369CA8396}" type="slidenum">
              <a:rPr lang="en-US" sz="1400" smtClean="0"/>
              <a:pPr eaLnBrk="1" hangingPunct="1"/>
              <a:t>32</a:t>
            </a:fld>
            <a:endParaRPr lang="en-US" sz="1400" smtClean="0"/>
          </a:p>
        </p:txBody>
      </p:sp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>
          <a:xfrm>
            <a:off x="1366838" y="808038"/>
            <a:ext cx="7345362" cy="307975"/>
          </a:xfrm>
        </p:spPr>
        <p:txBody>
          <a:bodyPr/>
          <a:lstStyle/>
          <a:p>
            <a:pPr eaLnBrk="1" hangingPunct="1"/>
            <a:r>
              <a:rPr lang="en-US" sz="3600" smtClean="0"/>
              <a:t>Classes: compartments with names</a:t>
            </a:r>
          </a:p>
        </p:txBody>
      </p:sp>
      <p:sp>
        <p:nvSpPr>
          <p:cNvPr id="34821" name="Text Box 3"/>
          <p:cNvSpPr txBox="1">
            <a:spLocks noChangeArrowheads="1"/>
          </p:cNvSpPr>
          <p:nvPr/>
        </p:nvSpPr>
        <p:spPr bwMode="auto">
          <a:xfrm>
            <a:off x="3352800" y="5867400"/>
            <a:ext cx="2757488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6173" tIns="43087" rIns="86173" bIns="43087">
            <a:spAutoFit/>
          </a:bodyPr>
          <a:lstStyle>
            <a:lvl1pPr defTabSz="862013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862013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862013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862013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862013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8620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8620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8620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8620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1500">
                <a:solidFill>
                  <a:schemeClr val="tx2"/>
                </a:solidFill>
                <a:latin typeface="Arial" charset="0"/>
              </a:rPr>
              <a:t>Fig. 3-20, </a:t>
            </a:r>
            <a:r>
              <a:rPr lang="en-US" sz="1500" i="1">
                <a:solidFill>
                  <a:schemeClr val="tx2"/>
                </a:solidFill>
                <a:latin typeface="Arial" charset="0"/>
              </a:rPr>
              <a:t>UML Notation Guide</a:t>
            </a:r>
            <a:endParaRPr lang="en-US" sz="1900" b="1">
              <a:solidFill>
                <a:schemeClr val="tx2"/>
              </a:solidFill>
              <a:latin typeface="Arial" charset="0"/>
            </a:endParaRPr>
          </a:p>
        </p:txBody>
      </p:sp>
      <p:pic>
        <p:nvPicPr>
          <p:cNvPr id="3482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1676400"/>
            <a:ext cx="3525838" cy="4114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400" smtClean="0"/>
              <a:t>Introduction to UML</a:t>
            </a:r>
          </a:p>
        </p:txBody>
      </p:sp>
      <p:sp>
        <p:nvSpPr>
          <p:cNvPr id="3584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C6DABC49-4440-4E9C-BCD7-06F15DD8DBE4}" type="slidenum">
              <a:rPr lang="en-US" sz="1400" smtClean="0"/>
              <a:pPr eaLnBrk="1" hangingPunct="1"/>
              <a:t>33</a:t>
            </a:fld>
            <a:endParaRPr lang="en-US" sz="1400" smtClean="0"/>
          </a:p>
        </p:txBody>
      </p:sp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>
          <a:xfrm>
            <a:off x="1366838" y="808038"/>
            <a:ext cx="7345362" cy="307975"/>
          </a:xfrm>
        </p:spPr>
        <p:txBody>
          <a:bodyPr/>
          <a:lstStyle/>
          <a:p>
            <a:pPr eaLnBrk="1" hangingPunct="1"/>
            <a:r>
              <a:rPr lang="en-US" smtClean="0"/>
              <a:t>Classes: method body</a:t>
            </a:r>
          </a:p>
        </p:txBody>
      </p:sp>
      <p:sp>
        <p:nvSpPr>
          <p:cNvPr id="35845" name="Text Box 3"/>
          <p:cNvSpPr txBox="1">
            <a:spLocks noChangeArrowheads="1"/>
          </p:cNvSpPr>
          <p:nvPr/>
        </p:nvSpPr>
        <p:spPr bwMode="auto">
          <a:xfrm>
            <a:off x="3352800" y="5867400"/>
            <a:ext cx="2757488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6173" tIns="43087" rIns="86173" bIns="43087">
            <a:spAutoFit/>
          </a:bodyPr>
          <a:lstStyle>
            <a:lvl1pPr defTabSz="862013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862013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862013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862013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862013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8620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8620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8620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8620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1500">
                <a:solidFill>
                  <a:schemeClr val="tx2"/>
                </a:solidFill>
                <a:latin typeface="Arial" charset="0"/>
              </a:rPr>
              <a:t>Fig. 3-21, </a:t>
            </a:r>
            <a:r>
              <a:rPr lang="en-US" sz="1500" i="1">
                <a:solidFill>
                  <a:schemeClr val="tx2"/>
                </a:solidFill>
                <a:latin typeface="Arial" charset="0"/>
              </a:rPr>
              <a:t>UML Notation Guide</a:t>
            </a:r>
            <a:endParaRPr lang="en-US" sz="1900" b="1">
              <a:solidFill>
                <a:schemeClr val="tx2"/>
              </a:solidFill>
              <a:latin typeface="Arial" charset="0"/>
            </a:endParaRPr>
          </a:p>
        </p:txBody>
      </p:sp>
      <p:pic>
        <p:nvPicPr>
          <p:cNvPr id="3584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057400"/>
            <a:ext cx="8001000" cy="364013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400" smtClean="0"/>
              <a:t>Introduction to UML</a:t>
            </a:r>
          </a:p>
        </p:txBody>
      </p:sp>
      <p:sp>
        <p:nvSpPr>
          <p:cNvPr id="3686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81F94602-0286-49E4-801E-C3B17D6F6852}" type="slidenum">
              <a:rPr lang="en-US" sz="1400" smtClean="0"/>
              <a:pPr eaLnBrk="1" hangingPunct="1"/>
              <a:t>34</a:t>
            </a:fld>
            <a:endParaRPr lang="en-US" sz="1400" smtClean="0"/>
          </a:p>
        </p:txBody>
      </p:sp>
      <p:sp>
        <p:nvSpPr>
          <p:cNvPr id="36868" name="Rectangle 2050"/>
          <p:cNvSpPr>
            <a:spLocks noGrp="1" noChangeArrowheads="1"/>
          </p:cNvSpPr>
          <p:nvPr>
            <p:ph type="title"/>
          </p:nvPr>
        </p:nvSpPr>
        <p:spPr>
          <a:xfrm>
            <a:off x="1506538" y="584200"/>
            <a:ext cx="7065962" cy="558800"/>
          </a:xfrm>
        </p:spPr>
        <p:txBody>
          <a:bodyPr/>
          <a:lstStyle/>
          <a:p>
            <a:pPr eaLnBrk="1" hangingPunct="1"/>
            <a:r>
              <a:rPr lang="en-US" smtClean="0"/>
              <a:t>Interfaces</a:t>
            </a:r>
          </a:p>
        </p:txBody>
      </p:sp>
      <p:sp>
        <p:nvSpPr>
          <p:cNvPr id="36869" name="Text Box 2051"/>
          <p:cNvSpPr txBox="1">
            <a:spLocks noChangeArrowheads="1"/>
          </p:cNvSpPr>
          <p:nvPr/>
        </p:nvSpPr>
        <p:spPr bwMode="auto">
          <a:xfrm>
            <a:off x="3352800" y="5867400"/>
            <a:ext cx="2757488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6173" tIns="43087" rIns="86173" bIns="43087">
            <a:spAutoFit/>
          </a:bodyPr>
          <a:lstStyle>
            <a:lvl1pPr defTabSz="862013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862013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862013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862013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862013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8620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8620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8620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8620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1500">
                <a:solidFill>
                  <a:schemeClr val="tx2"/>
                </a:solidFill>
                <a:latin typeface="Arial" charset="0"/>
              </a:rPr>
              <a:t>Fig. 3-24, </a:t>
            </a:r>
            <a:r>
              <a:rPr lang="en-US" sz="1500" i="1">
                <a:solidFill>
                  <a:schemeClr val="tx2"/>
                </a:solidFill>
                <a:latin typeface="Arial" charset="0"/>
              </a:rPr>
              <a:t>UML Notation Guide</a:t>
            </a:r>
            <a:endParaRPr lang="en-US" sz="1900" b="1">
              <a:solidFill>
                <a:schemeClr val="tx2"/>
              </a:solidFill>
              <a:latin typeface="Arial" charset="0"/>
            </a:endParaRPr>
          </a:p>
        </p:txBody>
      </p:sp>
      <p:pic>
        <p:nvPicPr>
          <p:cNvPr id="36870" name="Picture 205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524000"/>
            <a:ext cx="6934200" cy="421005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400" smtClean="0"/>
              <a:t>Introduction to UML</a:t>
            </a:r>
          </a:p>
        </p:txBody>
      </p:sp>
      <p:sp>
        <p:nvSpPr>
          <p:cNvPr id="378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C9277B24-4420-4D99-880D-99F851F79D35}" type="slidenum">
              <a:rPr lang="en-US" sz="1400" smtClean="0"/>
              <a:pPr eaLnBrk="1" hangingPunct="1"/>
              <a:t>35</a:t>
            </a:fld>
            <a:endParaRPr lang="en-US" sz="1400" smtClean="0"/>
          </a:p>
        </p:txBody>
      </p:sp>
      <p:sp>
        <p:nvSpPr>
          <p:cNvPr id="37892" name="Rectangle 2050"/>
          <p:cNvSpPr>
            <a:spLocks noGrp="1" noChangeArrowheads="1"/>
          </p:cNvSpPr>
          <p:nvPr>
            <p:ph type="title"/>
          </p:nvPr>
        </p:nvSpPr>
        <p:spPr>
          <a:xfrm>
            <a:off x="1506538" y="584200"/>
            <a:ext cx="7065962" cy="558800"/>
          </a:xfrm>
        </p:spPr>
        <p:txBody>
          <a:bodyPr/>
          <a:lstStyle/>
          <a:p>
            <a:pPr eaLnBrk="1" hangingPunct="1"/>
            <a:r>
              <a:rPr lang="en-US" smtClean="0"/>
              <a:t>Associations</a:t>
            </a:r>
          </a:p>
        </p:txBody>
      </p:sp>
      <p:sp>
        <p:nvSpPr>
          <p:cNvPr id="37893" name="Text Box 2051"/>
          <p:cNvSpPr txBox="1">
            <a:spLocks noChangeArrowheads="1"/>
          </p:cNvSpPr>
          <p:nvPr/>
        </p:nvSpPr>
        <p:spPr bwMode="auto">
          <a:xfrm>
            <a:off x="3276600" y="6172200"/>
            <a:ext cx="2757488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6173" tIns="43087" rIns="86173" bIns="43087">
            <a:spAutoFit/>
          </a:bodyPr>
          <a:lstStyle>
            <a:lvl1pPr defTabSz="862013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862013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862013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862013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862013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8620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8620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8620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8620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1500">
                <a:solidFill>
                  <a:schemeClr val="tx2"/>
                </a:solidFill>
                <a:latin typeface="Arial" charset="0"/>
              </a:rPr>
              <a:t>Fig. 3-31, </a:t>
            </a:r>
            <a:r>
              <a:rPr lang="en-US" sz="1500" i="1">
                <a:solidFill>
                  <a:schemeClr val="tx2"/>
                </a:solidFill>
                <a:latin typeface="Arial" charset="0"/>
              </a:rPr>
              <a:t>UML Notation Guide</a:t>
            </a:r>
            <a:endParaRPr lang="en-US" sz="1900" b="1">
              <a:solidFill>
                <a:schemeClr val="tx2"/>
              </a:solidFill>
              <a:latin typeface="Arial" charset="0"/>
            </a:endParaRPr>
          </a:p>
        </p:txBody>
      </p:sp>
      <p:pic>
        <p:nvPicPr>
          <p:cNvPr id="37894" name="Picture 205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676400"/>
            <a:ext cx="4800600" cy="44196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400" smtClean="0"/>
              <a:t>Introduction to UML</a:t>
            </a:r>
          </a:p>
        </p:txBody>
      </p:sp>
      <p:sp>
        <p:nvSpPr>
          <p:cNvPr id="3891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09A6B36C-7AA8-4414-9DF2-7D04F3232996}" type="slidenum">
              <a:rPr lang="en-US" sz="1400" smtClean="0"/>
              <a:pPr eaLnBrk="1" hangingPunct="1"/>
              <a:t>36</a:t>
            </a:fld>
            <a:endParaRPr lang="en-US" sz="1400" smtClean="0"/>
          </a:p>
        </p:txBody>
      </p:sp>
      <p:sp>
        <p:nvSpPr>
          <p:cNvPr id="38916" name="Rectangle 3074"/>
          <p:cNvSpPr>
            <a:spLocks noGrp="1" noChangeArrowheads="1"/>
          </p:cNvSpPr>
          <p:nvPr>
            <p:ph type="title"/>
          </p:nvPr>
        </p:nvSpPr>
        <p:spPr>
          <a:xfrm>
            <a:off x="1506538" y="584200"/>
            <a:ext cx="6997700" cy="558800"/>
          </a:xfrm>
        </p:spPr>
        <p:txBody>
          <a:bodyPr/>
          <a:lstStyle/>
          <a:p>
            <a:pPr eaLnBrk="1" hangingPunct="1"/>
            <a:r>
              <a:rPr lang="en-US" smtClean="0"/>
              <a:t>Association Ends</a:t>
            </a:r>
          </a:p>
        </p:txBody>
      </p:sp>
      <p:sp>
        <p:nvSpPr>
          <p:cNvPr id="38917" name="Text Box 3075"/>
          <p:cNvSpPr txBox="1">
            <a:spLocks noChangeArrowheads="1"/>
          </p:cNvSpPr>
          <p:nvPr/>
        </p:nvSpPr>
        <p:spPr bwMode="auto">
          <a:xfrm>
            <a:off x="3429000" y="5867400"/>
            <a:ext cx="2757488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6173" tIns="43087" rIns="86173" bIns="43087">
            <a:spAutoFit/>
          </a:bodyPr>
          <a:lstStyle>
            <a:lvl1pPr defTabSz="862013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862013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862013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862013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862013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8620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8620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8620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8620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1500">
                <a:solidFill>
                  <a:schemeClr val="tx2"/>
                </a:solidFill>
                <a:latin typeface="Arial" charset="0"/>
              </a:rPr>
              <a:t>Fig. 3-32, </a:t>
            </a:r>
            <a:r>
              <a:rPr lang="en-US" sz="1500" i="1">
                <a:solidFill>
                  <a:schemeClr val="tx2"/>
                </a:solidFill>
                <a:latin typeface="Arial" charset="0"/>
              </a:rPr>
              <a:t>UML Notation Guide</a:t>
            </a:r>
            <a:endParaRPr lang="en-US" sz="1900" b="1">
              <a:solidFill>
                <a:schemeClr val="tx2"/>
              </a:solidFill>
              <a:latin typeface="Arial" charset="0"/>
            </a:endParaRPr>
          </a:p>
        </p:txBody>
      </p:sp>
      <p:pic>
        <p:nvPicPr>
          <p:cNvPr id="38918" name="Picture 307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981200"/>
            <a:ext cx="6705600" cy="30892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400" smtClean="0"/>
              <a:t>Introduction to UML</a:t>
            </a:r>
          </a:p>
        </p:txBody>
      </p:sp>
      <p:sp>
        <p:nvSpPr>
          <p:cNvPr id="3993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4956F7DC-FEDE-4AA5-AA1B-77E17AD9755F}" type="slidenum">
              <a:rPr lang="en-US" sz="1400" smtClean="0"/>
              <a:pPr eaLnBrk="1" hangingPunct="1"/>
              <a:t>37</a:t>
            </a:fld>
            <a:endParaRPr lang="en-US" sz="1400" smtClean="0"/>
          </a:p>
        </p:txBody>
      </p:sp>
      <p:sp>
        <p:nvSpPr>
          <p:cNvPr id="39940" name="Text Box 3"/>
          <p:cNvSpPr txBox="1">
            <a:spLocks noChangeArrowheads="1"/>
          </p:cNvSpPr>
          <p:nvPr/>
        </p:nvSpPr>
        <p:spPr bwMode="auto">
          <a:xfrm>
            <a:off x="3276600" y="6019800"/>
            <a:ext cx="2757488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6173" tIns="43087" rIns="86173" bIns="43087">
            <a:spAutoFit/>
          </a:bodyPr>
          <a:lstStyle>
            <a:lvl1pPr defTabSz="862013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862013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862013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862013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862013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8620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8620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8620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8620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1500">
                <a:solidFill>
                  <a:schemeClr val="tx2"/>
                </a:solidFill>
                <a:latin typeface="Arial" charset="0"/>
              </a:rPr>
              <a:t>Fig. 3-31, </a:t>
            </a:r>
            <a:r>
              <a:rPr lang="en-US" sz="1500" i="1">
                <a:solidFill>
                  <a:schemeClr val="tx2"/>
                </a:solidFill>
                <a:latin typeface="Arial" charset="0"/>
              </a:rPr>
              <a:t>UML Notation Guide</a:t>
            </a:r>
            <a:endParaRPr lang="en-US" sz="1900" b="1">
              <a:solidFill>
                <a:schemeClr val="tx2"/>
              </a:solidFill>
              <a:latin typeface="Arial" charset="0"/>
            </a:endParaRPr>
          </a:p>
        </p:txBody>
      </p:sp>
      <p:pic>
        <p:nvPicPr>
          <p:cNvPr id="3994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676400"/>
            <a:ext cx="6019800" cy="438943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94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Ternary Associations</a:t>
            </a: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400" smtClean="0"/>
              <a:t>Introduction to UML</a:t>
            </a:r>
          </a:p>
        </p:txBody>
      </p:sp>
      <p:sp>
        <p:nvSpPr>
          <p:cNvPr id="409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23F257A8-C00A-4529-B681-80F0254C3FAA}" type="slidenum">
              <a:rPr lang="en-US" sz="1400" smtClean="0"/>
              <a:pPr eaLnBrk="1" hangingPunct="1"/>
              <a:t>38</a:t>
            </a:fld>
            <a:endParaRPr lang="en-US" sz="1400" smtClean="0"/>
          </a:p>
        </p:txBody>
      </p:sp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>
          <a:xfrm>
            <a:off x="1435100" y="639763"/>
            <a:ext cx="7137400" cy="503237"/>
          </a:xfrm>
        </p:spPr>
        <p:txBody>
          <a:bodyPr/>
          <a:lstStyle/>
          <a:p>
            <a:pPr eaLnBrk="1" hangingPunct="1"/>
            <a:r>
              <a:rPr lang="en-US" smtClean="0"/>
              <a:t>Composition</a:t>
            </a:r>
          </a:p>
        </p:txBody>
      </p:sp>
      <p:sp>
        <p:nvSpPr>
          <p:cNvPr id="40965" name="Text Box 3"/>
          <p:cNvSpPr txBox="1">
            <a:spLocks noChangeArrowheads="1"/>
          </p:cNvSpPr>
          <p:nvPr/>
        </p:nvSpPr>
        <p:spPr bwMode="auto">
          <a:xfrm>
            <a:off x="3429000" y="5867400"/>
            <a:ext cx="2757488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6173" tIns="43087" rIns="86173" bIns="43087">
            <a:spAutoFit/>
          </a:bodyPr>
          <a:lstStyle>
            <a:lvl1pPr defTabSz="862013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862013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862013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862013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862013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8620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8620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8620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8620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1500">
                <a:solidFill>
                  <a:schemeClr val="tx2"/>
                </a:solidFill>
                <a:latin typeface="Arial" charset="0"/>
              </a:rPr>
              <a:t>Fig. 3-36, </a:t>
            </a:r>
            <a:r>
              <a:rPr lang="en-US" sz="1500" i="1">
                <a:solidFill>
                  <a:schemeClr val="tx2"/>
                </a:solidFill>
                <a:latin typeface="Arial" charset="0"/>
              </a:rPr>
              <a:t>UML Notation Guide</a:t>
            </a:r>
            <a:endParaRPr lang="en-US" sz="1900" b="1">
              <a:solidFill>
                <a:schemeClr val="tx2"/>
              </a:solidFill>
              <a:latin typeface="Arial" charset="0"/>
            </a:endParaRPr>
          </a:p>
        </p:txBody>
      </p:sp>
      <p:pic>
        <p:nvPicPr>
          <p:cNvPr id="4096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600200"/>
            <a:ext cx="5562600" cy="37734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400" smtClean="0"/>
              <a:t>Introduction to UML</a:t>
            </a:r>
          </a:p>
        </p:txBody>
      </p:sp>
      <p:sp>
        <p:nvSpPr>
          <p:cNvPr id="4198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72F185BE-EC99-40B4-936B-BC31359045C5}" type="slidenum">
              <a:rPr lang="en-US" sz="1400" smtClean="0"/>
              <a:pPr eaLnBrk="1" hangingPunct="1"/>
              <a:t>39</a:t>
            </a:fld>
            <a:endParaRPr lang="en-US" sz="1400" smtClean="0"/>
          </a:p>
        </p:txBody>
      </p:sp>
      <p:sp>
        <p:nvSpPr>
          <p:cNvPr id="41988" name="Rectangle 3074"/>
          <p:cNvSpPr>
            <a:spLocks noGrp="1" noChangeArrowheads="1"/>
          </p:cNvSpPr>
          <p:nvPr>
            <p:ph type="title"/>
          </p:nvPr>
        </p:nvSpPr>
        <p:spPr>
          <a:xfrm>
            <a:off x="1506538" y="584200"/>
            <a:ext cx="6997700" cy="558800"/>
          </a:xfrm>
        </p:spPr>
        <p:txBody>
          <a:bodyPr/>
          <a:lstStyle/>
          <a:p>
            <a:pPr eaLnBrk="1" hangingPunct="1"/>
            <a:r>
              <a:rPr lang="en-US" smtClean="0"/>
              <a:t>Composition</a:t>
            </a:r>
          </a:p>
        </p:txBody>
      </p:sp>
      <p:sp>
        <p:nvSpPr>
          <p:cNvPr id="41989" name="Text Box 3075"/>
          <p:cNvSpPr txBox="1">
            <a:spLocks noChangeArrowheads="1"/>
          </p:cNvSpPr>
          <p:nvPr/>
        </p:nvSpPr>
        <p:spPr bwMode="auto">
          <a:xfrm>
            <a:off x="3657600" y="5791200"/>
            <a:ext cx="2757488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6173" tIns="43087" rIns="86173" bIns="43087">
            <a:spAutoFit/>
          </a:bodyPr>
          <a:lstStyle>
            <a:lvl1pPr defTabSz="862013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862013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862013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862013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862013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8620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8620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8620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8620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1500">
                <a:solidFill>
                  <a:schemeClr val="tx2"/>
                </a:solidFill>
                <a:latin typeface="Arial" charset="0"/>
              </a:rPr>
              <a:t>Fig. 3-36, </a:t>
            </a:r>
            <a:r>
              <a:rPr lang="en-US" sz="1500" i="1">
                <a:solidFill>
                  <a:schemeClr val="tx2"/>
                </a:solidFill>
                <a:latin typeface="Arial" charset="0"/>
              </a:rPr>
              <a:t>UML Notation Guide</a:t>
            </a:r>
            <a:endParaRPr lang="en-US" sz="1900" b="1">
              <a:solidFill>
                <a:schemeClr val="tx2"/>
              </a:solidFill>
              <a:latin typeface="Arial" charset="0"/>
            </a:endParaRPr>
          </a:p>
        </p:txBody>
      </p:sp>
      <p:pic>
        <p:nvPicPr>
          <p:cNvPr id="41990" name="Picture 307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1828800"/>
            <a:ext cx="3402013" cy="3810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400" smtClean="0"/>
              <a:t>Introduction to UML</a:t>
            </a:r>
          </a:p>
        </p:txBody>
      </p:sp>
      <p:sp>
        <p:nvSpPr>
          <p:cNvPr id="614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A2915CD4-8A32-456E-8404-54288CBFD0D3}" type="slidenum">
              <a:rPr lang="en-US" sz="1400" smtClean="0"/>
              <a:pPr eaLnBrk="1" hangingPunct="1"/>
              <a:t>4</a:t>
            </a:fld>
            <a:endParaRPr lang="en-US" sz="1400" smtClean="0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>
          <a:xfrm>
            <a:off x="1601788" y="695325"/>
            <a:ext cx="7326312" cy="4159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ts val="475"/>
              </a:spcBef>
              <a:spcAft>
                <a:spcPts val="475"/>
              </a:spcAft>
            </a:pPr>
            <a:r>
              <a:rPr lang="en-US" smtClean="0"/>
              <a:t>Why do we model graphically?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ts val="475"/>
              </a:spcBef>
              <a:spcAft>
                <a:spcPts val="475"/>
              </a:spcAft>
            </a:pPr>
            <a:r>
              <a:rPr lang="en-US" sz="3600" smtClean="0"/>
              <a:t>Graphics reveal data.</a:t>
            </a:r>
          </a:p>
          <a:p>
            <a:pPr lvl="1" eaLnBrk="1" hangingPunct="1">
              <a:spcBef>
                <a:spcPts val="475"/>
              </a:spcBef>
              <a:spcAft>
                <a:spcPts val="475"/>
              </a:spcAft>
            </a:pPr>
            <a:r>
              <a:rPr lang="en-US" sz="2400" smtClean="0"/>
              <a:t>Edward Tufte</a:t>
            </a:r>
            <a:br>
              <a:rPr lang="en-US" sz="2400" smtClean="0"/>
            </a:br>
            <a:r>
              <a:rPr lang="en-US" sz="2400" i="1" smtClean="0"/>
              <a:t>The Visual Display of Quantitative Information, 1983</a:t>
            </a:r>
            <a:r>
              <a:rPr lang="en-US" sz="3500" b="1" smtClean="0"/>
              <a:t/>
            </a:r>
            <a:br>
              <a:rPr lang="en-US" sz="3500" b="1" smtClean="0"/>
            </a:br>
            <a:endParaRPr lang="en-US" smtClean="0"/>
          </a:p>
          <a:p>
            <a:pPr eaLnBrk="1" hangingPunct="1">
              <a:spcBef>
                <a:spcPts val="475"/>
              </a:spcBef>
              <a:spcAft>
                <a:spcPts val="475"/>
              </a:spcAft>
            </a:pPr>
            <a:r>
              <a:rPr lang="en-US" sz="3600" smtClean="0"/>
              <a:t>1 bitmap = 1 megaword.</a:t>
            </a:r>
          </a:p>
          <a:p>
            <a:pPr lvl="1" eaLnBrk="1" hangingPunct="1">
              <a:spcBef>
                <a:spcPts val="475"/>
              </a:spcBef>
              <a:spcAft>
                <a:spcPts val="475"/>
              </a:spcAft>
            </a:pPr>
            <a:r>
              <a:rPr lang="en-US" sz="2400" smtClean="0"/>
              <a:t>Anonymous visual modeler</a:t>
            </a: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400" smtClean="0"/>
              <a:t>Introduction to UML</a:t>
            </a:r>
          </a:p>
        </p:txBody>
      </p:sp>
      <p:sp>
        <p:nvSpPr>
          <p:cNvPr id="4301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FB087F85-25CC-4B56-9223-FD537348BCB8}" type="slidenum">
              <a:rPr lang="en-US" sz="1400" smtClean="0"/>
              <a:pPr eaLnBrk="1" hangingPunct="1"/>
              <a:t>40</a:t>
            </a:fld>
            <a:endParaRPr lang="en-US" sz="1400" smtClean="0"/>
          </a:p>
        </p:txBody>
      </p:sp>
      <p:sp>
        <p:nvSpPr>
          <p:cNvPr id="43012" name="Rectangle 2"/>
          <p:cNvSpPr>
            <a:spLocks noGrp="1" noChangeArrowheads="1"/>
          </p:cNvSpPr>
          <p:nvPr>
            <p:ph type="title"/>
          </p:nvPr>
        </p:nvSpPr>
        <p:spPr>
          <a:xfrm>
            <a:off x="1506538" y="639763"/>
            <a:ext cx="7065962" cy="503237"/>
          </a:xfrm>
        </p:spPr>
        <p:txBody>
          <a:bodyPr/>
          <a:lstStyle/>
          <a:p>
            <a:pPr eaLnBrk="1" hangingPunct="1"/>
            <a:r>
              <a:rPr lang="en-US" smtClean="0"/>
              <a:t>Generalization</a:t>
            </a:r>
          </a:p>
        </p:txBody>
      </p:sp>
      <p:sp>
        <p:nvSpPr>
          <p:cNvPr id="43013" name="Text Box 3"/>
          <p:cNvSpPr txBox="1">
            <a:spLocks noChangeArrowheads="1"/>
          </p:cNvSpPr>
          <p:nvPr/>
        </p:nvSpPr>
        <p:spPr bwMode="auto">
          <a:xfrm>
            <a:off x="3276600" y="6172200"/>
            <a:ext cx="2757488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6173" tIns="43087" rIns="86173" bIns="43087">
            <a:spAutoFit/>
          </a:bodyPr>
          <a:lstStyle>
            <a:lvl1pPr defTabSz="862013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862013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862013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862013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862013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8620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8620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8620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8620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1500">
                <a:solidFill>
                  <a:schemeClr val="tx2"/>
                </a:solidFill>
                <a:latin typeface="Arial" charset="0"/>
              </a:rPr>
              <a:t>Fig. 3-38, </a:t>
            </a:r>
            <a:r>
              <a:rPr lang="en-US" sz="1500" i="1">
                <a:solidFill>
                  <a:schemeClr val="tx2"/>
                </a:solidFill>
                <a:latin typeface="Arial" charset="0"/>
              </a:rPr>
              <a:t>UML Notation Guide</a:t>
            </a:r>
            <a:endParaRPr lang="en-US" sz="1900" b="1">
              <a:solidFill>
                <a:schemeClr val="tx2"/>
              </a:solidFill>
              <a:latin typeface="Arial" charset="0"/>
            </a:endParaRPr>
          </a:p>
        </p:txBody>
      </p:sp>
      <p:pic>
        <p:nvPicPr>
          <p:cNvPr id="4301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100" y="1371600"/>
            <a:ext cx="6019800" cy="459105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400" smtClean="0"/>
              <a:t>Introduction to UML</a:t>
            </a:r>
          </a:p>
        </p:txBody>
      </p:sp>
      <p:sp>
        <p:nvSpPr>
          <p:cNvPr id="4403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EBDAEA4F-9EF3-47F1-A4A4-EFD7372A771B}" type="slidenum">
              <a:rPr lang="en-US" sz="1400" smtClean="0"/>
              <a:pPr eaLnBrk="1" hangingPunct="1"/>
              <a:t>41</a:t>
            </a:fld>
            <a:endParaRPr lang="en-US" sz="1400" smtClean="0"/>
          </a:p>
        </p:txBody>
      </p:sp>
      <p:sp>
        <p:nvSpPr>
          <p:cNvPr id="44036" name="Rectangle 2"/>
          <p:cNvSpPr>
            <a:spLocks noGrp="1" noChangeArrowheads="1"/>
          </p:cNvSpPr>
          <p:nvPr>
            <p:ph type="title"/>
          </p:nvPr>
        </p:nvSpPr>
        <p:spPr>
          <a:xfrm>
            <a:off x="1506538" y="639763"/>
            <a:ext cx="6997700" cy="503237"/>
          </a:xfrm>
        </p:spPr>
        <p:txBody>
          <a:bodyPr/>
          <a:lstStyle/>
          <a:p>
            <a:pPr eaLnBrk="1" hangingPunct="1"/>
            <a:r>
              <a:rPr lang="en-US" smtClean="0"/>
              <a:t>Generalization</a:t>
            </a:r>
          </a:p>
        </p:txBody>
      </p:sp>
      <p:sp>
        <p:nvSpPr>
          <p:cNvPr id="44037" name="Text Box 3"/>
          <p:cNvSpPr txBox="1">
            <a:spLocks noChangeArrowheads="1"/>
          </p:cNvSpPr>
          <p:nvPr/>
        </p:nvSpPr>
        <p:spPr bwMode="auto">
          <a:xfrm>
            <a:off x="3276600" y="6019800"/>
            <a:ext cx="2757488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6173" tIns="43087" rIns="86173" bIns="43087">
            <a:spAutoFit/>
          </a:bodyPr>
          <a:lstStyle>
            <a:lvl1pPr defTabSz="862013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862013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862013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862013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862013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8620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8620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8620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8620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1500">
                <a:solidFill>
                  <a:schemeClr val="tx2"/>
                </a:solidFill>
                <a:latin typeface="Arial" charset="0"/>
              </a:rPr>
              <a:t>Fig. 3-39, </a:t>
            </a:r>
            <a:r>
              <a:rPr lang="en-US" sz="1500" i="1">
                <a:solidFill>
                  <a:schemeClr val="tx2"/>
                </a:solidFill>
                <a:latin typeface="Arial" charset="0"/>
              </a:rPr>
              <a:t>UML Notation Guide</a:t>
            </a:r>
            <a:endParaRPr lang="en-US" sz="1900" b="1">
              <a:solidFill>
                <a:schemeClr val="tx2"/>
              </a:solidFill>
              <a:latin typeface="Arial" charset="0"/>
            </a:endParaRPr>
          </a:p>
        </p:txBody>
      </p:sp>
      <p:pic>
        <p:nvPicPr>
          <p:cNvPr id="4403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752600"/>
            <a:ext cx="7543800" cy="41195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400" smtClean="0"/>
              <a:t>Introduction to UML</a:t>
            </a:r>
          </a:p>
        </p:txBody>
      </p:sp>
      <p:sp>
        <p:nvSpPr>
          <p:cNvPr id="4505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AEA52F36-7B23-40CB-A577-B9C4AEF819F1}" type="slidenum">
              <a:rPr lang="en-US" sz="1400" smtClean="0"/>
              <a:pPr eaLnBrk="1" hangingPunct="1"/>
              <a:t>42</a:t>
            </a:fld>
            <a:endParaRPr lang="en-US" sz="1400" smtClean="0"/>
          </a:p>
        </p:txBody>
      </p:sp>
      <p:sp>
        <p:nvSpPr>
          <p:cNvPr id="45060" name="Rectangle 3074"/>
          <p:cNvSpPr>
            <a:spLocks noGrp="1" noChangeArrowheads="1"/>
          </p:cNvSpPr>
          <p:nvPr>
            <p:ph type="title"/>
          </p:nvPr>
        </p:nvSpPr>
        <p:spPr>
          <a:xfrm>
            <a:off x="1506538" y="528638"/>
            <a:ext cx="6997700" cy="558800"/>
          </a:xfrm>
        </p:spPr>
        <p:txBody>
          <a:bodyPr/>
          <a:lstStyle/>
          <a:p>
            <a:pPr eaLnBrk="1" hangingPunct="1"/>
            <a:r>
              <a:rPr lang="en-US" smtClean="0"/>
              <a:t>Dependencies</a:t>
            </a:r>
          </a:p>
        </p:txBody>
      </p:sp>
      <p:sp>
        <p:nvSpPr>
          <p:cNvPr id="45061" name="Text Box 3075"/>
          <p:cNvSpPr txBox="1">
            <a:spLocks noChangeArrowheads="1"/>
          </p:cNvSpPr>
          <p:nvPr/>
        </p:nvSpPr>
        <p:spPr bwMode="auto">
          <a:xfrm>
            <a:off x="3352800" y="5791200"/>
            <a:ext cx="2757488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6173" tIns="43087" rIns="86173" bIns="43087">
            <a:spAutoFit/>
          </a:bodyPr>
          <a:lstStyle>
            <a:lvl1pPr defTabSz="862013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862013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862013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862013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862013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8620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8620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8620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8620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1500">
                <a:solidFill>
                  <a:schemeClr val="tx2"/>
                </a:solidFill>
                <a:latin typeface="Arial" charset="0"/>
              </a:rPr>
              <a:t>Fig. 3-41, </a:t>
            </a:r>
            <a:r>
              <a:rPr lang="en-US" sz="1500" i="1">
                <a:solidFill>
                  <a:schemeClr val="tx2"/>
                </a:solidFill>
                <a:latin typeface="Arial" charset="0"/>
              </a:rPr>
              <a:t>UML Notation Guide</a:t>
            </a:r>
            <a:endParaRPr lang="en-US" sz="1900" b="1">
              <a:solidFill>
                <a:schemeClr val="tx2"/>
              </a:solidFill>
              <a:latin typeface="Arial" charset="0"/>
            </a:endParaRPr>
          </a:p>
        </p:txBody>
      </p:sp>
      <p:pic>
        <p:nvPicPr>
          <p:cNvPr id="45062" name="Picture 307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676400"/>
            <a:ext cx="6372225" cy="39544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400" smtClean="0"/>
              <a:t>Introduction to UML</a:t>
            </a:r>
          </a:p>
        </p:txBody>
      </p:sp>
      <p:sp>
        <p:nvSpPr>
          <p:cNvPr id="4608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0D73813F-256C-4AAF-B03D-E23CF05DB049}" type="slidenum">
              <a:rPr lang="en-US" sz="1400" smtClean="0"/>
              <a:pPr eaLnBrk="1" hangingPunct="1"/>
              <a:t>43</a:t>
            </a:fld>
            <a:endParaRPr lang="en-US" sz="1400" smtClean="0"/>
          </a:p>
        </p:txBody>
      </p:sp>
      <p:sp>
        <p:nvSpPr>
          <p:cNvPr id="46084" name="Rectangle 2"/>
          <p:cNvSpPr>
            <a:spLocks noGrp="1" noChangeArrowheads="1"/>
          </p:cNvSpPr>
          <p:nvPr>
            <p:ph type="title"/>
          </p:nvPr>
        </p:nvSpPr>
        <p:spPr>
          <a:xfrm>
            <a:off x="1506538" y="584200"/>
            <a:ext cx="7065962" cy="558800"/>
          </a:xfrm>
        </p:spPr>
        <p:txBody>
          <a:bodyPr/>
          <a:lstStyle/>
          <a:p>
            <a:pPr eaLnBrk="1" hangingPunct="1"/>
            <a:r>
              <a:rPr lang="en-US" smtClean="0"/>
              <a:t>Dependencies</a:t>
            </a:r>
          </a:p>
        </p:txBody>
      </p:sp>
      <p:sp>
        <p:nvSpPr>
          <p:cNvPr id="46085" name="Text Box 3"/>
          <p:cNvSpPr txBox="1">
            <a:spLocks noChangeArrowheads="1"/>
          </p:cNvSpPr>
          <p:nvPr/>
        </p:nvSpPr>
        <p:spPr bwMode="auto">
          <a:xfrm>
            <a:off x="3276600" y="5943600"/>
            <a:ext cx="2757488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6173" tIns="43087" rIns="86173" bIns="43087">
            <a:spAutoFit/>
          </a:bodyPr>
          <a:lstStyle>
            <a:lvl1pPr defTabSz="862013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862013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862013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862013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862013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8620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8620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8620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8620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1500">
                <a:solidFill>
                  <a:schemeClr val="tx2"/>
                </a:solidFill>
                <a:latin typeface="Arial" charset="0"/>
              </a:rPr>
              <a:t>Fig. 3-42, </a:t>
            </a:r>
            <a:r>
              <a:rPr lang="en-US" sz="1500" i="1">
                <a:solidFill>
                  <a:schemeClr val="tx2"/>
                </a:solidFill>
                <a:latin typeface="Arial" charset="0"/>
              </a:rPr>
              <a:t>UML Notation Guide</a:t>
            </a:r>
            <a:endParaRPr lang="en-US" sz="1900" b="1">
              <a:solidFill>
                <a:schemeClr val="tx2"/>
              </a:solidFill>
              <a:latin typeface="Arial" charset="0"/>
            </a:endParaRPr>
          </a:p>
        </p:txBody>
      </p:sp>
      <p:pic>
        <p:nvPicPr>
          <p:cNvPr id="4608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600200"/>
            <a:ext cx="5334000" cy="42037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400" smtClean="0"/>
              <a:t>Introduction to UML</a:t>
            </a:r>
          </a:p>
        </p:txBody>
      </p:sp>
      <p:sp>
        <p:nvSpPr>
          <p:cNvPr id="4710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7DC87AE0-F825-4F34-B763-5C4EFB4916D9}" type="slidenum">
              <a:rPr lang="en-US" sz="1400" smtClean="0"/>
              <a:pPr eaLnBrk="1" hangingPunct="1"/>
              <a:t>44</a:t>
            </a:fld>
            <a:endParaRPr lang="en-US" sz="1400" smtClean="0"/>
          </a:p>
        </p:txBody>
      </p:sp>
      <p:sp>
        <p:nvSpPr>
          <p:cNvPr id="47108" name="Rectangle 2"/>
          <p:cNvSpPr>
            <a:spLocks noGrp="1" noChangeArrowheads="1"/>
          </p:cNvSpPr>
          <p:nvPr>
            <p:ph type="title"/>
          </p:nvPr>
        </p:nvSpPr>
        <p:spPr>
          <a:xfrm>
            <a:off x="1574800" y="584200"/>
            <a:ext cx="6997700" cy="558800"/>
          </a:xfrm>
        </p:spPr>
        <p:txBody>
          <a:bodyPr/>
          <a:lstStyle/>
          <a:p>
            <a:pPr eaLnBrk="1" hangingPunct="1"/>
            <a:r>
              <a:rPr lang="en-US" smtClean="0"/>
              <a:t>Objects</a:t>
            </a:r>
          </a:p>
        </p:txBody>
      </p:sp>
      <p:sp>
        <p:nvSpPr>
          <p:cNvPr id="47109" name="Text Box 3"/>
          <p:cNvSpPr txBox="1">
            <a:spLocks noChangeArrowheads="1"/>
          </p:cNvSpPr>
          <p:nvPr/>
        </p:nvSpPr>
        <p:spPr bwMode="auto">
          <a:xfrm>
            <a:off x="3124200" y="5867400"/>
            <a:ext cx="2757488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6173" tIns="43087" rIns="86173" bIns="43087">
            <a:spAutoFit/>
          </a:bodyPr>
          <a:lstStyle>
            <a:lvl1pPr defTabSz="862013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862013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862013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862013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862013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8620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8620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8620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8620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1500">
                <a:solidFill>
                  <a:schemeClr val="tx2"/>
                </a:solidFill>
                <a:latin typeface="Arial" charset="0"/>
              </a:rPr>
              <a:t>Fig. 3-29, </a:t>
            </a:r>
            <a:r>
              <a:rPr lang="en-US" sz="1500" i="1">
                <a:solidFill>
                  <a:schemeClr val="tx2"/>
                </a:solidFill>
                <a:latin typeface="Arial" charset="0"/>
              </a:rPr>
              <a:t>UML Notation Guide</a:t>
            </a:r>
            <a:endParaRPr lang="en-US" sz="1900" b="1">
              <a:solidFill>
                <a:schemeClr val="tx2"/>
              </a:solidFill>
              <a:latin typeface="Arial" charset="0"/>
            </a:endParaRPr>
          </a:p>
        </p:txBody>
      </p:sp>
      <p:pic>
        <p:nvPicPr>
          <p:cNvPr id="4711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828800"/>
            <a:ext cx="6691313" cy="376713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400" smtClean="0"/>
              <a:t>Introduction to UML</a:t>
            </a:r>
          </a:p>
        </p:txBody>
      </p:sp>
      <p:sp>
        <p:nvSpPr>
          <p:cNvPr id="4813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D4ADF71C-DFF1-4D7D-BF23-C041DB6FE0EB}" type="slidenum">
              <a:rPr lang="en-US" sz="1400" smtClean="0"/>
              <a:pPr eaLnBrk="1" hangingPunct="1"/>
              <a:t>45</a:t>
            </a:fld>
            <a:endParaRPr lang="en-US" sz="1400" smtClean="0"/>
          </a:p>
        </p:txBody>
      </p:sp>
      <p:sp>
        <p:nvSpPr>
          <p:cNvPr id="48132" name="Rectangle 2"/>
          <p:cNvSpPr>
            <a:spLocks noGrp="1" noChangeArrowheads="1"/>
          </p:cNvSpPr>
          <p:nvPr>
            <p:ph type="title"/>
          </p:nvPr>
        </p:nvSpPr>
        <p:spPr>
          <a:xfrm>
            <a:off x="1506538" y="584200"/>
            <a:ext cx="7065962" cy="558800"/>
          </a:xfrm>
        </p:spPr>
        <p:txBody>
          <a:bodyPr/>
          <a:lstStyle/>
          <a:p>
            <a:pPr eaLnBrk="1" hangingPunct="1"/>
            <a:r>
              <a:rPr lang="en-US" smtClean="0"/>
              <a:t>Composite objects</a:t>
            </a:r>
          </a:p>
        </p:txBody>
      </p:sp>
      <p:sp>
        <p:nvSpPr>
          <p:cNvPr id="48133" name="Text Box 3"/>
          <p:cNvSpPr txBox="1">
            <a:spLocks noChangeArrowheads="1"/>
          </p:cNvSpPr>
          <p:nvPr/>
        </p:nvSpPr>
        <p:spPr bwMode="auto">
          <a:xfrm>
            <a:off x="3200400" y="6019800"/>
            <a:ext cx="2757488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6173" tIns="43087" rIns="86173" bIns="43087">
            <a:spAutoFit/>
          </a:bodyPr>
          <a:lstStyle>
            <a:lvl1pPr defTabSz="862013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862013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862013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862013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862013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8620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8620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8620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8620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1500">
                <a:solidFill>
                  <a:schemeClr val="tx2"/>
                </a:solidFill>
                <a:latin typeface="Arial" charset="0"/>
              </a:rPr>
              <a:t>Fig. 3-30, </a:t>
            </a:r>
            <a:r>
              <a:rPr lang="en-US" sz="1500" i="1">
                <a:solidFill>
                  <a:schemeClr val="tx2"/>
                </a:solidFill>
                <a:latin typeface="Arial" charset="0"/>
              </a:rPr>
              <a:t>UML Notation Guide</a:t>
            </a:r>
            <a:endParaRPr lang="en-US" sz="1900" b="1">
              <a:solidFill>
                <a:schemeClr val="tx2"/>
              </a:solidFill>
              <a:latin typeface="Arial" charset="0"/>
            </a:endParaRPr>
          </a:p>
        </p:txBody>
      </p:sp>
      <p:pic>
        <p:nvPicPr>
          <p:cNvPr id="4813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600200"/>
            <a:ext cx="4724400" cy="43148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400" smtClean="0"/>
              <a:t>Introduction to UML</a:t>
            </a:r>
          </a:p>
        </p:txBody>
      </p:sp>
      <p:sp>
        <p:nvSpPr>
          <p:cNvPr id="4915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B25A8CE6-65DB-456F-A32C-189EA7992B29}" type="slidenum">
              <a:rPr lang="en-US" sz="1400" smtClean="0"/>
              <a:pPr eaLnBrk="1" hangingPunct="1"/>
              <a:t>46</a:t>
            </a:fld>
            <a:endParaRPr lang="en-US" sz="1400" smtClean="0"/>
          </a:p>
        </p:txBody>
      </p:sp>
      <p:sp>
        <p:nvSpPr>
          <p:cNvPr id="49156" name="Rectangle 2"/>
          <p:cNvSpPr>
            <a:spLocks noGrp="1" noChangeArrowheads="1"/>
          </p:cNvSpPr>
          <p:nvPr>
            <p:ph type="title"/>
          </p:nvPr>
        </p:nvSpPr>
        <p:spPr>
          <a:xfrm>
            <a:off x="1506538" y="584200"/>
            <a:ext cx="7137400" cy="558800"/>
          </a:xfrm>
        </p:spPr>
        <p:txBody>
          <a:bodyPr/>
          <a:lstStyle/>
          <a:p>
            <a:pPr eaLnBrk="1" hangingPunct="1"/>
            <a:r>
              <a:rPr lang="en-US" smtClean="0"/>
              <a:t>Links</a:t>
            </a:r>
          </a:p>
        </p:txBody>
      </p:sp>
      <p:sp>
        <p:nvSpPr>
          <p:cNvPr id="49157" name="Text Box 3"/>
          <p:cNvSpPr txBox="1">
            <a:spLocks noChangeArrowheads="1"/>
          </p:cNvSpPr>
          <p:nvPr/>
        </p:nvSpPr>
        <p:spPr bwMode="auto">
          <a:xfrm>
            <a:off x="3429000" y="5867400"/>
            <a:ext cx="2757488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6173" tIns="43087" rIns="86173" bIns="43087">
            <a:spAutoFit/>
          </a:bodyPr>
          <a:lstStyle>
            <a:lvl1pPr defTabSz="862013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862013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862013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862013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862013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8620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8620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8620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8620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1500">
                <a:solidFill>
                  <a:schemeClr val="tx2"/>
                </a:solidFill>
                <a:latin typeface="Arial" charset="0"/>
              </a:rPr>
              <a:t>Fig. 3-37, </a:t>
            </a:r>
            <a:r>
              <a:rPr lang="en-US" sz="1500" i="1">
                <a:solidFill>
                  <a:schemeClr val="tx2"/>
                </a:solidFill>
                <a:latin typeface="Arial" charset="0"/>
              </a:rPr>
              <a:t>UML Notation Guide</a:t>
            </a:r>
            <a:endParaRPr lang="en-US" sz="1900" b="1">
              <a:solidFill>
                <a:schemeClr val="tx2"/>
              </a:solidFill>
              <a:latin typeface="Arial" charset="0"/>
            </a:endParaRPr>
          </a:p>
        </p:txBody>
      </p:sp>
      <p:pic>
        <p:nvPicPr>
          <p:cNvPr id="4915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981200"/>
            <a:ext cx="6629400" cy="33321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400" smtClean="0"/>
              <a:t>Introduction to UML</a:t>
            </a:r>
          </a:p>
        </p:txBody>
      </p:sp>
      <p:sp>
        <p:nvSpPr>
          <p:cNvPr id="5017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B4E9CC1C-E832-4E62-9CA4-FFF0B9C86295}" type="slidenum">
              <a:rPr lang="en-US" sz="1400" smtClean="0"/>
              <a:pPr eaLnBrk="1" hangingPunct="1"/>
              <a:t>47</a:t>
            </a:fld>
            <a:endParaRPr lang="en-US" sz="1400" smtClean="0"/>
          </a:p>
        </p:txBody>
      </p:sp>
      <p:sp>
        <p:nvSpPr>
          <p:cNvPr id="50180" name="Rectangle 2"/>
          <p:cNvSpPr>
            <a:spLocks noGrp="1" noChangeArrowheads="1"/>
          </p:cNvSpPr>
          <p:nvPr>
            <p:ph type="title"/>
          </p:nvPr>
        </p:nvSpPr>
        <p:spPr>
          <a:xfrm>
            <a:off x="1506538" y="528638"/>
            <a:ext cx="7065962" cy="614362"/>
          </a:xfrm>
        </p:spPr>
        <p:txBody>
          <a:bodyPr/>
          <a:lstStyle/>
          <a:p>
            <a:pPr eaLnBrk="1" hangingPunct="1"/>
            <a:r>
              <a:rPr lang="en-US" smtClean="0"/>
              <a:t>Constraints and Comments</a:t>
            </a:r>
          </a:p>
        </p:txBody>
      </p:sp>
      <p:sp>
        <p:nvSpPr>
          <p:cNvPr id="50181" name="Text Box 3"/>
          <p:cNvSpPr txBox="1">
            <a:spLocks noChangeArrowheads="1"/>
          </p:cNvSpPr>
          <p:nvPr/>
        </p:nvSpPr>
        <p:spPr bwMode="auto">
          <a:xfrm>
            <a:off x="3200400" y="5791200"/>
            <a:ext cx="2757488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6173" tIns="43087" rIns="86173" bIns="43087">
            <a:spAutoFit/>
          </a:bodyPr>
          <a:lstStyle>
            <a:lvl1pPr defTabSz="862013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862013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862013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862013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862013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8620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8620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8620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8620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1500">
                <a:solidFill>
                  <a:schemeClr val="tx2"/>
                </a:solidFill>
                <a:latin typeface="Arial" charset="0"/>
              </a:rPr>
              <a:t>Fig. 3-15, </a:t>
            </a:r>
            <a:r>
              <a:rPr lang="en-US" sz="1500" i="1">
                <a:solidFill>
                  <a:schemeClr val="tx2"/>
                </a:solidFill>
                <a:latin typeface="Arial" charset="0"/>
              </a:rPr>
              <a:t>UML Notation Guide</a:t>
            </a:r>
            <a:endParaRPr lang="en-US" sz="1500" b="1">
              <a:solidFill>
                <a:schemeClr val="tx2"/>
              </a:solidFill>
              <a:latin typeface="Arial" charset="0"/>
            </a:endParaRPr>
          </a:p>
        </p:txBody>
      </p:sp>
      <p:pic>
        <p:nvPicPr>
          <p:cNvPr id="5018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00200"/>
            <a:ext cx="7696200" cy="40290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400" smtClean="0"/>
              <a:t>Introduction to UML</a:t>
            </a:r>
          </a:p>
        </p:txBody>
      </p:sp>
      <p:sp>
        <p:nvSpPr>
          <p:cNvPr id="5120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20EEF739-4BC6-4F7E-A1C1-660679FFEA5B}" type="slidenum">
              <a:rPr lang="en-US" sz="1400" smtClean="0"/>
              <a:pPr eaLnBrk="1" hangingPunct="1"/>
              <a:t>48</a:t>
            </a:fld>
            <a:endParaRPr lang="en-US" sz="1400" smtClean="0"/>
          </a:p>
        </p:txBody>
      </p:sp>
      <p:sp>
        <p:nvSpPr>
          <p:cNvPr id="51204" name="Rectangle 2"/>
          <p:cNvSpPr>
            <a:spLocks noGrp="1" noChangeArrowheads="1"/>
          </p:cNvSpPr>
          <p:nvPr>
            <p:ph type="title"/>
          </p:nvPr>
        </p:nvSpPr>
        <p:spPr>
          <a:xfrm>
            <a:off x="1506538" y="528638"/>
            <a:ext cx="7137400" cy="614362"/>
          </a:xfrm>
        </p:spPr>
        <p:txBody>
          <a:bodyPr/>
          <a:lstStyle/>
          <a:p>
            <a:pPr eaLnBrk="1" hangingPunct="1"/>
            <a:r>
              <a:rPr lang="en-US" smtClean="0"/>
              <a:t>Implementation Diagrams</a:t>
            </a:r>
          </a:p>
        </p:txBody>
      </p:sp>
      <p:sp>
        <p:nvSpPr>
          <p:cNvPr id="5120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Show aspects of model implementation, including source code structure and run-time implementation structure</a:t>
            </a:r>
          </a:p>
          <a:p>
            <a:pPr eaLnBrk="1" hangingPunct="1"/>
            <a:r>
              <a:rPr lang="en-US" sz="3600" smtClean="0"/>
              <a:t>Kinds</a:t>
            </a:r>
          </a:p>
          <a:p>
            <a:pPr lvl="1" eaLnBrk="1" hangingPunct="1"/>
            <a:r>
              <a:rPr lang="en-US" sz="3200" smtClean="0"/>
              <a:t>component diagram</a:t>
            </a:r>
          </a:p>
          <a:p>
            <a:pPr lvl="1" eaLnBrk="1" hangingPunct="1"/>
            <a:r>
              <a:rPr lang="en-US" sz="3200" smtClean="0"/>
              <a:t>deployment diagram</a:t>
            </a:r>
            <a:endParaRPr lang="en-US" smtClean="0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400" smtClean="0"/>
              <a:t>Introduction to UML</a:t>
            </a:r>
          </a:p>
        </p:txBody>
      </p:sp>
      <p:sp>
        <p:nvSpPr>
          <p:cNvPr id="5222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0C40AD6E-799D-45E1-AC86-DCF3DC921DFA}" type="slidenum">
              <a:rPr lang="en-US" sz="1400" smtClean="0"/>
              <a:pPr eaLnBrk="1" hangingPunct="1"/>
              <a:t>49</a:t>
            </a:fld>
            <a:endParaRPr lang="en-US" sz="1400" smtClean="0"/>
          </a:p>
        </p:txBody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Shows the organizations and dependencies among software components</a:t>
            </a:r>
          </a:p>
          <a:p>
            <a:pPr eaLnBrk="1" hangingPunct="1"/>
            <a:r>
              <a:rPr lang="en-US" sz="3600" smtClean="0"/>
              <a:t>Components include</a:t>
            </a:r>
            <a:endParaRPr lang="en-US" sz="3400" smtClean="0"/>
          </a:p>
          <a:p>
            <a:pPr lvl="1" eaLnBrk="1" hangingPunct="1"/>
            <a:r>
              <a:rPr lang="en-US" sz="3200" smtClean="0"/>
              <a:t>source code components</a:t>
            </a:r>
          </a:p>
          <a:p>
            <a:pPr lvl="1" eaLnBrk="1" hangingPunct="1"/>
            <a:r>
              <a:rPr lang="en-US" sz="3200" smtClean="0"/>
              <a:t>binary code components</a:t>
            </a:r>
          </a:p>
          <a:p>
            <a:pPr lvl="1" eaLnBrk="1" hangingPunct="1"/>
            <a:r>
              <a:rPr lang="en-US" sz="3200" smtClean="0"/>
              <a:t>executable components</a:t>
            </a:r>
            <a:endParaRPr lang="en-US" smtClean="0"/>
          </a:p>
        </p:txBody>
      </p:sp>
      <p:sp>
        <p:nvSpPr>
          <p:cNvPr id="5222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Component Diagram</a:t>
            </a: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400" smtClean="0"/>
              <a:t>Introduction to UML</a:t>
            </a:r>
          </a:p>
        </p:txBody>
      </p:sp>
      <p:sp>
        <p:nvSpPr>
          <p:cNvPr id="717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CAC8B8E7-174A-49DA-A6C6-448345DCFC3D}" type="slidenum">
              <a:rPr lang="en-US" sz="1400" smtClean="0"/>
              <a:pPr eaLnBrk="1" hangingPunct="1"/>
              <a:t>5</a:t>
            </a:fld>
            <a:endParaRPr lang="en-US" sz="1400" smtClean="0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524000"/>
            <a:ext cx="7842250" cy="4876800"/>
          </a:xfrm>
          <a:noFill/>
        </p:spPr>
        <p:txBody>
          <a:bodyPr lIns="87311" tIns="42861" rIns="87311" bIns="42861"/>
          <a:lstStyle/>
          <a:p>
            <a:pPr marL="304800" indent="-304800" defTabSz="768350" eaLnBrk="1" hangingPunct="1">
              <a:lnSpc>
                <a:spcPct val="90000"/>
              </a:lnSpc>
            </a:pPr>
            <a:r>
              <a:rPr lang="en-US" sz="2400" dirty="0" smtClean="0"/>
              <a:t>The UML is a graphical language for</a:t>
            </a:r>
          </a:p>
          <a:p>
            <a:pPr marL="712788" lvl="1" indent="-300038" defTabSz="768350" eaLnBrk="1" hangingPunct="1">
              <a:lnSpc>
                <a:spcPct val="90000"/>
              </a:lnSpc>
            </a:pPr>
            <a:r>
              <a:rPr lang="en-US" sz="2000" dirty="0" smtClean="0"/>
              <a:t>specifying</a:t>
            </a:r>
          </a:p>
          <a:p>
            <a:pPr marL="712788" lvl="1" indent="-300038" defTabSz="768350" eaLnBrk="1" hangingPunct="1">
              <a:lnSpc>
                <a:spcPct val="90000"/>
              </a:lnSpc>
            </a:pPr>
            <a:r>
              <a:rPr lang="en-US" sz="2000" dirty="0" smtClean="0"/>
              <a:t>visualizing</a:t>
            </a:r>
          </a:p>
          <a:p>
            <a:pPr marL="712788" lvl="1" indent="-300038" defTabSz="768350" eaLnBrk="1" hangingPunct="1">
              <a:lnSpc>
                <a:spcPct val="90000"/>
              </a:lnSpc>
            </a:pPr>
            <a:r>
              <a:rPr lang="en-US" sz="2000" dirty="0" smtClean="0"/>
              <a:t>constructing</a:t>
            </a:r>
          </a:p>
          <a:p>
            <a:pPr marL="712788" lvl="1" indent="-300038" defTabSz="768350" eaLnBrk="1" hangingPunct="1">
              <a:lnSpc>
                <a:spcPct val="90000"/>
              </a:lnSpc>
            </a:pPr>
            <a:r>
              <a:rPr lang="en-US" sz="2000" dirty="0" smtClean="0"/>
              <a:t>documenting</a:t>
            </a:r>
          </a:p>
          <a:p>
            <a:pPr marL="304800" indent="-304800" defTabSz="76835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 smtClean="0"/>
              <a:t>	the artifacts of software systems in OO paradigm.</a:t>
            </a:r>
          </a:p>
          <a:p>
            <a:pPr marL="304800" indent="-304800" defTabSz="768350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400" dirty="0" smtClean="0"/>
          </a:p>
          <a:p>
            <a:pPr marL="304800" indent="-304800" defTabSz="768350" eaLnBrk="1" hangingPunct="1">
              <a:lnSpc>
                <a:spcPct val="90000"/>
              </a:lnSpc>
            </a:pPr>
            <a:r>
              <a:rPr lang="en-US" sz="2400" dirty="0" smtClean="0"/>
              <a:t>Added to the list of OMG adopted technologies in November 1997 as UML 1.1</a:t>
            </a:r>
          </a:p>
          <a:p>
            <a:pPr marL="304800" indent="-304800" defTabSz="768350" eaLnBrk="1" hangingPunct="1">
              <a:lnSpc>
                <a:spcPct val="90000"/>
              </a:lnSpc>
            </a:pPr>
            <a:endParaRPr lang="en-US" sz="2400" dirty="0" smtClean="0"/>
          </a:p>
          <a:p>
            <a:pPr marL="304800" indent="-304800" defTabSz="768350" eaLnBrk="1" hangingPunct="1">
              <a:lnSpc>
                <a:spcPct val="90000"/>
              </a:lnSpc>
            </a:pPr>
            <a:r>
              <a:rPr lang="en-US" sz="2400" dirty="0" smtClean="0"/>
              <a:t>Most recent minor revision is UML 1.3 (1999), UML 1.5 (2001) and major revision in UML 2.0 (2002).</a:t>
            </a:r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Quick Tour of UML</a:t>
            </a: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400" smtClean="0"/>
              <a:t>Introduction to UML</a:t>
            </a:r>
          </a:p>
        </p:txBody>
      </p:sp>
      <p:sp>
        <p:nvSpPr>
          <p:cNvPr id="5325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C5BF0DDC-2260-41C7-8DFA-79E8D6AC0BF0}" type="slidenum">
              <a:rPr lang="en-US" sz="1400" smtClean="0"/>
              <a:pPr eaLnBrk="1" hangingPunct="1"/>
              <a:t>50</a:t>
            </a:fld>
            <a:endParaRPr lang="en-US" sz="1400" smtClean="0"/>
          </a:p>
        </p:txBody>
      </p:sp>
      <p:sp>
        <p:nvSpPr>
          <p:cNvPr id="53252" name="Text Box 1026"/>
          <p:cNvSpPr txBox="1">
            <a:spLocks noChangeArrowheads="1"/>
          </p:cNvSpPr>
          <p:nvPr/>
        </p:nvSpPr>
        <p:spPr bwMode="auto">
          <a:xfrm>
            <a:off x="3124200" y="6096000"/>
            <a:ext cx="2757488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6173" tIns="43087" rIns="86173" bIns="43087">
            <a:spAutoFit/>
          </a:bodyPr>
          <a:lstStyle>
            <a:lvl1pPr defTabSz="862013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862013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862013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862013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862013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8620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8620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8620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8620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1500">
                <a:solidFill>
                  <a:schemeClr val="tx2"/>
                </a:solidFill>
                <a:latin typeface="Arial" charset="0"/>
              </a:rPr>
              <a:t>Fig. 3-84, </a:t>
            </a:r>
            <a:r>
              <a:rPr lang="en-US" sz="1500" i="1">
                <a:solidFill>
                  <a:schemeClr val="tx2"/>
                </a:solidFill>
                <a:latin typeface="Arial" charset="0"/>
              </a:rPr>
              <a:t>UML Notation Guide</a:t>
            </a:r>
            <a:endParaRPr lang="en-US" sz="2300" b="1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53253" name="Rectangle 1027"/>
          <p:cNvSpPr>
            <a:spLocks noChangeArrowheads="1"/>
          </p:cNvSpPr>
          <p:nvPr/>
        </p:nvSpPr>
        <p:spPr bwMode="auto">
          <a:xfrm>
            <a:off x="4935538" y="1620838"/>
            <a:ext cx="0" cy="15875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3254" name="Rectangle 1028"/>
          <p:cNvSpPr>
            <a:spLocks noChangeArrowheads="1"/>
          </p:cNvSpPr>
          <p:nvPr/>
        </p:nvSpPr>
        <p:spPr bwMode="auto">
          <a:xfrm>
            <a:off x="4486275" y="1620838"/>
            <a:ext cx="0" cy="15875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3255" name="Rectangle 1029"/>
          <p:cNvSpPr>
            <a:spLocks noChangeArrowheads="1"/>
          </p:cNvSpPr>
          <p:nvPr/>
        </p:nvSpPr>
        <p:spPr bwMode="auto">
          <a:xfrm>
            <a:off x="4886325" y="1917700"/>
            <a:ext cx="17463" cy="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3256" name="Rectangle 1030"/>
          <p:cNvSpPr>
            <a:spLocks noChangeArrowheads="1"/>
          </p:cNvSpPr>
          <p:nvPr/>
        </p:nvSpPr>
        <p:spPr bwMode="auto">
          <a:xfrm>
            <a:off x="4919663" y="1851025"/>
            <a:ext cx="15875" cy="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3257" name="Rectangle 1031"/>
          <p:cNvSpPr>
            <a:spLocks noChangeArrowheads="1"/>
          </p:cNvSpPr>
          <p:nvPr/>
        </p:nvSpPr>
        <p:spPr bwMode="auto">
          <a:xfrm>
            <a:off x="5068888" y="3271838"/>
            <a:ext cx="0" cy="17462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3258" name="Rectangle 1032"/>
          <p:cNvSpPr>
            <a:spLocks noChangeArrowheads="1"/>
          </p:cNvSpPr>
          <p:nvPr/>
        </p:nvSpPr>
        <p:spPr bwMode="auto">
          <a:xfrm>
            <a:off x="4619625" y="3271838"/>
            <a:ext cx="0" cy="17462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3259" name="Rectangle 103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Components</a:t>
            </a:r>
          </a:p>
        </p:txBody>
      </p:sp>
      <p:pic>
        <p:nvPicPr>
          <p:cNvPr id="53260" name="Picture 103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100" y="1524000"/>
            <a:ext cx="6781800" cy="44465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400" smtClean="0"/>
              <a:t>Introduction to UML</a:t>
            </a:r>
          </a:p>
        </p:txBody>
      </p:sp>
      <p:sp>
        <p:nvSpPr>
          <p:cNvPr id="5427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9DA11542-F927-44D2-B5D0-A2BCFE7473F2}" type="slidenum">
              <a:rPr lang="en-US" sz="1400" smtClean="0"/>
              <a:pPr eaLnBrk="1" hangingPunct="1"/>
              <a:t>51</a:t>
            </a:fld>
            <a:endParaRPr lang="en-US" sz="1400" smtClean="0"/>
          </a:p>
        </p:txBody>
      </p:sp>
      <p:sp>
        <p:nvSpPr>
          <p:cNvPr id="54276" name="Text Box 1027"/>
          <p:cNvSpPr txBox="1">
            <a:spLocks noChangeArrowheads="1"/>
          </p:cNvSpPr>
          <p:nvPr/>
        </p:nvSpPr>
        <p:spPr bwMode="auto">
          <a:xfrm>
            <a:off x="3124200" y="6096000"/>
            <a:ext cx="2757488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6173" tIns="43087" rIns="86173" bIns="43087">
            <a:spAutoFit/>
          </a:bodyPr>
          <a:lstStyle>
            <a:lvl1pPr defTabSz="862013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862013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862013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862013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862013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8620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8620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8620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8620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1500">
                <a:solidFill>
                  <a:schemeClr val="tx2"/>
                </a:solidFill>
                <a:latin typeface="Arial" charset="0"/>
              </a:rPr>
              <a:t>Fig. 3-81, </a:t>
            </a:r>
            <a:r>
              <a:rPr lang="en-US" sz="1500" i="1">
                <a:solidFill>
                  <a:schemeClr val="tx2"/>
                </a:solidFill>
                <a:latin typeface="Arial" charset="0"/>
              </a:rPr>
              <a:t>UML Notation Guide</a:t>
            </a:r>
            <a:endParaRPr lang="en-US" sz="2300" b="1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54277" name="Rectangle 1051"/>
          <p:cNvSpPr>
            <a:spLocks noChangeArrowheads="1"/>
          </p:cNvSpPr>
          <p:nvPr/>
        </p:nvSpPr>
        <p:spPr bwMode="auto">
          <a:xfrm>
            <a:off x="4935538" y="1620838"/>
            <a:ext cx="0" cy="15875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4278" name="Rectangle 1052"/>
          <p:cNvSpPr>
            <a:spLocks noChangeArrowheads="1"/>
          </p:cNvSpPr>
          <p:nvPr/>
        </p:nvSpPr>
        <p:spPr bwMode="auto">
          <a:xfrm>
            <a:off x="4486275" y="1620838"/>
            <a:ext cx="0" cy="15875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4279" name="Rectangle 1065"/>
          <p:cNvSpPr>
            <a:spLocks noChangeArrowheads="1"/>
          </p:cNvSpPr>
          <p:nvPr/>
        </p:nvSpPr>
        <p:spPr bwMode="auto">
          <a:xfrm>
            <a:off x="4886325" y="1917700"/>
            <a:ext cx="17463" cy="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4280" name="Rectangle 1066"/>
          <p:cNvSpPr>
            <a:spLocks noChangeArrowheads="1"/>
          </p:cNvSpPr>
          <p:nvPr/>
        </p:nvSpPr>
        <p:spPr bwMode="auto">
          <a:xfrm>
            <a:off x="4919663" y="1851025"/>
            <a:ext cx="15875" cy="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4281" name="Rectangle 1076"/>
          <p:cNvSpPr>
            <a:spLocks noChangeArrowheads="1"/>
          </p:cNvSpPr>
          <p:nvPr/>
        </p:nvSpPr>
        <p:spPr bwMode="auto">
          <a:xfrm>
            <a:off x="5068888" y="3271838"/>
            <a:ext cx="0" cy="17462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4282" name="Rectangle 1077"/>
          <p:cNvSpPr>
            <a:spLocks noChangeArrowheads="1"/>
          </p:cNvSpPr>
          <p:nvPr/>
        </p:nvSpPr>
        <p:spPr bwMode="auto">
          <a:xfrm>
            <a:off x="4619625" y="3271838"/>
            <a:ext cx="0" cy="17462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4283" name="Rectangle 11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Component Diagram</a:t>
            </a:r>
          </a:p>
        </p:txBody>
      </p:sp>
      <p:pic>
        <p:nvPicPr>
          <p:cNvPr id="54284" name="Picture 111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676400"/>
            <a:ext cx="4495800" cy="44370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400" smtClean="0"/>
              <a:t>Introduction to UML</a:t>
            </a:r>
          </a:p>
        </p:txBody>
      </p:sp>
      <p:sp>
        <p:nvSpPr>
          <p:cNvPr id="5529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947C9CCB-277C-4AFC-9F07-3AA669B2D2D4}" type="slidenum">
              <a:rPr lang="en-US" sz="1400" smtClean="0"/>
              <a:pPr eaLnBrk="1" hangingPunct="1"/>
              <a:t>52</a:t>
            </a:fld>
            <a:endParaRPr lang="en-US" sz="1400" smtClean="0"/>
          </a:p>
        </p:txBody>
      </p:sp>
      <p:sp>
        <p:nvSpPr>
          <p:cNvPr id="5530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574800" y="528638"/>
            <a:ext cx="6929438" cy="614362"/>
          </a:xfrm>
        </p:spPr>
        <p:txBody>
          <a:bodyPr/>
          <a:lstStyle/>
          <a:p>
            <a:pPr eaLnBrk="1" hangingPunct="1"/>
            <a:r>
              <a:rPr lang="en-US" smtClean="0"/>
              <a:t>Deployment Diagram</a:t>
            </a:r>
          </a:p>
        </p:txBody>
      </p:sp>
      <p:sp>
        <p:nvSpPr>
          <p:cNvPr id="5530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3400" smtClean="0"/>
              <a:t>Shows the configuration of run-time processing elements and the software components, processes and objects that live on them</a:t>
            </a:r>
          </a:p>
          <a:p>
            <a:pPr eaLnBrk="1" hangingPunct="1"/>
            <a:r>
              <a:rPr lang="en-US" sz="3400" smtClean="0"/>
              <a:t>Deployment diagrams may be used to show which components may run on which nodes</a:t>
            </a:r>
            <a:endParaRPr lang="en-US" sz="3800" smtClean="0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400" smtClean="0"/>
              <a:t>Introduction to UML</a:t>
            </a:r>
          </a:p>
        </p:txBody>
      </p:sp>
      <p:sp>
        <p:nvSpPr>
          <p:cNvPr id="5632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3D9B5BDB-0768-4C52-B9BD-5EB6D4B5F2BC}" type="slidenum">
              <a:rPr lang="en-US" sz="1400" smtClean="0"/>
              <a:pPr eaLnBrk="1" hangingPunct="1"/>
              <a:t>53</a:t>
            </a:fld>
            <a:endParaRPr lang="en-US" sz="1400" smtClean="0"/>
          </a:p>
        </p:txBody>
      </p:sp>
      <p:sp>
        <p:nvSpPr>
          <p:cNvPr id="56324" name="Rectangle 2"/>
          <p:cNvSpPr>
            <a:spLocks noGrp="1" noChangeArrowheads="1"/>
          </p:cNvSpPr>
          <p:nvPr>
            <p:ph type="title"/>
          </p:nvPr>
        </p:nvSpPr>
        <p:spPr>
          <a:xfrm>
            <a:off x="1435100" y="528638"/>
            <a:ext cx="7069138" cy="614362"/>
          </a:xfrm>
        </p:spPr>
        <p:txBody>
          <a:bodyPr/>
          <a:lstStyle/>
          <a:p>
            <a:pPr eaLnBrk="1" hangingPunct="1"/>
            <a:r>
              <a:rPr lang="en-US" smtClean="0"/>
              <a:t>Deployment Diagram</a:t>
            </a:r>
          </a:p>
        </p:txBody>
      </p:sp>
      <p:sp>
        <p:nvSpPr>
          <p:cNvPr id="56325" name="Text Box 3"/>
          <p:cNvSpPr txBox="1">
            <a:spLocks noChangeArrowheads="1"/>
          </p:cNvSpPr>
          <p:nvPr/>
        </p:nvSpPr>
        <p:spPr bwMode="auto">
          <a:xfrm>
            <a:off x="3048000" y="6096000"/>
            <a:ext cx="2757488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6173" tIns="43087" rIns="86173" bIns="43087">
            <a:spAutoFit/>
          </a:bodyPr>
          <a:lstStyle>
            <a:lvl1pPr defTabSz="862013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862013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862013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862013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862013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8620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8620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8620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8620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1500">
                <a:solidFill>
                  <a:schemeClr val="tx2"/>
                </a:solidFill>
                <a:latin typeface="Arial" charset="0"/>
              </a:rPr>
              <a:t>Fig. 3-82, </a:t>
            </a:r>
            <a:r>
              <a:rPr lang="en-US" sz="1500" i="1">
                <a:solidFill>
                  <a:schemeClr val="tx2"/>
                </a:solidFill>
                <a:latin typeface="Arial" charset="0"/>
              </a:rPr>
              <a:t>UML Notation Guide</a:t>
            </a:r>
            <a:endParaRPr lang="en-US" sz="2300" b="1">
              <a:solidFill>
                <a:schemeClr val="tx2"/>
              </a:solidFill>
              <a:latin typeface="Arial" charset="0"/>
            </a:endParaRPr>
          </a:p>
        </p:txBody>
      </p:sp>
      <p:pic>
        <p:nvPicPr>
          <p:cNvPr id="5632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676400"/>
            <a:ext cx="4749800" cy="43783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400" smtClean="0"/>
              <a:t>Introduction to UML</a:t>
            </a:r>
          </a:p>
        </p:txBody>
      </p:sp>
      <p:sp>
        <p:nvSpPr>
          <p:cNvPr id="5734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43D39DC8-71C5-4B05-96B9-78952C9DDDC9}" type="slidenum">
              <a:rPr lang="en-US" sz="1400" smtClean="0"/>
              <a:pPr eaLnBrk="1" hangingPunct="1"/>
              <a:t>54</a:t>
            </a:fld>
            <a:endParaRPr lang="en-US" sz="1400" smtClean="0"/>
          </a:p>
        </p:txBody>
      </p:sp>
      <p:sp>
        <p:nvSpPr>
          <p:cNvPr id="57348" name="Rectangle 2"/>
          <p:cNvSpPr>
            <a:spLocks noGrp="1" noChangeArrowheads="1"/>
          </p:cNvSpPr>
          <p:nvPr>
            <p:ph type="title"/>
          </p:nvPr>
        </p:nvSpPr>
        <p:spPr>
          <a:xfrm>
            <a:off x="1677988" y="528638"/>
            <a:ext cx="7069137" cy="614362"/>
          </a:xfrm>
        </p:spPr>
        <p:txBody>
          <a:bodyPr/>
          <a:lstStyle/>
          <a:p>
            <a:pPr eaLnBrk="1" hangingPunct="1"/>
            <a:r>
              <a:rPr lang="en-US" smtClean="0"/>
              <a:t>Deployment Diagram </a:t>
            </a:r>
            <a:r>
              <a:rPr lang="en-US" sz="3200" smtClean="0"/>
              <a:t>(cont’d)</a:t>
            </a:r>
          </a:p>
        </p:txBody>
      </p:sp>
      <p:sp>
        <p:nvSpPr>
          <p:cNvPr id="57349" name="Text Box 3"/>
          <p:cNvSpPr txBox="1">
            <a:spLocks noChangeArrowheads="1"/>
          </p:cNvSpPr>
          <p:nvPr/>
        </p:nvSpPr>
        <p:spPr bwMode="auto">
          <a:xfrm>
            <a:off x="3048000" y="6096000"/>
            <a:ext cx="2757488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6173" tIns="43087" rIns="86173" bIns="43087">
            <a:spAutoFit/>
          </a:bodyPr>
          <a:lstStyle>
            <a:lvl1pPr defTabSz="862013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862013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862013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862013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862013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8620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8620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8620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8620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1500">
                <a:solidFill>
                  <a:schemeClr val="tx2"/>
                </a:solidFill>
                <a:latin typeface="Arial" charset="0"/>
              </a:rPr>
              <a:t>Fig. 3-83, </a:t>
            </a:r>
            <a:r>
              <a:rPr lang="en-US" sz="1500" i="1">
                <a:solidFill>
                  <a:schemeClr val="tx2"/>
                </a:solidFill>
                <a:latin typeface="Arial" charset="0"/>
              </a:rPr>
              <a:t>UML Notation Guide</a:t>
            </a:r>
            <a:endParaRPr lang="en-US" sz="2300" b="1">
              <a:solidFill>
                <a:schemeClr val="tx2"/>
              </a:solidFill>
              <a:latin typeface="Arial" charset="0"/>
            </a:endParaRPr>
          </a:p>
        </p:txBody>
      </p:sp>
      <p:pic>
        <p:nvPicPr>
          <p:cNvPr id="57350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828800"/>
            <a:ext cx="6477000" cy="38750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400" smtClean="0"/>
              <a:t>Introduction to UML</a:t>
            </a:r>
          </a:p>
        </p:txBody>
      </p:sp>
      <p:sp>
        <p:nvSpPr>
          <p:cNvPr id="5837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A1E44223-3F12-4043-971B-0BB3D09FAA0A}" type="slidenum">
              <a:rPr lang="en-US" sz="1400" smtClean="0"/>
              <a:pPr eaLnBrk="1" hangingPunct="1"/>
              <a:t>55</a:t>
            </a:fld>
            <a:endParaRPr lang="en-US" sz="1400" smtClean="0"/>
          </a:p>
        </p:txBody>
      </p:sp>
      <p:sp>
        <p:nvSpPr>
          <p:cNvPr id="583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300" smtClean="0"/>
              <a:t>When to model structure</a:t>
            </a:r>
          </a:p>
        </p:txBody>
      </p:sp>
      <p:sp>
        <p:nvSpPr>
          <p:cNvPr id="998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077200" cy="4191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Adopt an opportunistic </a:t>
            </a:r>
            <a:r>
              <a:rPr lang="en-US" sz="2400" dirty="0" err="1" smtClean="0"/>
              <a:t>top-down+bottom-up</a:t>
            </a:r>
            <a:r>
              <a:rPr lang="en-US" sz="2400" dirty="0" smtClean="0"/>
              <a:t> approach to modeling structure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Specify the top-level structure using “architecturally significant” classifiers and model management constructs (packages, models, subsystems)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Specify lower-level structure as you discover detail re classifiers and relationships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If you understand your domain well you can frequently start with structural modeling; otherwise</a:t>
            </a:r>
            <a:endParaRPr lang="en-US" sz="20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If you start with use case modeling (as with a use-case driven method) make sure that your structural model is consistent with your use cases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If you start with role modeling (as with a collaboration-driven method) make sure that your structural model is consistent with your </a:t>
            </a:r>
            <a:r>
              <a:rPr lang="en-US" sz="2000" dirty="0" smtClean="0"/>
              <a:t>collaborations [Will see in next tutorial]</a:t>
            </a:r>
            <a:endParaRPr lang="en-US" sz="2000" dirty="0" smtClean="0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98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98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98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998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98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998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8403" grpId="0" build="p" autoUpdateAnimBg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400" smtClean="0"/>
              <a:t>Introduction to UML</a:t>
            </a:r>
          </a:p>
        </p:txBody>
      </p:sp>
      <p:sp>
        <p:nvSpPr>
          <p:cNvPr id="593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51F27DB0-1E16-41F8-81C9-ABFEB4A36379}" type="slidenum">
              <a:rPr lang="en-US" sz="1400" smtClean="0"/>
              <a:pPr eaLnBrk="1" hangingPunct="1"/>
              <a:t>56</a:t>
            </a:fld>
            <a:endParaRPr lang="en-US" sz="1400" smtClean="0"/>
          </a:p>
        </p:txBody>
      </p:sp>
      <p:sp>
        <p:nvSpPr>
          <p:cNvPr id="593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Structural Modeling Tips</a:t>
            </a:r>
          </a:p>
        </p:txBody>
      </p:sp>
      <p:sp>
        <p:nvSpPr>
          <p:cNvPr id="593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33500"/>
            <a:ext cx="7772400" cy="4191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Define a “skeleton” (or “backbone”) that can be extended and refined as you learn more about your domain.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Focus on using basic constructs well; add advanced constructs and/or notation only as required.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Defer implementation concerns until late in the modeling process.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Structural diagrams should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emphasize a particular aspect of the structural model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contain classifiers at the same level of abstraction</a:t>
            </a:r>
            <a:endParaRPr lang="en-US" sz="1800" smtClean="0"/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Large numbers of classifiers should be organized into packages. </a:t>
            </a: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400" smtClean="0"/>
              <a:t>Introduction to UML</a:t>
            </a:r>
          </a:p>
        </p:txBody>
      </p:sp>
      <p:sp>
        <p:nvSpPr>
          <p:cNvPr id="6041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6A4F0970-1611-4193-95FD-8E0A9EFB15AA}" type="slidenum">
              <a:rPr lang="en-US" sz="1400" smtClean="0"/>
              <a:pPr eaLnBrk="1" hangingPunct="1"/>
              <a:t>57</a:t>
            </a:fld>
            <a:endParaRPr lang="en-US" sz="1400" smtClean="0"/>
          </a:p>
        </p:txBody>
      </p:sp>
      <p:sp>
        <p:nvSpPr>
          <p:cNvPr id="604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Use Case Modeling</a:t>
            </a:r>
          </a:p>
        </p:txBody>
      </p:sp>
      <p:sp>
        <p:nvSpPr>
          <p:cNvPr id="6042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What is use case modeling?</a:t>
            </a:r>
          </a:p>
          <a:p>
            <a:pPr eaLnBrk="1" hangingPunct="1"/>
            <a:r>
              <a:rPr lang="en-US" sz="2800" smtClean="0"/>
              <a:t>Core concepts</a:t>
            </a:r>
          </a:p>
          <a:p>
            <a:pPr eaLnBrk="1" hangingPunct="1"/>
            <a:r>
              <a:rPr lang="en-US" sz="2800" smtClean="0"/>
              <a:t>Diagram tour</a:t>
            </a:r>
          </a:p>
          <a:p>
            <a:pPr eaLnBrk="1" hangingPunct="1"/>
            <a:r>
              <a:rPr lang="en-US" sz="2800" smtClean="0"/>
              <a:t>When to model use cases</a:t>
            </a:r>
          </a:p>
          <a:p>
            <a:pPr eaLnBrk="1" hangingPunct="1"/>
            <a:r>
              <a:rPr lang="en-US" sz="2800" smtClean="0"/>
              <a:t>Modeling tips</a:t>
            </a:r>
          </a:p>
          <a:p>
            <a:pPr eaLnBrk="1" hangingPunct="1"/>
            <a:r>
              <a:rPr lang="en-US" sz="2800" smtClean="0"/>
              <a:t>Example: Online HR System</a:t>
            </a: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400" smtClean="0"/>
              <a:t>Introduction to UML</a:t>
            </a:r>
          </a:p>
        </p:txBody>
      </p:sp>
      <p:sp>
        <p:nvSpPr>
          <p:cNvPr id="6144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5A72CDB7-BDEF-436D-89C8-A0178E206293}" type="slidenum">
              <a:rPr lang="en-US" sz="1400" smtClean="0"/>
              <a:pPr eaLnBrk="1" hangingPunct="1"/>
              <a:t>58</a:t>
            </a:fld>
            <a:endParaRPr lang="en-US" sz="1400" smtClean="0"/>
          </a:p>
        </p:txBody>
      </p:sp>
      <p:sp>
        <p:nvSpPr>
          <p:cNvPr id="614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What is use case modeling?</a:t>
            </a:r>
          </a:p>
        </p:txBody>
      </p:sp>
      <p:sp>
        <p:nvSpPr>
          <p:cNvPr id="6144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use case model: a view of a system that emphasizes the behavior as it appears to outside users. A use case model partitions system functionality into transactions (‘use cases’) that are meaningful to users (‘actors’).</a:t>
            </a: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400" smtClean="0"/>
              <a:t>Introduction to UML</a:t>
            </a:r>
          </a:p>
        </p:txBody>
      </p:sp>
      <p:sp>
        <p:nvSpPr>
          <p:cNvPr id="6246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475FCAA8-EAB9-4657-96D8-29452B9EADE7}" type="slidenum">
              <a:rPr lang="en-US" sz="1400" smtClean="0"/>
              <a:pPr eaLnBrk="1" hangingPunct="1"/>
              <a:t>59</a:t>
            </a:fld>
            <a:endParaRPr lang="en-US" sz="1400" smtClean="0"/>
          </a:p>
        </p:txBody>
      </p:sp>
      <p:sp>
        <p:nvSpPr>
          <p:cNvPr id="624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When to model use cases</a:t>
            </a:r>
          </a:p>
        </p:txBody>
      </p:sp>
      <p:sp>
        <p:nvSpPr>
          <p:cNvPr id="1072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Model user requirements with use cases.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Model test scenarios with use cases.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If you are using a use-case driven method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start with use cases and derive your structural and behavioral models from it.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If you are not using a use-case driven method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make sure that your use cases are consistent with your structural and behavioral models.</a:t>
            </a: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72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72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72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72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72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072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2131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400" smtClean="0"/>
              <a:t>Introduction to UML</a:t>
            </a:r>
          </a:p>
        </p:txBody>
      </p:sp>
      <p:sp>
        <p:nvSpPr>
          <p:cNvPr id="81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664E7A66-EA37-475D-B426-44B4F7E73424}" type="slidenum">
              <a:rPr lang="en-US" sz="1400" smtClean="0"/>
              <a:pPr eaLnBrk="1" hangingPunct="1"/>
              <a:t>6</a:t>
            </a:fld>
            <a:endParaRPr lang="en-US" sz="1400" smtClean="0"/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935913" cy="4640263"/>
          </a:xfrm>
          <a:noFill/>
        </p:spPr>
        <p:txBody>
          <a:bodyPr lIns="87311" tIns="42861" rIns="87311" bIns="42861"/>
          <a:lstStyle/>
          <a:p>
            <a:pPr marL="304800" indent="-304800" defTabSz="768350" eaLnBrk="1" hangingPunct="1">
              <a:lnSpc>
                <a:spcPct val="80000"/>
              </a:lnSpc>
            </a:pPr>
            <a:r>
              <a:rPr lang="en-US" sz="2400" smtClean="0"/>
              <a:t>Define an easy-to-learn but semantically rich visual modeling language</a:t>
            </a:r>
          </a:p>
          <a:p>
            <a:pPr marL="304800" indent="-304800" defTabSz="768350" eaLnBrk="1" hangingPunct="1">
              <a:lnSpc>
                <a:spcPct val="80000"/>
              </a:lnSpc>
            </a:pPr>
            <a:r>
              <a:rPr lang="en-US" sz="2400" smtClean="0"/>
              <a:t>Unify the Booch, OMT, and Objectory modeling languages</a:t>
            </a:r>
          </a:p>
          <a:p>
            <a:pPr marL="304800" indent="-304800" defTabSz="768350" eaLnBrk="1" hangingPunct="1">
              <a:lnSpc>
                <a:spcPct val="80000"/>
              </a:lnSpc>
            </a:pPr>
            <a:r>
              <a:rPr lang="en-US" sz="2400" smtClean="0"/>
              <a:t>Include ideas from other modeling languages</a:t>
            </a:r>
          </a:p>
          <a:p>
            <a:pPr marL="304800" indent="-304800" defTabSz="768350" eaLnBrk="1" hangingPunct="1">
              <a:lnSpc>
                <a:spcPct val="80000"/>
              </a:lnSpc>
            </a:pPr>
            <a:r>
              <a:rPr lang="en-US" sz="2400" smtClean="0"/>
              <a:t>Incorporate industry best practices</a:t>
            </a:r>
          </a:p>
          <a:p>
            <a:pPr marL="304800" indent="-304800" defTabSz="768350" eaLnBrk="1" hangingPunct="1">
              <a:lnSpc>
                <a:spcPct val="80000"/>
              </a:lnSpc>
            </a:pPr>
            <a:r>
              <a:rPr lang="en-US" sz="2400" smtClean="0"/>
              <a:t>Address contemporary software development issues</a:t>
            </a:r>
          </a:p>
          <a:p>
            <a:pPr marL="712788" lvl="1" indent="-300038" defTabSz="768350" eaLnBrk="1" hangingPunct="1">
              <a:lnSpc>
                <a:spcPct val="80000"/>
              </a:lnSpc>
            </a:pPr>
            <a:r>
              <a:rPr lang="en-US" sz="2000" smtClean="0"/>
              <a:t>scale, distribution, concurrency, executability, etc.</a:t>
            </a:r>
          </a:p>
          <a:p>
            <a:pPr marL="304800" indent="-304800" defTabSz="768350" eaLnBrk="1" hangingPunct="1">
              <a:lnSpc>
                <a:spcPct val="80000"/>
              </a:lnSpc>
            </a:pPr>
            <a:r>
              <a:rPr lang="en-US" sz="2400" smtClean="0"/>
              <a:t>Provide flexibility for applying different processes</a:t>
            </a:r>
          </a:p>
          <a:p>
            <a:pPr marL="304800" indent="-304800" defTabSz="768350" eaLnBrk="1" hangingPunct="1">
              <a:lnSpc>
                <a:spcPct val="80000"/>
              </a:lnSpc>
            </a:pPr>
            <a:r>
              <a:rPr lang="en-US" sz="2400" smtClean="0"/>
              <a:t>Enable model interchange and define repository interfaces</a:t>
            </a:r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UML Goals</a:t>
            </a: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400" smtClean="0"/>
              <a:t>Introduction to UML</a:t>
            </a:r>
          </a:p>
        </p:txBody>
      </p:sp>
      <p:sp>
        <p:nvSpPr>
          <p:cNvPr id="634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A45A7D07-3E54-4403-A33A-2223005DFDCF}" type="slidenum">
              <a:rPr lang="en-US" sz="1400" smtClean="0"/>
              <a:pPr eaLnBrk="1" hangingPunct="1"/>
              <a:t>60</a:t>
            </a:fld>
            <a:endParaRPr lang="en-US" sz="1400" smtClean="0"/>
          </a:p>
        </p:txBody>
      </p:sp>
      <p:sp>
        <p:nvSpPr>
          <p:cNvPr id="63492" name="Rectangle 2"/>
          <p:cNvSpPr>
            <a:spLocks noGrp="1" noChangeArrowheads="1"/>
          </p:cNvSpPr>
          <p:nvPr>
            <p:ph type="title"/>
          </p:nvPr>
        </p:nvSpPr>
        <p:spPr>
          <a:xfrm>
            <a:off x="1435100" y="584200"/>
            <a:ext cx="6986588" cy="503238"/>
          </a:xfrm>
        </p:spPr>
        <p:txBody>
          <a:bodyPr/>
          <a:lstStyle/>
          <a:p>
            <a:pPr eaLnBrk="1" hangingPunct="1"/>
            <a:r>
              <a:rPr lang="en-US" sz="3200" i="1" smtClean="0"/>
              <a:t>Use Case Modeling:</a:t>
            </a:r>
            <a:r>
              <a:rPr lang="en-US" sz="3200" smtClean="0"/>
              <a:t> Core Elements</a:t>
            </a:r>
            <a:endParaRPr lang="en-US" sz="2000" smtClean="0"/>
          </a:p>
        </p:txBody>
      </p:sp>
      <p:graphicFrame>
        <p:nvGraphicFramePr>
          <p:cNvPr id="63493" name="Object 3"/>
          <p:cNvGraphicFramePr>
            <a:graphicFrameLocks noChangeAspect="1"/>
          </p:cNvGraphicFramePr>
          <p:nvPr/>
        </p:nvGraphicFramePr>
        <p:xfrm>
          <a:off x="762000" y="1604963"/>
          <a:ext cx="7412038" cy="4491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33" name="Document" r:id="rId3" imgW="7408164" imgH="4497324" progId="Word.Document.8">
                  <p:embed/>
                </p:oleObj>
              </mc:Choice>
              <mc:Fallback>
                <p:oleObj name="Document" r:id="rId3" imgW="7408164" imgH="4497324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604963"/>
                        <a:ext cx="7412038" cy="4491037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4" name="Object 9"/>
          <p:cNvGraphicFramePr>
            <a:graphicFrameLocks noChangeAspect="1"/>
          </p:cNvGraphicFramePr>
          <p:nvPr/>
        </p:nvGraphicFramePr>
        <p:xfrm>
          <a:off x="6705600" y="2514600"/>
          <a:ext cx="1081088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34" name="VISIO" r:id="rId5" imgW="1081800" imgH="553320" progId="Visio.Drawing.5">
                  <p:embed/>
                </p:oleObj>
              </mc:Choice>
              <mc:Fallback>
                <p:oleObj name="VISIO" r:id="rId5" imgW="1081800" imgH="553320" progId="Visio.Drawing.5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2514600"/>
                        <a:ext cx="1081088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5" name="Object 10"/>
          <p:cNvGraphicFramePr>
            <a:graphicFrameLocks noChangeAspect="1"/>
          </p:cNvGraphicFramePr>
          <p:nvPr/>
        </p:nvGraphicFramePr>
        <p:xfrm>
          <a:off x="7010400" y="3429000"/>
          <a:ext cx="566738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35" name="VISIO" r:id="rId7" imgW="613671" imgH="1031944" progId="Visio.Drawing.5">
                  <p:embed/>
                </p:oleObj>
              </mc:Choice>
              <mc:Fallback>
                <p:oleObj name="VISIO" r:id="rId7" imgW="613671" imgH="1031944" progId="Visio.Drawing.5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0" y="3429000"/>
                        <a:ext cx="566738" cy="955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6" name="Object 13"/>
          <p:cNvGraphicFramePr>
            <a:graphicFrameLocks noChangeAspect="1"/>
          </p:cNvGraphicFramePr>
          <p:nvPr/>
        </p:nvGraphicFramePr>
        <p:xfrm>
          <a:off x="6934200" y="4648200"/>
          <a:ext cx="611188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36" name="VISIO" r:id="rId9" imgW="1009046" imgH="1383049" progId="Visio.Drawing.5">
                  <p:embed/>
                </p:oleObj>
              </mc:Choice>
              <mc:Fallback>
                <p:oleObj name="VISIO" r:id="rId9" imgW="1009046" imgH="1383049" progId="Visio.Drawing.5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4648200"/>
                        <a:ext cx="611188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400" smtClean="0"/>
              <a:t>Introduction to UML</a:t>
            </a:r>
          </a:p>
        </p:txBody>
      </p:sp>
      <p:sp>
        <p:nvSpPr>
          <p:cNvPr id="6451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60D559C6-A996-41D1-A273-398A5DCCEF32}" type="slidenum">
              <a:rPr lang="en-US" sz="1400" smtClean="0"/>
              <a:pPr eaLnBrk="1" hangingPunct="1"/>
              <a:t>61</a:t>
            </a:fld>
            <a:endParaRPr lang="en-US" sz="1400" smtClean="0"/>
          </a:p>
        </p:txBody>
      </p:sp>
      <p:graphicFrame>
        <p:nvGraphicFramePr>
          <p:cNvPr id="64516" name="Object 1026"/>
          <p:cNvGraphicFramePr>
            <a:graphicFrameLocks noChangeAspect="1"/>
          </p:cNvGraphicFramePr>
          <p:nvPr/>
        </p:nvGraphicFramePr>
        <p:xfrm>
          <a:off x="381000" y="1676400"/>
          <a:ext cx="8520113" cy="5045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58" name="Document" r:id="rId3" imgW="8526780" imgH="5049012" progId="Word.Document.8">
                  <p:embed/>
                </p:oleObj>
              </mc:Choice>
              <mc:Fallback>
                <p:oleObj name="Document" r:id="rId3" imgW="8526780" imgH="5049012" progId="Word.Document.8">
                  <p:embed/>
                  <p:pic>
                    <p:nvPicPr>
                      <p:cNvPr id="0" name="Object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676400"/>
                        <a:ext cx="8520113" cy="5045075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17" name="Object 1027"/>
          <p:cNvGraphicFramePr>
            <a:graphicFrameLocks noChangeAspect="1"/>
          </p:cNvGraphicFramePr>
          <p:nvPr/>
        </p:nvGraphicFramePr>
        <p:xfrm>
          <a:off x="7239000" y="5257800"/>
          <a:ext cx="1039813" cy="344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59" name="VISIO" r:id="rId5" imgW="1039680" imgH="345600" progId="Visio.Drawing.5">
                  <p:embed/>
                </p:oleObj>
              </mc:Choice>
              <mc:Fallback>
                <p:oleObj name="VISIO" r:id="rId5" imgW="1039680" imgH="345600" progId="Visio.Drawing.5">
                  <p:embed/>
                  <p:pic>
                    <p:nvPicPr>
                      <p:cNvPr id="0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0" y="5257800"/>
                        <a:ext cx="1039813" cy="344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18" name="Object 1028"/>
          <p:cNvGraphicFramePr>
            <a:graphicFrameLocks noChangeAspect="1"/>
          </p:cNvGraphicFramePr>
          <p:nvPr/>
        </p:nvGraphicFramePr>
        <p:xfrm>
          <a:off x="7239000" y="2362200"/>
          <a:ext cx="925513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60" name="VISIO" r:id="rId7" imgW="926640" imgH="483840" progId="Visio.Drawing.5">
                  <p:embed/>
                </p:oleObj>
              </mc:Choice>
              <mc:Fallback>
                <p:oleObj name="VISIO" r:id="rId7" imgW="926640" imgH="483840" progId="Visio.Drawing.5">
                  <p:embed/>
                  <p:pic>
                    <p:nvPicPr>
                      <p:cNvPr id="0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0" y="2362200"/>
                        <a:ext cx="925513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19" name="Rectangle 103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i="1" smtClean="0"/>
              <a:t>Use Case Modeling:</a:t>
            </a:r>
            <a:r>
              <a:rPr lang="en-US" sz="3200" smtClean="0"/>
              <a:t> Core Relationships</a:t>
            </a:r>
          </a:p>
        </p:txBody>
      </p:sp>
      <p:graphicFrame>
        <p:nvGraphicFramePr>
          <p:cNvPr id="64520" name="Object 1033"/>
          <p:cNvGraphicFramePr>
            <a:graphicFrameLocks noChangeAspect="1"/>
          </p:cNvGraphicFramePr>
          <p:nvPr/>
        </p:nvGraphicFramePr>
        <p:xfrm>
          <a:off x="7239000" y="4191000"/>
          <a:ext cx="1038225" cy="344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61" name="VISIO" r:id="rId9" imgW="1039368" imgH="345948" progId="Visio.Drawing.5">
                  <p:embed/>
                </p:oleObj>
              </mc:Choice>
              <mc:Fallback>
                <p:oleObj name="VISIO" r:id="rId9" imgW="1039368" imgH="345948" progId="Visio.Drawing.5">
                  <p:embed/>
                  <p:pic>
                    <p:nvPicPr>
                      <p:cNvPr id="0" name="Object 10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0" y="4191000"/>
                        <a:ext cx="1038225" cy="344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21" name="Text Box 1034"/>
          <p:cNvSpPr txBox="1">
            <a:spLocks noChangeArrowheads="1"/>
          </p:cNvSpPr>
          <p:nvPr/>
        </p:nvSpPr>
        <p:spPr bwMode="auto">
          <a:xfrm>
            <a:off x="7239000" y="3810000"/>
            <a:ext cx="12065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1400">
                <a:latin typeface="Arial" charset="0"/>
              </a:rPr>
              <a:t>&lt;&lt;</a:t>
            </a:r>
            <a:r>
              <a:rPr lang="en-US" sz="1600">
                <a:latin typeface="Arial" charset="0"/>
              </a:rPr>
              <a:t>extend</a:t>
            </a:r>
            <a:r>
              <a:rPr lang="en-US" sz="1400">
                <a:latin typeface="Arial" charset="0"/>
              </a:rPr>
              <a:t>&gt;&gt;</a:t>
            </a:r>
            <a:endParaRPr lang="en-US" sz="2000" b="1">
              <a:solidFill>
                <a:schemeClr val="tx2"/>
              </a:solidFill>
              <a:latin typeface="Arial" charset="0"/>
            </a:endParaRP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400" smtClean="0"/>
              <a:t>Introduction to UML</a:t>
            </a:r>
          </a:p>
        </p:txBody>
      </p:sp>
      <p:sp>
        <p:nvSpPr>
          <p:cNvPr id="6553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BF74ADF9-F233-4A4B-A389-70580A4EC88E}" type="slidenum">
              <a:rPr lang="en-US" sz="1400" smtClean="0"/>
              <a:pPr eaLnBrk="1" hangingPunct="1"/>
              <a:t>62</a:t>
            </a:fld>
            <a:endParaRPr lang="en-US" sz="1400" smtClean="0"/>
          </a:p>
        </p:txBody>
      </p:sp>
      <p:graphicFrame>
        <p:nvGraphicFramePr>
          <p:cNvPr id="65540" name="Object 2"/>
          <p:cNvGraphicFramePr>
            <a:graphicFrameLocks noChangeAspect="1"/>
          </p:cNvGraphicFramePr>
          <p:nvPr/>
        </p:nvGraphicFramePr>
        <p:xfrm>
          <a:off x="381000" y="1824038"/>
          <a:ext cx="8543925" cy="3890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62" name="Document" r:id="rId3" imgW="8546592" imgH="3893820" progId="Word.Document.8">
                  <p:embed/>
                </p:oleObj>
              </mc:Choice>
              <mc:Fallback>
                <p:oleObj name="Document" r:id="rId3" imgW="8546592" imgH="3893820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824038"/>
                        <a:ext cx="8543925" cy="389096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4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i="1" smtClean="0"/>
              <a:t>Use Case Modeling:</a:t>
            </a:r>
            <a:r>
              <a:rPr lang="en-US" sz="2800" smtClean="0"/>
              <a:t> Core Relationships </a:t>
            </a:r>
            <a:r>
              <a:rPr lang="en-US" sz="2000" smtClean="0"/>
              <a:t>(cont’d)</a:t>
            </a:r>
          </a:p>
        </p:txBody>
      </p:sp>
      <p:graphicFrame>
        <p:nvGraphicFramePr>
          <p:cNvPr id="65542" name="Object 5"/>
          <p:cNvGraphicFramePr>
            <a:graphicFrameLocks noChangeAspect="1"/>
          </p:cNvGraphicFramePr>
          <p:nvPr/>
        </p:nvGraphicFramePr>
        <p:xfrm>
          <a:off x="7239000" y="2971800"/>
          <a:ext cx="1038225" cy="344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63" name="VISIO" r:id="rId5" imgW="1039368" imgH="345948" progId="Visio.Drawing.5">
                  <p:embed/>
                </p:oleObj>
              </mc:Choice>
              <mc:Fallback>
                <p:oleObj name="VISIO" r:id="rId5" imgW="1039368" imgH="345948" progId="Visio.Drawing.5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0" y="2971800"/>
                        <a:ext cx="1038225" cy="344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43" name="Text Box 6"/>
          <p:cNvSpPr txBox="1">
            <a:spLocks noChangeArrowheads="1"/>
          </p:cNvSpPr>
          <p:nvPr/>
        </p:nvSpPr>
        <p:spPr bwMode="auto">
          <a:xfrm>
            <a:off x="7162800" y="2590800"/>
            <a:ext cx="12382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1400">
                <a:latin typeface="Arial" charset="0"/>
              </a:rPr>
              <a:t>&lt;&lt;</a:t>
            </a:r>
            <a:r>
              <a:rPr lang="en-US" sz="1600">
                <a:latin typeface="Arial" charset="0"/>
              </a:rPr>
              <a:t>include</a:t>
            </a:r>
            <a:r>
              <a:rPr lang="en-US" sz="1400">
                <a:latin typeface="Arial" charset="0"/>
              </a:rPr>
              <a:t>&gt;&gt;</a:t>
            </a:r>
            <a:endParaRPr lang="en-US" sz="2000" b="1">
              <a:solidFill>
                <a:schemeClr val="tx2"/>
              </a:solidFill>
              <a:latin typeface="Arial" charset="0"/>
            </a:endParaRP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400" smtClean="0"/>
              <a:t>Introduction to UML</a:t>
            </a:r>
          </a:p>
        </p:txBody>
      </p:sp>
      <p:sp>
        <p:nvSpPr>
          <p:cNvPr id="665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260A0217-C7F3-496C-B66B-AFB362A9532D}" type="slidenum">
              <a:rPr lang="en-US" sz="1400" smtClean="0"/>
              <a:pPr eaLnBrk="1" hangingPunct="1"/>
              <a:t>63</a:t>
            </a:fld>
            <a:endParaRPr lang="en-US" sz="1400" smtClean="0"/>
          </a:p>
        </p:txBody>
      </p:sp>
      <p:sp>
        <p:nvSpPr>
          <p:cNvPr id="6656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343025"/>
            <a:ext cx="7772400" cy="4191000"/>
          </a:xfrm>
        </p:spPr>
        <p:txBody>
          <a:bodyPr/>
          <a:lstStyle/>
          <a:p>
            <a:pPr eaLnBrk="1" hangingPunct="1"/>
            <a:r>
              <a:rPr lang="en-US" smtClean="0"/>
              <a:t>Shows use cases, actor and their relationships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Use case internals can be specified by text and/or interaction diagrams</a:t>
            </a:r>
          </a:p>
          <a:p>
            <a:pPr eaLnBrk="1" hangingPunct="1"/>
            <a:endParaRPr lang="en-US" smtClean="0"/>
          </a:p>
          <a:p>
            <a:pPr eaLnBrk="1" hangingPunct="1">
              <a:lnSpc>
                <a:spcPct val="70000"/>
              </a:lnSpc>
            </a:pPr>
            <a:r>
              <a:rPr lang="en-US" smtClean="0"/>
              <a:t>Kinds</a:t>
            </a:r>
          </a:p>
          <a:p>
            <a:pPr lvl="1" eaLnBrk="1" hangingPunct="1">
              <a:lnSpc>
                <a:spcPct val="70000"/>
              </a:lnSpc>
            </a:pPr>
            <a:r>
              <a:rPr lang="en-US" smtClean="0"/>
              <a:t>use case diagram</a:t>
            </a:r>
          </a:p>
          <a:p>
            <a:pPr lvl="1" eaLnBrk="1" hangingPunct="1">
              <a:lnSpc>
                <a:spcPct val="70000"/>
              </a:lnSpc>
            </a:pPr>
            <a:r>
              <a:rPr lang="en-US" smtClean="0"/>
              <a:t>use case description</a:t>
            </a:r>
          </a:p>
        </p:txBody>
      </p:sp>
      <p:sp>
        <p:nvSpPr>
          <p:cNvPr id="6656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Use Case Diagram Tour</a:t>
            </a: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400" smtClean="0"/>
              <a:t>Introduction to UML</a:t>
            </a:r>
          </a:p>
        </p:txBody>
      </p:sp>
      <p:sp>
        <p:nvSpPr>
          <p:cNvPr id="6758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68122525-85BA-4D2C-A00A-E85408D906FB}" type="slidenum">
              <a:rPr lang="en-US" sz="1400" smtClean="0"/>
              <a:pPr eaLnBrk="1" hangingPunct="1"/>
              <a:t>64</a:t>
            </a:fld>
            <a:endParaRPr lang="en-US" sz="1400" smtClean="0"/>
          </a:p>
        </p:txBody>
      </p:sp>
      <p:sp>
        <p:nvSpPr>
          <p:cNvPr id="67588" name="Text Box 7"/>
          <p:cNvSpPr txBox="1">
            <a:spLocks noChangeArrowheads="1"/>
          </p:cNvSpPr>
          <p:nvPr/>
        </p:nvSpPr>
        <p:spPr bwMode="auto">
          <a:xfrm>
            <a:off x="3124200" y="6172200"/>
            <a:ext cx="2757488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6173" tIns="43087" rIns="86173" bIns="43087">
            <a:spAutoFit/>
          </a:bodyPr>
          <a:lstStyle>
            <a:lvl1pPr defTabSz="862013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862013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862013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862013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862013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8620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8620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8620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8620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1500">
                <a:solidFill>
                  <a:schemeClr val="tx2"/>
                </a:solidFill>
                <a:latin typeface="Arial" charset="0"/>
              </a:rPr>
              <a:t>Fig. 3-44, </a:t>
            </a:r>
            <a:r>
              <a:rPr lang="en-US" sz="1500" i="1">
                <a:solidFill>
                  <a:schemeClr val="tx2"/>
                </a:solidFill>
                <a:latin typeface="Arial" charset="0"/>
              </a:rPr>
              <a:t>UML Notation Guide</a:t>
            </a:r>
            <a:endParaRPr lang="en-US" sz="2300" b="1">
              <a:solidFill>
                <a:schemeClr val="tx2"/>
              </a:solidFill>
              <a:latin typeface="Arial" charset="0"/>
            </a:endParaRPr>
          </a:p>
        </p:txBody>
      </p:sp>
      <p:pic>
        <p:nvPicPr>
          <p:cNvPr id="67589" name="Picture 8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600200"/>
            <a:ext cx="5194300" cy="46196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590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Use Case Diagram</a:t>
            </a: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400" smtClean="0"/>
              <a:t>Introduction to UML</a:t>
            </a:r>
          </a:p>
        </p:txBody>
      </p:sp>
      <p:sp>
        <p:nvSpPr>
          <p:cNvPr id="6861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BA5509C2-5A7F-4E82-AAD3-268C7C78A6F5}" type="slidenum">
              <a:rPr lang="en-US" sz="1400" smtClean="0"/>
              <a:pPr eaLnBrk="1" hangingPunct="1"/>
              <a:t>65</a:t>
            </a:fld>
            <a:endParaRPr lang="en-US" sz="1400" smtClean="0"/>
          </a:p>
        </p:txBody>
      </p:sp>
      <p:sp>
        <p:nvSpPr>
          <p:cNvPr id="68612" name="Text Box 1026"/>
          <p:cNvSpPr txBox="1">
            <a:spLocks noChangeArrowheads="1"/>
          </p:cNvSpPr>
          <p:nvPr/>
        </p:nvSpPr>
        <p:spPr bwMode="auto">
          <a:xfrm>
            <a:off x="3124200" y="6172200"/>
            <a:ext cx="2757488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6173" tIns="43087" rIns="86173" bIns="43087">
            <a:spAutoFit/>
          </a:bodyPr>
          <a:lstStyle>
            <a:lvl1pPr defTabSz="862013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862013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862013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862013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862013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8620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8620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8620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8620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1500">
                <a:solidFill>
                  <a:schemeClr val="tx2"/>
                </a:solidFill>
                <a:latin typeface="Arial" charset="0"/>
              </a:rPr>
              <a:t>Fig. 3-45, </a:t>
            </a:r>
            <a:r>
              <a:rPr lang="en-US" sz="1500" i="1">
                <a:solidFill>
                  <a:schemeClr val="tx2"/>
                </a:solidFill>
                <a:latin typeface="Arial" charset="0"/>
              </a:rPr>
              <a:t>UML Notation Guide</a:t>
            </a:r>
            <a:endParaRPr lang="en-US" sz="2300" b="1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68613" name="Rectangle 10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Use Case Relationships</a:t>
            </a:r>
          </a:p>
        </p:txBody>
      </p:sp>
      <p:pic>
        <p:nvPicPr>
          <p:cNvPr id="68614" name="Picture 103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828800"/>
            <a:ext cx="7543800" cy="42306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400" smtClean="0"/>
              <a:t>Introduction to UML</a:t>
            </a:r>
          </a:p>
        </p:txBody>
      </p:sp>
      <p:sp>
        <p:nvSpPr>
          <p:cNvPr id="6963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357F5578-3573-4D22-ABE7-D06446CF30C2}" type="slidenum">
              <a:rPr lang="en-US" sz="1400" smtClean="0"/>
              <a:pPr eaLnBrk="1" hangingPunct="1"/>
              <a:t>66</a:t>
            </a:fld>
            <a:endParaRPr lang="en-US" sz="1400" smtClean="0"/>
          </a:p>
        </p:txBody>
      </p:sp>
      <p:sp>
        <p:nvSpPr>
          <p:cNvPr id="69636" name="Text Box 1026"/>
          <p:cNvSpPr txBox="1">
            <a:spLocks noChangeArrowheads="1"/>
          </p:cNvSpPr>
          <p:nvPr/>
        </p:nvSpPr>
        <p:spPr bwMode="auto">
          <a:xfrm>
            <a:off x="3124200" y="6172200"/>
            <a:ext cx="2757488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6173" tIns="43087" rIns="86173" bIns="43087">
            <a:spAutoFit/>
          </a:bodyPr>
          <a:lstStyle>
            <a:lvl1pPr defTabSz="862013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862013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862013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862013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862013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8620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8620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8620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8620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1500">
                <a:solidFill>
                  <a:schemeClr val="tx2"/>
                </a:solidFill>
                <a:latin typeface="Arial" charset="0"/>
              </a:rPr>
              <a:t>Fig. 3-46, </a:t>
            </a:r>
            <a:r>
              <a:rPr lang="en-US" sz="1500" i="1">
                <a:solidFill>
                  <a:schemeClr val="tx2"/>
                </a:solidFill>
                <a:latin typeface="Arial" charset="0"/>
              </a:rPr>
              <a:t>UML Notation Guide</a:t>
            </a:r>
            <a:endParaRPr lang="en-US" sz="2300" b="1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69637" name="Rectangle 102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Actor Relationships</a:t>
            </a:r>
          </a:p>
        </p:txBody>
      </p:sp>
      <p:pic>
        <p:nvPicPr>
          <p:cNvPr id="69638" name="Picture 102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752600"/>
            <a:ext cx="5181600" cy="43561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400" smtClean="0"/>
              <a:t>Introduction to UML</a:t>
            </a:r>
          </a:p>
        </p:txBody>
      </p:sp>
      <p:sp>
        <p:nvSpPr>
          <p:cNvPr id="7475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CA5A32C2-13A5-4FAD-AC6F-CB07C553B703}" type="slidenum">
              <a:rPr lang="en-US" sz="1400" smtClean="0"/>
              <a:pPr eaLnBrk="1" hangingPunct="1"/>
              <a:t>67</a:t>
            </a:fld>
            <a:endParaRPr lang="en-US" sz="1400" smtClean="0"/>
          </a:p>
        </p:txBody>
      </p:sp>
      <p:sp>
        <p:nvSpPr>
          <p:cNvPr id="7475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066800" y="228600"/>
            <a:ext cx="7793038" cy="838200"/>
          </a:xfrm>
        </p:spPr>
        <p:txBody>
          <a:bodyPr/>
          <a:lstStyle/>
          <a:p>
            <a:pPr eaLnBrk="1" hangingPunct="1"/>
            <a:r>
              <a:rPr lang="en-US" sz="2800" dirty="0" smtClean="0"/>
              <a:t>Example: Online HR System</a:t>
            </a:r>
            <a:r>
              <a:rPr lang="en-US" sz="3600" dirty="0" smtClean="0"/>
              <a:t> </a:t>
            </a:r>
          </a:p>
        </p:txBody>
      </p:sp>
      <p:sp>
        <p:nvSpPr>
          <p:cNvPr id="74757" name="Rectangle 1027"/>
          <p:cNvSpPr>
            <a:spLocks noChangeArrowheads="1"/>
          </p:cNvSpPr>
          <p:nvPr/>
        </p:nvSpPr>
        <p:spPr bwMode="auto">
          <a:xfrm>
            <a:off x="838200" y="1371600"/>
            <a:ext cx="8001000" cy="49013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lnSpc>
                <a:spcPct val="70000"/>
              </a:lnSpc>
              <a:spcBef>
                <a:spcPct val="50000"/>
              </a:spcBef>
              <a:buSzPct val="65000"/>
            </a:pPr>
            <a:r>
              <a:rPr lang="en-US" sz="2000" b="1" u="sng" dirty="0" smtClean="0">
                <a:solidFill>
                  <a:srgbClr val="0000CC"/>
                </a:solidFill>
                <a:latin typeface="Arial" charset="0"/>
              </a:rPr>
              <a:t>USE CASE DESCRIPTION:</a:t>
            </a:r>
          </a:p>
          <a:p>
            <a:pPr eaLnBrk="0" hangingPunct="0">
              <a:lnSpc>
                <a:spcPct val="70000"/>
              </a:lnSpc>
              <a:spcBef>
                <a:spcPct val="50000"/>
              </a:spcBef>
              <a:buSzPct val="65000"/>
              <a:buFont typeface="ZapfDingbats" pitchFamily="82" charset="2"/>
              <a:buChar char="n"/>
            </a:pPr>
            <a:r>
              <a:rPr lang="en-US" sz="2000" b="1" dirty="0" smtClean="0">
                <a:solidFill>
                  <a:srgbClr val="000000"/>
                </a:solidFill>
                <a:latin typeface="Arial" charset="0"/>
              </a:rPr>
              <a:t>Actors</a:t>
            </a:r>
            <a:r>
              <a:rPr lang="en-US" sz="2300" b="1" dirty="0">
                <a:solidFill>
                  <a:srgbClr val="000000"/>
                </a:solidFill>
                <a:latin typeface="Arial" charset="0"/>
              </a:rPr>
              <a:t>: </a:t>
            </a:r>
            <a:r>
              <a:rPr lang="en-US" sz="1800" dirty="0">
                <a:solidFill>
                  <a:srgbClr val="000000"/>
                </a:solidFill>
                <a:latin typeface="Arial" charset="0"/>
              </a:rPr>
              <a:t>employee, employee account </a:t>
            </a:r>
            <a:r>
              <a:rPr lang="en-US" sz="1800" dirty="0" err="1">
                <a:solidFill>
                  <a:srgbClr val="000000"/>
                </a:solidFill>
                <a:latin typeface="Arial" charset="0"/>
              </a:rPr>
              <a:t>db</a:t>
            </a:r>
            <a:r>
              <a:rPr lang="en-US" sz="1800" dirty="0">
                <a:solidFill>
                  <a:srgbClr val="000000"/>
                </a:solidFill>
                <a:latin typeface="Arial" charset="0"/>
              </a:rPr>
              <a:t>, healthcare plan system, insurance plan system</a:t>
            </a:r>
            <a:endParaRPr lang="en-US" sz="1900" dirty="0">
              <a:solidFill>
                <a:srgbClr val="000000"/>
              </a:solidFill>
              <a:latin typeface="Arial" charset="0"/>
            </a:endParaRPr>
          </a:p>
          <a:p>
            <a:pPr eaLnBrk="0" hangingPunct="0">
              <a:lnSpc>
                <a:spcPct val="60000"/>
              </a:lnSpc>
              <a:spcBef>
                <a:spcPct val="50000"/>
              </a:spcBef>
              <a:buSzPct val="65000"/>
              <a:buFont typeface="ZapfDingbats" pitchFamily="82" charset="2"/>
              <a:buChar char="n"/>
            </a:pPr>
            <a:r>
              <a:rPr lang="en-US" sz="2000" b="1" dirty="0">
                <a:solidFill>
                  <a:srgbClr val="000000"/>
                </a:solidFill>
                <a:latin typeface="Arial" charset="0"/>
              </a:rPr>
              <a:t>Preconditions:</a:t>
            </a:r>
            <a:endParaRPr lang="en-US" sz="2000" dirty="0">
              <a:solidFill>
                <a:srgbClr val="000000"/>
              </a:solidFill>
              <a:latin typeface="Arial" charset="0"/>
            </a:endParaRPr>
          </a:p>
          <a:p>
            <a:pPr lvl="1" eaLnBrk="0" hangingPunct="0">
              <a:lnSpc>
                <a:spcPct val="70000"/>
              </a:lnSpc>
              <a:spcBef>
                <a:spcPct val="50000"/>
              </a:spcBef>
              <a:buSzPct val="65000"/>
              <a:buFont typeface="Symbol" pitchFamily="18" charset="2"/>
              <a:buChar char="·"/>
            </a:pPr>
            <a:r>
              <a:rPr lang="en-US" sz="1800" dirty="0">
                <a:solidFill>
                  <a:srgbClr val="000000"/>
                </a:solidFill>
                <a:latin typeface="Arial" charset="0"/>
              </a:rPr>
              <a:t> Employee has logged on to the system and selected ‘update benefits’ </a:t>
            </a:r>
            <a:r>
              <a:rPr lang="en-US" sz="1800" dirty="0" smtClean="0">
                <a:solidFill>
                  <a:srgbClr val="000000"/>
                </a:solidFill>
                <a:latin typeface="Arial" charset="0"/>
              </a:rPr>
              <a:t>option. Possible only in the month </a:t>
            </a:r>
            <a:r>
              <a:rPr lang="en-US" sz="1800" dirty="0" smtClean="0">
                <a:solidFill>
                  <a:srgbClr val="000000"/>
                </a:solidFill>
                <a:latin typeface="Arial" charset="0"/>
              </a:rPr>
              <a:t>of October.</a:t>
            </a:r>
            <a:endParaRPr lang="en-US" sz="1800" dirty="0">
              <a:solidFill>
                <a:srgbClr val="000000"/>
              </a:solidFill>
              <a:latin typeface="Arial" charset="0"/>
            </a:endParaRPr>
          </a:p>
          <a:p>
            <a:pPr eaLnBrk="0" hangingPunct="0">
              <a:lnSpc>
                <a:spcPct val="60000"/>
              </a:lnSpc>
              <a:spcBef>
                <a:spcPct val="50000"/>
              </a:spcBef>
              <a:buSzPct val="65000"/>
              <a:buFont typeface="ZapfDingbats" pitchFamily="82" charset="2"/>
              <a:buChar char="n"/>
            </a:pPr>
            <a:r>
              <a:rPr lang="en-US" sz="2000" b="1" dirty="0">
                <a:solidFill>
                  <a:srgbClr val="000000"/>
                </a:solidFill>
                <a:latin typeface="Arial" charset="0"/>
              </a:rPr>
              <a:t>Basic course</a:t>
            </a:r>
            <a:r>
              <a:rPr lang="en-US" sz="2300" i="1" dirty="0">
                <a:solidFill>
                  <a:srgbClr val="000000"/>
                </a:solidFill>
                <a:latin typeface="Arial" charset="0"/>
              </a:rPr>
              <a:t>	</a:t>
            </a:r>
          </a:p>
          <a:p>
            <a:pPr lvl="1" eaLnBrk="0" hangingPunct="0">
              <a:lnSpc>
                <a:spcPct val="70000"/>
              </a:lnSpc>
              <a:spcBef>
                <a:spcPct val="50000"/>
              </a:spcBef>
              <a:buSzPct val="65000"/>
              <a:buFont typeface="Symbol" pitchFamily="18" charset="2"/>
              <a:buChar char="·"/>
            </a:pPr>
            <a:r>
              <a:rPr lang="en-US" sz="1800" dirty="0">
                <a:solidFill>
                  <a:srgbClr val="000000"/>
                </a:solidFill>
                <a:latin typeface="Arial" charset="0"/>
              </a:rPr>
              <a:t> System retrieves employee account from employee account </a:t>
            </a:r>
            <a:r>
              <a:rPr lang="en-US" sz="1800" dirty="0" err="1">
                <a:solidFill>
                  <a:srgbClr val="000000"/>
                </a:solidFill>
                <a:latin typeface="Arial" charset="0"/>
              </a:rPr>
              <a:t>db</a:t>
            </a:r>
            <a:endParaRPr lang="en-US" sz="1800" dirty="0">
              <a:solidFill>
                <a:srgbClr val="000000"/>
              </a:solidFill>
              <a:latin typeface="Arial" charset="0"/>
            </a:endParaRPr>
          </a:p>
          <a:p>
            <a:pPr lvl="1" eaLnBrk="0" hangingPunct="0">
              <a:lnSpc>
                <a:spcPct val="80000"/>
              </a:lnSpc>
              <a:spcBef>
                <a:spcPct val="50000"/>
              </a:spcBef>
              <a:buSzPct val="65000"/>
              <a:buFont typeface="Symbol" pitchFamily="18" charset="2"/>
              <a:buChar char="·"/>
            </a:pPr>
            <a:r>
              <a:rPr lang="en-US" sz="1800" dirty="0">
                <a:solidFill>
                  <a:srgbClr val="000000"/>
                </a:solidFill>
                <a:latin typeface="Arial" charset="0"/>
              </a:rPr>
              <a:t> System asks employee to select medical plan type; </a:t>
            </a:r>
            <a:r>
              <a:rPr lang="en-US" sz="1800" b="1" dirty="0">
                <a:solidFill>
                  <a:srgbClr val="000000"/>
                </a:solidFill>
                <a:latin typeface="Arial" charset="0"/>
              </a:rPr>
              <a:t>include</a:t>
            </a:r>
            <a:r>
              <a:rPr lang="en-US" sz="1800" dirty="0">
                <a:solidFill>
                  <a:srgbClr val="000000"/>
                </a:solidFill>
                <a:latin typeface="Arial" charset="0"/>
              </a:rPr>
              <a:t> Update Medical Plan.</a:t>
            </a:r>
          </a:p>
          <a:p>
            <a:pPr lvl="1" eaLnBrk="0" hangingPunct="0">
              <a:lnSpc>
                <a:spcPct val="80000"/>
              </a:lnSpc>
              <a:spcBef>
                <a:spcPct val="50000"/>
              </a:spcBef>
              <a:buSzPct val="65000"/>
              <a:buFont typeface="Symbol" pitchFamily="18" charset="2"/>
              <a:buChar char="·"/>
            </a:pPr>
            <a:r>
              <a:rPr lang="en-US" sz="1800" dirty="0">
                <a:solidFill>
                  <a:srgbClr val="000000"/>
                </a:solidFill>
                <a:latin typeface="Arial" charset="0"/>
              </a:rPr>
              <a:t> System asks employee to select dental plan type; </a:t>
            </a:r>
            <a:r>
              <a:rPr lang="en-US" sz="1800" b="1" dirty="0">
                <a:solidFill>
                  <a:srgbClr val="000000"/>
                </a:solidFill>
                <a:latin typeface="Arial" charset="0"/>
              </a:rPr>
              <a:t>include</a:t>
            </a:r>
            <a:r>
              <a:rPr lang="en-US" sz="1800" dirty="0">
                <a:solidFill>
                  <a:srgbClr val="000000"/>
                </a:solidFill>
                <a:latin typeface="Arial" charset="0"/>
              </a:rPr>
              <a:t> Update Dental Plan.</a:t>
            </a:r>
          </a:p>
          <a:p>
            <a:pPr lvl="1" eaLnBrk="0" hangingPunct="0">
              <a:lnSpc>
                <a:spcPct val="60000"/>
              </a:lnSpc>
              <a:spcBef>
                <a:spcPct val="50000"/>
              </a:spcBef>
              <a:buSzPct val="65000"/>
              <a:buFont typeface="Symbol" pitchFamily="18" charset="2"/>
              <a:buChar char="·"/>
            </a:pPr>
            <a:r>
              <a:rPr lang="en-US" sz="1800" dirty="0">
                <a:solidFill>
                  <a:srgbClr val="000000"/>
                </a:solidFill>
                <a:latin typeface="Arial" charset="0"/>
              </a:rPr>
              <a:t> …</a:t>
            </a:r>
          </a:p>
          <a:p>
            <a:pPr eaLnBrk="0" hangingPunct="0">
              <a:lnSpc>
                <a:spcPct val="60000"/>
              </a:lnSpc>
              <a:spcBef>
                <a:spcPct val="50000"/>
              </a:spcBef>
              <a:buSzPct val="65000"/>
              <a:buFont typeface="ZapfDingbats" pitchFamily="82" charset="2"/>
              <a:buChar char="n"/>
            </a:pPr>
            <a:r>
              <a:rPr lang="en-US" sz="2000" b="1" dirty="0">
                <a:solidFill>
                  <a:srgbClr val="000000"/>
                </a:solidFill>
                <a:latin typeface="Arial" charset="0"/>
              </a:rPr>
              <a:t>Alternative courses</a:t>
            </a:r>
          </a:p>
          <a:p>
            <a:pPr lvl="1" eaLnBrk="0" hangingPunct="0">
              <a:lnSpc>
                <a:spcPct val="80000"/>
              </a:lnSpc>
              <a:spcBef>
                <a:spcPct val="50000"/>
              </a:spcBef>
              <a:buSzPct val="65000"/>
              <a:buFont typeface="Symbol" pitchFamily="18" charset="2"/>
              <a:buChar char="·"/>
            </a:pPr>
            <a:r>
              <a:rPr lang="en-US" sz="1800" dirty="0">
                <a:solidFill>
                  <a:srgbClr val="000000"/>
                </a:solidFill>
                <a:latin typeface="Arial" charset="0"/>
              </a:rPr>
              <a:t> If health plan is not available in the employee’s area the employee is informed and asked to select another plan...</a:t>
            </a:r>
          </a:p>
        </p:txBody>
      </p:sp>
    </p:spTree>
    <p:extLst>
      <p:ext uri="{BB962C8B-B14F-4D97-AF65-F5344CB8AC3E}">
        <p14:creationId xmlns:p14="http://schemas.microsoft.com/office/powerpoint/2010/main" val="2184707250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400" smtClean="0"/>
              <a:t>Introduction to UML</a:t>
            </a:r>
          </a:p>
        </p:txBody>
      </p:sp>
      <p:sp>
        <p:nvSpPr>
          <p:cNvPr id="7270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7376778E-4723-42EF-BFD8-F9F274C12FF2}" type="slidenum">
              <a:rPr lang="en-US" sz="1400" smtClean="0"/>
              <a:pPr eaLnBrk="1" hangingPunct="1"/>
              <a:t>68</a:t>
            </a:fld>
            <a:endParaRPr lang="en-US" sz="1400" smtClean="0"/>
          </a:p>
        </p:txBody>
      </p:sp>
      <p:sp>
        <p:nvSpPr>
          <p:cNvPr id="72708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304800"/>
            <a:ext cx="7772400" cy="588963"/>
          </a:xfrm>
        </p:spPr>
        <p:txBody>
          <a:bodyPr/>
          <a:lstStyle/>
          <a:p>
            <a:pPr eaLnBrk="1" hangingPunct="1"/>
            <a:r>
              <a:rPr lang="en-US" sz="3600" smtClean="0"/>
              <a:t>Example: Online HR System</a:t>
            </a:r>
          </a:p>
        </p:txBody>
      </p:sp>
      <p:pic>
        <p:nvPicPr>
          <p:cNvPr id="72709" name="Picture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524000"/>
            <a:ext cx="5943600" cy="5029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400" smtClean="0"/>
              <a:t>Introduction to UML</a:t>
            </a:r>
          </a:p>
        </p:txBody>
      </p:sp>
      <p:sp>
        <p:nvSpPr>
          <p:cNvPr id="7373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E9198156-FE62-4B13-BA86-6879A0BECC8C}" type="slidenum">
              <a:rPr lang="en-US" sz="1400" smtClean="0"/>
              <a:pPr eaLnBrk="1" hangingPunct="1"/>
              <a:t>69</a:t>
            </a:fld>
            <a:endParaRPr lang="en-US" sz="1400" smtClean="0"/>
          </a:p>
        </p:txBody>
      </p:sp>
      <p:sp>
        <p:nvSpPr>
          <p:cNvPr id="7373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066800" y="304800"/>
            <a:ext cx="7821613" cy="817563"/>
          </a:xfrm>
        </p:spPr>
        <p:txBody>
          <a:bodyPr/>
          <a:lstStyle/>
          <a:p>
            <a:pPr eaLnBrk="1" hangingPunct="1"/>
            <a:r>
              <a:rPr lang="en-US" sz="3200" smtClean="0"/>
              <a:t>Online HR System: Use Case Relationships</a:t>
            </a:r>
          </a:p>
        </p:txBody>
      </p:sp>
      <p:pic>
        <p:nvPicPr>
          <p:cNvPr id="73733" name="Picture 103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600200"/>
            <a:ext cx="7010400" cy="47529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400" smtClean="0"/>
              <a:t>Introduction to UML</a:t>
            </a:r>
          </a:p>
        </p:txBody>
      </p:sp>
      <p:sp>
        <p:nvSpPr>
          <p:cNvPr id="921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B9E1619D-9434-42EF-AAB9-A041D08DC0EC}" type="slidenum">
              <a:rPr lang="en-US" sz="1400" smtClean="0"/>
              <a:pPr eaLnBrk="1" hangingPunct="1"/>
              <a:t>7</a:t>
            </a:fld>
            <a:endParaRPr lang="en-US" sz="1400" smtClean="0"/>
          </a:p>
        </p:txBody>
      </p:sp>
      <p:sp>
        <p:nvSpPr>
          <p:cNvPr id="9220" name="Rectangle 4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OMG UML Evolution</a:t>
            </a:r>
          </a:p>
        </p:txBody>
      </p:sp>
      <p:graphicFrame>
        <p:nvGraphicFramePr>
          <p:cNvPr id="9221" name="Object 42"/>
          <p:cNvGraphicFramePr>
            <a:graphicFrameLocks noChangeAspect="1"/>
          </p:cNvGraphicFramePr>
          <p:nvPr/>
        </p:nvGraphicFramePr>
        <p:xfrm>
          <a:off x="1447800" y="1371600"/>
          <a:ext cx="6584950" cy="4538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1" name="VISIO" r:id="rId3" imgW="6576997" imgH="4540102" progId="Visio.Drawing.5">
                  <p:embed/>
                </p:oleObj>
              </mc:Choice>
              <mc:Fallback>
                <p:oleObj name="VISIO" r:id="rId3" imgW="6576997" imgH="4540102" progId="Visio.Drawing.5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1371600"/>
                        <a:ext cx="6584950" cy="4538663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400" smtClean="0"/>
              <a:t>Introduction to UML</a:t>
            </a:r>
          </a:p>
        </p:txBody>
      </p:sp>
      <p:sp>
        <p:nvSpPr>
          <p:cNvPr id="7065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C82F2736-384F-4C0B-9F12-B7A077FBDB5B}" type="slidenum">
              <a:rPr lang="en-US" sz="1400" smtClean="0"/>
              <a:pPr eaLnBrk="1" hangingPunct="1"/>
              <a:t>70</a:t>
            </a:fld>
            <a:endParaRPr lang="en-US" sz="1400" smtClean="0"/>
          </a:p>
        </p:txBody>
      </p:sp>
      <p:sp>
        <p:nvSpPr>
          <p:cNvPr id="706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Use Case Description: Change Flight</a:t>
            </a:r>
          </a:p>
        </p:txBody>
      </p:sp>
      <p:sp>
        <p:nvSpPr>
          <p:cNvPr id="70661" name="Rectangle 3"/>
          <p:cNvSpPr>
            <a:spLocks noChangeArrowheads="1"/>
          </p:cNvSpPr>
          <p:nvPr/>
        </p:nvSpPr>
        <p:spPr bwMode="auto">
          <a:xfrm>
            <a:off x="1143000" y="1295400"/>
            <a:ext cx="7467600" cy="4718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lnSpc>
                <a:spcPct val="70000"/>
              </a:lnSpc>
              <a:spcBef>
                <a:spcPct val="50000"/>
              </a:spcBef>
              <a:buSzPct val="65000"/>
              <a:buFont typeface="ZapfDingbats" pitchFamily="82" charset="2"/>
              <a:buChar char="n"/>
            </a:pPr>
            <a:r>
              <a:rPr lang="en-US" sz="2000" b="1">
                <a:solidFill>
                  <a:srgbClr val="000000"/>
                </a:solidFill>
                <a:latin typeface="Arial" charset="0"/>
              </a:rPr>
              <a:t>Actors: </a:t>
            </a:r>
            <a:r>
              <a:rPr lang="en-US" sz="1800">
                <a:solidFill>
                  <a:srgbClr val="000000"/>
                </a:solidFill>
                <a:latin typeface="Arial" charset="0"/>
              </a:rPr>
              <a:t>traveler, client account db, airline reservation system</a:t>
            </a:r>
            <a:endParaRPr lang="en-US" sz="1900">
              <a:solidFill>
                <a:srgbClr val="000000"/>
              </a:solidFill>
              <a:latin typeface="Arial" charset="0"/>
            </a:endParaRPr>
          </a:p>
          <a:p>
            <a:pPr eaLnBrk="0" hangingPunct="0">
              <a:lnSpc>
                <a:spcPct val="60000"/>
              </a:lnSpc>
              <a:spcBef>
                <a:spcPct val="50000"/>
              </a:spcBef>
              <a:buSzPct val="65000"/>
              <a:buFont typeface="ZapfDingbats" pitchFamily="82" charset="2"/>
              <a:buChar char="n"/>
            </a:pPr>
            <a:r>
              <a:rPr lang="en-US" sz="2000" b="1">
                <a:solidFill>
                  <a:srgbClr val="000000"/>
                </a:solidFill>
                <a:latin typeface="Arial" charset="0"/>
              </a:rPr>
              <a:t>Preconditions:</a:t>
            </a:r>
            <a:endParaRPr lang="en-US" sz="2000">
              <a:solidFill>
                <a:srgbClr val="000000"/>
              </a:solidFill>
              <a:latin typeface="Arial" charset="0"/>
            </a:endParaRPr>
          </a:p>
          <a:p>
            <a:pPr lvl="1" eaLnBrk="0" hangingPunct="0">
              <a:lnSpc>
                <a:spcPct val="70000"/>
              </a:lnSpc>
              <a:spcBef>
                <a:spcPct val="50000"/>
              </a:spcBef>
              <a:buSzPct val="65000"/>
              <a:buFont typeface="Symbol" pitchFamily="18" charset="2"/>
              <a:buChar char="·"/>
            </a:pPr>
            <a:r>
              <a:rPr lang="en-US" sz="1800">
                <a:solidFill>
                  <a:srgbClr val="000000"/>
                </a:solidFill>
                <a:latin typeface="Arial" charset="0"/>
              </a:rPr>
              <a:t> Traveler has logged on to the system and selected ‘change flight itinerary’ option</a:t>
            </a:r>
          </a:p>
          <a:p>
            <a:pPr eaLnBrk="0" hangingPunct="0">
              <a:lnSpc>
                <a:spcPct val="60000"/>
              </a:lnSpc>
              <a:spcBef>
                <a:spcPct val="50000"/>
              </a:spcBef>
              <a:buSzPct val="65000"/>
              <a:buFont typeface="ZapfDingbats" pitchFamily="82" charset="2"/>
              <a:buChar char="n"/>
            </a:pPr>
            <a:r>
              <a:rPr lang="en-US" sz="2000" b="1">
                <a:solidFill>
                  <a:srgbClr val="000000"/>
                </a:solidFill>
                <a:latin typeface="Arial" charset="0"/>
              </a:rPr>
              <a:t>Basic course</a:t>
            </a:r>
            <a:r>
              <a:rPr lang="en-US" sz="2300" i="1">
                <a:solidFill>
                  <a:srgbClr val="000000"/>
                </a:solidFill>
                <a:latin typeface="Arial" charset="0"/>
              </a:rPr>
              <a:t>	</a:t>
            </a:r>
          </a:p>
          <a:p>
            <a:pPr lvl="1" eaLnBrk="0" hangingPunct="0">
              <a:lnSpc>
                <a:spcPct val="70000"/>
              </a:lnSpc>
              <a:spcBef>
                <a:spcPct val="50000"/>
              </a:spcBef>
              <a:buSzPct val="65000"/>
              <a:buFont typeface="Symbol" pitchFamily="18" charset="2"/>
              <a:buChar char="·"/>
            </a:pPr>
            <a:r>
              <a:rPr lang="en-US" sz="1800">
                <a:solidFill>
                  <a:srgbClr val="000000"/>
                </a:solidFill>
                <a:latin typeface="Arial" charset="0"/>
              </a:rPr>
              <a:t> System retrieves traveler’s account and flight itinerary from client account database</a:t>
            </a:r>
          </a:p>
          <a:p>
            <a:pPr lvl="1" eaLnBrk="0" hangingPunct="0">
              <a:lnSpc>
                <a:spcPct val="70000"/>
              </a:lnSpc>
              <a:spcBef>
                <a:spcPct val="50000"/>
              </a:spcBef>
              <a:buSzPct val="65000"/>
              <a:buFont typeface="Symbol" pitchFamily="18" charset="2"/>
              <a:buChar char="·"/>
            </a:pPr>
            <a:r>
              <a:rPr lang="en-US" sz="1800">
                <a:solidFill>
                  <a:srgbClr val="000000"/>
                </a:solidFill>
                <a:latin typeface="Arial" charset="0"/>
              </a:rPr>
              <a:t> System asks traveler to select itinerary segment she wants to change; traveler selects itinerary segment.</a:t>
            </a:r>
          </a:p>
          <a:p>
            <a:pPr lvl="1" eaLnBrk="0" hangingPunct="0">
              <a:lnSpc>
                <a:spcPct val="70000"/>
              </a:lnSpc>
              <a:spcBef>
                <a:spcPct val="50000"/>
              </a:spcBef>
              <a:buSzPct val="65000"/>
              <a:buFont typeface="Symbol" pitchFamily="18" charset="2"/>
              <a:buChar char="·"/>
            </a:pPr>
            <a:r>
              <a:rPr lang="en-US" sz="1800">
                <a:solidFill>
                  <a:srgbClr val="000000"/>
                </a:solidFill>
                <a:latin typeface="Arial" charset="0"/>
              </a:rPr>
              <a:t> System asks traveler for new departure and destination information; traveler provides information.</a:t>
            </a:r>
          </a:p>
          <a:p>
            <a:pPr lvl="1" eaLnBrk="0" hangingPunct="0">
              <a:lnSpc>
                <a:spcPct val="70000"/>
              </a:lnSpc>
              <a:spcBef>
                <a:spcPct val="50000"/>
              </a:spcBef>
              <a:buSzPct val="65000"/>
              <a:buFont typeface="Symbol" pitchFamily="18" charset="2"/>
              <a:buChar char="·"/>
            </a:pPr>
            <a:r>
              <a:rPr lang="en-US" sz="1800">
                <a:solidFill>
                  <a:srgbClr val="000000"/>
                </a:solidFill>
                <a:latin typeface="Arial" charset="0"/>
              </a:rPr>
              <a:t> If flights are available then</a:t>
            </a:r>
          </a:p>
          <a:p>
            <a:pPr lvl="1" eaLnBrk="0" hangingPunct="0">
              <a:lnSpc>
                <a:spcPct val="60000"/>
              </a:lnSpc>
              <a:spcBef>
                <a:spcPct val="50000"/>
              </a:spcBef>
              <a:buSzPct val="65000"/>
              <a:buFont typeface="Symbol" pitchFamily="18" charset="2"/>
              <a:buChar char="·"/>
            </a:pPr>
            <a:r>
              <a:rPr lang="en-US" sz="1800">
                <a:solidFill>
                  <a:srgbClr val="000000"/>
                </a:solidFill>
                <a:latin typeface="Arial" charset="0"/>
              </a:rPr>
              <a:t> …</a:t>
            </a:r>
          </a:p>
          <a:p>
            <a:pPr lvl="1" eaLnBrk="0" hangingPunct="0">
              <a:lnSpc>
                <a:spcPct val="60000"/>
              </a:lnSpc>
              <a:spcBef>
                <a:spcPct val="50000"/>
              </a:spcBef>
              <a:buSzPct val="65000"/>
              <a:buFont typeface="Symbol" pitchFamily="18" charset="2"/>
              <a:buChar char="·"/>
            </a:pPr>
            <a:r>
              <a:rPr lang="en-US" sz="1800">
                <a:solidFill>
                  <a:srgbClr val="000000"/>
                </a:solidFill>
                <a:latin typeface="Arial" charset="0"/>
              </a:rPr>
              <a:t> System displays transaction summary.</a:t>
            </a:r>
            <a:endParaRPr lang="en-US" sz="1900" b="1" i="1">
              <a:solidFill>
                <a:srgbClr val="000000"/>
              </a:solidFill>
              <a:latin typeface="Arial" charset="0"/>
            </a:endParaRPr>
          </a:p>
          <a:p>
            <a:pPr eaLnBrk="0" hangingPunct="0">
              <a:lnSpc>
                <a:spcPct val="60000"/>
              </a:lnSpc>
              <a:spcBef>
                <a:spcPct val="50000"/>
              </a:spcBef>
              <a:buSzPct val="65000"/>
              <a:buFont typeface="ZapfDingbats" pitchFamily="82" charset="2"/>
              <a:buChar char="n"/>
            </a:pPr>
            <a:r>
              <a:rPr lang="en-US" sz="2000" b="1">
                <a:solidFill>
                  <a:srgbClr val="000000"/>
                </a:solidFill>
                <a:latin typeface="Arial" charset="0"/>
              </a:rPr>
              <a:t>Alternative courses</a:t>
            </a:r>
          </a:p>
          <a:p>
            <a:pPr lvl="1" eaLnBrk="0" hangingPunct="0">
              <a:lnSpc>
                <a:spcPct val="70000"/>
              </a:lnSpc>
              <a:spcBef>
                <a:spcPct val="50000"/>
              </a:spcBef>
              <a:buSzPct val="65000"/>
              <a:buFont typeface="Symbol" pitchFamily="18" charset="2"/>
              <a:buChar char="·"/>
            </a:pPr>
            <a:r>
              <a:rPr lang="en-US" sz="1800">
                <a:solidFill>
                  <a:srgbClr val="000000"/>
                </a:solidFill>
                <a:latin typeface="Arial" charset="0"/>
              </a:rPr>
              <a:t> If no flights are available then …</a:t>
            </a:r>
            <a:endParaRPr lang="en-US" sz="190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391649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400" smtClean="0"/>
              <a:t>Introduction to UML</a:t>
            </a:r>
          </a:p>
        </p:txBody>
      </p:sp>
      <p:sp>
        <p:nvSpPr>
          <p:cNvPr id="7168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F4746879-816E-41EA-8565-B5AEF81D8476}" type="slidenum">
              <a:rPr lang="en-US" sz="1400" smtClean="0"/>
              <a:pPr eaLnBrk="1" hangingPunct="1"/>
              <a:t>71</a:t>
            </a:fld>
            <a:endParaRPr lang="en-US" sz="1400" smtClean="0"/>
          </a:p>
        </p:txBody>
      </p:sp>
      <p:sp>
        <p:nvSpPr>
          <p:cNvPr id="716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Use Case Modeling Tips</a:t>
            </a:r>
          </a:p>
        </p:txBody>
      </p:sp>
      <p:sp>
        <p:nvSpPr>
          <p:cNvPr id="716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333500"/>
            <a:ext cx="7772400" cy="4191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Make sure that each use case describes a significant chunk of system usage that is understandable by both domain experts and programmers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When defining use cases in text, use nouns and verbs accurately and consistently to help derive objects and messages for interaction diagrams (see Lecture 2)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Factor out common usages that are required by multiple use cases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 smtClean="0"/>
              <a:t>If the usage is required use &lt;&lt;include&gt;&gt;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 smtClean="0"/>
              <a:t>If the base use case is complete and the usage may be optional, consider use &lt;&lt;extend&gt;&gt;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A use case diagram should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 smtClean="0"/>
              <a:t>contain only use cases at the same level of abstraction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 smtClean="0"/>
              <a:t>include only actors who are required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Large numbers of use cases should be organized into packages (see Lecture 4)</a:t>
            </a:r>
          </a:p>
        </p:txBody>
      </p:sp>
    </p:spTree>
    <p:extLst>
      <p:ext uri="{BB962C8B-B14F-4D97-AF65-F5344CB8AC3E}">
        <p14:creationId xmlns:p14="http://schemas.microsoft.com/office/powerpoint/2010/main" val="1142415650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400" smtClean="0"/>
              <a:t>Introduction to UML</a:t>
            </a:r>
          </a:p>
        </p:txBody>
      </p:sp>
      <p:sp>
        <p:nvSpPr>
          <p:cNvPr id="7577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2C658B0F-9488-4A36-96FD-3D3CD31ACD18}" type="slidenum">
              <a:rPr lang="en-US" sz="1400" smtClean="0"/>
              <a:pPr eaLnBrk="1" hangingPunct="1"/>
              <a:t>72</a:t>
            </a:fld>
            <a:endParaRPr lang="en-US" sz="1400" smtClean="0"/>
          </a:p>
        </p:txBody>
      </p:sp>
      <p:sp>
        <p:nvSpPr>
          <p:cNvPr id="868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457517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smtClean="0"/>
              <a:t>UML is effective for modeling large, complex software systems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It is simple to learn for most developers, but provides advanced features for expert analysts, designers and architects using object oriented paradigm.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It can specify systems in an implementation-independent manner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10-20% of the constructs are used 80-90% of the time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Structural modeling specifies a skeleton that can be refined and extended with additional structure and behavior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Use case modeling specifies the functional requirements of system in an object-oriented manner</a:t>
            </a:r>
          </a:p>
        </p:txBody>
      </p:sp>
      <p:sp>
        <p:nvSpPr>
          <p:cNvPr id="7578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Ideas to Take Away</a:t>
            </a: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68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68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68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68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68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68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8355" grpId="0" build="p" autoUpdateAnimBg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400" smtClean="0"/>
              <a:t>Introduction to UML</a:t>
            </a:r>
          </a:p>
        </p:txBody>
      </p:sp>
      <p:sp>
        <p:nvSpPr>
          <p:cNvPr id="7680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A45B79E4-41D3-465C-BA08-223653F07853}" type="slidenum">
              <a:rPr lang="en-US" sz="1400" smtClean="0"/>
              <a:pPr eaLnBrk="1" hangingPunct="1"/>
              <a:t>73</a:t>
            </a:fld>
            <a:endParaRPr lang="en-US" sz="1400" smtClean="0"/>
          </a:p>
        </p:txBody>
      </p:sp>
      <p:sp>
        <p:nvSpPr>
          <p:cNvPr id="76804" name="Rectangle 2"/>
          <p:cNvSpPr>
            <a:spLocks noGrp="1" noChangeArrowheads="1"/>
          </p:cNvSpPr>
          <p:nvPr>
            <p:ph type="title"/>
          </p:nvPr>
        </p:nvSpPr>
        <p:spPr>
          <a:xfrm>
            <a:off x="1192213" y="655638"/>
            <a:ext cx="6999287" cy="485775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smtClean="0"/>
              <a:t>References</a:t>
            </a:r>
          </a:p>
        </p:txBody>
      </p:sp>
      <p:sp>
        <p:nvSpPr>
          <p:cNvPr id="768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524000"/>
            <a:ext cx="7772400" cy="4575175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endParaRPr lang="en-US" i="1" smtClean="0"/>
          </a:p>
          <a:p>
            <a:pPr eaLnBrk="1" hangingPunct="1">
              <a:lnSpc>
                <a:spcPct val="120000"/>
              </a:lnSpc>
            </a:pPr>
            <a:endParaRPr lang="en-US" i="1" smtClean="0"/>
          </a:p>
          <a:p>
            <a:pPr eaLnBrk="1" hangingPunct="1">
              <a:lnSpc>
                <a:spcPct val="120000"/>
              </a:lnSpc>
            </a:pPr>
            <a:r>
              <a:rPr lang="en-US" i="1" smtClean="0"/>
              <a:t>OMG UML Specification v. 1.5</a:t>
            </a:r>
            <a:r>
              <a:rPr lang="en-US" smtClean="0"/>
              <a:t>, OMG doc# ad/03-03-2001.</a:t>
            </a: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400" smtClean="0"/>
              <a:t>Introduction to UML</a:t>
            </a:r>
          </a:p>
        </p:txBody>
      </p:sp>
      <p:sp>
        <p:nvSpPr>
          <p:cNvPr id="7782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D259C3B4-7AE9-432E-A24E-241E16AD93D7}" type="slidenum">
              <a:rPr lang="en-US" sz="1400" smtClean="0"/>
              <a:pPr eaLnBrk="1" hangingPunct="1"/>
              <a:t>74</a:t>
            </a:fld>
            <a:endParaRPr lang="en-US" sz="1400" smtClean="0"/>
          </a:p>
        </p:txBody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219200"/>
            <a:ext cx="7467600" cy="4914900"/>
          </a:xfrm>
          <a:noFill/>
        </p:spPr>
        <p:txBody>
          <a:bodyPr lIns="92073" tIns="46037" rIns="92073" bIns="46037"/>
          <a:lstStyle/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Web: </a:t>
            </a:r>
          </a:p>
          <a:p>
            <a:pPr lvl="1" eaLnBrk="1" hangingPunct="1"/>
            <a:r>
              <a:rPr lang="en-US" smtClean="0"/>
              <a:t>OMG UML Resources: </a:t>
            </a:r>
            <a:r>
              <a:rPr lang="en-US" smtClean="0">
                <a:hlinkClick r:id="rId3"/>
              </a:rPr>
              <a:t>www.omg.org/uml/</a:t>
            </a:r>
            <a:r>
              <a:rPr lang="en-US" smtClean="0"/>
              <a:t> </a:t>
            </a:r>
          </a:p>
        </p:txBody>
      </p:sp>
      <p:sp>
        <p:nvSpPr>
          <p:cNvPr id="7782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Further Info</a:t>
            </a: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400" smtClean="0"/>
              <a:t>Introduction to UML</a:t>
            </a:r>
          </a:p>
        </p:txBody>
      </p:sp>
      <p:sp>
        <p:nvSpPr>
          <p:cNvPr id="1024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50F08331-DF4F-49B2-BCC0-00306A86C0FC}" type="slidenum">
              <a:rPr lang="en-US" sz="1400" smtClean="0"/>
              <a:pPr eaLnBrk="1" hangingPunct="1"/>
              <a:t>8</a:t>
            </a:fld>
            <a:endParaRPr lang="en-US" sz="1400" smtClean="0"/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>
          <a:xfrm>
            <a:off x="1616075" y="584200"/>
            <a:ext cx="6997700" cy="503238"/>
          </a:xfrm>
          <a:noFill/>
        </p:spPr>
        <p:txBody>
          <a:bodyPr lIns="92073" tIns="46037" rIns="92073" bIns="46037"/>
          <a:lstStyle/>
          <a:p>
            <a:pPr eaLnBrk="1" hangingPunct="1"/>
            <a:r>
              <a:rPr lang="en-US" smtClean="0"/>
              <a:t>OMG UML Contributors</a:t>
            </a:r>
          </a:p>
        </p:txBody>
      </p:sp>
      <p:sp>
        <p:nvSpPr>
          <p:cNvPr id="10245" name="Rectangle 3"/>
          <p:cNvSpPr>
            <a:spLocks noChangeArrowheads="1"/>
          </p:cNvSpPr>
          <p:nvPr/>
        </p:nvSpPr>
        <p:spPr bwMode="auto">
          <a:xfrm>
            <a:off x="914400" y="1524000"/>
            <a:ext cx="3886200" cy="466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3" tIns="46037" rIns="92073" bIns="46037">
            <a:spAutoFit/>
          </a:bodyPr>
          <a:lstStyle/>
          <a:p>
            <a:pPr eaLnBrk="0" hangingPunct="0">
              <a:tabLst>
                <a:tab pos="3771900" algn="l"/>
              </a:tabLst>
            </a:pPr>
            <a:r>
              <a:rPr lang="en-US" sz="2000">
                <a:solidFill>
                  <a:srgbClr val="000000"/>
                </a:solidFill>
                <a:latin typeface="Arial" charset="0"/>
                <a:cs typeface="Arial" charset="0"/>
              </a:rPr>
              <a:t>Aonix</a:t>
            </a:r>
            <a:br>
              <a:rPr lang="en-US" sz="2000">
                <a:solidFill>
                  <a:srgbClr val="000000"/>
                </a:solidFill>
                <a:latin typeface="Arial" charset="0"/>
                <a:cs typeface="Arial" charset="0"/>
              </a:rPr>
            </a:br>
            <a:r>
              <a:rPr lang="en-US" sz="2000">
                <a:solidFill>
                  <a:srgbClr val="000000"/>
                </a:solidFill>
                <a:latin typeface="Arial" charset="0"/>
                <a:cs typeface="Arial" charset="0"/>
              </a:rPr>
              <a:t>Colorado State University</a:t>
            </a:r>
            <a:endParaRPr lang="en-US" sz="2000">
              <a:latin typeface="Arial" charset="0"/>
              <a:cs typeface="Times New Roman" pitchFamily="18" charset="0"/>
            </a:endParaRPr>
          </a:p>
          <a:p>
            <a:pPr eaLnBrk="0" hangingPunct="0">
              <a:tabLst>
                <a:tab pos="3771900" algn="l"/>
              </a:tabLst>
            </a:pPr>
            <a:r>
              <a:rPr lang="en-US" sz="2000">
                <a:solidFill>
                  <a:srgbClr val="000000"/>
                </a:solidFill>
                <a:latin typeface="Arial" charset="0"/>
                <a:cs typeface="Arial" charset="0"/>
              </a:rPr>
              <a:t>Computer Associates</a:t>
            </a:r>
          </a:p>
          <a:p>
            <a:pPr eaLnBrk="0" hangingPunct="0">
              <a:tabLst>
                <a:tab pos="3771900" algn="l"/>
              </a:tabLst>
            </a:pPr>
            <a:r>
              <a:rPr lang="en-US" sz="2000">
                <a:solidFill>
                  <a:srgbClr val="000000"/>
                </a:solidFill>
                <a:latin typeface="Arial" charset="0"/>
                <a:cs typeface="Arial" charset="0"/>
              </a:rPr>
              <a:t>Concept Five</a:t>
            </a:r>
            <a:endParaRPr lang="en-US" sz="2000">
              <a:latin typeface="Arial" charset="0"/>
              <a:cs typeface="Times New Roman" pitchFamily="18" charset="0"/>
            </a:endParaRPr>
          </a:p>
          <a:p>
            <a:pPr eaLnBrk="0" hangingPunct="0">
              <a:tabLst>
                <a:tab pos="3771900" algn="l"/>
              </a:tabLst>
            </a:pPr>
            <a:r>
              <a:rPr lang="en-US" sz="2000">
                <a:solidFill>
                  <a:srgbClr val="000000"/>
                </a:solidFill>
                <a:latin typeface="Arial" charset="0"/>
                <a:cs typeface="Arial" charset="0"/>
              </a:rPr>
              <a:t>Data Access</a:t>
            </a:r>
          </a:p>
          <a:p>
            <a:pPr eaLnBrk="0" hangingPunct="0">
              <a:tabLst>
                <a:tab pos="3771900" algn="l"/>
              </a:tabLst>
            </a:pPr>
            <a:r>
              <a:rPr lang="en-US" sz="2000">
                <a:solidFill>
                  <a:srgbClr val="000000"/>
                </a:solidFill>
                <a:latin typeface="Arial" charset="0"/>
                <a:cs typeface="Arial" charset="0"/>
              </a:rPr>
              <a:t>EDS</a:t>
            </a:r>
          </a:p>
          <a:p>
            <a:pPr eaLnBrk="0" hangingPunct="0">
              <a:tabLst>
                <a:tab pos="3771900" algn="l"/>
              </a:tabLst>
            </a:pPr>
            <a:r>
              <a:rPr lang="en-US" sz="2000">
                <a:solidFill>
                  <a:srgbClr val="000000"/>
                </a:solidFill>
                <a:latin typeface="Arial" charset="0"/>
                <a:cs typeface="Arial" charset="0"/>
              </a:rPr>
              <a:t>Enea Data</a:t>
            </a:r>
          </a:p>
          <a:p>
            <a:pPr eaLnBrk="0" hangingPunct="0">
              <a:tabLst>
                <a:tab pos="3771900" algn="l"/>
              </a:tabLst>
            </a:pPr>
            <a:r>
              <a:rPr lang="en-US" sz="2000">
                <a:solidFill>
                  <a:srgbClr val="000000"/>
                </a:solidFill>
                <a:latin typeface="Arial" charset="0"/>
                <a:cs typeface="Arial" charset="0"/>
              </a:rPr>
              <a:t>Hewlett-Packard</a:t>
            </a:r>
            <a:r>
              <a:rPr lang="en-US" sz="2000" b="1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</a:p>
          <a:p>
            <a:pPr eaLnBrk="0" hangingPunct="0">
              <a:tabLst>
                <a:tab pos="3771900" algn="l"/>
              </a:tabLst>
            </a:pPr>
            <a:r>
              <a:rPr lang="en-US" sz="2000">
                <a:solidFill>
                  <a:srgbClr val="000000"/>
                </a:solidFill>
                <a:latin typeface="Arial" charset="0"/>
                <a:cs typeface="Arial" charset="0"/>
              </a:rPr>
              <a:t>IBM</a:t>
            </a:r>
          </a:p>
          <a:p>
            <a:pPr eaLnBrk="0" hangingPunct="0">
              <a:tabLst>
                <a:tab pos="3771900" algn="l"/>
              </a:tabLst>
            </a:pPr>
            <a:r>
              <a:rPr lang="en-US" sz="2000">
                <a:solidFill>
                  <a:srgbClr val="000000"/>
                </a:solidFill>
                <a:latin typeface="Arial" charset="0"/>
                <a:cs typeface="Arial" charset="0"/>
              </a:rPr>
              <a:t>I-Logix</a:t>
            </a:r>
            <a:br>
              <a:rPr lang="en-US" sz="2000">
                <a:solidFill>
                  <a:srgbClr val="000000"/>
                </a:solidFill>
                <a:latin typeface="Arial" charset="0"/>
                <a:cs typeface="Arial" charset="0"/>
              </a:rPr>
            </a:br>
            <a:r>
              <a:rPr lang="en-US" sz="2000">
                <a:solidFill>
                  <a:srgbClr val="000000"/>
                </a:solidFill>
                <a:latin typeface="Arial" charset="0"/>
                <a:cs typeface="Arial" charset="0"/>
              </a:rPr>
              <a:t>InLine Software</a:t>
            </a:r>
          </a:p>
          <a:p>
            <a:pPr eaLnBrk="0" hangingPunct="0">
              <a:tabLst>
                <a:tab pos="3771900" algn="l"/>
              </a:tabLst>
            </a:pPr>
            <a:r>
              <a:rPr lang="en-US" sz="2000">
                <a:solidFill>
                  <a:srgbClr val="000000"/>
                </a:solidFill>
                <a:latin typeface="Arial" charset="0"/>
                <a:cs typeface="Arial" charset="0"/>
              </a:rPr>
              <a:t>Intellicorp</a:t>
            </a:r>
            <a:endParaRPr lang="en-US" sz="2000">
              <a:latin typeface="Arial" charset="0"/>
              <a:cs typeface="Times New Roman" pitchFamily="18" charset="0"/>
            </a:endParaRPr>
          </a:p>
          <a:p>
            <a:pPr eaLnBrk="0" hangingPunct="0">
              <a:tabLst>
                <a:tab pos="3771900" algn="l"/>
              </a:tabLst>
            </a:pPr>
            <a:r>
              <a:rPr lang="en-US" sz="2000">
                <a:solidFill>
                  <a:srgbClr val="000000"/>
                </a:solidFill>
                <a:latin typeface="Arial" charset="0"/>
                <a:cs typeface="Arial" charset="0"/>
              </a:rPr>
              <a:t>Kabira Technologies</a:t>
            </a:r>
            <a:br>
              <a:rPr lang="en-US" sz="2000">
                <a:solidFill>
                  <a:srgbClr val="000000"/>
                </a:solidFill>
                <a:latin typeface="Arial" charset="0"/>
                <a:cs typeface="Arial" charset="0"/>
              </a:rPr>
            </a:br>
            <a:r>
              <a:rPr lang="en-US" sz="2000">
                <a:solidFill>
                  <a:srgbClr val="000000"/>
                </a:solidFill>
                <a:latin typeface="Arial" charset="0"/>
                <a:cs typeface="Arial" charset="0"/>
              </a:rPr>
              <a:t>Klasse Objecten</a:t>
            </a:r>
          </a:p>
          <a:p>
            <a:pPr eaLnBrk="0" hangingPunct="0">
              <a:tabLst>
                <a:tab pos="3771900" algn="l"/>
              </a:tabLst>
            </a:pPr>
            <a:r>
              <a:rPr lang="en-US" sz="2000">
                <a:solidFill>
                  <a:srgbClr val="000000"/>
                </a:solidFill>
                <a:latin typeface="Arial" charset="0"/>
                <a:cs typeface="Arial" charset="0"/>
              </a:rPr>
              <a:t>Lockheed Martin</a:t>
            </a:r>
          </a:p>
        </p:txBody>
      </p:sp>
      <p:sp>
        <p:nvSpPr>
          <p:cNvPr id="10246" name="Rectangle 4"/>
          <p:cNvSpPr>
            <a:spLocks noChangeArrowheads="1"/>
          </p:cNvSpPr>
          <p:nvPr/>
        </p:nvSpPr>
        <p:spPr bwMode="auto">
          <a:xfrm>
            <a:off x="4572000" y="1524000"/>
            <a:ext cx="3886200" cy="466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3" tIns="46037" rIns="92073" bIns="46037">
            <a:spAutoFit/>
          </a:bodyPr>
          <a:lstStyle/>
          <a:p>
            <a:pPr eaLnBrk="0" hangingPunct="0">
              <a:tabLst>
                <a:tab pos="3771900" algn="l"/>
              </a:tabLst>
            </a:pPr>
            <a:r>
              <a:rPr lang="en-US" sz="2000">
                <a:solidFill>
                  <a:srgbClr val="000000"/>
                </a:solidFill>
                <a:latin typeface="Arial" charset="0"/>
                <a:cs typeface="Arial" charset="0"/>
              </a:rPr>
              <a:t>Microsoft</a:t>
            </a:r>
            <a:endParaRPr lang="en-US" sz="2000">
              <a:latin typeface="Arial" charset="0"/>
              <a:cs typeface="Times New Roman" pitchFamily="18" charset="0"/>
            </a:endParaRPr>
          </a:p>
          <a:p>
            <a:pPr eaLnBrk="0" hangingPunct="0">
              <a:tabLst>
                <a:tab pos="3771900" algn="l"/>
              </a:tabLst>
            </a:pPr>
            <a:r>
              <a:rPr lang="en-US" sz="2000">
                <a:solidFill>
                  <a:srgbClr val="000000"/>
                </a:solidFill>
                <a:latin typeface="Arial" charset="0"/>
                <a:cs typeface="Arial" charset="0"/>
              </a:rPr>
              <a:t>ObjecTime</a:t>
            </a:r>
            <a:br>
              <a:rPr lang="en-US" sz="2000">
                <a:solidFill>
                  <a:srgbClr val="000000"/>
                </a:solidFill>
                <a:latin typeface="Arial" charset="0"/>
                <a:cs typeface="Arial" charset="0"/>
              </a:rPr>
            </a:br>
            <a:r>
              <a:rPr lang="en-US" sz="2000">
                <a:solidFill>
                  <a:srgbClr val="000000"/>
                </a:solidFill>
                <a:latin typeface="Arial" charset="0"/>
                <a:cs typeface="Arial" charset="0"/>
              </a:rPr>
              <a:t>Oracle</a:t>
            </a:r>
            <a:br>
              <a:rPr lang="en-US" sz="2000">
                <a:solidFill>
                  <a:srgbClr val="000000"/>
                </a:solidFill>
                <a:latin typeface="Arial" charset="0"/>
                <a:cs typeface="Arial" charset="0"/>
              </a:rPr>
            </a:br>
            <a:r>
              <a:rPr lang="en-US" sz="2000">
                <a:solidFill>
                  <a:srgbClr val="000000"/>
                </a:solidFill>
                <a:latin typeface="Arial" charset="0"/>
                <a:cs typeface="Arial" charset="0"/>
              </a:rPr>
              <a:t>Ptech</a:t>
            </a:r>
            <a:r>
              <a:rPr lang="en-US" sz="200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 </a:t>
            </a:r>
            <a:endParaRPr lang="en-US" sz="2000">
              <a:latin typeface="Arial" charset="0"/>
              <a:cs typeface="Times New Roman" pitchFamily="18" charset="0"/>
            </a:endParaRPr>
          </a:p>
          <a:p>
            <a:pPr eaLnBrk="0" hangingPunct="0">
              <a:tabLst>
                <a:tab pos="3771900" algn="l"/>
              </a:tabLst>
            </a:pPr>
            <a:r>
              <a:rPr lang="en-US" sz="2000">
                <a:solidFill>
                  <a:srgbClr val="000000"/>
                </a:solidFill>
                <a:latin typeface="Arial" charset="0"/>
                <a:cs typeface="Arial" charset="0"/>
              </a:rPr>
              <a:t>OAO Technology Solutions</a:t>
            </a:r>
            <a:br>
              <a:rPr lang="en-US" sz="2000">
                <a:solidFill>
                  <a:srgbClr val="000000"/>
                </a:solidFill>
                <a:latin typeface="Arial" charset="0"/>
                <a:cs typeface="Arial" charset="0"/>
              </a:rPr>
            </a:br>
            <a:r>
              <a:rPr lang="en-US" sz="2000">
                <a:solidFill>
                  <a:srgbClr val="000000"/>
                </a:solidFill>
                <a:latin typeface="Arial" charset="0"/>
                <a:cs typeface="Arial" charset="0"/>
              </a:rPr>
              <a:t>Rational Software</a:t>
            </a:r>
            <a:r>
              <a:rPr lang="en-US" sz="2000" b="1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br>
              <a:rPr lang="en-US" sz="2000" b="1">
                <a:solidFill>
                  <a:srgbClr val="000000"/>
                </a:solidFill>
                <a:latin typeface="Arial" charset="0"/>
                <a:cs typeface="Arial" charset="0"/>
              </a:rPr>
            </a:br>
            <a:r>
              <a:rPr lang="en-US" sz="2000">
                <a:solidFill>
                  <a:srgbClr val="000000"/>
                </a:solidFill>
                <a:latin typeface="Arial" charset="0"/>
                <a:cs typeface="Arial" charset="0"/>
              </a:rPr>
              <a:t>Reich</a:t>
            </a:r>
          </a:p>
          <a:p>
            <a:pPr eaLnBrk="0" hangingPunct="0">
              <a:tabLst>
                <a:tab pos="3771900" algn="l"/>
              </a:tabLst>
            </a:pPr>
            <a:r>
              <a:rPr lang="en-US" sz="2000">
                <a:solidFill>
                  <a:srgbClr val="000000"/>
                </a:solidFill>
                <a:latin typeface="Arial" charset="0"/>
                <a:cs typeface="Arial" charset="0"/>
              </a:rPr>
              <a:t>SAP</a:t>
            </a:r>
            <a:endParaRPr lang="en-US" sz="2000">
              <a:latin typeface="Arial" charset="0"/>
              <a:cs typeface="Times New Roman" pitchFamily="18" charset="0"/>
            </a:endParaRPr>
          </a:p>
          <a:p>
            <a:pPr eaLnBrk="0" hangingPunct="0">
              <a:tabLst>
                <a:tab pos="3771900" algn="l"/>
              </a:tabLst>
            </a:pPr>
            <a:r>
              <a:rPr lang="en-US" sz="2000">
                <a:solidFill>
                  <a:srgbClr val="000000"/>
                </a:solidFill>
                <a:latin typeface="Arial" charset="0"/>
                <a:cs typeface="Arial" charset="0"/>
              </a:rPr>
              <a:t>Softeam</a:t>
            </a:r>
            <a:endParaRPr lang="en-US" sz="2000">
              <a:latin typeface="Arial" charset="0"/>
              <a:cs typeface="Times New Roman" pitchFamily="18" charset="0"/>
            </a:endParaRPr>
          </a:p>
          <a:p>
            <a:pPr eaLnBrk="0" hangingPunct="0">
              <a:tabLst>
                <a:tab pos="3771900" algn="l"/>
              </a:tabLst>
            </a:pPr>
            <a:r>
              <a:rPr lang="en-US" sz="2000">
                <a:solidFill>
                  <a:srgbClr val="000000"/>
                </a:solidFill>
                <a:latin typeface="Arial" charset="0"/>
                <a:cs typeface="Arial" charset="0"/>
              </a:rPr>
              <a:t>Sterling Software</a:t>
            </a:r>
            <a:endParaRPr lang="en-US" sz="2000">
              <a:latin typeface="Arial" charset="0"/>
              <a:cs typeface="Times New Roman" pitchFamily="18" charset="0"/>
            </a:endParaRPr>
          </a:p>
          <a:p>
            <a:pPr eaLnBrk="0" hangingPunct="0">
              <a:tabLst>
                <a:tab pos="3771900" algn="l"/>
              </a:tabLst>
            </a:pPr>
            <a:r>
              <a:rPr lang="en-US" sz="2000">
                <a:solidFill>
                  <a:srgbClr val="000000"/>
                </a:solidFill>
                <a:latin typeface="Arial" charset="0"/>
                <a:cs typeface="Arial" charset="0"/>
              </a:rPr>
              <a:t>Sun</a:t>
            </a:r>
            <a:endParaRPr lang="en-US" sz="2000">
              <a:latin typeface="Arial" charset="0"/>
              <a:cs typeface="Times New Roman" pitchFamily="18" charset="0"/>
            </a:endParaRPr>
          </a:p>
          <a:p>
            <a:pPr eaLnBrk="0" hangingPunct="0">
              <a:tabLst>
                <a:tab pos="3771900" algn="l"/>
              </a:tabLst>
            </a:pPr>
            <a:r>
              <a:rPr lang="en-US" sz="2000">
                <a:solidFill>
                  <a:srgbClr val="000000"/>
                </a:solidFill>
                <a:latin typeface="Arial" charset="0"/>
                <a:cs typeface="Arial" charset="0"/>
              </a:rPr>
              <a:t>Taskon</a:t>
            </a:r>
          </a:p>
          <a:p>
            <a:pPr eaLnBrk="0" hangingPunct="0">
              <a:tabLst>
                <a:tab pos="3771900" algn="l"/>
              </a:tabLst>
            </a:pPr>
            <a:r>
              <a:rPr lang="en-US" sz="2000">
                <a:solidFill>
                  <a:srgbClr val="000000"/>
                </a:solidFill>
                <a:latin typeface="Arial" charset="0"/>
                <a:cs typeface="Arial" charset="0"/>
              </a:rPr>
              <a:t>Telelogic</a:t>
            </a:r>
            <a:br>
              <a:rPr lang="en-US" sz="2000">
                <a:solidFill>
                  <a:srgbClr val="000000"/>
                </a:solidFill>
                <a:latin typeface="Arial" charset="0"/>
                <a:cs typeface="Arial" charset="0"/>
              </a:rPr>
            </a:br>
            <a:r>
              <a:rPr lang="en-US" sz="2000">
                <a:solidFill>
                  <a:srgbClr val="000000"/>
                </a:solidFill>
                <a:latin typeface="Arial" charset="0"/>
                <a:cs typeface="Arial" charset="0"/>
              </a:rPr>
              <a:t>Unisys</a:t>
            </a:r>
            <a:br>
              <a:rPr lang="en-US" sz="2000">
                <a:solidFill>
                  <a:srgbClr val="000000"/>
                </a:solidFill>
                <a:latin typeface="Arial" charset="0"/>
                <a:cs typeface="Arial" charset="0"/>
              </a:rPr>
            </a:br>
            <a:r>
              <a:rPr lang="en-US" sz="2000">
                <a:solidFill>
                  <a:srgbClr val="000000"/>
                </a:solidFill>
                <a:latin typeface="Arial" charset="0"/>
                <a:cs typeface="Arial" charset="0"/>
              </a:rPr>
              <a:t>…</a:t>
            </a: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400" smtClean="0"/>
              <a:t>Introduction to UML</a:t>
            </a:r>
          </a:p>
        </p:txBody>
      </p:sp>
      <p:sp>
        <p:nvSpPr>
          <p:cNvPr id="1126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E246A455-D5F6-406C-9CC2-E0DB278265F1}" type="slidenum">
              <a:rPr lang="en-US" sz="1400" smtClean="0"/>
              <a:pPr eaLnBrk="1" hangingPunct="1"/>
              <a:t>9</a:t>
            </a:fld>
            <a:endParaRPr lang="en-US" sz="1400" smtClean="0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533400"/>
            <a:ext cx="7065963" cy="411163"/>
          </a:xfrm>
        </p:spPr>
        <p:txBody>
          <a:bodyPr lIns="91438" tIns="45719" rIns="91438" bIns="45719" anchor="t"/>
          <a:lstStyle/>
          <a:p>
            <a:pPr eaLnBrk="1" hangingPunct="1"/>
            <a:r>
              <a:rPr lang="en-US" sz="3600" smtClean="0"/>
              <a:t>OMG UML Specification</a:t>
            </a:r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2500" y="1600200"/>
            <a:ext cx="7239000" cy="4191000"/>
          </a:xfrm>
        </p:spPr>
        <p:txBody>
          <a:bodyPr lIns="91438" tIns="45719" rIns="91438" bIns="45719"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UML Summary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UML Semantics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UML Notation Guide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UML Standard Profiles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 Software Development Processes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 Business Modeling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UML CORBAfacility Interface Definition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UML XML Metadata Interchange DTD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Object Constraint Language</a:t>
            </a: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D:\Program Files\Microsoft Office\Templates\Presentation Designs\Blends.pot</Template>
  <TotalTime>52</TotalTime>
  <Pages>54</Pages>
  <Words>2048</Words>
  <Application>Microsoft Office PowerPoint</Application>
  <PresentationFormat>Letter Paper (8.5x11 in)</PresentationFormat>
  <Paragraphs>469</Paragraphs>
  <Slides>74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74</vt:i4>
      </vt:variant>
    </vt:vector>
  </HeadingPairs>
  <TitlesOfParts>
    <vt:vector size="86" baseType="lpstr">
      <vt:lpstr>Arial</vt:lpstr>
      <vt:lpstr>AvantGarde</vt:lpstr>
      <vt:lpstr>Helvetica</vt:lpstr>
      <vt:lpstr>Symbol</vt:lpstr>
      <vt:lpstr>Tahoma</vt:lpstr>
      <vt:lpstr>Times</vt:lpstr>
      <vt:lpstr>Times New Roman</vt:lpstr>
      <vt:lpstr>Wingdings</vt:lpstr>
      <vt:lpstr>ZapfDingbats</vt:lpstr>
      <vt:lpstr>Blends</vt:lpstr>
      <vt:lpstr>Document</vt:lpstr>
      <vt:lpstr>VISIO</vt:lpstr>
      <vt:lpstr>Object Modeling with OMG UML:  Introduction to UML</vt:lpstr>
      <vt:lpstr>Quick Tour </vt:lpstr>
      <vt:lpstr>Why do we model?</vt:lpstr>
      <vt:lpstr>Why do we model graphically?</vt:lpstr>
      <vt:lpstr>Quick Tour of UML</vt:lpstr>
      <vt:lpstr>UML Goals</vt:lpstr>
      <vt:lpstr>OMG UML Evolution</vt:lpstr>
      <vt:lpstr>OMG UML Contributors</vt:lpstr>
      <vt:lpstr>OMG UML Specification</vt:lpstr>
      <vt:lpstr>Tutorial Focus: the Language</vt:lpstr>
      <vt:lpstr>Foundation Concepts</vt:lpstr>
      <vt:lpstr>Building Blocks</vt:lpstr>
      <vt:lpstr>Diagram: Classifier View</vt:lpstr>
      <vt:lpstr>Diagram: Instance View</vt:lpstr>
      <vt:lpstr>Well-Formedness Rules</vt:lpstr>
      <vt:lpstr>Well-Formedness Rules (cont’d)</vt:lpstr>
      <vt:lpstr>Well-Formedness Rules (cont’d)</vt:lpstr>
      <vt:lpstr>Unifying Concepts</vt:lpstr>
      <vt:lpstr>Language Architecture</vt:lpstr>
      <vt:lpstr>Metamodel Architecture</vt:lpstr>
      <vt:lpstr>Package Structure</vt:lpstr>
      <vt:lpstr>Relation to Other OMG Technologies</vt:lpstr>
      <vt:lpstr>Structural Modeling</vt:lpstr>
      <vt:lpstr>What is structural modeling?</vt:lpstr>
      <vt:lpstr>Structural Modeling: Core Elements</vt:lpstr>
      <vt:lpstr>Structural Modeling: Core Elements (cont’d)</vt:lpstr>
      <vt:lpstr>Structural Modeling: Core Relationships</vt:lpstr>
      <vt:lpstr>Structural Modeling: Core Relationships (cont’d)</vt:lpstr>
      <vt:lpstr>Structural Diagram Tour</vt:lpstr>
      <vt:lpstr>Static Structural Diagrams</vt:lpstr>
      <vt:lpstr>Classes</vt:lpstr>
      <vt:lpstr>Classes: compartments with names</vt:lpstr>
      <vt:lpstr>Classes: method body</vt:lpstr>
      <vt:lpstr>Interfaces</vt:lpstr>
      <vt:lpstr>Associations</vt:lpstr>
      <vt:lpstr>Association Ends</vt:lpstr>
      <vt:lpstr>Ternary Associations</vt:lpstr>
      <vt:lpstr>Composition</vt:lpstr>
      <vt:lpstr>Composition</vt:lpstr>
      <vt:lpstr>Generalization</vt:lpstr>
      <vt:lpstr>Generalization</vt:lpstr>
      <vt:lpstr>Dependencies</vt:lpstr>
      <vt:lpstr>Dependencies</vt:lpstr>
      <vt:lpstr>Objects</vt:lpstr>
      <vt:lpstr>Composite objects</vt:lpstr>
      <vt:lpstr>Links</vt:lpstr>
      <vt:lpstr>Constraints and Comments</vt:lpstr>
      <vt:lpstr>Implementation Diagrams</vt:lpstr>
      <vt:lpstr>Component Diagram</vt:lpstr>
      <vt:lpstr>Components</vt:lpstr>
      <vt:lpstr>Component Diagram</vt:lpstr>
      <vt:lpstr>Deployment Diagram</vt:lpstr>
      <vt:lpstr>Deployment Diagram</vt:lpstr>
      <vt:lpstr>Deployment Diagram (cont’d)</vt:lpstr>
      <vt:lpstr>When to model structure</vt:lpstr>
      <vt:lpstr>Structural Modeling Tips</vt:lpstr>
      <vt:lpstr>Use Case Modeling</vt:lpstr>
      <vt:lpstr>What is use case modeling?</vt:lpstr>
      <vt:lpstr>When to model use cases</vt:lpstr>
      <vt:lpstr>Use Case Modeling: Core Elements</vt:lpstr>
      <vt:lpstr>Use Case Modeling: Core Relationships</vt:lpstr>
      <vt:lpstr>Use Case Modeling: Core Relationships (cont’d)</vt:lpstr>
      <vt:lpstr>Use Case Diagram Tour</vt:lpstr>
      <vt:lpstr>Use Case Diagram</vt:lpstr>
      <vt:lpstr>Use Case Relationships</vt:lpstr>
      <vt:lpstr>Actor Relationships</vt:lpstr>
      <vt:lpstr>Example: Online HR System </vt:lpstr>
      <vt:lpstr>Example: Online HR System</vt:lpstr>
      <vt:lpstr>Online HR System: Use Case Relationships</vt:lpstr>
      <vt:lpstr>Use Case Description: Change Flight</vt:lpstr>
      <vt:lpstr>Use Case Modeling Tips</vt:lpstr>
      <vt:lpstr>Ideas to Take Away</vt:lpstr>
      <vt:lpstr>References</vt:lpstr>
      <vt:lpstr>Further Info</vt:lpstr>
    </vt:vector>
  </TitlesOfParts>
  <Company>NIT Durgapur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UML</dc:title>
  <dc:subject>Unified Modeling Language</dc:subject>
  <dc:creator>OMG   AS;OMG;AS</dc:creator>
  <cp:lastModifiedBy>Anirban Sarkar</cp:lastModifiedBy>
  <cp:revision>931</cp:revision>
  <cp:lastPrinted>1999-05-05T15:15:32Z</cp:lastPrinted>
  <dcterms:created xsi:type="dcterms:W3CDTF">1995-08-01T16:05:48Z</dcterms:created>
  <dcterms:modified xsi:type="dcterms:W3CDTF">2015-02-09T03:43:57Z</dcterms:modified>
</cp:coreProperties>
</file>