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84" r:id="rId2"/>
    <p:sldId id="285" r:id="rId3"/>
    <p:sldId id="257" r:id="rId4"/>
    <p:sldId id="286" r:id="rId5"/>
    <p:sldId id="287" r:id="rId6"/>
    <p:sldId id="289" r:id="rId7"/>
    <p:sldId id="290" r:id="rId8"/>
    <p:sldId id="291" r:id="rId9"/>
    <p:sldId id="292" r:id="rId10"/>
    <p:sldId id="288" r:id="rId11"/>
    <p:sldId id="293" r:id="rId12"/>
    <p:sldId id="294" r:id="rId13"/>
    <p:sldId id="295" r:id="rId14"/>
    <p:sldId id="301" r:id="rId15"/>
    <p:sldId id="296" r:id="rId16"/>
    <p:sldId id="297" r:id="rId17"/>
    <p:sldId id="298" r:id="rId18"/>
    <p:sldId id="299" r:id="rId19"/>
    <p:sldId id="300" r:id="rId20"/>
    <p:sldId id="302" r:id="rId21"/>
    <p:sldId id="303" r:id="rId22"/>
    <p:sldId id="304" r:id="rId23"/>
    <p:sldId id="306" r:id="rId24"/>
    <p:sldId id="308" r:id="rId25"/>
    <p:sldId id="305" r:id="rId26"/>
    <p:sldId id="309" r:id="rId27"/>
    <p:sldId id="310"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86E4"/>
    <a:srgbClr val="DF0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4" autoAdjust="0"/>
    <p:restoredTop sz="94660"/>
  </p:normalViewPr>
  <p:slideViewPr>
    <p:cSldViewPr snapToGrid="0">
      <p:cViewPr varScale="1">
        <p:scale>
          <a:sx n="91" d="100"/>
          <a:sy n="91" d="100"/>
        </p:scale>
        <p:origin x="5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C72497-407C-4B20-AAC8-FD8863A2DB56}" type="datetimeFigureOut">
              <a:rPr lang="en-IN" smtClean="0"/>
              <a:t>15/09/20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41270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72497-407C-4B20-AAC8-FD8863A2DB56}" type="datetimeFigureOut">
              <a:rPr lang="en-IN" smtClean="0"/>
              <a:t>15/09/20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258528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72497-407C-4B20-AAC8-FD8863A2DB56}" type="datetimeFigureOut">
              <a:rPr lang="en-IN" smtClean="0"/>
              <a:t>15/09/20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89841-0BA3-46A6-871E-F26E8D772D4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1693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72497-407C-4B20-AAC8-FD8863A2DB56}" type="datetimeFigureOut">
              <a:rPr lang="en-IN" smtClean="0"/>
              <a:t>15/09/20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3177349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72497-407C-4B20-AAC8-FD8863A2DB56}" type="datetimeFigureOut">
              <a:rPr lang="en-IN" smtClean="0"/>
              <a:t>15/09/20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89841-0BA3-46A6-871E-F26E8D772D4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372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72497-407C-4B20-AAC8-FD8863A2DB56}" type="datetimeFigureOut">
              <a:rPr lang="en-IN" smtClean="0"/>
              <a:t>15/09/20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4131828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72497-407C-4B20-AAC8-FD8863A2DB56}" type="datetimeFigureOut">
              <a:rPr lang="en-IN" smtClean="0"/>
              <a:t>15/09/20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1987690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72497-407C-4B20-AAC8-FD8863A2DB56}" type="datetimeFigureOut">
              <a:rPr lang="en-IN" smtClean="0"/>
              <a:t>15/09/20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406187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72497-407C-4B20-AAC8-FD8863A2DB56}" type="datetimeFigureOut">
              <a:rPr lang="en-IN" smtClean="0"/>
              <a:t>15/09/20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197437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72497-407C-4B20-AAC8-FD8863A2DB56}" type="datetimeFigureOut">
              <a:rPr lang="en-IN" smtClean="0"/>
              <a:t>15/09/20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367151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C72497-407C-4B20-AAC8-FD8863A2DB56}" type="datetimeFigureOut">
              <a:rPr lang="en-IN" smtClean="0"/>
              <a:t>15/09/20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2490327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C72497-407C-4B20-AAC8-FD8863A2DB56}" type="datetimeFigureOut">
              <a:rPr lang="en-IN" smtClean="0"/>
              <a:t>15/09/20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392273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C72497-407C-4B20-AAC8-FD8863A2DB56}" type="datetimeFigureOut">
              <a:rPr lang="en-IN" smtClean="0"/>
              <a:t>15/09/20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294619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72497-407C-4B20-AAC8-FD8863A2DB56}" type="datetimeFigureOut">
              <a:rPr lang="en-IN" smtClean="0"/>
              <a:t>15/09/20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27232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C72497-407C-4B20-AAC8-FD8863A2DB56}" type="datetimeFigureOut">
              <a:rPr lang="en-IN" smtClean="0"/>
              <a:t>15/09/20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302197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C72497-407C-4B20-AAC8-FD8863A2DB56}" type="datetimeFigureOut">
              <a:rPr lang="en-IN" smtClean="0"/>
              <a:t>15/09/20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89841-0BA3-46A6-871E-F26E8D772D4C}" type="slidenum">
              <a:rPr lang="en-IN" smtClean="0"/>
              <a:t>‹#›</a:t>
            </a:fld>
            <a:endParaRPr lang="en-IN"/>
          </a:p>
        </p:txBody>
      </p:sp>
    </p:spTree>
    <p:extLst>
      <p:ext uri="{BB962C8B-B14F-4D97-AF65-F5344CB8AC3E}">
        <p14:creationId xmlns:p14="http://schemas.microsoft.com/office/powerpoint/2010/main" val="103052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C72497-407C-4B20-AAC8-FD8863A2DB56}" type="datetimeFigureOut">
              <a:rPr lang="en-IN" smtClean="0"/>
              <a:t>15/09/20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989841-0BA3-46A6-871E-F26E8D772D4C}" type="slidenum">
              <a:rPr lang="en-IN" smtClean="0"/>
              <a:t>‹#›</a:t>
            </a:fld>
            <a:endParaRPr lang="en-IN"/>
          </a:p>
        </p:txBody>
      </p:sp>
    </p:spTree>
    <p:extLst>
      <p:ext uri="{BB962C8B-B14F-4D97-AF65-F5344CB8AC3E}">
        <p14:creationId xmlns:p14="http://schemas.microsoft.com/office/powerpoint/2010/main" val="3329243004"/>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pluralsight.com/guides/data-visualization-deep-learning-model-using-matplotlib" TargetMode="External"/><Relationship Id="rId3" Type="http://schemas.openxmlformats.org/officeDocument/2006/relationships/hyperlink" Target="https://cloud.google.com/translate/docs" TargetMode="External"/><Relationship Id="rId7" Type="http://schemas.openxmlformats.org/officeDocument/2006/relationships/hyperlink" Target="https://www.kaggle.com/" TargetMode="External"/><Relationship Id="rId2" Type="http://schemas.openxmlformats.org/officeDocument/2006/relationships/hyperlink" Target="https://medium.com/analytics-vidhya/basics-of-using-pre-trained-glove-vectors-in-python-d38905f356db" TargetMode="External"/><Relationship Id="rId1" Type="http://schemas.openxmlformats.org/officeDocument/2006/relationships/slideLayout" Target="../slideLayouts/slideLayout2.xml"/><Relationship Id="rId6" Type="http://schemas.openxmlformats.org/officeDocument/2006/relationships/hyperlink" Target="https://keras.io/" TargetMode="External"/><Relationship Id="rId5" Type="http://schemas.openxmlformats.org/officeDocument/2006/relationships/hyperlink" Target="https://colab.research.google.com/" TargetMode="External"/><Relationship Id="rId4" Type="http://schemas.openxmlformats.org/officeDocument/2006/relationships/hyperlink" Target="https://nlp.stanford.edu/projects/glov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6254"/>
            <a:ext cx="8596668" cy="1320800"/>
          </a:xfrm>
        </p:spPr>
        <p:txBody>
          <a:bodyPr>
            <a:normAutofit fontScale="90000"/>
          </a:bodyPr>
          <a:lstStyle/>
          <a:p>
            <a:pPr algn="ctr"/>
            <a:r>
              <a:rPr lang="en-US" b="1" dirty="0"/>
              <a:t>Abstract</a:t>
            </a:r>
            <a:br>
              <a:rPr lang="en-US" dirty="0"/>
            </a:br>
            <a:r>
              <a:rPr lang="en-US" dirty="0"/>
              <a:t> </a:t>
            </a:r>
            <a:br>
              <a:rPr lang="en-US" dirty="0"/>
            </a:br>
            <a:endParaRPr lang="en-US" dirty="0"/>
          </a:p>
        </p:txBody>
      </p:sp>
      <p:sp>
        <p:nvSpPr>
          <p:cNvPr id="3" name="Content Placeholder 2"/>
          <p:cNvSpPr>
            <a:spLocks noGrp="1"/>
          </p:cNvSpPr>
          <p:nvPr>
            <p:ph idx="1"/>
          </p:nvPr>
        </p:nvSpPr>
        <p:spPr>
          <a:xfrm>
            <a:off x="677334" y="826654"/>
            <a:ext cx="8596668" cy="3880773"/>
          </a:xfrm>
        </p:spPr>
        <p:txBody>
          <a:bodyPr>
            <a:noAutofit/>
          </a:bodyPr>
          <a:lstStyle/>
          <a:p>
            <a:pPr algn="just">
              <a:spcAft>
                <a:spcPts val="1000"/>
              </a:spcAft>
            </a:pPr>
            <a:r>
              <a:rPr lang="en-US" dirty="0"/>
              <a:t>Code-Mixed analysis has several applications in various fields ranging from customer experience management to social media campaigns. As the range of internet grows a lot of code-mixed data is generated from the users of the multilingual society. One of the common practice is using Hindi language words written with the help of the English alphabets. The project implements an LSTM model for the sentiment analysis of Hindi-English (Hi-</a:t>
            </a:r>
            <a:r>
              <a:rPr lang="en-US" dirty="0" err="1"/>
              <a:t>En</a:t>
            </a:r>
            <a:r>
              <a:rPr lang="en-US" dirty="0"/>
              <a:t>) code-mixed data and comparing it with the pre-existing character-level LSTM model.   </a:t>
            </a:r>
          </a:p>
          <a:p>
            <a:pPr algn="just"/>
            <a:r>
              <a:rPr lang="en-US" dirty="0"/>
              <a:t>The project focuses on learning the sentiments of individual words and combining them all together to determine the sentiment of the whole sentence. The learning model comprises of word-level LSTM architecture instead of character-level representations. This linguistics prior to the architecture enables us to learn the information about the sentiment value of important morphemes. Data translation and then pre-trained </a:t>
            </a:r>
            <a:r>
              <a:rPr lang="en-US" dirty="0" err="1"/>
              <a:t>GloVe</a:t>
            </a:r>
            <a:r>
              <a:rPr lang="en-US" dirty="0"/>
              <a:t> Embedding is used to preprocess the code-mixed dataset. The processed data is used to train a multilayer LSTM classifier to determine the sentiments of the text. The performance of the trained model is compared with that of character-level architecture. The system attains a performance comparable to that of the existing architecture and outperforms the available system in classifying some examples of the code-mixed dataset.</a:t>
            </a:r>
          </a:p>
          <a:p>
            <a:pPr algn="just"/>
            <a:endParaRPr lang="en-US" dirty="0"/>
          </a:p>
        </p:txBody>
      </p:sp>
    </p:spTree>
    <p:extLst>
      <p:ext uri="{BB962C8B-B14F-4D97-AF65-F5344CB8AC3E}">
        <p14:creationId xmlns:p14="http://schemas.microsoft.com/office/powerpoint/2010/main" val="301615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834" y="501072"/>
            <a:ext cx="9368366" cy="6064828"/>
          </a:xfrm>
        </p:spPr>
        <p:txBody>
          <a:bodyPr>
            <a:noAutofit/>
          </a:bodyPr>
          <a:lstStyle/>
          <a:p>
            <a:pPr marL="0" indent="0" algn="just">
              <a:buNone/>
            </a:pPr>
            <a:r>
              <a:rPr lang="en-US" b="1" dirty="0">
                <a:solidFill>
                  <a:schemeClr val="accent1"/>
                </a:solidFill>
              </a:rPr>
              <a:t>2.3.1	     </a:t>
            </a:r>
            <a:r>
              <a:rPr lang="en-US" b="1" dirty="0" err="1">
                <a:solidFill>
                  <a:schemeClr val="accent1"/>
                </a:solidFill>
              </a:rPr>
              <a:t>GloVe</a:t>
            </a:r>
            <a:r>
              <a:rPr lang="en-US" b="1" dirty="0">
                <a:solidFill>
                  <a:schemeClr val="accent1"/>
                </a:solidFill>
              </a:rPr>
              <a:t> </a:t>
            </a:r>
            <a:r>
              <a:rPr lang="en-US" b="1" dirty="0" err="1">
                <a:solidFill>
                  <a:schemeClr val="accent1"/>
                </a:solidFill>
              </a:rPr>
              <a:t>Embeddings</a:t>
            </a:r>
            <a:endParaRPr lang="en-US" dirty="0">
              <a:solidFill>
                <a:schemeClr val="accent1"/>
              </a:solidFill>
            </a:endParaRPr>
          </a:p>
          <a:p>
            <a:pPr algn="just"/>
            <a:r>
              <a:rPr lang="en-US" i="1" dirty="0" err="1"/>
              <a:t>GloVe</a:t>
            </a:r>
            <a:r>
              <a:rPr lang="en-US" i="1" dirty="0"/>
              <a:t>: Global Vectors for Word Representation.</a:t>
            </a:r>
            <a:endParaRPr lang="en-US" dirty="0"/>
          </a:p>
          <a:p>
            <a:pPr marL="0" indent="0" algn="just">
              <a:buNone/>
            </a:pPr>
            <a:r>
              <a:rPr lang="en-US" b="1" dirty="0">
                <a:solidFill>
                  <a:schemeClr val="accent1"/>
                </a:solidFill>
              </a:rPr>
              <a:t>Introduction</a:t>
            </a:r>
            <a:endParaRPr lang="en-US" dirty="0">
              <a:solidFill>
                <a:schemeClr val="accent1"/>
              </a:solidFill>
            </a:endParaRPr>
          </a:p>
          <a:p>
            <a:pPr algn="just"/>
            <a:r>
              <a:rPr lang="en-US" dirty="0"/>
              <a:t>Glove is an unsupervised learning algorithm for obtaining vector representations for words. Training is performed on aggregated word-to-word co-occurrence statistics from a corpus, and the resulting representations showcase interesting linear substructure on the word vector space. </a:t>
            </a:r>
          </a:p>
          <a:p>
            <a:pPr marL="0" indent="0" algn="just">
              <a:buNone/>
            </a:pPr>
            <a:r>
              <a:rPr lang="en-US" b="1" dirty="0">
                <a:solidFill>
                  <a:schemeClr val="accent1"/>
                </a:solidFill>
              </a:rPr>
              <a:t>Key Features</a:t>
            </a:r>
          </a:p>
          <a:p>
            <a:pPr lvl="0" algn="just" fontAlgn="base"/>
            <a:r>
              <a:rPr lang="en-US" b="1" dirty="0">
                <a:solidFill>
                  <a:schemeClr val="accent1"/>
                </a:solidFill>
              </a:rPr>
              <a:t>Nearest </a:t>
            </a:r>
            <a:r>
              <a:rPr lang="en-US" b="1" dirty="0" err="1">
                <a:solidFill>
                  <a:schemeClr val="accent1"/>
                </a:solidFill>
              </a:rPr>
              <a:t>Neighbours</a:t>
            </a:r>
            <a:r>
              <a:rPr lang="en-US" b="1" dirty="0">
                <a:solidFill>
                  <a:schemeClr val="accent1"/>
                </a:solidFill>
              </a:rPr>
              <a:t>:</a:t>
            </a:r>
            <a:r>
              <a:rPr lang="en-US" dirty="0">
                <a:solidFill>
                  <a:schemeClr val="accent1"/>
                </a:solidFill>
              </a:rPr>
              <a:t> </a:t>
            </a:r>
            <a:r>
              <a:rPr lang="en-US" dirty="0"/>
              <a:t>The cosine similarity between words pertaining to the similar meaning is very high and those words are in very close proximity to each other. According to metric the nearest neighbors are rare and such relevant words that are far beyond the normal human vocabulary. </a:t>
            </a:r>
            <a:r>
              <a:rPr lang="en-US" i="1" dirty="0"/>
              <a:t>For example: Frog → Toad, </a:t>
            </a:r>
            <a:r>
              <a:rPr lang="en-US" i="1" dirty="0" err="1"/>
              <a:t>leptodactylidae</a:t>
            </a:r>
            <a:r>
              <a:rPr lang="en-US" i="1" dirty="0"/>
              <a:t>.</a:t>
            </a:r>
            <a:r>
              <a:rPr lang="en-US" dirty="0"/>
              <a:t> </a:t>
            </a:r>
          </a:p>
          <a:p>
            <a:pPr marL="0" lvl="0" indent="0" algn="just" fontAlgn="base">
              <a:buNone/>
            </a:pPr>
            <a:endParaRPr lang="en-US" dirty="0"/>
          </a:p>
          <a:p>
            <a:pPr lvl="0" algn="just" fontAlgn="base"/>
            <a:r>
              <a:rPr lang="en-US" b="1" dirty="0">
                <a:solidFill>
                  <a:schemeClr val="accent1"/>
                </a:solidFill>
              </a:rPr>
              <a:t>Linear Substructure:</a:t>
            </a:r>
            <a:r>
              <a:rPr lang="en-US" dirty="0">
                <a:solidFill>
                  <a:schemeClr val="accent1"/>
                </a:solidFill>
              </a:rPr>
              <a:t>  </a:t>
            </a:r>
            <a:r>
              <a:rPr lang="en-US" dirty="0"/>
              <a:t>The similarity metric used for nearest neighbor evaluation produces a single scalar that quantifies the relatedness of words. Man can be kept similar to the woman on some axis, these words highlights a primary axis along which the human differs from each other. </a:t>
            </a:r>
            <a:r>
              <a:rPr lang="en-US" i="1" dirty="0"/>
              <a:t>For example: </a:t>
            </a:r>
            <a:r>
              <a:rPr lang="en-US" i="1" dirty="0" err="1"/>
              <a:t>Man:Woman</a:t>
            </a:r>
            <a:r>
              <a:rPr lang="en-US" i="1" dirty="0"/>
              <a:t>::</a:t>
            </a:r>
            <a:r>
              <a:rPr lang="en-US" i="1" dirty="0" err="1"/>
              <a:t>King:Queen</a:t>
            </a:r>
            <a:r>
              <a:rPr lang="en-US" dirty="0"/>
              <a:t>.</a:t>
            </a:r>
            <a:r>
              <a:rPr lang="en-US" b="1" dirty="0"/>
              <a:t> </a:t>
            </a:r>
            <a:endParaRPr lang="en-US" dirty="0"/>
          </a:p>
        </p:txBody>
      </p:sp>
    </p:spTree>
    <p:extLst>
      <p:ext uri="{BB962C8B-B14F-4D97-AF65-F5344CB8AC3E}">
        <p14:creationId xmlns:p14="http://schemas.microsoft.com/office/powerpoint/2010/main" val="1537776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534" y="444500"/>
            <a:ext cx="9368366" cy="5943600"/>
          </a:xfrm>
        </p:spPr>
        <p:txBody>
          <a:bodyPr>
            <a:noAutofit/>
          </a:bodyPr>
          <a:lstStyle/>
          <a:p>
            <a:pPr marL="0" indent="0" algn="just">
              <a:buNone/>
            </a:pPr>
            <a:r>
              <a:rPr lang="en-US" b="1" dirty="0" err="1">
                <a:solidFill>
                  <a:schemeClr val="accent1"/>
                </a:solidFill>
              </a:rPr>
              <a:t>Embeddings</a:t>
            </a:r>
            <a:r>
              <a:rPr lang="en-US" b="1" dirty="0">
                <a:solidFill>
                  <a:schemeClr val="accent1"/>
                </a:solidFill>
              </a:rPr>
              <a:t> Overview</a:t>
            </a:r>
            <a:endParaRPr lang="en-US" dirty="0">
              <a:solidFill>
                <a:schemeClr val="accent1"/>
              </a:solidFill>
            </a:endParaRPr>
          </a:p>
          <a:p>
            <a:pPr algn="just"/>
            <a:r>
              <a:rPr lang="en-US" dirty="0"/>
              <a:t>In this project, I have used </a:t>
            </a:r>
            <a:r>
              <a:rPr lang="en-US" i="1" dirty="0"/>
              <a:t>glove.6B.100d.txt</a:t>
            </a:r>
            <a:r>
              <a:rPr lang="en-US" dirty="0"/>
              <a:t> file that contains word embedding that is trained on a corpus of 6 Billion words where each embedding is a 100-Dimensional vector. The words and vectors are stored in the form of a dictionary mapping which can be easily loaded in a python file. These </a:t>
            </a:r>
            <a:r>
              <a:rPr lang="en-US" dirty="0" err="1"/>
              <a:t>embeddings</a:t>
            </a:r>
            <a:r>
              <a:rPr lang="en-US" dirty="0"/>
              <a:t> are trained by researchers at Stanford University NLP team and are provided online for use over any task related to Natural Language Processing. </a:t>
            </a:r>
          </a:p>
          <a:p>
            <a:pPr marL="0" indent="0" algn="just">
              <a:buNone/>
            </a:pPr>
            <a:endParaRPr lang="en-US" dirty="0"/>
          </a:p>
          <a:p>
            <a:pPr marL="0" indent="0" algn="just">
              <a:buNone/>
            </a:pPr>
            <a:r>
              <a:rPr lang="en-US" b="1" dirty="0">
                <a:solidFill>
                  <a:schemeClr val="accent1"/>
                </a:solidFill>
              </a:rPr>
              <a:t>Training of </a:t>
            </a:r>
            <a:r>
              <a:rPr lang="en-US" b="1" dirty="0" err="1">
                <a:solidFill>
                  <a:schemeClr val="accent1"/>
                </a:solidFill>
              </a:rPr>
              <a:t>GloVe</a:t>
            </a:r>
            <a:r>
              <a:rPr lang="en-US" b="1" dirty="0">
                <a:solidFill>
                  <a:schemeClr val="accent1"/>
                </a:solidFill>
              </a:rPr>
              <a:t> Vectors</a:t>
            </a:r>
            <a:endParaRPr lang="en-US" dirty="0">
              <a:solidFill>
                <a:schemeClr val="accent1"/>
              </a:solidFill>
            </a:endParaRPr>
          </a:p>
          <a:p>
            <a:pPr algn="just"/>
            <a:r>
              <a:rPr lang="en-US" dirty="0"/>
              <a:t>The </a:t>
            </a:r>
            <a:r>
              <a:rPr lang="en-US" dirty="0" err="1"/>
              <a:t>GloVe</a:t>
            </a:r>
            <a:r>
              <a:rPr lang="en-US" dirty="0"/>
              <a:t> model is trained based on the non-zero entries of a global word-to-word co-occurrence matrix, which can tabulate how frequently words can co-occur with one another in the given corpus of text. To populate this matrix it requires a single pass through the entire corpus and collects the statistics. For large corpora, this type of pass can be very computationally expensive, but this cost is a one-time consumable cost, as once trained the </a:t>
            </a:r>
            <a:r>
              <a:rPr lang="en-US" dirty="0" err="1"/>
              <a:t>embeddings</a:t>
            </a:r>
            <a:r>
              <a:rPr lang="en-US" dirty="0"/>
              <a:t> can be used along with any problem related to the NLP domain. Further training iterations are much faster as the number of non-zero matrix entries is typically much smaller than the total number of words in the corpus.</a:t>
            </a:r>
          </a:p>
        </p:txBody>
      </p:sp>
    </p:spTree>
    <p:extLst>
      <p:ext uri="{BB962C8B-B14F-4D97-AF65-F5344CB8AC3E}">
        <p14:creationId xmlns:p14="http://schemas.microsoft.com/office/powerpoint/2010/main" val="345871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834" y="501072"/>
            <a:ext cx="9368366" cy="6064828"/>
          </a:xfrm>
        </p:spPr>
        <p:txBody>
          <a:bodyPr>
            <a:noAutofit/>
          </a:bodyPr>
          <a:lstStyle/>
          <a:p>
            <a:pPr algn="just"/>
            <a:r>
              <a:rPr lang="en-US" dirty="0"/>
              <a:t>There are tools provided in this package that can automate the collection and preparation of co-occurrence statistics for input into the model. The core training code is a separate one from these preprocessing steps and can be executed independently whenever required.</a:t>
            </a:r>
          </a:p>
          <a:p>
            <a:pPr marL="0" indent="0" algn="just">
              <a:buNone/>
            </a:pPr>
            <a:endParaRPr lang="en-US" dirty="0"/>
          </a:p>
        </p:txBody>
      </p:sp>
      <p:pic>
        <p:nvPicPr>
          <p:cNvPr id="4" name="Picture 3" descr="C:\Users\PKG\AppData\Local\Microsoft\Windows\INetCache\Content.Word\image5.png"/>
          <p:cNvPicPr/>
          <p:nvPr/>
        </p:nvPicPr>
        <p:blipFill>
          <a:blip r:embed="rId2">
            <a:extLst>
              <a:ext uri="{28A0092B-C50C-407E-A947-70E740481C1C}">
                <a14:useLocalDpi xmlns:a14="http://schemas.microsoft.com/office/drawing/2010/main" val="0"/>
              </a:ext>
            </a:extLst>
          </a:blip>
          <a:srcRect/>
          <a:stretch>
            <a:fillRect/>
          </a:stretch>
        </p:blipFill>
        <p:spPr bwMode="auto">
          <a:xfrm>
            <a:off x="1323974" y="1930398"/>
            <a:ext cx="4953000" cy="4232275"/>
          </a:xfrm>
          <a:prstGeom prst="rect">
            <a:avLst/>
          </a:prstGeom>
          <a:noFill/>
          <a:ln>
            <a:noFill/>
          </a:ln>
        </p:spPr>
      </p:pic>
      <p:sp>
        <p:nvSpPr>
          <p:cNvPr id="2" name="Rectangle 1"/>
          <p:cNvSpPr/>
          <p:nvPr/>
        </p:nvSpPr>
        <p:spPr>
          <a:xfrm>
            <a:off x="6643686" y="3304372"/>
            <a:ext cx="3587751" cy="1255728"/>
          </a:xfrm>
          <a:prstGeom prst="rect">
            <a:avLst/>
          </a:prstGeom>
        </p:spPr>
        <p:txBody>
          <a:bodyPr wrap="square">
            <a:spAutoFit/>
          </a:bodyPr>
          <a:lstStyle/>
          <a:p>
            <a:pPr marL="6350" marR="744220" indent="-6350" algn="ctr">
              <a:lnSpc>
                <a:spcPct val="105000"/>
              </a:lnSpc>
              <a:spcBef>
                <a:spcPts val="0"/>
              </a:spcBef>
              <a:spcAft>
                <a:spcPts val="1640"/>
              </a:spcAft>
            </a:pPr>
            <a:r>
              <a:rPr lang="en-US" b="1" dirty="0">
                <a:latin typeface="Times New Roman" panose="02020603050405020304" pitchFamily="18" charset="0"/>
                <a:ea typeface="Times New Roman" panose="02020603050405020304" pitchFamily="18" charset="0"/>
                <a:cs typeface="Cambria" panose="02040503050406030204" pitchFamily="18" charset="0"/>
              </a:rPr>
              <a:t>Fig 2.5: </a:t>
            </a:r>
            <a:r>
              <a:rPr lang="en-US" dirty="0">
                <a:latin typeface="Times New Roman" panose="02020603050405020304" pitchFamily="18" charset="0"/>
                <a:ea typeface="Times New Roman" panose="02020603050405020304" pitchFamily="18" charset="0"/>
                <a:cs typeface="Cambria" panose="02040503050406030204" pitchFamily="18" charset="0"/>
              </a:rPr>
              <a:t>An</a:t>
            </a:r>
            <a:r>
              <a:rPr lang="en-US" b="1" dirty="0">
                <a:latin typeface="Times New Roman" panose="02020603050405020304" pitchFamily="18" charset="0"/>
                <a:ea typeface="Times New Roman" panose="02020603050405020304" pitchFamily="18" charset="0"/>
                <a:cs typeface="Cambria" panose="02040503050406030204" pitchFamily="18" charset="0"/>
              </a:rPr>
              <a:t> </a:t>
            </a:r>
            <a:r>
              <a:rPr lang="en-US" dirty="0">
                <a:latin typeface="Times New Roman" panose="02020603050405020304" pitchFamily="18" charset="0"/>
                <a:ea typeface="Times New Roman" panose="02020603050405020304" pitchFamily="18" charset="0"/>
                <a:cs typeface="Cambria" panose="02040503050406030204" pitchFamily="18" charset="0"/>
              </a:rPr>
              <a:t>Example 100-Dimensional embedding vector of </a:t>
            </a:r>
            <a:r>
              <a:rPr lang="en-US" dirty="0" err="1">
                <a:latin typeface="Times New Roman" panose="02020603050405020304" pitchFamily="18" charset="0"/>
                <a:ea typeface="Times New Roman" panose="02020603050405020304" pitchFamily="18" charset="0"/>
                <a:cs typeface="Cambria" panose="02040503050406030204" pitchFamily="18" charset="0"/>
              </a:rPr>
              <a:t>GloVe</a:t>
            </a:r>
            <a:r>
              <a:rPr lang="en-US" dirty="0">
                <a:latin typeface="Times New Roman" panose="02020603050405020304" pitchFamily="18" charset="0"/>
                <a:ea typeface="Times New Roman" panose="02020603050405020304" pitchFamily="18" charset="0"/>
                <a:cs typeface="Cambria" panose="02040503050406030204" pitchFamily="18" charset="0"/>
              </a:rPr>
              <a:t> Word Embedding.</a:t>
            </a:r>
            <a:endParaRPr lang="en-US"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407611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834" y="501072"/>
            <a:ext cx="9368366" cy="6064828"/>
          </a:xfrm>
        </p:spPr>
        <p:txBody>
          <a:bodyPr>
            <a:noAutofit/>
          </a:bodyPr>
          <a:lstStyle/>
          <a:p>
            <a:pPr marL="0" indent="0" algn="just">
              <a:buNone/>
            </a:pPr>
            <a:r>
              <a:rPr lang="en-US" b="1" dirty="0">
                <a:solidFill>
                  <a:schemeClr val="accent1"/>
                </a:solidFill>
              </a:rPr>
              <a:t>2.4</a:t>
            </a:r>
            <a:r>
              <a:rPr lang="en-US" dirty="0">
                <a:solidFill>
                  <a:schemeClr val="accent1"/>
                </a:solidFill>
              </a:rPr>
              <a:t>        </a:t>
            </a:r>
            <a:r>
              <a:rPr lang="en-US" b="1" dirty="0">
                <a:solidFill>
                  <a:schemeClr val="accent1"/>
                </a:solidFill>
              </a:rPr>
              <a:t>Using Glove </a:t>
            </a:r>
            <a:r>
              <a:rPr lang="en-US" b="1" dirty="0" err="1">
                <a:solidFill>
                  <a:schemeClr val="accent1"/>
                </a:solidFill>
              </a:rPr>
              <a:t>Embeddings</a:t>
            </a:r>
            <a:endParaRPr lang="en-US" dirty="0">
              <a:solidFill>
                <a:schemeClr val="accent1"/>
              </a:solidFill>
            </a:endParaRPr>
          </a:p>
          <a:p>
            <a:pPr algn="just"/>
            <a:r>
              <a:rPr lang="en-US" dirty="0"/>
              <a:t>After the translation of sentences to English, the translated data/comments are loaded along with the pre-trained </a:t>
            </a:r>
            <a:r>
              <a:rPr lang="en-US" dirty="0" err="1"/>
              <a:t>GloVe</a:t>
            </a:r>
            <a:r>
              <a:rPr lang="en-US" dirty="0"/>
              <a:t> </a:t>
            </a:r>
            <a:r>
              <a:rPr lang="en-US" dirty="0" err="1"/>
              <a:t>embeddings</a:t>
            </a:r>
            <a:r>
              <a:rPr lang="en-US" dirty="0"/>
              <a:t>. For each word present in the translated comment, it’s corresponding word embedding is checked. If it exists then the corresponding embedding is appended to the </a:t>
            </a:r>
            <a:r>
              <a:rPr lang="en-US" dirty="0" err="1"/>
              <a:t>embeddings_vector</a:t>
            </a:r>
            <a:r>
              <a:rPr lang="en-US" dirty="0"/>
              <a:t>, otherwise, a 100-Dimensional vector of all zeros is appended to signify the absence of the word in the </a:t>
            </a:r>
            <a:r>
              <a:rPr lang="en-US" dirty="0" err="1"/>
              <a:t>GloVe</a:t>
            </a:r>
            <a:r>
              <a:rPr lang="en-US" dirty="0"/>
              <a:t> </a:t>
            </a:r>
            <a:r>
              <a:rPr lang="en-US" dirty="0" err="1"/>
              <a:t>embeddings</a:t>
            </a:r>
            <a:r>
              <a:rPr lang="en-US" dirty="0"/>
              <a:t>. Each training example is padded up to 50 </a:t>
            </a:r>
            <a:r>
              <a:rPr lang="en-US" dirty="0" err="1"/>
              <a:t>embeddings</a:t>
            </a:r>
            <a:r>
              <a:rPr lang="en-US" dirty="0"/>
              <a:t> while each word embedding is a 100-Dimensional vector.</a:t>
            </a:r>
          </a:p>
          <a:p>
            <a:pPr marL="0" indent="0" algn="just">
              <a:buNone/>
            </a:pPr>
            <a:endParaRPr lang="en-US" dirty="0"/>
          </a:p>
        </p:txBody>
      </p:sp>
      <p:pic>
        <p:nvPicPr>
          <p:cNvPr id="4" name="Picture 3" descr="C:\Users\PKG\AppData\Local\Microsoft\Windows\INetCache\Content.Word\image4.png"/>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060700"/>
            <a:ext cx="4483100" cy="3505200"/>
          </a:xfrm>
          <a:prstGeom prst="rect">
            <a:avLst/>
          </a:prstGeom>
          <a:noFill/>
          <a:ln>
            <a:noFill/>
          </a:ln>
        </p:spPr>
      </p:pic>
      <p:sp>
        <p:nvSpPr>
          <p:cNvPr id="2" name="Rectangle 1"/>
          <p:cNvSpPr/>
          <p:nvPr/>
        </p:nvSpPr>
        <p:spPr>
          <a:xfrm>
            <a:off x="6128286" y="4166969"/>
            <a:ext cx="3180814" cy="646331"/>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Fig 2.6: </a:t>
            </a:r>
            <a:r>
              <a:rPr lang="en-US" dirty="0">
                <a:latin typeface="Times New Roman" panose="02020603050405020304" pitchFamily="18" charset="0"/>
                <a:ea typeface="Times New Roman" panose="02020603050405020304" pitchFamily="18" charset="0"/>
              </a:rPr>
              <a:t>Creation of Embedding vector from translated words.</a:t>
            </a:r>
            <a:endParaRPr lang="en-US" dirty="0"/>
          </a:p>
        </p:txBody>
      </p:sp>
    </p:spTree>
    <p:extLst>
      <p:ext uri="{BB962C8B-B14F-4D97-AF65-F5344CB8AC3E}">
        <p14:creationId xmlns:p14="http://schemas.microsoft.com/office/powerpoint/2010/main" val="306821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072"/>
            <a:ext cx="8596668" cy="1320800"/>
          </a:xfrm>
        </p:spPr>
        <p:txBody>
          <a:bodyPr>
            <a:normAutofit fontScale="90000"/>
          </a:bodyPr>
          <a:lstStyle/>
          <a:p>
            <a:pPr algn="ctr"/>
            <a:r>
              <a:rPr lang="en-US" b="1" dirty="0"/>
              <a:t>3. Model Overview </a:t>
            </a:r>
            <a:br>
              <a:rPr lang="en-US" b="1" dirty="0"/>
            </a:br>
            <a:br>
              <a:rPr lang="en-US" b="1" dirty="0"/>
            </a:br>
            <a:br>
              <a:rPr lang="en-US" dirty="0"/>
            </a:br>
            <a:br>
              <a:rPr lang="en-US" dirty="0"/>
            </a:br>
            <a:r>
              <a:rPr lang="en-US" dirty="0"/>
              <a:t> </a:t>
            </a:r>
            <a:br>
              <a:rPr lang="en-US" dirty="0"/>
            </a:br>
            <a:endParaRPr lang="en-US" dirty="0"/>
          </a:p>
        </p:txBody>
      </p:sp>
      <p:sp>
        <p:nvSpPr>
          <p:cNvPr id="3" name="Content Placeholder 2"/>
          <p:cNvSpPr>
            <a:spLocks noGrp="1"/>
          </p:cNvSpPr>
          <p:nvPr>
            <p:ph idx="1"/>
          </p:nvPr>
        </p:nvSpPr>
        <p:spPr>
          <a:xfrm>
            <a:off x="677334" y="1034472"/>
            <a:ext cx="8596668" cy="5518728"/>
          </a:xfrm>
        </p:spPr>
        <p:txBody>
          <a:bodyPr>
            <a:noAutofit/>
          </a:bodyPr>
          <a:lstStyle/>
          <a:p>
            <a:pPr marL="0" indent="0" algn="just">
              <a:buNone/>
            </a:pPr>
            <a:r>
              <a:rPr lang="en-US" b="1" dirty="0">
                <a:solidFill>
                  <a:schemeClr val="accent1"/>
                </a:solidFill>
              </a:rPr>
              <a:t>3.1</a:t>
            </a:r>
            <a:r>
              <a:rPr lang="en-US" dirty="0">
                <a:solidFill>
                  <a:schemeClr val="accent1"/>
                </a:solidFill>
              </a:rPr>
              <a:t>        </a:t>
            </a:r>
            <a:r>
              <a:rPr lang="en-US" b="1" dirty="0">
                <a:solidFill>
                  <a:schemeClr val="accent1"/>
                </a:solidFill>
              </a:rPr>
              <a:t>Introduction</a:t>
            </a:r>
            <a:endParaRPr lang="en-US" dirty="0">
              <a:solidFill>
                <a:schemeClr val="accent1"/>
              </a:solidFill>
            </a:endParaRPr>
          </a:p>
          <a:p>
            <a:pPr algn="just"/>
            <a:r>
              <a:rPr lang="en-US" dirty="0"/>
              <a:t>Recurrent Neural Networks (RNNs) are one of the powerful tools to develop Deep learning models for analyzing time-series data. In RNNs the connection between nodes create a directed graph along the temporal sequence which allows it to exhibit temporal dynamic property. Each RNN cell has some internal memory to process variable-length inputs. The basic principle behind the working of RNNs is that the previously computed outputs/activations along with the input of the current time step is used to derive the current time step output/activation. </a:t>
            </a:r>
          </a:p>
          <a:p>
            <a:pPr algn="just"/>
            <a:r>
              <a:rPr lang="en-US" dirty="0"/>
              <a:t>RNN finds application in various fields related to Natural Language Processing like Machine translation, Speech recognition, Sentiment Analysis, Language model etc. </a:t>
            </a:r>
          </a:p>
          <a:p>
            <a:pPr algn="just"/>
            <a:endParaRPr lang="en-US" dirty="0"/>
          </a:p>
        </p:txBody>
      </p:sp>
      <p:pic>
        <p:nvPicPr>
          <p:cNvPr id="4" name="Picture 3" descr="https://lh5.googleusercontent.com/XEh6CARhCk3WV-GtsaUoOtgbR6SPVlxYl7kMJtbPX3WVtlwBxhBfu7W0ciypnZAQsbhWG9qKxU5B3WAxV8SAfnGFaU3fQ9b652ckMi2lBwl4RugNl2NjQQMe-xGLorsizGxx2xlE"/>
          <p:cNvPicPr/>
          <p:nvPr/>
        </p:nvPicPr>
        <p:blipFill>
          <a:blip r:embed="rId2">
            <a:extLst>
              <a:ext uri="{28A0092B-C50C-407E-A947-70E740481C1C}">
                <a14:useLocalDpi xmlns:a14="http://schemas.microsoft.com/office/drawing/2010/main" val="0"/>
              </a:ext>
            </a:extLst>
          </a:blip>
          <a:srcRect/>
          <a:stretch>
            <a:fillRect/>
          </a:stretch>
        </p:blipFill>
        <p:spPr bwMode="auto">
          <a:xfrm>
            <a:off x="1775268" y="4759324"/>
            <a:ext cx="3200400" cy="1657350"/>
          </a:xfrm>
          <a:prstGeom prst="rect">
            <a:avLst/>
          </a:prstGeom>
          <a:noFill/>
          <a:ln>
            <a:noFill/>
          </a:ln>
        </p:spPr>
      </p:pic>
      <p:sp>
        <p:nvSpPr>
          <p:cNvPr id="5" name="Rectangle 4"/>
          <p:cNvSpPr/>
          <p:nvPr/>
        </p:nvSpPr>
        <p:spPr>
          <a:xfrm>
            <a:off x="5199349" y="5250983"/>
            <a:ext cx="4074653" cy="674031"/>
          </a:xfrm>
          <a:prstGeom prst="rect">
            <a:avLst/>
          </a:prstGeom>
        </p:spPr>
        <p:txBody>
          <a:bodyPr wrap="square">
            <a:spAutoFit/>
          </a:bodyPr>
          <a:lstStyle/>
          <a:p>
            <a:pPr marL="6350" marR="744220" indent="-6350" algn="ctr">
              <a:lnSpc>
                <a:spcPct val="105000"/>
              </a:lnSpc>
              <a:spcBef>
                <a:spcPts val="0"/>
              </a:spcBef>
              <a:spcAft>
                <a:spcPts val="15"/>
              </a:spcAft>
            </a:pPr>
            <a:r>
              <a:rPr lang="en-US" b="1" dirty="0">
                <a:latin typeface="Times New Roman" panose="02020603050405020304" pitchFamily="18" charset="0"/>
                <a:ea typeface="Times New Roman" panose="02020603050405020304" pitchFamily="18" charset="0"/>
                <a:cs typeface="Cambria" panose="02040503050406030204" pitchFamily="18" charset="0"/>
              </a:rPr>
              <a:t>Fig 3.1: </a:t>
            </a:r>
            <a:r>
              <a:rPr lang="en-US" dirty="0">
                <a:latin typeface="Times New Roman" panose="02020603050405020304" pitchFamily="18" charset="0"/>
                <a:ea typeface="Times New Roman" panose="02020603050405020304" pitchFamily="18" charset="0"/>
                <a:cs typeface="Cambria" panose="02040503050406030204" pitchFamily="18" charset="0"/>
              </a:rPr>
              <a:t>Representation of a time sequence RNN model.</a:t>
            </a:r>
            <a:endParaRPr lang="en-US"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201969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834" y="501072"/>
            <a:ext cx="9368366" cy="6064828"/>
          </a:xfrm>
        </p:spPr>
        <p:txBody>
          <a:bodyPr>
            <a:noAutofit/>
          </a:bodyPr>
          <a:lstStyle/>
          <a:p>
            <a:pPr marL="0" indent="0" algn="just">
              <a:buNone/>
            </a:pPr>
            <a:r>
              <a:rPr lang="en-US" sz="2000" b="1" dirty="0">
                <a:solidFill>
                  <a:schemeClr val="accent1"/>
                </a:solidFill>
              </a:rPr>
              <a:t>3.1.1 Basic RNN Learning Cell</a:t>
            </a:r>
            <a:endParaRPr lang="en-US" sz="2000" dirty="0">
              <a:solidFill>
                <a:schemeClr val="accent1"/>
              </a:solidFill>
            </a:endParaRPr>
          </a:p>
          <a:p>
            <a:pPr marL="0" lvl="0" indent="0" algn="just">
              <a:buNone/>
            </a:pPr>
            <a:r>
              <a:rPr lang="en-US" b="1" dirty="0">
                <a:solidFill>
                  <a:schemeClr val="accent1"/>
                </a:solidFill>
              </a:rPr>
              <a:t>Long-Short Term Memory (LSTM)</a:t>
            </a:r>
            <a:endParaRPr lang="en-US" sz="1600" dirty="0">
              <a:solidFill>
                <a:schemeClr val="accent1"/>
              </a:solidFill>
            </a:endParaRPr>
          </a:p>
          <a:p>
            <a:pPr algn="just"/>
            <a:r>
              <a:rPr lang="en-US" dirty="0"/>
              <a:t>They were invented by </a:t>
            </a:r>
            <a:r>
              <a:rPr lang="en-US" dirty="0" err="1"/>
              <a:t>Hochreiter</a:t>
            </a:r>
            <a:r>
              <a:rPr lang="en-US" dirty="0"/>
              <a:t> and </a:t>
            </a:r>
            <a:r>
              <a:rPr lang="en-US" dirty="0" err="1"/>
              <a:t>Schmidhuber</a:t>
            </a:r>
            <a:r>
              <a:rPr lang="en-US" dirty="0"/>
              <a:t> in 1997 and set accuracy records across multiple application domains. Models trained on LSTM has outperformed their own benchmarks and brought a revolution to the language processing methods. </a:t>
            </a:r>
            <a:endParaRPr lang="en-US" sz="1600" dirty="0"/>
          </a:p>
          <a:p>
            <a:pPr algn="just"/>
            <a:r>
              <a:rPr lang="en-US" dirty="0"/>
              <a:t>LSTM has broken the records for Language modeling, Machine translation, and Automated Image captioning.</a:t>
            </a:r>
          </a:p>
          <a:p>
            <a:pPr algn="just"/>
            <a:endParaRPr lang="en-US" sz="16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53019" y="3061573"/>
            <a:ext cx="4025265" cy="3134995"/>
          </a:xfrm>
          <a:prstGeom prst="rect">
            <a:avLst/>
          </a:prstGeom>
          <a:noFill/>
          <a:ln>
            <a:noFill/>
          </a:ln>
        </p:spPr>
      </p:pic>
      <p:sp>
        <p:nvSpPr>
          <p:cNvPr id="2" name="Rectangle 1"/>
          <p:cNvSpPr/>
          <p:nvPr/>
        </p:nvSpPr>
        <p:spPr>
          <a:xfrm>
            <a:off x="880410" y="6233636"/>
            <a:ext cx="4570482"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 Fig 3.2:</a:t>
            </a:r>
            <a:r>
              <a:rPr lang="en-US" dirty="0">
                <a:latin typeface="Times New Roman" panose="02020603050405020304" pitchFamily="18" charset="0"/>
                <a:ea typeface="Times New Roman" panose="02020603050405020304" pitchFamily="18" charset="0"/>
              </a:rPr>
              <a:t> General architecture of an LSTM cell.</a:t>
            </a:r>
            <a:endParaRPr lang="en-US" dirty="0"/>
          </a:p>
        </p:txBody>
      </p:sp>
      <p:pic>
        <p:nvPicPr>
          <p:cNvPr id="5" name="Picture 4" descr="C:\Users\PKG\AppData\Local\Microsoft\Windows\INetCache\Content.Word\image6.png"/>
          <p:cNvPicPr/>
          <p:nvPr/>
        </p:nvPicPr>
        <p:blipFill>
          <a:blip r:embed="rId3">
            <a:extLst>
              <a:ext uri="{28A0092B-C50C-407E-A947-70E740481C1C}">
                <a14:useLocalDpi xmlns:a14="http://schemas.microsoft.com/office/drawing/2010/main" val="0"/>
              </a:ext>
            </a:extLst>
          </a:blip>
          <a:srcRect/>
          <a:stretch>
            <a:fillRect/>
          </a:stretch>
        </p:blipFill>
        <p:spPr bwMode="auto">
          <a:xfrm>
            <a:off x="5698419" y="3063478"/>
            <a:ext cx="3890645" cy="2486422"/>
          </a:xfrm>
          <a:prstGeom prst="rect">
            <a:avLst/>
          </a:prstGeom>
          <a:noFill/>
          <a:ln>
            <a:noFill/>
          </a:ln>
        </p:spPr>
      </p:pic>
      <p:sp>
        <p:nvSpPr>
          <p:cNvPr id="6" name="Rectangle 5"/>
          <p:cNvSpPr/>
          <p:nvPr/>
        </p:nvSpPr>
        <p:spPr>
          <a:xfrm>
            <a:off x="5698419" y="5614938"/>
            <a:ext cx="3890645" cy="646331"/>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Fig 3.3:</a:t>
            </a:r>
            <a:r>
              <a:rPr lang="en-US" dirty="0">
                <a:latin typeface="Times New Roman" panose="02020603050405020304" pitchFamily="18" charset="0"/>
                <a:ea typeface="Times New Roman" panose="02020603050405020304" pitchFamily="18" charset="0"/>
              </a:rPr>
              <a:t> Mathematical computation of a single time step in the LSTM cell.</a:t>
            </a:r>
            <a:endParaRPr lang="en-US" dirty="0"/>
          </a:p>
        </p:txBody>
      </p:sp>
    </p:spTree>
    <p:extLst>
      <p:ext uri="{BB962C8B-B14F-4D97-AF65-F5344CB8AC3E}">
        <p14:creationId xmlns:p14="http://schemas.microsoft.com/office/powerpoint/2010/main" val="239698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834" y="501072"/>
            <a:ext cx="9368366" cy="6064828"/>
          </a:xfrm>
        </p:spPr>
        <p:txBody>
          <a:bodyPr>
            <a:noAutofit/>
          </a:bodyPr>
          <a:lstStyle/>
          <a:p>
            <a:pPr marL="0" lvl="0" indent="0" algn="just">
              <a:buNone/>
            </a:pPr>
            <a:r>
              <a:rPr lang="en-US" b="1" dirty="0">
                <a:solidFill>
                  <a:schemeClr val="accent1"/>
                </a:solidFill>
              </a:rPr>
              <a:t>Gated Recurrent Units (GRU)</a:t>
            </a:r>
            <a:endParaRPr lang="en-US" dirty="0">
              <a:solidFill>
                <a:schemeClr val="accent1"/>
              </a:solidFill>
            </a:endParaRPr>
          </a:p>
          <a:p>
            <a:pPr algn="just"/>
            <a:r>
              <a:rPr lang="en-US" dirty="0"/>
              <a:t>GRUs were introduced in 2014 by </a:t>
            </a:r>
            <a:r>
              <a:rPr lang="en-US" i="1" dirty="0" err="1"/>
              <a:t>Kyunghyun</a:t>
            </a:r>
            <a:r>
              <a:rPr lang="en-US" i="1" dirty="0"/>
              <a:t> Cho et al.</a:t>
            </a:r>
            <a:r>
              <a:rPr lang="en-US" dirty="0"/>
              <a:t> It has a similar working principle to that of an LSTM cell but with fewer parameters. Due to its simplicity, it has become one of the favorable choice of building an RNN model. GRUs even tend to show better performance on certain smaller datasets.</a:t>
            </a:r>
          </a:p>
          <a:p>
            <a:pPr algn="just"/>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36649" y="2868595"/>
            <a:ext cx="3822700" cy="2517140"/>
          </a:xfrm>
          <a:prstGeom prst="rect">
            <a:avLst/>
          </a:prstGeom>
          <a:noFill/>
          <a:ln>
            <a:noFill/>
          </a:ln>
        </p:spPr>
      </p:pic>
      <p:sp>
        <p:nvSpPr>
          <p:cNvPr id="2" name="Rectangle 1"/>
          <p:cNvSpPr/>
          <p:nvPr/>
        </p:nvSpPr>
        <p:spPr>
          <a:xfrm>
            <a:off x="956797" y="5520084"/>
            <a:ext cx="5020605" cy="364267"/>
          </a:xfrm>
          <a:prstGeom prst="rect">
            <a:avLst/>
          </a:prstGeom>
        </p:spPr>
        <p:txBody>
          <a:bodyPr wrap="none">
            <a:spAutoFit/>
          </a:bodyPr>
          <a:lstStyle/>
          <a:p>
            <a:pPr marL="6350" marR="744220" indent="-6350" algn="ctr">
              <a:lnSpc>
                <a:spcPct val="105000"/>
              </a:lnSpc>
              <a:spcBef>
                <a:spcPts val="0"/>
              </a:spcBef>
              <a:spcAft>
                <a:spcPts val="15"/>
              </a:spcAft>
            </a:pPr>
            <a:r>
              <a:rPr lang="en-US" b="1" dirty="0">
                <a:latin typeface="Times New Roman" panose="02020603050405020304" pitchFamily="18" charset="0"/>
                <a:ea typeface="Times New Roman" panose="02020603050405020304" pitchFamily="18" charset="0"/>
                <a:cs typeface="Cambria" panose="02040503050406030204" pitchFamily="18" charset="0"/>
              </a:rPr>
              <a:t>Fig 3.4:</a:t>
            </a:r>
            <a:r>
              <a:rPr lang="en-US" dirty="0">
                <a:latin typeface="Times New Roman" panose="02020603050405020304" pitchFamily="18" charset="0"/>
                <a:ea typeface="Times New Roman" panose="02020603050405020304" pitchFamily="18" charset="0"/>
                <a:cs typeface="Cambria" panose="02040503050406030204" pitchFamily="18" charset="0"/>
              </a:rPr>
              <a:t> General architecture of a GRU cell.</a:t>
            </a:r>
            <a:endParaRPr lang="en-US" dirty="0">
              <a:effectLst/>
              <a:latin typeface="Cambria" panose="02040503050406030204" pitchFamily="18" charset="0"/>
              <a:ea typeface="Cambria" panose="02040503050406030204" pitchFamily="18" charset="0"/>
              <a:cs typeface="Cambria" panose="02040503050406030204" pitchFamily="18" charset="0"/>
            </a:endParaRPr>
          </a:p>
        </p:txBody>
      </p:sp>
      <p:pic>
        <p:nvPicPr>
          <p:cNvPr id="5" name="Picture 4"/>
          <p:cNvPicPr/>
          <p:nvPr/>
        </p:nvPicPr>
        <p:blipFill>
          <a:blip r:embed="rId3"/>
          <a:stretch>
            <a:fillRect/>
          </a:stretch>
        </p:blipFill>
        <p:spPr>
          <a:xfrm>
            <a:off x="5703887" y="2868595"/>
            <a:ext cx="3476625" cy="2009140"/>
          </a:xfrm>
          <a:prstGeom prst="rect">
            <a:avLst/>
          </a:prstGeom>
        </p:spPr>
      </p:pic>
      <p:sp>
        <p:nvSpPr>
          <p:cNvPr id="6" name="Rectangle 5"/>
          <p:cNvSpPr/>
          <p:nvPr/>
        </p:nvSpPr>
        <p:spPr>
          <a:xfrm>
            <a:off x="5656527" y="5062569"/>
            <a:ext cx="3755495" cy="646331"/>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Fig 3.5:</a:t>
            </a:r>
            <a:r>
              <a:rPr lang="en-US" dirty="0">
                <a:latin typeface="Times New Roman" panose="02020603050405020304" pitchFamily="18" charset="0"/>
                <a:ea typeface="Times New Roman" panose="02020603050405020304" pitchFamily="18" charset="0"/>
              </a:rPr>
              <a:t> Mathematical computation at a single time step in the GRU cell.</a:t>
            </a:r>
            <a:endParaRPr lang="en-US" dirty="0"/>
          </a:p>
        </p:txBody>
      </p:sp>
    </p:spTree>
    <p:extLst>
      <p:ext uri="{BB962C8B-B14F-4D97-AF65-F5344CB8AC3E}">
        <p14:creationId xmlns:p14="http://schemas.microsoft.com/office/powerpoint/2010/main" val="412238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134" y="292100"/>
            <a:ext cx="10384366" cy="6438900"/>
          </a:xfrm>
        </p:spPr>
        <p:txBody>
          <a:bodyPr>
            <a:noAutofit/>
          </a:bodyPr>
          <a:lstStyle/>
          <a:p>
            <a:pPr marL="0" indent="0" algn="just">
              <a:buNone/>
            </a:pPr>
            <a:r>
              <a:rPr lang="en-US" b="1" dirty="0">
                <a:solidFill>
                  <a:schemeClr val="accent1"/>
                </a:solidFill>
              </a:rPr>
              <a:t>3.2</a:t>
            </a:r>
            <a:r>
              <a:rPr lang="en-US" dirty="0">
                <a:solidFill>
                  <a:schemeClr val="accent1"/>
                </a:solidFill>
              </a:rPr>
              <a:t>        </a:t>
            </a:r>
            <a:r>
              <a:rPr lang="en-US" b="1" dirty="0">
                <a:solidFill>
                  <a:schemeClr val="accent1"/>
                </a:solidFill>
              </a:rPr>
              <a:t>Objective</a:t>
            </a:r>
            <a:endParaRPr lang="en-US" dirty="0">
              <a:solidFill>
                <a:schemeClr val="accent1"/>
              </a:solidFill>
            </a:endParaRPr>
          </a:p>
          <a:p>
            <a:pPr algn="just"/>
            <a:r>
              <a:rPr lang="en-US" dirty="0"/>
              <a:t>To develop a multi-layer LSTM model that takes the embedding vectors as input at each time step (There are a total of 50 time steps). Perform linear combination and pass the result through some activation function and after doing all mathematical calculations predict the probability of sentence/comment belonging to different sentiment classes </a:t>
            </a:r>
            <a:r>
              <a:rPr lang="en-US" i="1" dirty="0"/>
              <a:t>(0 → Negative, 1 → Neutral, 2 → Positive).</a:t>
            </a:r>
          </a:p>
          <a:p>
            <a:pPr algn="just"/>
            <a:endParaRPr lang="en-US" b="1" dirty="0"/>
          </a:p>
          <a:p>
            <a:pPr marL="0" indent="0" algn="just">
              <a:buNone/>
            </a:pPr>
            <a:r>
              <a:rPr lang="en-US" b="1" dirty="0">
                <a:solidFill>
                  <a:schemeClr val="accent1"/>
                </a:solidFill>
              </a:rPr>
              <a:t>3.2.1        Methodology</a:t>
            </a:r>
            <a:endParaRPr lang="en-US" dirty="0">
              <a:solidFill>
                <a:schemeClr val="accent1"/>
              </a:solidFill>
            </a:endParaRPr>
          </a:p>
          <a:p>
            <a:pPr algn="just"/>
            <a:r>
              <a:rPr lang="en-US" dirty="0"/>
              <a:t>The representation of one input training example is given by the matrix </a:t>
            </a:r>
            <a:r>
              <a:rPr lang="en-US" b="1" dirty="0"/>
              <a:t>Q є </a:t>
            </a:r>
            <a:r>
              <a:rPr lang="en-US" b="1" dirty="0" err="1"/>
              <a:t>R</a:t>
            </a:r>
            <a:r>
              <a:rPr lang="en-US" b="1" baseline="30000" dirty="0" err="1"/>
              <a:t>dxl</a:t>
            </a:r>
            <a:r>
              <a:rPr lang="en-US" dirty="0"/>
              <a:t> where </a:t>
            </a:r>
            <a:r>
              <a:rPr lang="en-US" b="1" dirty="0"/>
              <a:t>‘R’</a:t>
            </a:r>
            <a:r>
              <a:rPr lang="en-US" dirty="0"/>
              <a:t> is a set of Real numbers, </a:t>
            </a:r>
            <a:r>
              <a:rPr lang="en-US" b="1" dirty="0"/>
              <a:t>‘d’</a:t>
            </a:r>
            <a:r>
              <a:rPr lang="en-US" dirty="0"/>
              <a:t> is the dimension of one embedding vector and </a:t>
            </a:r>
            <a:r>
              <a:rPr lang="en-US" b="1" dirty="0"/>
              <a:t>‘l’ </a:t>
            </a:r>
            <a:r>
              <a:rPr lang="en-US" dirty="0"/>
              <a:t>is the total time steps. In the project, I used </a:t>
            </a:r>
            <a:r>
              <a:rPr lang="en-US" b="1" dirty="0"/>
              <a:t>d=100</a:t>
            </a:r>
            <a:r>
              <a:rPr lang="en-US" dirty="0"/>
              <a:t> and </a:t>
            </a:r>
            <a:r>
              <a:rPr lang="en-US" b="1" dirty="0"/>
              <a:t>l=50</a:t>
            </a:r>
            <a:r>
              <a:rPr lang="en-US" dirty="0"/>
              <a:t>. This data is used to map the relationship between features </a:t>
            </a:r>
            <a:r>
              <a:rPr lang="en-US" b="1" dirty="0" err="1"/>
              <a:t>R</a:t>
            </a:r>
            <a:r>
              <a:rPr lang="en-US" b="1" baseline="30000" dirty="0" err="1"/>
              <a:t>dxl</a:t>
            </a:r>
            <a:r>
              <a:rPr lang="en-US" b="1" dirty="0"/>
              <a:t> </a:t>
            </a:r>
            <a:r>
              <a:rPr lang="en-US" dirty="0"/>
              <a:t>and the sentiment output. The mapping is learnt using a multi-layer LSTM model which is best suited in learning to propagate and remember useful information even after longer time steps, and finally arriving at a sentiment value prediction. </a:t>
            </a:r>
          </a:p>
          <a:p>
            <a:pPr algn="just"/>
            <a:r>
              <a:rPr lang="en-US" dirty="0"/>
              <a:t>I provided </a:t>
            </a:r>
            <a:r>
              <a:rPr lang="en-US" dirty="0" err="1"/>
              <a:t>X</a:t>
            </a:r>
            <a:r>
              <a:rPr lang="en-US" baseline="-25000" dirty="0" err="1"/>
              <a:t>t</a:t>
            </a:r>
            <a:r>
              <a:rPr lang="en-US" dirty="0"/>
              <a:t> input at ‘t’ time step and A</a:t>
            </a:r>
            <a:r>
              <a:rPr lang="en-US" baseline="-25000" dirty="0"/>
              <a:t>t-1</a:t>
            </a:r>
            <a:r>
              <a:rPr lang="en-US" dirty="0"/>
              <a:t> is the activation of the previous time step. The values of forget gate, update gate, and output gates are calculated along with the activations C</a:t>
            </a:r>
            <a:r>
              <a:rPr lang="en-US" baseline="-25000" dirty="0"/>
              <a:t>t</a:t>
            </a:r>
            <a:r>
              <a:rPr lang="en-US" dirty="0"/>
              <a:t> and </a:t>
            </a:r>
            <a:r>
              <a:rPr lang="en-US" dirty="0" err="1"/>
              <a:t>Ḉ</a:t>
            </a:r>
            <a:r>
              <a:rPr lang="en-US" baseline="-25000" dirty="0" err="1"/>
              <a:t>t</a:t>
            </a:r>
            <a:r>
              <a:rPr lang="en-US" dirty="0"/>
              <a:t>. The final output activation is calculated by element-wise multiplication of output gate and the linear combination of activations calculated above. The final step’s output is passed through a fully connected dense layer which calculates the sentiment polarity.</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280902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234" y="444500"/>
            <a:ext cx="10397066" cy="6083300"/>
          </a:xfrm>
        </p:spPr>
        <p:txBody>
          <a:bodyPr>
            <a:noAutofit/>
          </a:bodyPr>
          <a:lstStyle/>
          <a:p>
            <a:pPr marL="0" indent="0" algn="just">
              <a:buNone/>
            </a:pPr>
            <a:r>
              <a:rPr lang="en-US" b="1" dirty="0">
                <a:solidFill>
                  <a:schemeClr val="accent1"/>
                </a:solidFill>
              </a:rPr>
              <a:t>3.3</a:t>
            </a:r>
            <a:r>
              <a:rPr lang="en-US" dirty="0">
                <a:solidFill>
                  <a:schemeClr val="accent1"/>
                </a:solidFill>
              </a:rPr>
              <a:t>        </a:t>
            </a:r>
            <a:r>
              <a:rPr lang="en-US" b="1" dirty="0">
                <a:solidFill>
                  <a:schemeClr val="accent1"/>
                </a:solidFill>
              </a:rPr>
              <a:t>Architecture</a:t>
            </a:r>
            <a:endParaRPr lang="en-US" dirty="0">
              <a:solidFill>
                <a:schemeClr val="accent1"/>
              </a:solidFill>
            </a:endParaRPr>
          </a:p>
          <a:p>
            <a:pPr marL="0" indent="0" algn="just">
              <a:buNone/>
            </a:pPr>
            <a:endParaRPr lang="en-US" dirty="0"/>
          </a:p>
        </p:txBody>
      </p:sp>
      <p:pic>
        <p:nvPicPr>
          <p:cNvPr id="9" name="Picture 6" descr="imag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34" y="1012825"/>
            <a:ext cx="5693304"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image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9538" y="1012825"/>
            <a:ext cx="4919662"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991007" y="5802868"/>
            <a:ext cx="4811958"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3.7:</a:t>
            </a:r>
            <a:r>
              <a:rPr lang="en-US" dirty="0">
                <a:latin typeface="Times New Roman" panose="02020603050405020304" pitchFamily="18" charset="0"/>
                <a:ea typeface="Times New Roman" panose="02020603050405020304" pitchFamily="18" charset="0"/>
              </a:rPr>
              <a:t> Illustration of the proposed methodology.</a:t>
            </a:r>
            <a:endParaRPr lang="en-US" dirty="0"/>
          </a:p>
        </p:txBody>
      </p:sp>
      <p:sp>
        <p:nvSpPr>
          <p:cNvPr id="5" name="Rectangle 4"/>
          <p:cNvSpPr/>
          <p:nvPr/>
        </p:nvSpPr>
        <p:spPr>
          <a:xfrm>
            <a:off x="6345113" y="4038600"/>
            <a:ext cx="5757987" cy="561629"/>
          </a:xfrm>
          <a:prstGeom prst="rect">
            <a:avLst/>
          </a:prstGeom>
        </p:spPr>
        <p:txBody>
          <a:bodyPr wrap="none">
            <a:spAutoFit/>
          </a:bodyPr>
          <a:lstStyle/>
          <a:p>
            <a:pPr marL="6350" marR="744220" indent="-6350" algn="ctr">
              <a:lnSpc>
                <a:spcPct val="200000"/>
              </a:lnSpc>
              <a:spcBef>
                <a:spcPts val="0"/>
              </a:spcBef>
              <a:spcAft>
                <a:spcPts val="2725"/>
              </a:spcAft>
            </a:pPr>
            <a:r>
              <a:rPr lang="en-US" b="1" dirty="0">
                <a:latin typeface="Times New Roman" panose="02020603050405020304" pitchFamily="18" charset="0"/>
                <a:ea typeface="Times New Roman" panose="02020603050405020304" pitchFamily="18" charset="0"/>
                <a:cs typeface="Cambria" panose="02040503050406030204" pitchFamily="18" charset="0"/>
              </a:rPr>
              <a:t>Fig 3.8:</a:t>
            </a:r>
            <a:r>
              <a:rPr lang="en-US" dirty="0">
                <a:latin typeface="Times New Roman" panose="02020603050405020304" pitchFamily="18" charset="0"/>
                <a:ea typeface="Times New Roman" panose="02020603050405020304" pitchFamily="18" charset="0"/>
                <a:cs typeface="Cambria" panose="02040503050406030204" pitchFamily="18" charset="0"/>
              </a:rPr>
              <a:t> Summary of the model developed in </a:t>
            </a:r>
            <a:r>
              <a:rPr lang="en-US" dirty="0" err="1">
                <a:latin typeface="Times New Roman" panose="02020603050405020304" pitchFamily="18" charset="0"/>
                <a:ea typeface="Times New Roman" panose="02020603050405020304" pitchFamily="18" charset="0"/>
                <a:cs typeface="Cambria" panose="02040503050406030204" pitchFamily="18" charset="0"/>
              </a:rPr>
              <a:t>Keras</a:t>
            </a:r>
            <a:r>
              <a:rPr lang="en-US" dirty="0">
                <a:latin typeface="Times New Roman" panose="02020603050405020304" pitchFamily="18" charset="0"/>
                <a:ea typeface="Times New Roman" panose="02020603050405020304" pitchFamily="18" charset="0"/>
                <a:cs typeface="Cambria" panose="02040503050406030204" pitchFamily="18" charset="0"/>
              </a:rPr>
              <a:t>.</a:t>
            </a:r>
            <a:endParaRPr lang="en-US"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668943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834" y="501072"/>
            <a:ext cx="9368366" cy="6064828"/>
          </a:xfrm>
        </p:spPr>
        <p:txBody>
          <a:bodyPr>
            <a:noAutofit/>
          </a:bodyPr>
          <a:lstStyle/>
          <a:p>
            <a:pPr marL="0" indent="0" algn="just">
              <a:buNone/>
            </a:pPr>
            <a:r>
              <a:rPr lang="en-US" b="1" dirty="0">
                <a:solidFill>
                  <a:schemeClr val="accent1"/>
                </a:solidFill>
              </a:rPr>
              <a:t>3.4</a:t>
            </a:r>
            <a:r>
              <a:rPr lang="en-US" dirty="0">
                <a:solidFill>
                  <a:schemeClr val="accent1"/>
                </a:solidFill>
              </a:rPr>
              <a:t>        </a:t>
            </a:r>
            <a:r>
              <a:rPr lang="en-US" b="1" dirty="0">
                <a:solidFill>
                  <a:schemeClr val="accent1"/>
                </a:solidFill>
              </a:rPr>
              <a:t>Experimental Setup</a:t>
            </a:r>
            <a:endParaRPr lang="en-US" dirty="0">
              <a:solidFill>
                <a:schemeClr val="accent1"/>
              </a:solidFill>
            </a:endParaRPr>
          </a:p>
          <a:p>
            <a:pPr algn="just">
              <a:spcAft>
                <a:spcPts val="1000"/>
              </a:spcAft>
            </a:pPr>
            <a:r>
              <a:rPr lang="en-US" dirty="0"/>
              <a:t>The dataset is divided into 3 splits- Training, validation, and testing. I first divided the data randomly into 80-20% train-test split, then further randomly divided the training data into 80-20% train-validation split to obtain the appropriate training, validation, and testing examples.</a:t>
            </a:r>
          </a:p>
          <a:p>
            <a:pPr algn="just">
              <a:spcAft>
                <a:spcPts val="1000"/>
              </a:spcAft>
            </a:pPr>
            <a:r>
              <a:rPr lang="en-US" dirty="0"/>
              <a:t>The model is developed in </a:t>
            </a:r>
            <a:r>
              <a:rPr lang="en-US" dirty="0" err="1"/>
              <a:t>Keras</a:t>
            </a:r>
            <a:r>
              <a:rPr lang="en-US" dirty="0"/>
              <a:t> framework using </a:t>
            </a:r>
            <a:r>
              <a:rPr lang="en-US" dirty="0" err="1"/>
              <a:t>Tensorflow</a:t>
            </a:r>
            <a:r>
              <a:rPr lang="en-US" dirty="0"/>
              <a:t> in the backend. The model contains a multi-layered LSTM layer to better learn the mappings between </a:t>
            </a:r>
            <a:r>
              <a:rPr lang="en-US" dirty="0" err="1"/>
              <a:t>embeddings</a:t>
            </a:r>
            <a:r>
              <a:rPr lang="en-US" dirty="0"/>
              <a:t> and sentiment classes. The output produced by the LSTM layers is passed through a fully connected Dense layer and finally, a </a:t>
            </a:r>
            <a:r>
              <a:rPr lang="en-US" dirty="0" err="1"/>
              <a:t>Softmax</a:t>
            </a:r>
            <a:r>
              <a:rPr lang="en-US" dirty="0"/>
              <a:t> classifier is used to predict the probability of data example belonging to different sentiment classes. The class having the maximum probability is considered as the sentiment for the training example under consideration. </a:t>
            </a:r>
          </a:p>
          <a:p>
            <a:pPr algn="just"/>
            <a:r>
              <a:rPr lang="en-US" dirty="0"/>
              <a:t>The model uses a Categorical cross-entropy loss model and Accuracy as the performance metric. In order to improve the performance of training, Adam optimizer is used for smooth gradient descent. During training, Dropout is also applied to remove any kind of overfitting occurring in the system and to improve the test set accuracy. The validation data is also supplied to the model so that it can generalize over newer test examples and thus improve its performance. Training is done in mini-batches to optimize the backpropagation step.</a:t>
            </a:r>
          </a:p>
        </p:txBody>
      </p:sp>
    </p:spTree>
    <p:extLst>
      <p:ext uri="{BB962C8B-B14F-4D97-AF65-F5344CB8AC3E}">
        <p14:creationId xmlns:p14="http://schemas.microsoft.com/office/powerpoint/2010/main" val="179946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072"/>
            <a:ext cx="8596668" cy="1320800"/>
          </a:xfrm>
        </p:spPr>
        <p:txBody>
          <a:bodyPr>
            <a:normAutofit fontScale="90000"/>
          </a:bodyPr>
          <a:lstStyle/>
          <a:p>
            <a:pPr algn="ctr"/>
            <a:r>
              <a:rPr lang="en-US" b="1" dirty="0"/>
              <a:t>Acknowledgment</a:t>
            </a:r>
            <a:br>
              <a:rPr lang="en-US" dirty="0"/>
            </a:br>
            <a:br>
              <a:rPr lang="en-US" dirty="0"/>
            </a:br>
            <a:r>
              <a:rPr lang="en-US" dirty="0"/>
              <a:t> </a:t>
            </a:r>
            <a:br>
              <a:rPr lang="en-US" dirty="0"/>
            </a:br>
            <a:endParaRPr lang="en-US" dirty="0"/>
          </a:p>
        </p:txBody>
      </p:sp>
      <p:sp>
        <p:nvSpPr>
          <p:cNvPr id="3" name="Content Placeholder 2"/>
          <p:cNvSpPr>
            <a:spLocks noGrp="1"/>
          </p:cNvSpPr>
          <p:nvPr>
            <p:ph idx="1"/>
          </p:nvPr>
        </p:nvSpPr>
        <p:spPr>
          <a:xfrm>
            <a:off x="677334" y="1353127"/>
            <a:ext cx="8596668" cy="4936837"/>
          </a:xfrm>
        </p:spPr>
        <p:txBody>
          <a:bodyPr>
            <a:noAutofit/>
          </a:bodyPr>
          <a:lstStyle/>
          <a:p>
            <a:pPr marL="0" indent="0">
              <a:buNone/>
            </a:pPr>
            <a:r>
              <a:rPr lang="en-US" dirty="0"/>
              <a:t>I would like to express my special thanks to all those who have provided me with guidance and assistance in doing this report. I pay my deep sense of gratitude to Dr. </a:t>
            </a:r>
            <a:r>
              <a:rPr lang="en-US" dirty="0" err="1"/>
              <a:t>Annavarapu</a:t>
            </a:r>
            <a:r>
              <a:rPr lang="en-US" dirty="0"/>
              <a:t> Chandra </a:t>
            </a:r>
            <a:r>
              <a:rPr lang="en-US" dirty="0" err="1"/>
              <a:t>Sekhara</a:t>
            </a:r>
            <a:r>
              <a:rPr lang="en-US" dirty="0"/>
              <a:t> Rao (Assistant professor), Department of Computer Science and Engineering, Indian Institute of Technology (ISM), </a:t>
            </a:r>
            <a:r>
              <a:rPr lang="en-US" dirty="0" err="1"/>
              <a:t>Dhanbad</a:t>
            </a:r>
            <a:r>
              <a:rPr lang="en-US" dirty="0"/>
              <a:t>, for encouraging and providing me all the elementary inputs needed to complete this report.</a:t>
            </a:r>
          </a:p>
          <a:p>
            <a:pPr marL="0" indent="0">
              <a:buNone/>
            </a:pPr>
            <a:r>
              <a:rPr lang="en-US" dirty="0"/>
              <a:t>Furthermore I would also like to acknowledge with much appreciation the crucial role of Mr. </a:t>
            </a:r>
            <a:r>
              <a:rPr lang="en-US" dirty="0" err="1"/>
              <a:t>Mayur</a:t>
            </a:r>
            <a:r>
              <a:rPr lang="en-US" dirty="0"/>
              <a:t> </a:t>
            </a:r>
            <a:r>
              <a:rPr lang="en-US" dirty="0" err="1"/>
              <a:t>Wankhade</a:t>
            </a:r>
            <a:r>
              <a:rPr lang="en-US" dirty="0"/>
              <a:t> (Research scholar), who gave me the esteemed guidance and encouragement from beginning to the end of this project work and the necessary material to complete the report.</a:t>
            </a:r>
          </a:p>
          <a:p>
            <a:pPr marL="0" indent="0">
              <a:buNone/>
            </a:pPr>
            <a:r>
              <a:rPr lang="en-US" dirty="0"/>
              <a:t>My special thanks and appreciations also go to my colleagues and people who have willingly helped me out with their abilities.</a:t>
            </a:r>
          </a:p>
          <a:p>
            <a:pPr marL="0" indent="0" algn="r">
              <a:buNone/>
            </a:pPr>
            <a:endParaRPr lang="en-US" dirty="0"/>
          </a:p>
          <a:p>
            <a:pPr marL="0" indent="0" algn="r">
              <a:buNone/>
            </a:pPr>
            <a:r>
              <a:rPr lang="en-US" dirty="0"/>
              <a:t>April, 2020</a:t>
            </a:r>
          </a:p>
          <a:p>
            <a:pPr marL="0" indent="0" algn="r">
              <a:buNone/>
            </a:pPr>
            <a:r>
              <a:rPr lang="en-US" dirty="0"/>
              <a:t>IIT(ISM), </a:t>
            </a:r>
            <a:r>
              <a:rPr lang="en-US" dirty="0" err="1"/>
              <a:t>Dhanbad</a:t>
            </a:r>
            <a:endParaRPr lang="en-US" dirty="0"/>
          </a:p>
        </p:txBody>
      </p:sp>
    </p:spTree>
    <p:extLst>
      <p:ext uri="{BB962C8B-B14F-4D97-AF65-F5344CB8AC3E}">
        <p14:creationId xmlns:p14="http://schemas.microsoft.com/office/powerpoint/2010/main" val="137388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44563" y="356966"/>
            <a:ext cx="6853237" cy="4563768"/>
          </a:xfrm>
          <a:prstGeom prst="rect">
            <a:avLst/>
          </a:prstGeom>
        </p:spPr>
      </p:pic>
      <p:sp>
        <p:nvSpPr>
          <p:cNvPr id="2" name="Rectangle 1"/>
          <p:cNvSpPr/>
          <p:nvPr/>
        </p:nvSpPr>
        <p:spPr>
          <a:xfrm>
            <a:off x="7943660" y="2406134"/>
            <a:ext cx="2203640" cy="923330"/>
          </a:xfrm>
          <a:prstGeom prst="rect">
            <a:avLst/>
          </a:prstGeom>
        </p:spPr>
        <p:txBody>
          <a:bodyPr wrap="square">
            <a:spAutoFit/>
          </a:bodyPr>
          <a:lstStyle/>
          <a:p>
            <a:pPr algn="just"/>
            <a:r>
              <a:rPr lang="en-US" b="1" dirty="0">
                <a:latin typeface="Times New Roman" panose="02020603050405020304" pitchFamily="18" charset="0"/>
                <a:ea typeface="Times New Roman" panose="02020603050405020304" pitchFamily="18" charset="0"/>
              </a:rPr>
              <a:t>Fig 3.9:</a:t>
            </a:r>
            <a:r>
              <a:rPr lang="en-US" dirty="0">
                <a:latin typeface="Times New Roman" panose="02020603050405020304" pitchFamily="18" charset="0"/>
                <a:ea typeface="Times New Roman" panose="02020603050405020304" pitchFamily="18" charset="0"/>
              </a:rPr>
              <a:t> Snapshot of the model during the training stage.</a:t>
            </a:r>
            <a:endParaRPr lang="en-US" dirty="0"/>
          </a:p>
        </p:txBody>
      </p:sp>
      <p:pic>
        <p:nvPicPr>
          <p:cNvPr id="5" name="Picture 4"/>
          <p:cNvPicPr/>
          <p:nvPr/>
        </p:nvPicPr>
        <p:blipFill>
          <a:blip r:embed="rId3"/>
          <a:stretch>
            <a:fillRect/>
          </a:stretch>
        </p:blipFill>
        <p:spPr>
          <a:xfrm>
            <a:off x="944563" y="5321300"/>
            <a:ext cx="4545965" cy="752475"/>
          </a:xfrm>
          <a:prstGeom prst="rect">
            <a:avLst/>
          </a:prstGeom>
        </p:spPr>
      </p:pic>
      <p:sp>
        <p:nvSpPr>
          <p:cNvPr id="6" name="Rectangle 5"/>
          <p:cNvSpPr/>
          <p:nvPr/>
        </p:nvSpPr>
        <p:spPr>
          <a:xfrm>
            <a:off x="5732103" y="5505946"/>
            <a:ext cx="5655394" cy="364267"/>
          </a:xfrm>
          <a:prstGeom prst="rect">
            <a:avLst/>
          </a:prstGeom>
        </p:spPr>
        <p:txBody>
          <a:bodyPr wrap="none">
            <a:spAutoFit/>
          </a:bodyPr>
          <a:lstStyle/>
          <a:p>
            <a:pPr marL="6350" marR="744220" indent="-6350" algn="ctr">
              <a:lnSpc>
                <a:spcPct val="105000"/>
              </a:lnSpc>
              <a:spcBef>
                <a:spcPts val="0"/>
              </a:spcBef>
              <a:spcAft>
                <a:spcPts val="15"/>
              </a:spcAft>
            </a:pPr>
            <a:r>
              <a:rPr lang="en-US" b="1" dirty="0">
                <a:latin typeface="Times New Roman" panose="02020603050405020304" pitchFamily="18" charset="0"/>
                <a:ea typeface="Times New Roman" panose="02020603050405020304" pitchFamily="18" charset="0"/>
                <a:cs typeface="Cambria" panose="02040503050406030204" pitchFamily="18" charset="0"/>
              </a:rPr>
              <a:t>Fig 3.10:</a:t>
            </a:r>
            <a:r>
              <a:rPr lang="en-US" dirty="0">
                <a:latin typeface="Times New Roman" panose="02020603050405020304" pitchFamily="18" charset="0"/>
                <a:ea typeface="Times New Roman" panose="02020603050405020304" pitchFamily="18" charset="0"/>
                <a:cs typeface="Cambria" panose="02040503050406030204" pitchFamily="18" charset="0"/>
              </a:rPr>
              <a:t> Snapshot of the model during the testing.</a:t>
            </a:r>
            <a:endParaRPr lang="en-US"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2717400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834" y="501072"/>
            <a:ext cx="9368366" cy="6064828"/>
          </a:xfrm>
        </p:spPr>
        <p:txBody>
          <a:bodyPr>
            <a:noAutofit/>
          </a:bodyPr>
          <a:lstStyle/>
          <a:p>
            <a:pPr marL="0" indent="0" algn="just">
              <a:buNone/>
            </a:pPr>
            <a:r>
              <a:rPr lang="en-US" b="1" dirty="0">
                <a:solidFill>
                  <a:schemeClr val="accent1"/>
                </a:solidFill>
              </a:rPr>
              <a:t>3.5</a:t>
            </a:r>
            <a:r>
              <a:rPr lang="en-US" dirty="0">
                <a:solidFill>
                  <a:schemeClr val="accent1"/>
                </a:solidFill>
              </a:rPr>
              <a:t>       </a:t>
            </a:r>
            <a:r>
              <a:rPr lang="en-US" b="1" dirty="0">
                <a:solidFill>
                  <a:schemeClr val="accent1"/>
                </a:solidFill>
              </a:rPr>
              <a:t>Method Suitability </a:t>
            </a:r>
            <a:endParaRPr lang="en-US" dirty="0">
              <a:solidFill>
                <a:schemeClr val="accent1"/>
              </a:solidFill>
            </a:endParaRPr>
          </a:p>
          <a:p>
            <a:pPr marL="0" indent="0" algn="just">
              <a:buNone/>
            </a:pPr>
            <a:r>
              <a:rPr lang="en-US" dirty="0"/>
              <a:t>There are some techniques that are used to perform sentiment analysis in only English based text: </a:t>
            </a:r>
          </a:p>
          <a:p>
            <a:pPr lvl="0" algn="just"/>
            <a:r>
              <a:rPr lang="en-US" b="1" dirty="0"/>
              <a:t>NLP Tool based approach:</a:t>
            </a:r>
            <a:r>
              <a:rPr lang="en-US" dirty="0"/>
              <a:t> It involves the generation of parse trees which may not be available for the code-mixed dataset.</a:t>
            </a:r>
            <a:r>
              <a:rPr lang="en-US" b="1" dirty="0"/>
              <a:t> </a:t>
            </a:r>
            <a:endParaRPr lang="en-US" dirty="0"/>
          </a:p>
          <a:p>
            <a:pPr lvl="0" algn="just"/>
            <a:r>
              <a:rPr lang="en-US" b="1" dirty="0"/>
              <a:t>Approach based on Surface feature engineering:</a:t>
            </a:r>
            <a:r>
              <a:rPr lang="en-US" dirty="0"/>
              <a:t> Hashtags, User mentions, Emoticons, etc. should not be present in the data, which is simply not the case of code-mixed data.</a:t>
            </a:r>
          </a:p>
        </p:txBody>
      </p:sp>
    </p:spTree>
    <p:extLst>
      <p:ext uri="{BB962C8B-B14F-4D97-AF65-F5344CB8AC3E}">
        <p14:creationId xmlns:p14="http://schemas.microsoft.com/office/powerpoint/2010/main" val="3511211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072"/>
            <a:ext cx="8596668" cy="1320800"/>
          </a:xfrm>
        </p:spPr>
        <p:txBody>
          <a:bodyPr>
            <a:normAutofit/>
          </a:bodyPr>
          <a:lstStyle/>
          <a:p>
            <a:pPr algn="ctr"/>
            <a:r>
              <a:rPr lang="en-US" b="1" dirty="0"/>
              <a:t>4. Observation</a:t>
            </a:r>
            <a:endParaRPr lang="en-US" dirty="0"/>
          </a:p>
        </p:txBody>
      </p:sp>
      <p:sp>
        <p:nvSpPr>
          <p:cNvPr id="3" name="Content Placeholder 2"/>
          <p:cNvSpPr>
            <a:spLocks noGrp="1"/>
          </p:cNvSpPr>
          <p:nvPr>
            <p:ph idx="1"/>
          </p:nvPr>
        </p:nvSpPr>
        <p:spPr>
          <a:xfrm>
            <a:off x="677334" y="1097972"/>
            <a:ext cx="10016066" cy="5518728"/>
          </a:xfrm>
        </p:spPr>
        <p:txBody>
          <a:bodyPr>
            <a:noAutofit/>
          </a:bodyPr>
          <a:lstStyle/>
          <a:p>
            <a:pPr marL="0" indent="0" algn="just">
              <a:buNone/>
            </a:pPr>
            <a:r>
              <a:rPr lang="en-US" dirty="0"/>
              <a:t>The model is developed in </a:t>
            </a:r>
            <a:r>
              <a:rPr lang="en-US" dirty="0" err="1"/>
              <a:t>Keras</a:t>
            </a:r>
            <a:r>
              <a:rPr lang="en-US" dirty="0"/>
              <a:t> framework was trained using more than 2000 training examples and tested on nearly 300 examples. There were certain important observations made during the training and testing phase of the model. These observations are listed below: </a:t>
            </a:r>
          </a:p>
          <a:p>
            <a:pPr marL="0" indent="0" algn="just">
              <a:buNone/>
            </a:pPr>
            <a:endParaRPr lang="en-US" dirty="0"/>
          </a:p>
          <a:p>
            <a:pPr lvl="0" algn="just" fontAlgn="base">
              <a:spcAft>
                <a:spcPts val="1000"/>
              </a:spcAft>
              <a:buSzPct val="100000"/>
              <a:buFont typeface="+mj-lt"/>
              <a:buAutoNum type="arabicPeriod"/>
            </a:pPr>
            <a:r>
              <a:rPr lang="en-US" dirty="0"/>
              <a:t>Due to the presence of a lot of misspelled words the model training accuracy is not surpassing a certain threshold.</a:t>
            </a:r>
          </a:p>
          <a:p>
            <a:pPr lvl="0" algn="just" fontAlgn="base">
              <a:spcAft>
                <a:spcPts val="1000"/>
              </a:spcAft>
              <a:buSzPct val="100000"/>
              <a:buFont typeface="+mj-lt"/>
              <a:buAutoNum type="arabicPeriod"/>
            </a:pPr>
            <a:r>
              <a:rPr lang="en-US" dirty="0"/>
              <a:t>The dataset includes multiple variations of same word, which makes their translation to English a tough task even for highly efficient and trained Google Translation API.</a:t>
            </a:r>
          </a:p>
          <a:p>
            <a:pPr lvl="0" algn="just" fontAlgn="base">
              <a:spcAft>
                <a:spcPts val="1000"/>
              </a:spcAft>
              <a:buSzPct val="100000"/>
              <a:buFont typeface="+mj-lt"/>
              <a:buAutoNum type="arabicPeriod"/>
            </a:pPr>
            <a:r>
              <a:rPr lang="en-US" dirty="0"/>
              <a:t>There are certain words that are improperly written and makes no sense even in their native language, this makes training very tough and fewer chances improve accuracy.</a:t>
            </a:r>
          </a:p>
          <a:p>
            <a:pPr lvl="0" algn="just" fontAlgn="base">
              <a:spcAft>
                <a:spcPts val="1000"/>
              </a:spcAft>
              <a:buSzPct val="100000"/>
              <a:buFont typeface="+mj-lt"/>
              <a:buAutoNum type="arabicPeriod"/>
            </a:pPr>
            <a:r>
              <a:rPr lang="en-US" dirty="0"/>
              <a:t>The model’s training accuracy can be improved by using more parameters for training or training the model for large a number of epochs. </a:t>
            </a:r>
          </a:p>
          <a:p>
            <a:pPr lvl="0" algn="just" fontAlgn="base">
              <a:spcAft>
                <a:spcPts val="1000"/>
              </a:spcAft>
              <a:buSzPct val="100000"/>
              <a:buFont typeface="+mj-lt"/>
              <a:buAutoNum type="arabicPeriod"/>
            </a:pPr>
            <a:r>
              <a:rPr lang="en-US" dirty="0"/>
              <a:t>On increasing the number of parameters of the model or number of epochs the model starts to </a:t>
            </a:r>
            <a:r>
              <a:rPr lang="en-US" dirty="0" err="1"/>
              <a:t>overfit</a:t>
            </a:r>
            <a:r>
              <a:rPr lang="en-US" dirty="0"/>
              <a:t> the training set data, due to which the testing accuracy decreases. </a:t>
            </a:r>
          </a:p>
        </p:txBody>
      </p:sp>
    </p:spTree>
    <p:extLst>
      <p:ext uri="{BB962C8B-B14F-4D97-AF65-F5344CB8AC3E}">
        <p14:creationId xmlns:p14="http://schemas.microsoft.com/office/powerpoint/2010/main" val="2861310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141883" y="2085751"/>
            <a:ext cx="4629796" cy="3200847"/>
          </a:xfrm>
          <a:prstGeom prst="rect">
            <a:avLst/>
          </a:prstGeom>
        </p:spPr>
      </p:pic>
      <p:sp>
        <p:nvSpPr>
          <p:cNvPr id="2" name="Rectangle 1"/>
          <p:cNvSpPr/>
          <p:nvPr/>
        </p:nvSpPr>
        <p:spPr>
          <a:xfrm>
            <a:off x="990600" y="620236"/>
            <a:ext cx="9804400" cy="923330"/>
          </a:xfrm>
          <a:prstGeom prst="rect">
            <a:avLst/>
          </a:prstGeom>
        </p:spPr>
        <p:txBody>
          <a:bodyPr wrap="square">
            <a:spAutoFit/>
          </a:bodyPr>
          <a:lstStyle/>
          <a:p>
            <a:pPr lvl="0" algn="just" fontAlgn="base">
              <a:spcAft>
                <a:spcPts val="500"/>
              </a:spcAft>
              <a:buClr>
                <a:schemeClr val="accent1"/>
              </a:buClr>
              <a:buSzPct val="100000"/>
            </a:pPr>
            <a:r>
              <a:rPr lang="en-US" dirty="0">
                <a:solidFill>
                  <a:schemeClr val="accent1"/>
                </a:solidFill>
              </a:rPr>
              <a:t>6. </a:t>
            </a:r>
            <a:r>
              <a:rPr lang="en-US" dirty="0"/>
              <a:t>To reduce the overfitting of data, dropout and recurrent dropout are used on dense and    recurrent layers respectively. Using dropout the Variance of the model is reduced and the model is able to generalize to new examples present in the test set.</a:t>
            </a:r>
          </a:p>
        </p:txBody>
      </p:sp>
      <p:sp>
        <p:nvSpPr>
          <p:cNvPr id="5" name="Rectangle 4"/>
          <p:cNvSpPr/>
          <p:nvPr/>
        </p:nvSpPr>
        <p:spPr>
          <a:xfrm>
            <a:off x="1259897" y="5459451"/>
            <a:ext cx="4393767"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4.1:</a:t>
            </a:r>
            <a:r>
              <a:rPr lang="en-US" dirty="0">
                <a:latin typeface="Times New Roman" panose="02020603050405020304" pitchFamily="18" charset="0"/>
                <a:ea typeface="Times New Roman" panose="02020603050405020304" pitchFamily="18" charset="0"/>
              </a:rPr>
              <a:t> Plot of Training and Validation Loss.</a:t>
            </a:r>
            <a:endParaRPr lang="en-US" dirty="0"/>
          </a:p>
        </p:txBody>
      </p:sp>
      <p:pic>
        <p:nvPicPr>
          <p:cNvPr id="6" name="Picture 5"/>
          <p:cNvPicPr/>
          <p:nvPr/>
        </p:nvPicPr>
        <p:blipFill>
          <a:blip r:embed="rId3"/>
          <a:stretch>
            <a:fillRect/>
          </a:stretch>
        </p:blipFill>
        <p:spPr>
          <a:xfrm>
            <a:off x="6318250" y="2085751"/>
            <a:ext cx="4476750" cy="3200847"/>
          </a:xfrm>
          <a:prstGeom prst="rect">
            <a:avLst/>
          </a:prstGeom>
        </p:spPr>
      </p:pic>
      <p:sp>
        <p:nvSpPr>
          <p:cNvPr id="7" name="Rectangle 6"/>
          <p:cNvSpPr/>
          <p:nvPr/>
        </p:nvSpPr>
        <p:spPr>
          <a:xfrm>
            <a:off x="5771679" y="5445601"/>
            <a:ext cx="6018378" cy="364267"/>
          </a:xfrm>
          <a:prstGeom prst="rect">
            <a:avLst/>
          </a:prstGeom>
        </p:spPr>
        <p:txBody>
          <a:bodyPr wrap="none">
            <a:spAutoFit/>
          </a:bodyPr>
          <a:lstStyle/>
          <a:p>
            <a:pPr marL="447675" marR="744220" indent="0" algn="ctr">
              <a:lnSpc>
                <a:spcPct val="105000"/>
              </a:lnSpc>
              <a:spcBef>
                <a:spcPts val="0"/>
              </a:spcBef>
              <a:spcAft>
                <a:spcPts val="2165"/>
              </a:spcAft>
            </a:pPr>
            <a:r>
              <a:rPr lang="en-US" b="1" dirty="0">
                <a:latin typeface="Times New Roman" panose="02020603050405020304" pitchFamily="18" charset="0"/>
                <a:ea typeface="Times New Roman" panose="02020603050405020304" pitchFamily="18" charset="0"/>
                <a:cs typeface="Cambria" panose="02040503050406030204" pitchFamily="18" charset="0"/>
              </a:rPr>
              <a:t>Fig 4.2:</a:t>
            </a:r>
            <a:r>
              <a:rPr lang="en-US" dirty="0">
                <a:latin typeface="Times New Roman" panose="02020603050405020304" pitchFamily="18" charset="0"/>
                <a:ea typeface="Times New Roman" panose="02020603050405020304" pitchFamily="18" charset="0"/>
                <a:cs typeface="Cambria" panose="02040503050406030204" pitchFamily="18" charset="0"/>
              </a:rPr>
              <a:t> Plot of Training and Validation Accuracy.</a:t>
            </a:r>
            <a:endParaRPr lang="en-US"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3559547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334" y="1745672"/>
            <a:ext cx="8961966" cy="3054928"/>
          </a:xfrm>
        </p:spPr>
        <p:txBody>
          <a:bodyPr>
            <a:noAutofit/>
          </a:bodyPr>
          <a:lstStyle/>
          <a:p>
            <a:pPr marL="0" indent="0" algn="just">
              <a:buNone/>
            </a:pPr>
            <a:r>
              <a:rPr lang="en-US" b="1" dirty="0">
                <a:solidFill>
                  <a:schemeClr val="accent1"/>
                </a:solidFill>
              </a:rPr>
              <a:t>3.5</a:t>
            </a:r>
            <a:r>
              <a:rPr lang="en-US" dirty="0">
                <a:solidFill>
                  <a:schemeClr val="accent1"/>
                </a:solidFill>
              </a:rPr>
              <a:t>       </a:t>
            </a:r>
            <a:r>
              <a:rPr lang="en-US" b="1" dirty="0">
                <a:solidFill>
                  <a:schemeClr val="accent1"/>
                </a:solidFill>
              </a:rPr>
              <a:t>Method Suitability </a:t>
            </a:r>
            <a:endParaRPr lang="en-US" dirty="0">
              <a:solidFill>
                <a:schemeClr val="accent1"/>
              </a:solidFill>
            </a:endParaRPr>
          </a:p>
          <a:p>
            <a:pPr marL="0" indent="0" algn="just">
              <a:buNone/>
            </a:pPr>
            <a:r>
              <a:rPr lang="en-US" dirty="0"/>
              <a:t>There are some techniques that are used to perform sentiment analysis in only English based text: </a:t>
            </a:r>
          </a:p>
          <a:p>
            <a:pPr lvl="0" algn="just"/>
            <a:r>
              <a:rPr lang="en-US" b="1" dirty="0"/>
              <a:t>NLP Tool based approach:</a:t>
            </a:r>
            <a:r>
              <a:rPr lang="en-US" dirty="0"/>
              <a:t> It involves the generation of parse trees which may not be available for the code-mixed dataset.</a:t>
            </a:r>
            <a:r>
              <a:rPr lang="en-US" b="1" dirty="0"/>
              <a:t> </a:t>
            </a:r>
            <a:endParaRPr lang="en-US" dirty="0"/>
          </a:p>
          <a:p>
            <a:pPr lvl="0" algn="just"/>
            <a:r>
              <a:rPr lang="en-US" b="1" dirty="0"/>
              <a:t>Approach based on Surface feature engineering:</a:t>
            </a:r>
            <a:r>
              <a:rPr lang="en-US" dirty="0"/>
              <a:t> Hashtags, User mentions, Emoticons, etc. should not be present in the data, which is simply not the case of code-mixed data.</a:t>
            </a:r>
          </a:p>
        </p:txBody>
      </p:sp>
    </p:spTree>
    <p:extLst>
      <p:ext uri="{BB962C8B-B14F-4D97-AF65-F5344CB8AC3E}">
        <p14:creationId xmlns:p14="http://schemas.microsoft.com/office/powerpoint/2010/main" val="868647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1270"/>
            <a:ext cx="8596668" cy="1320800"/>
          </a:xfrm>
        </p:spPr>
        <p:txBody>
          <a:bodyPr>
            <a:normAutofit/>
          </a:bodyPr>
          <a:lstStyle/>
          <a:p>
            <a:pPr algn="ctr"/>
            <a:r>
              <a:rPr lang="en-US" b="1" dirty="0"/>
              <a:t>5. Comparative Study</a:t>
            </a:r>
            <a:endParaRPr lang="en-US" dirty="0"/>
          </a:p>
        </p:txBody>
      </p:sp>
      <p:sp>
        <p:nvSpPr>
          <p:cNvPr id="3" name="Content Placeholder 2"/>
          <p:cNvSpPr>
            <a:spLocks noGrp="1"/>
          </p:cNvSpPr>
          <p:nvPr>
            <p:ph idx="1"/>
          </p:nvPr>
        </p:nvSpPr>
        <p:spPr>
          <a:xfrm>
            <a:off x="677334" y="1339272"/>
            <a:ext cx="8596668" cy="5518728"/>
          </a:xfrm>
        </p:spPr>
        <p:txBody>
          <a:bodyPr>
            <a:noAutofit/>
          </a:bodyPr>
          <a:lstStyle/>
          <a:p>
            <a:pPr marL="0" indent="0">
              <a:buNone/>
            </a:pPr>
            <a:r>
              <a:rPr lang="en-US" b="1" dirty="0">
                <a:solidFill>
                  <a:schemeClr val="accent1"/>
                </a:solidFill>
              </a:rPr>
              <a:t>5.1</a:t>
            </a:r>
            <a:r>
              <a:rPr lang="en-US" dirty="0">
                <a:solidFill>
                  <a:schemeClr val="accent1"/>
                </a:solidFill>
              </a:rPr>
              <a:t>       </a:t>
            </a:r>
            <a:r>
              <a:rPr lang="en-US" b="1" dirty="0">
                <a:solidFill>
                  <a:schemeClr val="accent1"/>
                </a:solidFill>
              </a:rPr>
              <a:t>Comparing Results</a:t>
            </a:r>
            <a:endParaRPr lang="en-US" dirty="0">
              <a:solidFill>
                <a:schemeClr val="accent1"/>
              </a:solidFill>
            </a:endParaRPr>
          </a:p>
          <a:p>
            <a:pPr algn="just"/>
            <a:r>
              <a:rPr lang="en-US" dirty="0"/>
              <a:t>I have used exactly the same dataset for the comparative study between the sub-word level model and the model proposed by me. The pre-trained weights of the sub-word LSTM model are loaded from .h5 file. An evaluation function was defined to determine the performance of the model on the given test data based on the Accuracy as a metric. The results produced are as follows: </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77970859"/>
              </p:ext>
            </p:extLst>
          </p:nvPr>
        </p:nvGraphicFramePr>
        <p:xfrm>
          <a:off x="1438718" y="3654567"/>
          <a:ext cx="7073899" cy="1706405"/>
        </p:xfrm>
        <a:graphic>
          <a:graphicData uri="http://schemas.openxmlformats.org/drawingml/2006/table">
            <a:tbl>
              <a:tblPr firstRow="1" firstCol="1" bandRow="1">
                <a:tableStyleId>{5C22544A-7EE6-4342-B048-85BDC9FD1C3A}</a:tableStyleId>
              </a:tblPr>
              <a:tblGrid>
                <a:gridCol w="2032121">
                  <a:extLst>
                    <a:ext uri="{9D8B030D-6E8A-4147-A177-3AD203B41FA5}">
                      <a16:colId xmlns:a16="http://schemas.microsoft.com/office/drawing/2014/main" val="20000"/>
                    </a:ext>
                  </a:extLst>
                </a:gridCol>
                <a:gridCol w="1365903">
                  <a:extLst>
                    <a:ext uri="{9D8B030D-6E8A-4147-A177-3AD203B41FA5}">
                      <a16:colId xmlns:a16="http://schemas.microsoft.com/office/drawing/2014/main" val="20001"/>
                    </a:ext>
                  </a:extLst>
                </a:gridCol>
                <a:gridCol w="1330880">
                  <a:extLst>
                    <a:ext uri="{9D8B030D-6E8A-4147-A177-3AD203B41FA5}">
                      <a16:colId xmlns:a16="http://schemas.microsoft.com/office/drawing/2014/main" val="20002"/>
                    </a:ext>
                  </a:extLst>
                </a:gridCol>
                <a:gridCol w="1330880">
                  <a:extLst>
                    <a:ext uri="{9D8B030D-6E8A-4147-A177-3AD203B41FA5}">
                      <a16:colId xmlns:a16="http://schemas.microsoft.com/office/drawing/2014/main" val="20003"/>
                    </a:ext>
                  </a:extLst>
                </a:gridCol>
                <a:gridCol w="1014115">
                  <a:extLst>
                    <a:ext uri="{9D8B030D-6E8A-4147-A177-3AD203B41FA5}">
                      <a16:colId xmlns:a16="http://schemas.microsoft.com/office/drawing/2014/main" val="20004"/>
                    </a:ext>
                  </a:extLst>
                </a:gridCol>
              </a:tblGrid>
              <a:tr h="344109">
                <a:tc rowSpan="2">
                  <a:txBody>
                    <a:bodyPr/>
                    <a:lstStyle/>
                    <a:p>
                      <a:pPr marL="6350" marR="0" indent="-6350" algn="just">
                        <a:spcBef>
                          <a:spcPts val="0"/>
                        </a:spcBef>
                        <a:spcAft>
                          <a:spcPts val="0"/>
                        </a:spcAft>
                      </a:pPr>
                      <a:r>
                        <a:rPr lang="en-US" sz="1300" dirty="0">
                          <a:effectLst/>
                        </a:rPr>
                        <a:t> </a:t>
                      </a:r>
                      <a:endParaRPr lang="en-US" sz="1200" dirty="0">
                        <a:effectLst/>
                      </a:endParaRPr>
                    </a:p>
                    <a:p>
                      <a:pPr marL="6350" marR="0" indent="-6350" algn="just">
                        <a:spcBef>
                          <a:spcPts val="0"/>
                        </a:spcBef>
                        <a:spcAft>
                          <a:spcPts val="0"/>
                        </a:spcAft>
                      </a:pPr>
                      <a:r>
                        <a:rPr lang="en-US" sz="1300" dirty="0">
                          <a:effectLst/>
                        </a:rPr>
                        <a:t>Model/Type</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gridSpan="2">
                  <a:txBody>
                    <a:bodyPr/>
                    <a:lstStyle/>
                    <a:p>
                      <a:pPr marL="6350" marR="0" indent="-6350" algn="just">
                        <a:spcBef>
                          <a:spcPts val="0"/>
                        </a:spcBef>
                        <a:spcAft>
                          <a:spcPts val="0"/>
                        </a:spcAft>
                      </a:pPr>
                      <a:r>
                        <a:rPr lang="en-US" sz="1300">
                          <a:effectLst/>
                        </a:rPr>
                        <a:t>Train Set Performance</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hMerge="1">
                  <a:txBody>
                    <a:bodyPr/>
                    <a:lstStyle/>
                    <a:p>
                      <a:endParaRPr lang="en-US"/>
                    </a:p>
                  </a:txBody>
                  <a:tcPr/>
                </a:tc>
                <a:tc gridSpan="2">
                  <a:txBody>
                    <a:bodyPr/>
                    <a:lstStyle/>
                    <a:p>
                      <a:pPr marL="6350" marR="0" indent="-6350" algn="just">
                        <a:spcBef>
                          <a:spcPts val="0"/>
                        </a:spcBef>
                        <a:spcAft>
                          <a:spcPts val="0"/>
                        </a:spcAft>
                      </a:pPr>
                      <a:r>
                        <a:rPr lang="en-US" sz="1300">
                          <a:effectLst/>
                        </a:rPr>
                        <a:t>Test Set Performance</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01685">
                <a:tc vMerge="1">
                  <a:txBody>
                    <a:bodyPr/>
                    <a:lstStyle/>
                    <a:p>
                      <a:endParaRPr lang="en-US"/>
                    </a:p>
                  </a:txBody>
                  <a:tcPr/>
                </a:tc>
                <a:tc>
                  <a:txBody>
                    <a:bodyPr/>
                    <a:lstStyle/>
                    <a:p>
                      <a:pPr marL="6350" marR="0" indent="-6350" algn="just">
                        <a:spcBef>
                          <a:spcPts val="0"/>
                        </a:spcBef>
                        <a:spcAft>
                          <a:spcPts val="0"/>
                        </a:spcAft>
                      </a:pPr>
                      <a:r>
                        <a:rPr lang="en-US" sz="1300">
                          <a:effectLst/>
                        </a:rPr>
                        <a:t>Accuracy</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F1 Score</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Accuracy</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F1 Score</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0001"/>
                  </a:ext>
                </a:extLst>
              </a:tr>
              <a:tr h="379463">
                <a:tc>
                  <a:txBody>
                    <a:bodyPr/>
                    <a:lstStyle/>
                    <a:p>
                      <a:pPr marL="6350" marR="0" indent="-6350" algn="just">
                        <a:spcBef>
                          <a:spcPts val="0"/>
                        </a:spcBef>
                        <a:spcAft>
                          <a:spcPts val="0"/>
                        </a:spcAft>
                      </a:pPr>
                      <a:r>
                        <a:rPr lang="en-US" sz="1300">
                          <a:effectLst/>
                        </a:rPr>
                        <a:t>Char-LSTM</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59.8%</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dirty="0">
                          <a:effectLst/>
                        </a:rPr>
                        <a:t>0.511</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46.6%</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0.332</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0002"/>
                  </a:ext>
                </a:extLst>
              </a:tr>
              <a:tr h="436029">
                <a:tc>
                  <a:txBody>
                    <a:bodyPr/>
                    <a:lstStyle/>
                    <a:p>
                      <a:pPr marL="6350" marR="0" indent="-6350" algn="just">
                        <a:spcBef>
                          <a:spcPts val="0"/>
                        </a:spcBef>
                        <a:spcAft>
                          <a:spcPts val="0"/>
                        </a:spcAft>
                      </a:pPr>
                      <a:r>
                        <a:rPr lang="en-US" sz="1300">
                          <a:effectLst/>
                        </a:rPr>
                        <a:t>Sub-Word LSTM</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69.7%</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0.658</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67.3%</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0.637</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0003"/>
                  </a:ext>
                </a:extLst>
              </a:tr>
              <a:tr h="245119">
                <a:tc>
                  <a:txBody>
                    <a:bodyPr/>
                    <a:lstStyle/>
                    <a:p>
                      <a:pPr marL="6350" marR="0" indent="-6350" algn="just">
                        <a:spcBef>
                          <a:spcPts val="0"/>
                        </a:spcBef>
                        <a:spcAft>
                          <a:spcPts val="0"/>
                        </a:spcAft>
                      </a:pPr>
                      <a:r>
                        <a:rPr lang="en-US" sz="1300">
                          <a:effectLst/>
                        </a:rPr>
                        <a:t>Translation + LSTM</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dirty="0">
                          <a:effectLst/>
                        </a:rPr>
                        <a:t>67.3%</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0.642</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a:effectLst/>
                        </a:rPr>
                        <a:t>66.2%</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US" sz="1300" dirty="0">
                          <a:effectLst/>
                        </a:rPr>
                        <a:t>0.652</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6" name="Rectangle 5"/>
          <p:cNvSpPr/>
          <p:nvPr/>
        </p:nvSpPr>
        <p:spPr>
          <a:xfrm>
            <a:off x="2019300" y="5571468"/>
            <a:ext cx="6493317" cy="964880"/>
          </a:xfrm>
          <a:prstGeom prst="rect">
            <a:avLst/>
          </a:prstGeom>
        </p:spPr>
        <p:txBody>
          <a:bodyPr wrap="square">
            <a:spAutoFit/>
          </a:bodyPr>
          <a:lstStyle/>
          <a:p>
            <a:pPr marR="744220" algn="ctr">
              <a:lnSpc>
                <a:spcPct val="105000"/>
              </a:lnSpc>
              <a:spcAft>
                <a:spcPts val="15"/>
              </a:spcAft>
            </a:pPr>
            <a:r>
              <a:rPr lang="en-US" b="1" dirty="0">
                <a:latin typeface="Times New Roman" panose="02020603050405020304" pitchFamily="18" charset="0"/>
                <a:ea typeface="Times New Roman" panose="02020603050405020304" pitchFamily="18" charset="0"/>
                <a:cs typeface="Cambria" panose="02040503050406030204" pitchFamily="18" charset="0"/>
              </a:rPr>
              <a:t>Table 5.1:</a:t>
            </a:r>
            <a:r>
              <a:rPr lang="en-US" i="1" dirty="0">
                <a:latin typeface="Times New Roman" panose="02020603050405020304" pitchFamily="18" charset="0"/>
                <a:ea typeface="Times New Roman" panose="02020603050405020304" pitchFamily="18" charset="0"/>
                <a:cs typeface="Cambria" panose="02040503050406030204" pitchFamily="18" charset="0"/>
              </a:rPr>
              <a:t> </a:t>
            </a:r>
            <a:r>
              <a:rPr lang="en-US" dirty="0">
                <a:latin typeface="Times New Roman" panose="02020603050405020304" pitchFamily="18" charset="0"/>
                <a:ea typeface="Times New Roman" panose="02020603050405020304" pitchFamily="18" charset="0"/>
                <a:cs typeface="Cambria" panose="02040503050406030204" pitchFamily="18" charset="0"/>
              </a:rPr>
              <a:t>Classification results depicting the performance of proposed system over sub-word and character LSTM.</a:t>
            </a:r>
            <a:endParaRPr lang="en-US" dirty="0">
              <a:latin typeface="Cambria" panose="02040503050406030204" pitchFamily="18" charset="0"/>
              <a:ea typeface="Cambria" panose="02040503050406030204" pitchFamily="18" charset="0"/>
              <a:cs typeface="Cambria" panose="02040503050406030204" pitchFamily="18" charset="0"/>
            </a:endParaRPr>
          </a:p>
          <a:p>
            <a:pPr marR="744220" algn="ctr">
              <a:lnSpc>
                <a:spcPct val="105000"/>
              </a:lnSpc>
              <a:spcAft>
                <a:spcPts val="15"/>
              </a:spcAft>
            </a:pPr>
            <a:r>
              <a:rPr lang="en-US" dirty="0">
                <a:latin typeface="Cambria" panose="02040503050406030204" pitchFamily="18" charset="0"/>
                <a:ea typeface="Cambria" panose="02040503050406030204" pitchFamily="18" charset="0"/>
                <a:cs typeface="Cambria" panose="02040503050406030204" pitchFamily="18" charset="0"/>
              </a:rPr>
              <a:t> </a:t>
            </a:r>
            <a:endParaRPr lang="en-US"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117260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072"/>
            <a:ext cx="8596668" cy="1320800"/>
          </a:xfrm>
        </p:spPr>
        <p:txBody>
          <a:bodyPr>
            <a:normAutofit/>
          </a:bodyPr>
          <a:lstStyle/>
          <a:p>
            <a:pPr algn="ctr"/>
            <a:r>
              <a:rPr lang="en-US" b="1" dirty="0"/>
              <a:t>6. Conclusion</a:t>
            </a:r>
          </a:p>
        </p:txBody>
      </p:sp>
      <p:sp>
        <p:nvSpPr>
          <p:cNvPr id="3" name="Content Placeholder 2"/>
          <p:cNvSpPr>
            <a:spLocks noGrp="1"/>
          </p:cNvSpPr>
          <p:nvPr>
            <p:ph idx="1"/>
          </p:nvPr>
        </p:nvSpPr>
        <p:spPr>
          <a:xfrm>
            <a:off x="677334" y="1097972"/>
            <a:ext cx="8961966" cy="5518728"/>
          </a:xfrm>
        </p:spPr>
        <p:txBody>
          <a:bodyPr>
            <a:noAutofit/>
          </a:bodyPr>
          <a:lstStyle/>
          <a:p>
            <a:pPr algn="just"/>
            <a:r>
              <a:rPr lang="en-US" dirty="0"/>
              <a:t>I have proposed a new architecture for the Sentiment Analysis of a noisy Code-Mixed (Hi-</a:t>
            </a:r>
            <a:r>
              <a:rPr lang="en-US" dirty="0" err="1"/>
              <a:t>En</a:t>
            </a:r>
            <a:r>
              <a:rPr lang="en-US" dirty="0"/>
              <a:t>) Dataset. I discussed some of the issues present in such a code-mixed dataset due to which there is an unavailability of NLP tools for Sentiment Analysis. The solution that I proposed involved translation of the given dataset in the English language with the help of a Translation API. After the translation, the words are converted into embedding vectors using the pre-trained </a:t>
            </a:r>
            <a:r>
              <a:rPr lang="en-US" dirty="0" err="1"/>
              <a:t>GloVe</a:t>
            </a:r>
            <a:r>
              <a:rPr lang="en-US" dirty="0"/>
              <a:t> </a:t>
            </a:r>
            <a:r>
              <a:rPr lang="en-US" dirty="0" err="1"/>
              <a:t>embeddings</a:t>
            </a:r>
            <a:r>
              <a:rPr lang="en-US" dirty="0"/>
              <a:t> provided by Stanford University. These </a:t>
            </a:r>
            <a:r>
              <a:rPr lang="en-US" dirty="0" err="1"/>
              <a:t>embeddings</a:t>
            </a:r>
            <a:r>
              <a:rPr lang="en-US" dirty="0"/>
              <a:t> comprise a feature matrix, that is used over a multi-layer LSTM model to learn the mapping from input sentences to output sentiments. Furthermore, the performance of the proposed model was compared with that of character-level and sub-word level models, and the results depicted that the performance of the proposed architecture is comparable and sometimes better in comparison to the later. </a:t>
            </a:r>
          </a:p>
          <a:p>
            <a:pPr marL="0" indent="0" algn="just">
              <a:buNone/>
            </a:pPr>
            <a:endParaRPr lang="en-US" dirty="0"/>
          </a:p>
          <a:p>
            <a:pPr marL="0" indent="0" algn="just">
              <a:buNone/>
            </a:pPr>
            <a:r>
              <a:rPr lang="en-US" b="1" dirty="0">
                <a:solidFill>
                  <a:schemeClr val="accent1"/>
                </a:solidFill>
              </a:rPr>
              <a:t>6.1</a:t>
            </a:r>
            <a:r>
              <a:rPr lang="en-US" dirty="0">
                <a:solidFill>
                  <a:schemeClr val="accent1"/>
                </a:solidFill>
              </a:rPr>
              <a:t>       </a:t>
            </a:r>
            <a:r>
              <a:rPr lang="en-US" b="1" dirty="0">
                <a:solidFill>
                  <a:schemeClr val="accent1"/>
                </a:solidFill>
              </a:rPr>
              <a:t>Future Work</a:t>
            </a:r>
            <a:endParaRPr lang="en-US" dirty="0">
              <a:solidFill>
                <a:schemeClr val="accent1"/>
              </a:solidFill>
            </a:endParaRPr>
          </a:p>
          <a:p>
            <a:r>
              <a:rPr lang="en-US" dirty="0"/>
              <a:t>Future work would be to explore ways to remove noise from the dataset to improve the test set performance, and also to observe the effects of scaling of the proposed model with a large dataset and deeper RNNs. </a:t>
            </a:r>
          </a:p>
          <a:p>
            <a:pPr algn="just"/>
            <a:endParaRPr lang="en-US" dirty="0"/>
          </a:p>
        </p:txBody>
      </p:sp>
    </p:spTree>
    <p:extLst>
      <p:ext uri="{BB962C8B-B14F-4D97-AF65-F5344CB8AC3E}">
        <p14:creationId xmlns:p14="http://schemas.microsoft.com/office/powerpoint/2010/main" val="778350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7572"/>
            <a:ext cx="8596668" cy="1320800"/>
          </a:xfrm>
        </p:spPr>
        <p:txBody>
          <a:bodyPr>
            <a:normAutofit/>
          </a:bodyPr>
          <a:lstStyle/>
          <a:p>
            <a:pPr algn="ctr"/>
            <a:r>
              <a:rPr lang="en-US" b="1" dirty="0"/>
              <a:t>7. References</a:t>
            </a:r>
            <a:endParaRPr lang="en-US" dirty="0"/>
          </a:p>
        </p:txBody>
      </p:sp>
      <p:sp>
        <p:nvSpPr>
          <p:cNvPr id="3" name="Content Placeholder 2"/>
          <p:cNvSpPr>
            <a:spLocks noGrp="1"/>
          </p:cNvSpPr>
          <p:nvPr>
            <p:ph idx="1"/>
          </p:nvPr>
        </p:nvSpPr>
        <p:spPr>
          <a:xfrm>
            <a:off x="677334" y="1224972"/>
            <a:ext cx="9228666" cy="5518728"/>
          </a:xfrm>
        </p:spPr>
        <p:txBody>
          <a:bodyPr>
            <a:noAutofit/>
          </a:bodyPr>
          <a:lstStyle/>
          <a:p>
            <a:pPr lvl="0" fontAlgn="base">
              <a:spcAft>
                <a:spcPts val="1000"/>
              </a:spcAft>
              <a:buSzPct val="100000"/>
              <a:buFont typeface="+mj-lt"/>
              <a:buAutoNum type="arabicPeriod"/>
            </a:pPr>
            <a:r>
              <a:rPr lang="en-US" dirty="0"/>
              <a:t>Basics of using pre-trained </a:t>
            </a:r>
            <a:r>
              <a:rPr lang="en-US" dirty="0" err="1"/>
              <a:t>GloVe</a:t>
            </a:r>
            <a:r>
              <a:rPr lang="en-US" dirty="0"/>
              <a:t> </a:t>
            </a:r>
            <a:r>
              <a:rPr lang="en-US" dirty="0" err="1"/>
              <a:t>Embeddings</a:t>
            </a:r>
            <a:r>
              <a:rPr lang="en-US" dirty="0"/>
              <a:t> in python. </a:t>
            </a:r>
            <a:r>
              <a:rPr lang="en-US" u="sng" dirty="0">
                <a:hlinkClick r:id="rId2"/>
              </a:rPr>
              <a:t>https://medium.com/analytics-vidhya/basics-of-using-pre-trained-glove-vectors-in-python-d38905f356db</a:t>
            </a:r>
            <a:endParaRPr lang="en-US" dirty="0"/>
          </a:p>
          <a:p>
            <a:pPr lvl="0" fontAlgn="base">
              <a:spcAft>
                <a:spcPts val="1000"/>
              </a:spcAft>
              <a:buSzPct val="100000"/>
              <a:buFont typeface="+mj-lt"/>
              <a:buAutoNum type="arabicPeriod"/>
            </a:pPr>
            <a:r>
              <a:rPr lang="en-US" dirty="0"/>
              <a:t>Documentation for Google Cloud Translation API. </a:t>
            </a:r>
            <a:r>
              <a:rPr lang="en-US" u="sng" dirty="0">
                <a:hlinkClick r:id="rId3"/>
              </a:rPr>
              <a:t>https://cloud.google.com/translate/docs</a:t>
            </a:r>
            <a:endParaRPr lang="en-US" dirty="0"/>
          </a:p>
          <a:p>
            <a:pPr lvl="0" fontAlgn="base">
              <a:spcAft>
                <a:spcPts val="1000"/>
              </a:spcAft>
              <a:buSzPct val="100000"/>
              <a:buFont typeface="+mj-lt"/>
              <a:buAutoNum type="arabicPeriod"/>
            </a:pPr>
            <a:r>
              <a:rPr lang="en-US" dirty="0"/>
              <a:t>Pre-trained </a:t>
            </a:r>
            <a:r>
              <a:rPr lang="en-US" dirty="0" err="1"/>
              <a:t>GloVe</a:t>
            </a:r>
            <a:r>
              <a:rPr lang="en-US" dirty="0"/>
              <a:t> </a:t>
            </a:r>
            <a:r>
              <a:rPr lang="en-US" dirty="0" err="1"/>
              <a:t>Embeddings</a:t>
            </a:r>
            <a:r>
              <a:rPr lang="en-US" dirty="0"/>
              <a:t>. </a:t>
            </a:r>
            <a:r>
              <a:rPr lang="en-US" u="sng" dirty="0">
                <a:hlinkClick r:id="rId4"/>
              </a:rPr>
              <a:t>https://nlp.stanford.edu/projects/glove/</a:t>
            </a:r>
            <a:endParaRPr lang="en-US" dirty="0"/>
          </a:p>
          <a:p>
            <a:pPr lvl="0" fontAlgn="base">
              <a:spcAft>
                <a:spcPts val="1000"/>
              </a:spcAft>
              <a:buSzPct val="100000"/>
              <a:buFont typeface="+mj-lt"/>
              <a:buAutoNum type="arabicPeriod"/>
            </a:pPr>
            <a:r>
              <a:rPr lang="en-US" dirty="0"/>
              <a:t>Build a Machine Learning Model using Google </a:t>
            </a:r>
            <a:r>
              <a:rPr lang="en-US" dirty="0" err="1"/>
              <a:t>Colaboratory</a:t>
            </a:r>
            <a:r>
              <a:rPr lang="en-US" dirty="0"/>
              <a:t>. </a:t>
            </a:r>
            <a:r>
              <a:rPr lang="en-US" u="sng" dirty="0">
                <a:hlinkClick r:id="rId5"/>
              </a:rPr>
              <a:t>https://colab.research.google.com/</a:t>
            </a:r>
            <a:r>
              <a:rPr lang="en-US" dirty="0"/>
              <a:t> </a:t>
            </a:r>
          </a:p>
          <a:p>
            <a:pPr lvl="0" fontAlgn="base">
              <a:spcAft>
                <a:spcPts val="1000"/>
              </a:spcAft>
              <a:buSzPct val="100000"/>
              <a:buFont typeface="+mj-lt"/>
              <a:buAutoNum type="arabicPeriod"/>
            </a:pPr>
            <a:r>
              <a:rPr lang="en-US" dirty="0" err="1"/>
              <a:t>Keras</a:t>
            </a:r>
            <a:r>
              <a:rPr lang="en-US" dirty="0"/>
              <a:t> Documentation. </a:t>
            </a:r>
            <a:r>
              <a:rPr lang="en-US" u="sng" dirty="0">
                <a:hlinkClick r:id="rId6"/>
              </a:rPr>
              <a:t>https://keras.io/</a:t>
            </a:r>
            <a:endParaRPr lang="en-US" dirty="0"/>
          </a:p>
          <a:p>
            <a:pPr lvl="0" fontAlgn="base">
              <a:spcAft>
                <a:spcPts val="1000"/>
              </a:spcAft>
              <a:buSzPct val="100000"/>
              <a:buFont typeface="+mj-lt"/>
              <a:buAutoNum type="arabicPeriod"/>
            </a:pPr>
            <a:r>
              <a:rPr lang="en-US" dirty="0"/>
              <a:t>Preprocessing of Dataset using </a:t>
            </a:r>
            <a:r>
              <a:rPr lang="en-US" dirty="0" err="1"/>
              <a:t>Kaggle</a:t>
            </a:r>
            <a:r>
              <a:rPr lang="en-US" dirty="0"/>
              <a:t> GPU/TPU. </a:t>
            </a:r>
            <a:r>
              <a:rPr lang="en-US" u="sng" dirty="0">
                <a:hlinkClick r:id="rId7"/>
              </a:rPr>
              <a:t>https://www.kaggle.com/</a:t>
            </a:r>
            <a:r>
              <a:rPr lang="en-US" dirty="0"/>
              <a:t> </a:t>
            </a:r>
          </a:p>
          <a:p>
            <a:pPr lvl="0" fontAlgn="base">
              <a:spcAft>
                <a:spcPts val="1000"/>
              </a:spcAft>
              <a:buSzPct val="100000"/>
              <a:buFont typeface="+mj-lt"/>
              <a:buAutoNum type="arabicPeriod"/>
            </a:pPr>
            <a:r>
              <a:rPr lang="en-US" dirty="0"/>
              <a:t>Data Visualization in Deep Learning using </a:t>
            </a:r>
            <a:r>
              <a:rPr lang="en-US" dirty="0" err="1"/>
              <a:t>Matplotlib</a:t>
            </a:r>
            <a:r>
              <a:rPr lang="en-US" dirty="0"/>
              <a:t>. </a:t>
            </a:r>
            <a:r>
              <a:rPr lang="en-US" u="sng" dirty="0">
                <a:hlinkClick r:id="rId8"/>
              </a:rPr>
              <a:t>https://www.pluralsight.com/guides/data-visualization-deep-learning-model-using-matplotlib</a:t>
            </a:r>
            <a:endParaRPr lang="en-US" dirty="0"/>
          </a:p>
        </p:txBody>
      </p:sp>
    </p:spTree>
    <p:extLst>
      <p:ext uri="{BB962C8B-B14F-4D97-AF65-F5344CB8AC3E}">
        <p14:creationId xmlns:p14="http://schemas.microsoft.com/office/powerpoint/2010/main" val="3124275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0880-D418-4DA5-B611-5E701BCCA8A9}"/>
              </a:ext>
            </a:extLst>
          </p:cNvPr>
          <p:cNvSpPr>
            <a:spLocks noGrp="1"/>
          </p:cNvSpPr>
          <p:nvPr>
            <p:ph type="title"/>
          </p:nvPr>
        </p:nvSpPr>
        <p:spPr>
          <a:xfrm>
            <a:off x="234224" y="2678301"/>
            <a:ext cx="10515600" cy="1398399"/>
          </a:xfrm>
        </p:spPr>
        <p:txBody>
          <a:bodyPr>
            <a:normAutofit/>
          </a:bodyPr>
          <a:lstStyle/>
          <a:p>
            <a:pPr algn="ctr"/>
            <a:r>
              <a:rPr lang="en-IN" sz="5000" dirty="0">
                <a:solidFill>
                  <a:srgbClr val="FFC000"/>
                </a:solidFill>
              </a:rPr>
              <a:t>Thank You</a:t>
            </a:r>
          </a:p>
        </p:txBody>
      </p:sp>
    </p:spTree>
    <p:extLst>
      <p:ext uri="{BB962C8B-B14F-4D97-AF65-F5344CB8AC3E}">
        <p14:creationId xmlns:p14="http://schemas.microsoft.com/office/powerpoint/2010/main" val="331153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D785-DBDC-4336-B835-23493B476817}"/>
              </a:ext>
            </a:extLst>
          </p:cNvPr>
          <p:cNvSpPr>
            <a:spLocks noGrp="1"/>
          </p:cNvSpPr>
          <p:nvPr>
            <p:ph type="title"/>
          </p:nvPr>
        </p:nvSpPr>
        <p:spPr>
          <a:xfrm>
            <a:off x="1967596" y="1171751"/>
            <a:ext cx="10515600" cy="1325563"/>
          </a:xfrm>
        </p:spPr>
        <p:txBody>
          <a:bodyPr>
            <a:normAutofit/>
          </a:bodyPr>
          <a:lstStyle/>
          <a:p>
            <a:r>
              <a:rPr lang="en-IN" sz="4800" dirty="0">
                <a:solidFill>
                  <a:srgbClr val="00B0F0"/>
                </a:solidFill>
              </a:rPr>
              <a:t>CONTENTS:</a:t>
            </a:r>
          </a:p>
        </p:txBody>
      </p:sp>
      <p:sp>
        <p:nvSpPr>
          <p:cNvPr id="3" name="Content Placeholder 2">
            <a:extLst>
              <a:ext uri="{FF2B5EF4-FFF2-40B4-BE49-F238E27FC236}">
                <a16:creationId xmlns:a16="http://schemas.microsoft.com/office/drawing/2014/main" id="{C53E96A7-080C-435E-A7C9-C7605B16DEEB}"/>
              </a:ext>
            </a:extLst>
          </p:cNvPr>
          <p:cNvSpPr>
            <a:spLocks noGrp="1"/>
          </p:cNvSpPr>
          <p:nvPr>
            <p:ph idx="1"/>
          </p:nvPr>
        </p:nvSpPr>
        <p:spPr>
          <a:xfrm>
            <a:off x="1967596" y="2206369"/>
            <a:ext cx="10515600" cy="4351338"/>
          </a:xfrm>
        </p:spPr>
        <p:txBody>
          <a:bodyPr>
            <a:normAutofit/>
          </a:bodyPr>
          <a:lstStyle/>
          <a:p>
            <a:pPr marL="0" indent="0">
              <a:buNone/>
            </a:pPr>
            <a:r>
              <a:rPr lang="en-IN" sz="2500" dirty="0"/>
              <a:t>1. Introduction</a:t>
            </a:r>
          </a:p>
          <a:p>
            <a:pPr marL="0" indent="0">
              <a:buNone/>
            </a:pPr>
            <a:r>
              <a:rPr lang="en-IN" sz="2500" dirty="0"/>
              <a:t>2. Dataset</a:t>
            </a:r>
          </a:p>
          <a:p>
            <a:pPr marL="0" indent="0">
              <a:buNone/>
            </a:pPr>
            <a:r>
              <a:rPr lang="en-IN" sz="2500" dirty="0"/>
              <a:t>3. Model Overview</a:t>
            </a:r>
          </a:p>
          <a:p>
            <a:pPr marL="0" indent="0">
              <a:buNone/>
            </a:pPr>
            <a:r>
              <a:rPr lang="en-IN" sz="2500" dirty="0"/>
              <a:t>4. Observation</a:t>
            </a:r>
          </a:p>
          <a:p>
            <a:pPr marL="0" indent="0">
              <a:buNone/>
            </a:pPr>
            <a:r>
              <a:rPr lang="en-IN" sz="2500" dirty="0"/>
              <a:t>5. Comparative Study</a:t>
            </a:r>
          </a:p>
          <a:p>
            <a:pPr marL="0" indent="0">
              <a:buNone/>
            </a:pPr>
            <a:r>
              <a:rPr lang="en-IN" sz="2500" dirty="0"/>
              <a:t>6. Conclusion</a:t>
            </a:r>
          </a:p>
          <a:p>
            <a:pPr marL="0" indent="0">
              <a:buNone/>
            </a:pPr>
            <a:r>
              <a:rPr lang="en-IN" sz="2500" dirty="0"/>
              <a:t>7. Reference</a:t>
            </a:r>
          </a:p>
        </p:txBody>
      </p:sp>
    </p:spTree>
    <p:extLst>
      <p:ext uri="{BB962C8B-B14F-4D97-AF65-F5344CB8AC3E}">
        <p14:creationId xmlns:p14="http://schemas.microsoft.com/office/powerpoint/2010/main" val="424506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072"/>
            <a:ext cx="8596668" cy="1320800"/>
          </a:xfrm>
        </p:spPr>
        <p:txBody>
          <a:bodyPr>
            <a:normAutofit fontScale="90000"/>
          </a:bodyPr>
          <a:lstStyle/>
          <a:p>
            <a:pPr algn="ctr"/>
            <a:r>
              <a:rPr lang="en-US" b="1" dirty="0"/>
              <a:t>1. Introduction</a:t>
            </a:r>
            <a:br>
              <a:rPr lang="en-US" b="1" dirty="0"/>
            </a:br>
            <a:br>
              <a:rPr lang="en-US" dirty="0"/>
            </a:br>
            <a:br>
              <a:rPr lang="en-US" dirty="0"/>
            </a:br>
            <a:r>
              <a:rPr lang="en-US" dirty="0"/>
              <a:t> </a:t>
            </a:r>
            <a:br>
              <a:rPr lang="en-US" dirty="0"/>
            </a:br>
            <a:endParaRPr lang="en-US" dirty="0"/>
          </a:p>
        </p:txBody>
      </p:sp>
      <p:sp>
        <p:nvSpPr>
          <p:cNvPr id="3" name="Content Placeholder 2"/>
          <p:cNvSpPr>
            <a:spLocks noGrp="1"/>
          </p:cNvSpPr>
          <p:nvPr>
            <p:ph idx="1"/>
          </p:nvPr>
        </p:nvSpPr>
        <p:spPr>
          <a:xfrm>
            <a:off x="677334" y="1034472"/>
            <a:ext cx="8596668" cy="5518728"/>
          </a:xfrm>
        </p:spPr>
        <p:txBody>
          <a:bodyPr>
            <a:noAutofit/>
          </a:bodyPr>
          <a:lstStyle/>
          <a:p>
            <a:pPr marL="0" indent="0" algn="just">
              <a:buNone/>
            </a:pPr>
            <a:r>
              <a:rPr lang="en-US" b="1" dirty="0">
                <a:solidFill>
                  <a:schemeClr val="accent1"/>
                </a:solidFill>
              </a:rPr>
              <a:t>1.1        What is Code Mixing?</a:t>
            </a:r>
          </a:p>
          <a:p>
            <a:pPr algn="just"/>
            <a:r>
              <a:rPr lang="en-US" dirty="0"/>
              <a:t>Code Mixing is a natural phenomenon of embedding linguistic units such as phrases, words, or morphemes of one language into an utterance of another. For example (</a:t>
            </a:r>
            <a:r>
              <a:rPr lang="en-US" dirty="0" err="1"/>
              <a:t>तुम</a:t>
            </a:r>
            <a:r>
              <a:rPr lang="en-US" dirty="0"/>
              <a:t> </a:t>
            </a:r>
            <a:r>
              <a:rPr lang="en-US" dirty="0" err="1"/>
              <a:t>कैसे</a:t>
            </a:r>
            <a:r>
              <a:rPr lang="en-US" dirty="0"/>
              <a:t> </a:t>
            </a:r>
            <a:r>
              <a:rPr lang="en-US" dirty="0" err="1"/>
              <a:t>हो</a:t>
            </a:r>
            <a:r>
              <a:rPr lang="en-US" dirty="0"/>
              <a:t>? is usually written as “Tum </a:t>
            </a:r>
            <a:r>
              <a:rPr lang="en-US" dirty="0" err="1"/>
              <a:t>Kaise</a:t>
            </a:r>
            <a:r>
              <a:rPr lang="en-US" dirty="0"/>
              <a:t> ho?”). Code-mixing is widely observed in multilingual societies like India, which has 22 official languages most popular of which are Hindi and English. With over 400 million Indian population online, usage of Hindi has been steadily increasing on the Internet. </a:t>
            </a:r>
          </a:p>
          <a:p>
            <a:pPr algn="just"/>
            <a:endParaRPr lang="en-US" dirty="0"/>
          </a:p>
          <a:p>
            <a:pPr marL="0" indent="0" algn="just">
              <a:buNone/>
            </a:pPr>
            <a:r>
              <a:rPr lang="en-US" b="1" dirty="0">
                <a:solidFill>
                  <a:schemeClr val="accent1"/>
                </a:solidFill>
              </a:rPr>
              <a:t>1.2        Sentiment Analysis</a:t>
            </a:r>
          </a:p>
          <a:p>
            <a:pPr algn="just"/>
            <a:r>
              <a:rPr lang="en-US" dirty="0"/>
              <a:t>Sentiment Analysis is the Natural Language Processing (NLP) task dealing with the detection and classification of sentiments present in the texts. There are some tasks that deal with identifying the presence or absence of any sentiment in the text, while other task aims at determining the polarity of the text by categorizing them as </a:t>
            </a:r>
            <a:r>
              <a:rPr lang="en-US" i="1" dirty="0"/>
              <a:t>positive, negative and neutral</a:t>
            </a:r>
            <a:r>
              <a:rPr lang="en-US" dirty="0"/>
              <a:t>. The presence of sentiment in a text always has a source like people, groups of people, or entity, and the sentiment is directed towards some entity, person, object, or event. </a:t>
            </a:r>
          </a:p>
        </p:txBody>
      </p:sp>
    </p:spTree>
    <p:extLst>
      <p:ext uri="{BB962C8B-B14F-4D97-AF65-F5344CB8AC3E}">
        <p14:creationId xmlns:p14="http://schemas.microsoft.com/office/powerpoint/2010/main" val="32446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54000"/>
            <a:ext cx="8596668" cy="6299200"/>
          </a:xfrm>
        </p:spPr>
        <p:txBody>
          <a:bodyPr>
            <a:noAutofit/>
          </a:bodyPr>
          <a:lstStyle/>
          <a:p>
            <a:pPr algn="just"/>
            <a:r>
              <a:rPr lang="en-US" dirty="0"/>
              <a:t>There is a huge demand in the market related to sentiment analysis tasks as it allows businesses to identify customer sentiment towards products, brands, or services in online conversation and feedbacks. For example: “I really like the new design of your website!” → </a:t>
            </a:r>
            <a:r>
              <a:rPr lang="en-US" i="1" dirty="0"/>
              <a:t>Positive</a:t>
            </a:r>
            <a:r>
              <a:rPr lang="en-US" dirty="0"/>
              <a:t>, “I do not like this product…” → </a:t>
            </a:r>
            <a:r>
              <a:rPr lang="en-US" i="1" dirty="0"/>
              <a:t>Negative</a:t>
            </a:r>
            <a:r>
              <a:rPr lang="en-US" dirty="0"/>
              <a:t>,  “I have my salon appointment today” → </a:t>
            </a:r>
            <a:r>
              <a:rPr lang="en-US" i="1" dirty="0"/>
              <a:t>Neutral</a:t>
            </a:r>
            <a:r>
              <a:rPr lang="en-US" dirty="0"/>
              <a:t>. The ability to extract insights from social data is a practice that is being widely adopted by organizations all across the world.</a:t>
            </a:r>
          </a:p>
          <a:p>
            <a:pPr algn="just"/>
            <a:endParaRPr lang="en-US" dirty="0"/>
          </a:p>
          <a:p>
            <a:pPr marL="0" indent="0" algn="just">
              <a:buNone/>
            </a:pPr>
            <a:r>
              <a:rPr lang="en-US" b="1" dirty="0">
                <a:solidFill>
                  <a:schemeClr val="accent1"/>
                </a:solidFill>
              </a:rPr>
              <a:t>1.3        What I focused on</a:t>
            </a:r>
          </a:p>
          <a:p>
            <a:pPr algn="just"/>
            <a:r>
              <a:rPr lang="en-US" dirty="0"/>
              <a:t>In this project I try to automatically extract sentiments (</a:t>
            </a:r>
            <a:r>
              <a:rPr lang="en-US" i="1" dirty="0"/>
              <a:t>positive, negative or neutral</a:t>
            </a:r>
            <a:r>
              <a:rPr lang="en-US" dirty="0"/>
              <a:t>) from given code-mixed social media data using the concepts of Recurrent neural networks (RNNs) and used a multi-layered word-level LSTM model for training and developing the classification model to determine the sentiment of the text. The model is developed in </a:t>
            </a:r>
            <a:r>
              <a:rPr lang="en-US" dirty="0" err="1"/>
              <a:t>Keras</a:t>
            </a:r>
            <a:r>
              <a:rPr lang="en-US" dirty="0"/>
              <a:t> framework using </a:t>
            </a:r>
            <a:r>
              <a:rPr lang="en-US" dirty="0" err="1"/>
              <a:t>Tensorflow</a:t>
            </a:r>
            <a:r>
              <a:rPr lang="en-US" dirty="0"/>
              <a:t> as a backend. The words are preprocessed by translation API and then converted into embedding vector with the help of pre-trained </a:t>
            </a:r>
            <a:r>
              <a:rPr lang="en-US" dirty="0" err="1"/>
              <a:t>GloVe</a:t>
            </a:r>
            <a:r>
              <a:rPr lang="en-US" dirty="0"/>
              <a:t> word </a:t>
            </a:r>
            <a:r>
              <a:rPr lang="en-US" dirty="0" err="1"/>
              <a:t>embeddings</a:t>
            </a:r>
            <a:r>
              <a:rPr lang="en-US" dirty="0"/>
              <a:t>. The sequence of embedding vectors is fed to a multi-layered LSTM model for training and finally classified with the help of a </a:t>
            </a:r>
            <a:r>
              <a:rPr lang="en-US" dirty="0" err="1"/>
              <a:t>softmax</a:t>
            </a:r>
            <a:r>
              <a:rPr lang="en-US" dirty="0"/>
              <a:t> classifier. Also, the performance of the model is compared with a pre-existing architecture that uses a character-level model and sub-word level model for Sentiment analysis.</a:t>
            </a:r>
          </a:p>
          <a:p>
            <a:pPr algn="just"/>
            <a:endParaRPr lang="en-US" dirty="0"/>
          </a:p>
          <a:p>
            <a:pPr marL="0" indent="0" algn="just">
              <a:buNone/>
            </a:pPr>
            <a:endParaRPr lang="en-US" dirty="0"/>
          </a:p>
        </p:txBody>
      </p:sp>
    </p:spTree>
    <p:extLst>
      <p:ext uri="{BB962C8B-B14F-4D97-AF65-F5344CB8AC3E}">
        <p14:creationId xmlns:p14="http://schemas.microsoft.com/office/powerpoint/2010/main" val="219108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072"/>
            <a:ext cx="8596668" cy="1320800"/>
          </a:xfrm>
        </p:spPr>
        <p:txBody>
          <a:bodyPr>
            <a:normAutofit/>
          </a:bodyPr>
          <a:lstStyle/>
          <a:p>
            <a:pPr algn="ctr"/>
            <a:r>
              <a:rPr lang="en-US" b="1" dirty="0"/>
              <a:t>2. Dataset</a:t>
            </a:r>
          </a:p>
        </p:txBody>
      </p:sp>
      <p:sp>
        <p:nvSpPr>
          <p:cNvPr id="3" name="Content Placeholder 2"/>
          <p:cNvSpPr>
            <a:spLocks noGrp="1"/>
          </p:cNvSpPr>
          <p:nvPr>
            <p:ph idx="1"/>
          </p:nvPr>
        </p:nvSpPr>
        <p:spPr>
          <a:xfrm>
            <a:off x="677334" y="1097972"/>
            <a:ext cx="9317566" cy="5518728"/>
          </a:xfrm>
        </p:spPr>
        <p:txBody>
          <a:bodyPr>
            <a:noAutofit/>
          </a:bodyPr>
          <a:lstStyle/>
          <a:p>
            <a:pPr algn="just"/>
            <a:r>
              <a:rPr lang="en-US" dirty="0"/>
              <a:t>The Dataset is collected from the user comments from public Facebook pages popular in India. It includes the pages of Salman Khan, a popular Indian actor with a massive fan following, and Shri. Narendra Modi, the current Prime Minister of India. These pages have 35 million and 40 million Facebook user likes respectively. These pages attract a large variety of users from all across India and contain a lot of comments on the original posts in code-mixed representations in varied sentiment polarities. From the set of comments, those longer than 50 words or containing only English words were removed. The comments were annotated in a 3-level polarity scale – </a:t>
            </a:r>
            <a:r>
              <a:rPr lang="en-US" i="1" dirty="0"/>
              <a:t>positive, negative, or neutral</a:t>
            </a:r>
            <a:r>
              <a:rPr lang="en-US" dirty="0"/>
              <a:t>. The dataset contains 15% negative, 50% neutral and 35% positive comments owing to the nature of conversations in the selected pages.</a:t>
            </a:r>
          </a:p>
        </p:txBody>
      </p:sp>
      <p:graphicFrame>
        <p:nvGraphicFramePr>
          <p:cNvPr id="4" name="Table 3"/>
          <p:cNvGraphicFramePr>
            <a:graphicFrameLocks noGrp="1"/>
          </p:cNvGraphicFramePr>
          <p:nvPr>
            <p:extLst>
              <p:ext uri="{D42A27DB-BD31-4B8C-83A1-F6EECF244321}">
                <p14:modId xmlns:p14="http://schemas.microsoft.com/office/powerpoint/2010/main" val="1923154775"/>
              </p:ext>
            </p:extLst>
          </p:nvPr>
        </p:nvGraphicFramePr>
        <p:xfrm>
          <a:off x="1714501" y="4622799"/>
          <a:ext cx="6286499" cy="1447802"/>
        </p:xfrm>
        <a:graphic>
          <a:graphicData uri="http://schemas.openxmlformats.org/drawingml/2006/table">
            <a:tbl>
              <a:tblPr firstRow="1" firstCol="1" bandRow="1">
                <a:tableStyleId>{5C22544A-7EE6-4342-B048-85BDC9FD1C3A}</a:tableStyleId>
              </a:tblPr>
              <a:tblGrid>
                <a:gridCol w="2394169">
                  <a:extLst>
                    <a:ext uri="{9D8B030D-6E8A-4147-A177-3AD203B41FA5}">
                      <a16:colId xmlns:a16="http://schemas.microsoft.com/office/drawing/2014/main" val="20000"/>
                    </a:ext>
                  </a:extLst>
                </a:gridCol>
                <a:gridCol w="2230382">
                  <a:extLst>
                    <a:ext uri="{9D8B030D-6E8A-4147-A177-3AD203B41FA5}">
                      <a16:colId xmlns:a16="http://schemas.microsoft.com/office/drawing/2014/main" val="20001"/>
                    </a:ext>
                  </a:extLst>
                </a:gridCol>
                <a:gridCol w="1661948">
                  <a:extLst>
                    <a:ext uri="{9D8B030D-6E8A-4147-A177-3AD203B41FA5}">
                      <a16:colId xmlns:a16="http://schemas.microsoft.com/office/drawing/2014/main" val="20002"/>
                    </a:ext>
                  </a:extLst>
                </a:gridCol>
              </a:tblGrid>
              <a:tr h="345498">
                <a:tc>
                  <a:txBody>
                    <a:bodyPr/>
                    <a:lstStyle/>
                    <a:p>
                      <a:pPr marL="8890" marR="0" indent="-8890" algn="ctr">
                        <a:spcBef>
                          <a:spcPts val="0"/>
                        </a:spcBef>
                        <a:spcAft>
                          <a:spcPts val="500"/>
                        </a:spcAft>
                      </a:pPr>
                      <a:r>
                        <a:rPr lang="en-US" sz="1400" dirty="0">
                          <a:effectLst/>
                        </a:rPr>
                        <a:t>Example</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8890" marR="0" indent="-8890" algn="ctr">
                        <a:spcBef>
                          <a:spcPts val="0"/>
                        </a:spcBef>
                        <a:spcAft>
                          <a:spcPts val="500"/>
                        </a:spcAft>
                      </a:pPr>
                      <a:r>
                        <a:rPr lang="en-US" sz="1400">
                          <a:effectLst/>
                        </a:rPr>
                        <a:t>Meaning</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8890" marR="0" indent="-8890" algn="ctr">
                        <a:spcBef>
                          <a:spcPts val="0"/>
                        </a:spcBef>
                        <a:spcAft>
                          <a:spcPts val="500"/>
                        </a:spcAft>
                      </a:pPr>
                      <a:r>
                        <a:rPr lang="en-US" sz="1400">
                          <a:effectLst/>
                        </a:rPr>
                        <a:t>Sentiment</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0000"/>
                  </a:ext>
                </a:extLst>
              </a:tr>
              <a:tr h="320820">
                <a:tc>
                  <a:txBody>
                    <a:bodyPr/>
                    <a:lstStyle/>
                    <a:p>
                      <a:pPr marL="8890" marR="0" indent="-8890" algn="ctr">
                        <a:spcBef>
                          <a:spcPts val="500"/>
                        </a:spcBef>
                        <a:spcAft>
                          <a:spcPts val="500"/>
                        </a:spcAft>
                      </a:pPr>
                      <a:r>
                        <a:rPr lang="en-US" sz="1300">
                          <a:effectLst/>
                        </a:rPr>
                        <a:t>Salman khan pagal hai</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8890" marR="0" indent="-8890" algn="ctr">
                        <a:spcBef>
                          <a:spcPts val="500"/>
                        </a:spcBef>
                        <a:spcAft>
                          <a:spcPts val="500"/>
                        </a:spcAft>
                      </a:pPr>
                      <a:r>
                        <a:rPr lang="en-US" sz="1300" dirty="0">
                          <a:effectLst/>
                        </a:rPr>
                        <a:t>Salman Khan is Mad</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8890" marR="0" indent="-8890" algn="ctr">
                        <a:spcBef>
                          <a:spcPts val="500"/>
                        </a:spcBef>
                        <a:spcAft>
                          <a:spcPts val="500"/>
                        </a:spcAft>
                      </a:pPr>
                      <a:r>
                        <a:rPr lang="en-US" sz="1300">
                          <a:effectLst/>
                        </a:rPr>
                        <a:t>Negative</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0001"/>
                  </a:ext>
                </a:extLst>
              </a:tr>
              <a:tr h="320820">
                <a:tc>
                  <a:txBody>
                    <a:bodyPr/>
                    <a:lstStyle/>
                    <a:p>
                      <a:pPr marL="8890" marR="0" indent="-8890" algn="ctr">
                        <a:spcBef>
                          <a:spcPts val="0"/>
                        </a:spcBef>
                        <a:spcAft>
                          <a:spcPts val="500"/>
                        </a:spcAft>
                      </a:pPr>
                      <a:r>
                        <a:rPr lang="en-US" sz="1300">
                          <a:effectLst/>
                        </a:rPr>
                        <a:t>Hello Bhai kaise ho?</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8890" marR="0" indent="-8890" algn="ctr">
                        <a:spcBef>
                          <a:spcPts val="0"/>
                        </a:spcBef>
                        <a:spcAft>
                          <a:spcPts val="500"/>
                        </a:spcAft>
                      </a:pPr>
                      <a:r>
                        <a:rPr lang="en-US" sz="1300">
                          <a:effectLst/>
                        </a:rPr>
                        <a:t>How are you, Bhai?</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8890" marR="0" indent="-8890" algn="ctr">
                        <a:spcBef>
                          <a:spcPts val="0"/>
                        </a:spcBef>
                        <a:spcAft>
                          <a:spcPts val="500"/>
                        </a:spcAft>
                      </a:pPr>
                      <a:r>
                        <a:rPr lang="en-US" sz="1300">
                          <a:effectLst/>
                        </a:rPr>
                        <a:t>Neutral</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0002"/>
                  </a:ext>
                </a:extLst>
              </a:tr>
              <a:tr h="460664">
                <a:tc>
                  <a:txBody>
                    <a:bodyPr/>
                    <a:lstStyle/>
                    <a:p>
                      <a:pPr marL="6350" marR="0" indent="-6350" algn="ctr">
                        <a:spcBef>
                          <a:spcPts val="0"/>
                        </a:spcBef>
                        <a:spcAft>
                          <a:spcPts val="0"/>
                        </a:spcAft>
                      </a:pPr>
                      <a:r>
                        <a:rPr lang="en-US" sz="1300">
                          <a:effectLst/>
                        </a:rPr>
                        <a:t>Mera PM Mahan.</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ctr">
                        <a:spcBef>
                          <a:spcPts val="0"/>
                        </a:spcBef>
                        <a:spcAft>
                          <a:spcPts val="0"/>
                        </a:spcAft>
                      </a:pPr>
                      <a:r>
                        <a:rPr lang="en-US" sz="1300">
                          <a:effectLst/>
                        </a:rPr>
                        <a:t>My PM is great.</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ctr">
                        <a:spcBef>
                          <a:spcPts val="0"/>
                        </a:spcBef>
                        <a:spcAft>
                          <a:spcPts val="0"/>
                        </a:spcAft>
                      </a:pPr>
                      <a:r>
                        <a:rPr lang="en-US" sz="1300" dirty="0">
                          <a:effectLst/>
                        </a:rPr>
                        <a:t>Positive</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4"/>
          <p:cNvSpPr/>
          <p:nvPr/>
        </p:nvSpPr>
        <p:spPr>
          <a:xfrm>
            <a:off x="8153400" y="4885035"/>
            <a:ext cx="3031067" cy="923330"/>
          </a:xfrm>
          <a:prstGeom prst="rect">
            <a:avLst/>
          </a:prstGeom>
        </p:spPr>
        <p:txBody>
          <a:bodyPr wrap="square">
            <a:spAutoFit/>
          </a:bodyPr>
          <a:lstStyle/>
          <a:p>
            <a:r>
              <a:rPr lang="en-US" b="1" dirty="0"/>
              <a:t>Table 2.1:</a:t>
            </a:r>
            <a:r>
              <a:rPr lang="en-US" dirty="0"/>
              <a:t> Examples of Hi-</a:t>
            </a:r>
            <a:r>
              <a:rPr lang="en-US" dirty="0" err="1"/>
              <a:t>En</a:t>
            </a:r>
            <a:r>
              <a:rPr lang="en-US" dirty="0"/>
              <a:t> Code Mixed Comments from the dataset</a:t>
            </a:r>
          </a:p>
        </p:txBody>
      </p:sp>
    </p:spTree>
    <p:extLst>
      <p:ext uri="{BB962C8B-B14F-4D97-AF65-F5344CB8AC3E}">
        <p14:creationId xmlns:p14="http://schemas.microsoft.com/office/powerpoint/2010/main" val="8267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234" y="450272"/>
            <a:ext cx="8596668" cy="5772728"/>
          </a:xfrm>
        </p:spPr>
        <p:txBody>
          <a:bodyPr>
            <a:noAutofit/>
          </a:bodyPr>
          <a:lstStyle/>
          <a:p>
            <a:pPr marL="0" indent="0" algn="just">
              <a:buNone/>
            </a:pPr>
            <a:r>
              <a:rPr lang="en-US" b="1" dirty="0">
                <a:solidFill>
                  <a:schemeClr val="accent1"/>
                </a:solidFill>
              </a:rPr>
              <a:t>2.1</a:t>
            </a:r>
            <a:r>
              <a:rPr lang="en-US" dirty="0">
                <a:solidFill>
                  <a:schemeClr val="accent1"/>
                </a:solidFill>
              </a:rPr>
              <a:t>        </a:t>
            </a:r>
            <a:r>
              <a:rPr lang="en-US" b="1" dirty="0">
                <a:solidFill>
                  <a:schemeClr val="accent1"/>
                </a:solidFill>
              </a:rPr>
              <a:t>Some Major Data Issues</a:t>
            </a:r>
            <a:endParaRPr lang="en-US" dirty="0">
              <a:solidFill>
                <a:schemeClr val="accent1"/>
              </a:solidFill>
            </a:endParaRPr>
          </a:p>
          <a:p>
            <a:pPr marL="0" indent="0" algn="just">
              <a:spcAft>
                <a:spcPts val="1000"/>
              </a:spcAft>
              <a:buNone/>
            </a:pPr>
            <a:r>
              <a:rPr lang="en-US" dirty="0"/>
              <a:t>The Dataset exhibits some of the major issues while dealing with the code-mixed data like: </a:t>
            </a:r>
          </a:p>
          <a:p>
            <a:pPr lvl="0" algn="just">
              <a:spcBef>
                <a:spcPts val="200"/>
              </a:spcBef>
            </a:pPr>
            <a:r>
              <a:rPr lang="en-US" dirty="0"/>
              <a:t>Short sentences with unclear grammatical structure.</a:t>
            </a:r>
          </a:p>
          <a:p>
            <a:pPr lvl="0" algn="just">
              <a:spcBef>
                <a:spcPts val="200"/>
              </a:spcBef>
            </a:pPr>
            <a:r>
              <a:rPr lang="en-US" dirty="0"/>
              <a:t>Number of variations of how words can be written.</a:t>
            </a:r>
          </a:p>
          <a:p>
            <a:pPr lvl="0" algn="just">
              <a:spcBef>
                <a:spcPts val="200"/>
              </a:spcBef>
            </a:pPr>
            <a:r>
              <a:rPr lang="en-US" dirty="0"/>
              <a:t>Presence of multiple sentiments in a single comment.</a:t>
            </a:r>
          </a:p>
          <a:p>
            <a:pPr lvl="0" algn="just">
              <a:spcBef>
                <a:spcPts val="200"/>
              </a:spcBef>
            </a:pPr>
            <a:r>
              <a:rPr lang="en-US" dirty="0"/>
              <a:t>Multiple variations of comments conveying the same sentiment.</a:t>
            </a:r>
          </a:p>
          <a:p>
            <a:pPr marL="0" lvl="0" indent="0" algn="just">
              <a:spcBef>
                <a:spcPts val="200"/>
              </a:spcBef>
              <a:buNone/>
            </a:pPr>
            <a:endParaRPr lang="en-US" dirty="0"/>
          </a:p>
          <a:p>
            <a:pPr marL="0" lvl="0" indent="0" algn="just">
              <a:spcBef>
                <a:spcPts val="200"/>
              </a:spcBef>
              <a:buNone/>
            </a:pPr>
            <a:endParaRPr lang="en-US" dirty="0"/>
          </a:p>
          <a:p>
            <a:pPr marL="0" lvl="0" indent="0" algn="just">
              <a:spcBef>
                <a:spcPts val="200"/>
              </a:spcBef>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86236229"/>
              </p:ext>
            </p:extLst>
          </p:nvPr>
        </p:nvGraphicFramePr>
        <p:xfrm>
          <a:off x="1562100" y="3235036"/>
          <a:ext cx="6426199" cy="2808192"/>
        </p:xfrm>
        <a:graphic>
          <a:graphicData uri="http://schemas.openxmlformats.org/drawingml/2006/table">
            <a:tbl>
              <a:tblPr firstRow="1" firstCol="1" bandRow="1">
                <a:tableStyleId>{5C22544A-7EE6-4342-B048-85BDC9FD1C3A}</a:tableStyleId>
              </a:tblPr>
              <a:tblGrid>
                <a:gridCol w="2141587">
                  <a:extLst>
                    <a:ext uri="{9D8B030D-6E8A-4147-A177-3AD203B41FA5}">
                      <a16:colId xmlns:a16="http://schemas.microsoft.com/office/drawing/2014/main" val="20000"/>
                    </a:ext>
                  </a:extLst>
                </a:gridCol>
                <a:gridCol w="2142306">
                  <a:extLst>
                    <a:ext uri="{9D8B030D-6E8A-4147-A177-3AD203B41FA5}">
                      <a16:colId xmlns:a16="http://schemas.microsoft.com/office/drawing/2014/main" val="20001"/>
                    </a:ext>
                  </a:extLst>
                </a:gridCol>
                <a:gridCol w="2142306">
                  <a:extLst>
                    <a:ext uri="{9D8B030D-6E8A-4147-A177-3AD203B41FA5}">
                      <a16:colId xmlns:a16="http://schemas.microsoft.com/office/drawing/2014/main" val="20002"/>
                    </a:ext>
                  </a:extLst>
                </a:gridCol>
              </a:tblGrid>
              <a:tr h="242074">
                <a:tc>
                  <a:txBody>
                    <a:bodyPr/>
                    <a:lstStyle/>
                    <a:p>
                      <a:pPr marL="0" marR="0" indent="0" algn="ctr">
                        <a:lnSpc>
                          <a:spcPct val="109000"/>
                        </a:lnSpc>
                        <a:spcBef>
                          <a:spcPts val="0"/>
                        </a:spcBef>
                        <a:spcAft>
                          <a:spcPts val="445"/>
                        </a:spcAft>
                        <a:tabLst>
                          <a:tab pos="914400" algn="ctr"/>
                        </a:tabLst>
                      </a:pPr>
                      <a:r>
                        <a:rPr lang="en-US" sz="1400" dirty="0">
                          <a:effectLst/>
                        </a:rPr>
                        <a:t>Word</a:t>
                      </a:r>
                      <a:endParaRPr lang="en-US" sz="1100" b="1"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tc>
                  <a:txBody>
                    <a:bodyPr/>
                    <a:lstStyle/>
                    <a:p>
                      <a:pPr marL="0" marR="0" indent="0" algn="ctr">
                        <a:lnSpc>
                          <a:spcPct val="109000"/>
                        </a:lnSpc>
                        <a:spcBef>
                          <a:spcPts val="0"/>
                        </a:spcBef>
                        <a:spcAft>
                          <a:spcPts val="445"/>
                        </a:spcAft>
                        <a:tabLst>
                          <a:tab pos="914400" algn="ctr"/>
                        </a:tabLst>
                      </a:pPr>
                      <a:r>
                        <a:rPr lang="en-US" sz="1400" dirty="0">
                          <a:effectLst/>
                        </a:rPr>
                        <a:t>Meaning</a:t>
                      </a:r>
                      <a:endParaRPr lang="en-US" sz="1100" b="1"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tc>
                  <a:txBody>
                    <a:bodyPr/>
                    <a:lstStyle/>
                    <a:p>
                      <a:pPr marL="0" marR="0" indent="0" algn="ctr">
                        <a:lnSpc>
                          <a:spcPct val="109000"/>
                        </a:lnSpc>
                        <a:spcBef>
                          <a:spcPts val="0"/>
                        </a:spcBef>
                        <a:spcAft>
                          <a:spcPts val="445"/>
                        </a:spcAft>
                        <a:tabLst>
                          <a:tab pos="914400" algn="ctr"/>
                        </a:tabLst>
                      </a:pPr>
                      <a:r>
                        <a:rPr lang="en-US" sz="1400">
                          <a:effectLst/>
                        </a:rPr>
                        <a:t>Appearing Variations</a:t>
                      </a:r>
                      <a:endParaRPr lang="en-US" sz="1100" b="1">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272684">
                <a:tc>
                  <a:txBody>
                    <a:bodyPr/>
                    <a:lstStyle/>
                    <a:p>
                      <a:pPr marL="0" marR="0" indent="0" algn="ctr">
                        <a:lnSpc>
                          <a:spcPct val="150000"/>
                        </a:lnSpc>
                        <a:spcBef>
                          <a:spcPts val="0"/>
                        </a:spcBef>
                        <a:spcAft>
                          <a:spcPts val="445"/>
                        </a:spcAft>
                        <a:tabLst>
                          <a:tab pos="914400" algn="ctr"/>
                        </a:tabLst>
                      </a:pPr>
                      <a:r>
                        <a:rPr lang="en-US" sz="1300">
                          <a:effectLst/>
                        </a:rPr>
                        <a:t>बहुत</a:t>
                      </a:r>
                      <a:endParaRPr lang="en-US" sz="1100">
                        <a:effectLst/>
                      </a:endParaRPr>
                    </a:p>
                    <a:p>
                      <a:pPr marL="0" marR="0" indent="0" algn="ctr">
                        <a:lnSpc>
                          <a:spcPct val="150000"/>
                        </a:lnSpc>
                        <a:spcBef>
                          <a:spcPts val="0"/>
                        </a:spcBef>
                        <a:spcAft>
                          <a:spcPts val="445"/>
                        </a:spcAft>
                        <a:tabLst>
                          <a:tab pos="914400" algn="ctr"/>
                        </a:tabLst>
                      </a:pPr>
                      <a:r>
                        <a:rPr lang="en-US" sz="1300">
                          <a:effectLst/>
                        </a:rPr>
                        <a:t> (bahut)</a:t>
                      </a:r>
                      <a:endParaRPr lang="en-US" sz="1100" b="1">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1200"/>
                        </a:spcBef>
                        <a:spcAft>
                          <a:spcPts val="445"/>
                        </a:spcAft>
                        <a:tabLst>
                          <a:tab pos="914400" algn="ctr"/>
                        </a:tabLst>
                      </a:pPr>
                      <a:r>
                        <a:rPr lang="en-US" sz="1300" dirty="0">
                          <a:effectLst/>
                        </a:rPr>
                        <a:t>Very</a:t>
                      </a:r>
                      <a:endParaRPr lang="en-US" sz="1100" b="1"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bahout bohut bhout</a:t>
                      </a:r>
                      <a:endParaRPr lang="en-US" sz="1200">
                        <a:effectLst/>
                      </a:endParaRPr>
                    </a:p>
                    <a:p>
                      <a:pPr marL="0" marR="0" indent="0" algn="ctr">
                        <a:lnSpc>
                          <a:spcPct val="150000"/>
                        </a:lnSpc>
                        <a:spcBef>
                          <a:spcPts val="0"/>
                        </a:spcBef>
                        <a:spcAft>
                          <a:spcPts val="0"/>
                        </a:spcAft>
                      </a:pPr>
                      <a:r>
                        <a:rPr lang="en-US" sz="1300">
                          <a:effectLst/>
                        </a:rPr>
                        <a:t>bauhat bohot bahut bhaut</a:t>
                      </a:r>
                      <a:endParaRPr lang="en-US" sz="1200">
                        <a:effectLst/>
                      </a:endParaRPr>
                    </a:p>
                    <a:p>
                      <a:pPr marL="0" marR="0" indent="0" algn="ctr">
                        <a:lnSpc>
                          <a:spcPct val="150000"/>
                        </a:lnSpc>
                        <a:spcBef>
                          <a:spcPts val="0"/>
                        </a:spcBef>
                        <a:spcAft>
                          <a:spcPts val="445"/>
                        </a:spcAft>
                        <a:tabLst>
                          <a:tab pos="914400" algn="ctr"/>
                        </a:tabLst>
                      </a:pPr>
                      <a:r>
                        <a:rPr lang="en-US" sz="1300">
                          <a:effectLst/>
                        </a:rPr>
                        <a:t>bahot bhot</a:t>
                      </a:r>
                      <a:endParaRPr lang="en-US" sz="1100" b="1">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18772">
                <a:tc>
                  <a:txBody>
                    <a:bodyPr/>
                    <a:lstStyle/>
                    <a:p>
                      <a:pPr marL="0" marR="0" indent="0" algn="ctr">
                        <a:lnSpc>
                          <a:spcPct val="150000"/>
                        </a:lnSpc>
                        <a:spcBef>
                          <a:spcPts val="0"/>
                        </a:spcBef>
                        <a:spcAft>
                          <a:spcPts val="445"/>
                        </a:spcAft>
                        <a:tabLst>
                          <a:tab pos="914400" algn="ctr"/>
                        </a:tabLst>
                      </a:pPr>
                      <a:r>
                        <a:rPr lang="en-US" sz="1300">
                          <a:effectLst/>
                        </a:rPr>
                        <a:t>मुबारक</a:t>
                      </a:r>
                      <a:r>
                        <a:rPr lang="en-US" sz="1100">
                          <a:effectLst/>
                        </a:rPr>
                        <a:t> </a:t>
                      </a:r>
                      <a:r>
                        <a:rPr lang="en-US" sz="1300">
                          <a:effectLst/>
                        </a:rPr>
                        <a:t>(mubaarak)</a:t>
                      </a:r>
                      <a:endParaRPr lang="en-US" sz="1100" b="1">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tc>
                  <a:txBody>
                    <a:bodyPr/>
                    <a:lstStyle/>
                    <a:p>
                      <a:pPr marL="0" marR="0" indent="0" algn="ctr">
                        <a:lnSpc>
                          <a:spcPct val="250000"/>
                        </a:lnSpc>
                        <a:spcBef>
                          <a:spcPts val="1200"/>
                        </a:spcBef>
                        <a:spcAft>
                          <a:spcPts val="445"/>
                        </a:spcAft>
                        <a:tabLst>
                          <a:tab pos="914400" algn="ctr"/>
                        </a:tabLst>
                      </a:pPr>
                      <a:r>
                        <a:rPr lang="en-US" sz="1300" dirty="0">
                          <a:effectLst/>
                        </a:rPr>
                        <a:t>Wishes</a:t>
                      </a:r>
                      <a:endParaRPr lang="en-US" sz="1100" b="1"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mobarak mubarak</a:t>
                      </a:r>
                      <a:endParaRPr lang="en-US" sz="1200">
                        <a:effectLst/>
                      </a:endParaRPr>
                    </a:p>
                    <a:p>
                      <a:pPr marL="0" marR="0" indent="0" algn="ctr">
                        <a:lnSpc>
                          <a:spcPct val="150000"/>
                        </a:lnSpc>
                        <a:spcBef>
                          <a:spcPts val="0"/>
                        </a:spcBef>
                        <a:spcAft>
                          <a:spcPts val="445"/>
                        </a:spcAft>
                        <a:tabLst>
                          <a:tab pos="914400" algn="ctr"/>
                        </a:tabLst>
                      </a:pPr>
                      <a:r>
                        <a:rPr lang="en-US" sz="1300">
                          <a:effectLst/>
                        </a:rPr>
                        <a:t>mubark</a:t>
                      </a:r>
                      <a:endParaRPr lang="en-US" sz="1100" b="1">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74662">
                <a:tc>
                  <a:txBody>
                    <a:bodyPr/>
                    <a:lstStyle/>
                    <a:p>
                      <a:pPr marL="0" marR="0" indent="0" algn="ctr">
                        <a:lnSpc>
                          <a:spcPct val="150000"/>
                        </a:lnSpc>
                        <a:spcBef>
                          <a:spcPts val="0"/>
                        </a:spcBef>
                        <a:spcAft>
                          <a:spcPts val="445"/>
                        </a:spcAft>
                        <a:tabLst>
                          <a:tab pos="914400" algn="ctr"/>
                        </a:tabLst>
                      </a:pPr>
                      <a:r>
                        <a:rPr lang="en-US" sz="1300">
                          <a:effectLst/>
                        </a:rPr>
                        <a:t>प्यार </a:t>
                      </a:r>
                      <a:endParaRPr lang="en-US" sz="1100">
                        <a:effectLst/>
                      </a:endParaRPr>
                    </a:p>
                    <a:p>
                      <a:pPr marL="0" marR="0" indent="0" algn="ctr">
                        <a:lnSpc>
                          <a:spcPct val="150000"/>
                        </a:lnSpc>
                        <a:spcBef>
                          <a:spcPts val="0"/>
                        </a:spcBef>
                        <a:spcAft>
                          <a:spcPts val="445"/>
                        </a:spcAft>
                        <a:tabLst>
                          <a:tab pos="914400" algn="ctr"/>
                        </a:tabLst>
                      </a:pPr>
                      <a:r>
                        <a:rPr lang="en-US" sz="1300">
                          <a:effectLst/>
                        </a:rPr>
                        <a:t>(pyaar)</a:t>
                      </a:r>
                      <a:endParaRPr lang="en-US" sz="1100" b="1">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tc>
                  <a:txBody>
                    <a:bodyPr/>
                    <a:lstStyle/>
                    <a:p>
                      <a:pPr marL="0" marR="0" indent="0" algn="ctr">
                        <a:lnSpc>
                          <a:spcPct val="250000"/>
                        </a:lnSpc>
                        <a:spcBef>
                          <a:spcPts val="1200"/>
                        </a:spcBef>
                        <a:spcAft>
                          <a:spcPts val="445"/>
                        </a:spcAft>
                        <a:tabLst>
                          <a:tab pos="914400" algn="ctr"/>
                        </a:tabLst>
                      </a:pPr>
                      <a:r>
                        <a:rPr lang="en-US" sz="1300" dirty="0">
                          <a:effectLst/>
                        </a:rPr>
                        <a:t>Love</a:t>
                      </a:r>
                      <a:endParaRPr lang="en-US" sz="1100" b="1"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err="1">
                          <a:effectLst/>
                        </a:rPr>
                        <a:t>pyaar</a:t>
                      </a:r>
                      <a:r>
                        <a:rPr lang="en-US" sz="1300" dirty="0">
                          <a:effectLst/>
                        </a:rPr>
                        <a:t> </a:t>
                      </a:r>
                      <a:r>
                        <a:rPr lang="en-US" sz="1300" dirty="0" err="1">
                          <a:effectLst/>
                        </a:rPr>
                        <a:t>peyar</a:t>
                      </a:r>
                      <a:r>
                        <a:rPr lang="en-US" sz="1300" dirty="0">
                          <a:effectLst/>
                        </a:rPr>
                        <a:t> </a:t>
                      </a:r>
                      <a:r>
                        <a:rPr lang="en-US" sz="1300" dirty="0" err="1">
                          <a:effectLst/>
                        </a:rPr>
                        <a:t>pyara</a:t>
                      </a:r>
                      <a:r>
                        <a:rPr lang="en-US" sz="1300" dirty="0">
                          <a:effectLst/>
                        </a:rPr>
                        <a:t> </a:t>
                      </a:r>
                      <a:r>
                        <a:rPr lang="en-US" sz="1300" dirty="0" err="1">
                          <a:effectLst/>
                        </a:rPr>
                        <a:t>piyar</a:t>
                      </a:r>
                      <a:endParaRPr lang="en-US" sz="1200" dirty="0">
                        <a:effectLst/>
                      </a:endParaRPr>
                    </a:p>
                    <a:p>
                      <a:pPr marL="0" marR="0" indent="0" algn="ctr">
                        <a:lnSpc>
                          <a:spcPct val="150000"/>
                        </a:lnSpc>
                        <a:spcBef>
                          <a:spcPts val="0"/>
                        </a:spcBef>
                        <a:spcAft>
                          <a:spcPts val="445"/>
                        </a:spcAft>
                        <a:tabLst>
                          <a:tab pos="914400" algn="ctr"/>
                        </a:tabLst>
                      </a:pPr>
                      <a:r>
                        <a:rPr lang="en-US" sz="1300" dirty="0" err="1">
                          <a:effectLst/>
                        </a:rPr>
                        <a:t>pyr</a:t>
                      </a:r>
                      <a:r>
                        <a:rPr lang="en-US" sz="1300" dirty="0">
                          <a:effectLst/>
                        </a:rPr>
                        <a:t> </a:t>
                      </a:r>
                      <a:r>
                        <a:rPr lang="en-US" sz="1300" dirty="0" err="1">
                          <a:effectLst/>
                        </a:rPr>
                        <a:t>piyaar</a:t>
                      </a:r>
                      <a:r>
                        <a:rPr lang="en-US" sz="1300" dirty="0">
                          <a:effectLst/>
                        </a:rPr>
                        <a:t> </a:t>
                      </a:r>
                      <a:r>
                        <a:rPr lang="en-US" sz="1300" dirty="0" err="1">
                          <a:effectLst/>
                        </a:rPr>
                        <a:t>pyar</a:t>
                      </a:r>
                      <a:endParaRPr lang="en-US" sz="1100" b="1"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6" name="Rectangle 5"/>
          <p:cNvSpPr/>
          <p:nvPr/>
        </p:nvSpPr>
        <p:spPr>
          <a:xfrm>
            <a:off x="8213551" y="4011268"/>
            <a:ext cx="2298701" cy="1255728"/>
          </a:xfrm>
          <a:prstGeom prst="rect">
            <a:avLst/>
          </a:prstGeom>
        </p:spPr>
        <p:txBody>
          <a:bodyPr wrap="square">
            <a:spAutoFit/>
          </a:bodyPr>
          <a:lstStyle/>
          <a:p>
            <a:pPr algn="just">
              <a:lnSpc>
                <a:spcPct val="105000"/>
              </a:lnSpc>
            </a:pPr>
            <a:r>
              <a:rPr lang="en-US" b="1" dirty="0">
                <a:latin typeface="Times New Roman" panose="02020603050405020304" pitchFamily="18" charset="0"/>
                <a:ea typeface="Times New Roman" panose="02020603050405020304" pitchFamily="18" charset="0"/>
                <a:cs typeface="Cambria" panose="02040503050406030204" pitchFamily="18" charset="0"/>
              </a:rPr>
              <a:t>Table 2.3:</a:t>
            </a:r>
            <a:r>
              <a:rPr lang="en-US" dirty="0">
                <a:latin typeface="Times New Roman" panose="02020603050405020304" pitchFamily="18" charset="0"/>
                <a:ea typeface="Times New Roman" panose="02020603050405020304" pitchFamily="18" charset="0"/>
                <a:cs typeface="Cambria" panose="02040503050406030204" pitchFamily="18" charset="0"/>
              </a:rPr>
              <a:t> Spelling variations of words in the Hi-</a:t>
            </a:r>
            <a:r>
              <a:rPr lang="en-US" dirty="0" err="1">
                <a:latin typeface="Times New Roman" panose="02020603050405020304" pitchFamily="18" charset="0"/>
                <a:ea typeface="Times New Roman" panose="02020603050405020304" pitchFamily="18" charset="0"/>
                <a:cs typeface="Cambria" panose="02040503050406030204" pitchFamily="18" charset="0"/>
              </a:rPr>
              <a:t>En</a:t>
            </a:r>
            <a:r>
              <a:rPr lang="en-US" dirty="0">
                <a:latin typeface="Times New Roman" panose="02020603050405020304" pitchFamily="18" charset="0"/>
                <a:ea typeface="Times New Roman" panose="02020603050405020304" pitchFamily="18" charset="0"/>
                <a:cs typeface="Cambria" panose="02040503050406030204" pitchFamily="18" charset="0"/>
              </a:rPr>
              <a:t> code-mix dataset.</a:t>
            </a:r>
            <a:endParaRPr lang="en-US"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250284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034" y="551872"/>
            <a:ext cx="9749366" cy="5518728"/>
          </a:xfrm>
        </p:spPr>
        <p:txBody>
          <a:bodyPr>
            <a:noAutofit/>
          </a:bodyPr>
          <a:lstStyle/>
          <a:p>
            <a:pPr marL="0" indent="0" algn="just">
              <a:buNone/>
            </a:pPr>
            <a:r>
              <a:rPr lang="en-US" b="1" dirty="0">
                <a:solidFill>
                  <a:schemeClr val="accent1"/>
                </a:solidFill>
              </a:rPr>
              <a:t>2.2</a:t>
            </a:r>
            <a:r>
              <a:rPr lang="en-US" dirty="0">
                <a:solidFill>
                  <a:schemeClr val="accent1"/>
                </a:solidFill>
              </a:rPr>
              <a:t>        </a:t>
            </a:r>
            <a:r>
              <a:rPr lang="en-US" b="1" dirty="0">
                <a:solidFill>
                  <a:schemeClr val="accent1"/>
                </a:solidFill>
              </a:rPr>
              <a:t>Data Preprocessing </a:t>
            </a:r>
            <a:endParaRPr lang="en-US" dirty="0"/>
          </a:p>
          <a:p>
            <a:pPr algn="just"/>
            <a:r>
              <a:rPr lang="en-US" dirty="0"/>
              <a:t>The extracted data is in the text format. It is loaded into the python code and split into separate lines using python’s </a:t>
            </a:r>
            <a:r>
              <a:rPr lang="en-US" b="1" dirty="0"/>
              <a:t>split()</a:t>
            </a:r>
            <a:r>
              <a:rPr lang="en-US" dirty="0"/>
              <a:t> function. Each line of comment is used then parsed and its annotated sentiment value is collected. Also, each word in the comment is translated into a common language (English in this case) using </a:t>
            </a:r>
            <a:r>
              <a:rPr lang="en-US" b="1" dirty="0"/>
              <a:t>Google Translation API (</a:t>
            </a:r>
            <a:r>
              <a:rPr lang="en-US" b="1" dirty="0" err="1"/>
              <a:t>googletrans</a:t>
            </a:r>
            <a:r>
              <a:rPr lang="en-US" b="1" dirty="0"/>
              <a:t>).</a:t>
            </a:r>
            <a:endParaRPr lang="en-US" dirty="0"/>
          </a:p>
          <a:p>
            <a:pPr algn="just"/>
            <a:r>
              <a:rPr lang="en-US" dirty="0"/>
              <a:t>Cloud translation is a feature provided by Google that can dynamically translate text between thousands of language pairs. This translation enables websites and programmers to integrate with their customers or products.</a:t>
            </a:r>
          </a:p>
          <a:p>
            <a:pPr marL="0" indent="0" algn="just">
              <a:buNone/>
            </a:pPr>
            <a:endParaRPr lang="en-US" dirty="0"/>
          </a:p>
          <a:p>
            <a:pPr marL="0" indent="0" algn="just">
              <a:buNone/>
            </a:pPr>
            <a:endParaRPr lang="en-US" dirty="0"/>
          </a:p>
        </p:txBody>
      </p:sp>
      <p:pic>
        <p:nvPicPr>
          <p:cNvPr id="3077" name="Picture 5"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3775075"/>
            <a:ext cx="5124450"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C:\Users\PKG\AppData\Local\Microsoft\Windows\INetCache\Content.Word\image3.png"/>
          <p:cNvPicPr/>
          <p:nvPr/>
        </p:nvPicPr>
        <p:blipFill>
          <a:blip r:embed="rId3">
            <a:extLst>
              <a:ext uri="{28A0092B-C50C-407E-A947-70E740481C1C}">
                <a14:useLocalDpi xmlns:a14="http://schemas.microsoft.com/office/drawing/2010/main" val="0"/>
              </a:ext>
            </a:extLst>
          </a:blip>
          <a:srcRect/>
          <a:stretch>
            <a:fillRect/>
          </a:stretch>
        </p:blipFill>
        <p:spPr bwMode="auto">
          <a:xfrm>
            <a:off x="6121400" y="3775075"/>
            <a:ext cx="4914900" cy="1592263"/>
          </a:xfrm>
          <a:prstGeom prst="rect">
            <a:avLst/>
          </a:prstGeom>
          <a:noFill/>
          <a:ln>
            <a:noFill/>
          </a:ln>
        </p:spPr>
      </p:pic>
      <p:sp>
        <p:nvSpPr>
          <p:cNvPr id="7" name="Rectangle 6"/>
          <p:cNvSpPr/>
          <p:nvPr/>
        </p:nvSpPr>
        <p:spPr>
          <a:xfrm>
            <a:off x="6488113" y="5452734"/>
            <a:ext cx="4408487" cy="646331"/>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cs typeface="Cambria" panose="02040503050406030204" pitchFamily="18" charset="0"/>
              </a:rPr>
              <a:t> Fig 2.3: </a:t>
            </a:r>
            <a:r>
              <a:rPr lang="en-US" dirty="0">
                <a:latin typeface="Times New Roman" panose="02020603050405020304" pitchFamily="18" charset="0"/>
                <a:ea typeface="Times New Roman" panose="02020603050405020304" pitchFamily="18" charset="0"/>
                <a:cs typeface="Cambria" panose="02040503050406030204" pitchFamily="18" charset="0"/>
              </a:rPr>
              <a:t>Comments generated using Google Translation API (After Translation).</a:t>
            </a:r>
            <a:endParaRPr lang="en-US" dirty="0"/>
          </a:p>
        </p:txBody>
      </p:sp>
      <p:sp>
        <p:nvSpPr>
          <p:cNvPr id="10" name="Rectangle 9"/>
          <p:cNvSpPr/>
          <p:nvPr/>
        </p:nvSpPr>
        <p:spPr>
          <a:xfrm>
            <a:off x="1248305" y="5452734"/>
            <a:ext cx="3958166"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cs typeface="Cambria" panose="02040503050406030204" pitchFamily="18" charset="0"/>
              </a:rPr>
              <a:t> </a:t>
            </a:r>
            <a:r>
              <a:rPr lang="en-US" b="1" dirty="0">
                <a:latin typeface="Times New Roman" panose="02020603050405020304" pitchFamily="18" charset="0"/>
                <a:ea typeface="Times New Roman" panose="02020603050405020304" pitchFamily="18" charset="0"/>
                <a:cs typeface="Cambria" panose="02040503050406030204" pitchFamily="18" charset="0"/>
              </a:rPr>
              <a:t>Fig 2.1:</a:t>
            </a:r>
            <a:r>
              <a:rPr lang="en-US" dirty="0">
                <a:latin typeface="Times New Roman" panose="02020603050405020304" pitchFamily="18" charset="0"/>
                <a:ea typeface="Times New Roman" panose="02020603050405020304" pitchFamily="18" charset="0"/>
                <a:cs typeface="Cambria" panose="02040503050406030204" pitchFamily="18" charset="0"/>
              </a:rPr>
              <a:t> Comments collected from the Facebook page (Before Translation).</a:t>
            </a:r>
            <a:endParaRPr lang="en-US" dirty="0"/>
          </a:p>
        </p:txBody>
      </p:sp>
    </p:spTree>
    <p:extLst>
      <p:ext uri="{BB962C8B-B14F-4D97-AF65-F5344CB8AC3E}">
        <p14:creationId xmlns:p14="http://schemas.microsoft.com/office/powerpoint/2010/main" val="1657645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934" y="323272"/>
            <a:ext cx="9711266" cy="5899728"/>
          </a:xfrm>
        </p:spPr>
        <p:txBody>
          <a:bodyPr>
            <a:noAutofit/>
          </a:bodyPr>
          <a:lstStyle/>
          <a:p>
            <a:pPr marL="0" indent="0">
              <a:buNone/>
            </a:pPr>
            <a:r>
              <a:rPr lang="en-US" b="1" dirty="0">
                <a:solidFill>
                  <a:schemeClr val="accent1"/>
                </a:solidFill>
              </a:rPr>
              <a:t>2.3</a:t>
            </a:r>
            <a:r>
              <a:rPr lang="en-US" dirty="0">
                <a:solidFill>
                  <a:schemeClr val="accent1"/>
                </a:solidFill>
              </a:rPr>
              <a:t>        </a:t>
            </a:r>
            <a:r>
              <a:rPr lang="en-US" b="1" dirty="0">
                <a:solidFill>
                  <a:schemeClr val="accent1"/>
                </a:solidFill>
              </a:rPr>
              <a:t>Words To </a:t>
            </a:r>
            <a:r>
              <a:rPr lang="en-US" b="1" dirty="0" err="1">
                <a:solidFill>
                  <a:schemeClr val="accent1"/>
                </a:solidFill>
              </a:rPr>
              <a:t>Embeddings</a:t>
            </a:r>
            <a:endParaRPr lang="en-US" dirty="0">
              <a:solidFill>
                <a:schemeClr val="accent1"/>
              </a:solidFill>
            </a:endParaRPr>
          </a:p>
          <a:p>
            <a:pPr algn="just"/>
            <a:r>
              <a:rPr lang="en-US" dirty="0"/>
              <a:t>Word level models are the most commonly used statistical approaches to learn word-level feature representations. </a:t>
            </a:r>
            <a:r>
              <a:rPr lang="en-US" b="1" dirty="0"/>
              <a:t>Word2Vec</a:t>
            </a:r>
            <a:r>
              <a:rPr lang="en-US" dirty="0"/>
              <a:t> (</a:t>
            </a:r>
            <a:r>
              <a:rPr lang="en-US" i="1" dirty="0" err="1"/>
              <a:t>Mikolov</a:t>
            </a:r>
            <a:r>
              <a:rPr lang="en-US" i="1" dirty="0"/>
              <a:t> et al. 2013</a:t>
            </a:r>
            <a:r>
              <a:rPr lang="en-US" dirty="0"/>
              <a:t>) and </a:t>
            </a:r>
            <a:r>
              <a:rPr lang="en-US" b="1" dirty="0"/>
              <a:t>Word-RNNs</a:t>
            </a:r>
            <a:r>
              <a:rPr lang="en-US" dirty="0"/>
              <a:t> (</a:t>
            </a:r>
            <a:r>
              <a:rPr lang="en-US" i="1" dirty="0"/>
              <a:t>thang Luong</a:t>
            </a:r>
            <a:r>
              <a:rPr lang="en-US" dirty="0"/>
              <a:t> </a:t>
            </a:r>
            <a:r>
              <a:rPr lang="en-US" i="1" dirty="0"/>
              <a:t>et al. 2013</a:t>
            </a:r>
            <a:r>
              <a:rPr lang="en-US" dirty="0"/>
              <a:t>) have substantially contributed to the development of vector representations of English words and their applications in various NLP tasks such as Summarization, Machine Translation and Sentiment Analysis. They are theoretically sound since language consists of inherently arbitrary mappings between words of different languages. One of the most common approaches in using the Word2Vec model is to use a pre-trained Embedding that has already been trained on a very large corpus of data. One such Embedding is the </a:t>
            </a:r>
            <a:r>
              <a:rPr lang="en-US" dirty="0" err="1"/>
              <a:t>GloVe</a:t>
            </a:r>
            <a:r>
              <a:rPr lang="en-US" dirty="0"/>
              <a:t> embedding provided online by Stanford University.</a:t>
            </a:r>
          </a:p>
          <a:p>
            <a:pPr algn="just"/>
            <a:endParaRPr lang="en-US" dirty="0"/>
          </a:p>
        </p:txBody>
      </p:sp>
      <p:pic>
        <p:nvPicPr>
          <p:cNvPr id="5" name="Picture 4" descr="C:\Users\PKG\AppData\Local\Microsoft\Windows\INetCache\Content.Word\image1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3805" y="3632199"/>
            <a:ext cx="4974590" cy="2723515"/>
          </a:xfrm>
          <a:prstGeom prst="rect">
            <a:avLst/>
          </a:prstGeom>
          <a:noFill/>
          <a:ln>
            <a:noFill/>
          </a:ln>
        </p:spPr>
      </p:pic>
      <p:sp>
        <p:nvSpPr>
          <p:cNvPr id="6" name="Rectangle 5"/>
          <p:cNvSpPr/>
          <p:nvPr/>
        </p:nvSpPr>
        <p:spPr>
          <a:xfrm>
            <a:off x="7706995" y="4426635"/>
            <a:ext cx="2757805" cy="923330"/>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Fig 2.4: </a:t>
            </a:r>
            <a:r>
              <a:rPr lang="en-US" dirty="0">
                <a:latin typeface="Times New Roman" panose="02020603050405020304" pitchFamily="18" charset="0"/>
                <a:ea typeface="Times New Roman" panose="02020603050405020304" pitchFamily="18" charset="0"/>
              </a:rPr>
              <a:t>Vector representation of a word using Word </a:t>
            </a:r>
            <a:r>
              <a:rPr lang="en-US" dirty="0" err="1">
                <a:latin typeface="Times New Roman" panose="02020603050405020304" pitchFamily="18" charset="0"/>
                <a:ea typeface="Times New Roman" panose="02020603050405020304" pitchFamily="18" charset="0"/>
              </a:rPr>
              <a:t>Embeddings</a:t>
            </a:r>
            <a:r>
              <a:rPr lang="en-US" dirty="0">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5986857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743</TotalTime>
  <Words>3700</Words>
  <Application>Microsoft Macintosh PowerPoint</Application>
  <PresentationFormat>Widescreen</PresentationFormat>
  <Paragraphs>187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vt:lpstr>
      <vt:lpstr>Times New Roman</vt:lpstr>
      <vt:lpstr>Trebuchet MS</vt:lpstr>
      <vt:lpstr>Wingdings 3</vt:lpstr>
      <vt:lpstr>Facet</vt:lpstr>
      <vt:lpstr>Abstract   </vt:lpstr>
      <vt:lpstr>Acknowledgment    </vt:lpstr>
      <vt:lpstr>CONTENTS:</vt:lpstr>
      <vt:lpstr>1. Introduction     </vt:lpstr>
      <vt:lpstr>PowerPoint Presentation</vt:lpstr>
      <vt:lpstr>2.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Model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Observation</vt:lpstr>
      <vt:lpstr>PowerPoint Presentation</vt:lpstr>
      <vt:lpstr>PowerPoint Presentation</vt:lpstr>
      <vt:lpstr>5. Comparative Study</vt:lpstr>
      <vt:lpstr>6. Conclusion</vt:lpstr>
      <vt:lpstr>7.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PROJECT                               FOR IV SEMESTER Mentor: Prof. P.K.Jana(HOD CSE Dept IIT(ISM)</dc:title>
  <dc:creator>Dhanpal Sujith</dc:creator>
  <cp:lastModifiedBy>prabhat.kumar</cp:lastModifiedBy>
  <cp:revision>150</cp:revision>
  <dcterms:created xsi:type="dcterms:W3CDTF">2018-04-09T04:22:44Z</dcterms:created>
  <dcterms:modified xsi:type="dcterms:W3CDTF">2020-09-15T10:05:32Z</dcterms:modified>
</cp:coreProperties>
</file>