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>
        <p:scale>
          <a:sx n="97" d="100"/>
          <a:sy n="97" d="100"/>
        </p:scale>
        <p:origin x="1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12/03/21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6A15-E0BA-4B4F-8784-D745B928A6FB}" type="datetime1">
              <a:rPr lang="en-IN" smtClean="0"/>
              <a:t>12/03/21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A44B-32C9-F643-A064-65C5C8BC0178}" type="datetime1">
              <a:rPr lang="en-IN" smtClean="0"/>
              <a:t>12/03/21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852E-5996-A041-A568-97DBA53F28A0}" type="datetime1">
              <a:rPr lang="en-IN" smtClean="0"/>
              <a:t>12/03/21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E6E5-1042-5E4B-834E-6A449ED7BE87}" type="datetime1">
              <a:rPr lang="en-IN" smtClean="0"/>
              <a:t>12/03/21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5A5E-DB65-714A-BED1-3291967B57EF}" type="datetime1">
              <a:rPr lang="en-IN" smtClean="0"/>
              <a:t>12/03/21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B26-E3DA-EC41-BA30-390C9B65AD94}" type="datetime1">
              <a:rPr lang="en-IN" smtClean="0"/>
              <a:t>12/03/21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0883-9878-324D-8FB0-E3C26B4CD39A}" type="datetime1">
              <a:rPr lang="en-IN" smtClean="0"/>
              <a:t>12/03/21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4378-CB39-8D43-BD42-1378A61F91D2}" type="datetime1">
              <a:rPr lang="en-IN" smtClean="0"/>
              <a:t>12/03/21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0E4A-51FD-9048-9595-B0D44E99F14B}" type="datetime1">
              <a:rPr lang="en-IN" smtClean="0"/>
              <a:t>12/03/21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4CD1-1EE6-8B40-B0E2-053E00D8616E}" type="datetime1">
              <a:rPr lang="en-IN" smtClean="0"/>
              <a:t>12/03/21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7BEC-E1ED-7B4F-A4AE-3781948C2B01}" type="datetime1">
              <a:rPr lang="en-IN" smtClean="0"/>
              <a:t>12/03/21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C267-BBBB-6D45-A450-D0FCE578B883}" type="datetime1">
              <a:rPr lang="en-IN" smtClean="0"/>
              <a:t>12/03/21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Prabhat Mishra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3D07-F65D-7845-A976-AF172BCB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An asset management company Spark Funds wants to make investments of  5 to 15 million USD per round of investment in companies across different sectors in different Geographies.</a:t>
            </a:r>
          </a:p>
          <a:p>
            <a:pPr marL="0" indent="0">
              <a:buNone/>
            </a:pPr>
            <a:r>
              <a:rPr lang="en-IN" sz="1800" dirty="0"/>
              <a:t>The objective is to identify:</a:t>
            </a:r>
          </a:p>
          <a:p>
            <a:pPr marL="342900" indent="-342900">
              <a:buAutoNum type="arabicPeriod"/>
            </a:pPr>
            <a:r>
              <a:rPr lang="en-IN" sz="1800" dirty="0"/>
              <a:t>Investment Type</a:t>
            </a:r>
          </a:p>
          <a:p>
            <a:pPr marL="342900" indent="-342900">
              <a:buAutoNum type="arabicPeriod"/>
            </a:pPr>
            <a:r>
              <a:rPr lang="en-IN" sz="1800" dirty="0"/>
              <a:t>Countries ( English Speaking)</a:t>
            </a:r>
          </a:p>
          <a:p>
            <a:pPr marL="342900" indent="-342900">
              <a:buAutoNum type="arabicPeriod"/>
            </a:pPr>
            <a:r>
              <a:rPr lang="en-IN" sz="1800" dirty="0"/>
              <a:t>Sectors</a:t>
            </a:r>
          </a:p>
          <a:p>
            <a:pPr marL="0" indent="0">
              <a:buNone/>
            </a:pPr>
            <a:r>
              <a:rPr lang="en-IN" sz="1800" dirty="0"/>
              <a:t>for making investments based on the investments where other players are majorly investing.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3045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 Business Objectives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625E1-1BD1-E746-A525-09FFB0569CB9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71C09B-A636-6C45-AFED-C5DFD083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8933" y="223719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 Approach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2BC33F-2637-B248-9F70-6B4775943B64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83833-3918-7045-BA03-DB588BAE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6208FD30-0F1C-9641-A41F-FDB3F0EBD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71755"/>
            <a:ext cx="11520000" cy="53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09" y="199335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Analysis – Investment Type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Following steps are performed for identifying Investment Type:</a:t>
            </a:r>
          </a:p>
          <a:p>
            <a:pPr marL="342900" indent="-342900">
              <a:buAutoNum type="arabicPeriod"/>
            </a:pPr>
            <a:r>
              <a:rPr lang="en-IN" sz="1800" dirty="0"/>
              <a:t>Read the companies and rounds2 data.</a:t>
            </a:r>
          </a:p>
          <a:p>
            <a:pPr marL="342900" indent="-342900">
              <a:buAutoNum type="arabicPeriod"/>
            </a:pPr>
            <a:r>
              <a:rPr lang="en-IN" sz="1800" dirty="0"/>
              <a:t>Correct the data quality issues like string manipulation, data type issues etc</a:t>
            </a:r>
          </a:p>
          <a:p>
            <a:pPr marL="342900" indent="-342900">
              <a:buAutoNum type="arabicPeriod"/>
            </a:pPr>
            <a:r>
              <a:rPr lang="en-IN" sz="1800" dirty="0"/>
              <a:t>Merge rounds2 and companies data to associate investments against companies</a:t>
            </a:r>
          </a:p>
          <a:p>
            <a:pPr marL="342900" indent="-342900">
              <a:buAutoNum type="arabicPeriod"/>
            </a:pPr>
            <a:r>
              <a:rPr lang="en-IN" sz="1800" dirty="0"/>
              <a:t>Identify if there are missing values for investment type</a:t>
            </a:r>
          </a:p>
          <a:p>
            <a:pPr marL="342900" indent="-342900">
              <a:buAutoNum type="arabicPeriod"/>
            </a:pPr>
            <a:r>
              <a:rPr lang="en-IN" sz="1800" dirty="0"/>
              <a:t>Filter data for main investment types ( “angel”, “private equity”, “seed” and “venture”)</a:t>
            </a:r>
          </a:p>
          <a:p>
            <a:pPr marL="342900" indent="-342900">
              <a:buAutoNum type="arabicPeriod"/>
            </a:pPr>
            <a:r>
              <a:rPr lang="en-IN" sz="1800" dirty="0"/>
              <a:t>Plot box plot to identify the outliers</a:t>
            </a:r>
          </a:p>
          <a:p>
            <a:pPr marL="342900" indent="-342900">
              <a:buAutoNum type="arabicPeriod"/>
            </a:pPr>
            <a:r>
              <a:rPr lang="en-IN" sz="1800" dirty="0"/>
              <a:t>Calculate the most representative value of the investment amount for each of the four funding type</a:t>
            </a:r>
          </a:p>
          <a:p>
            <a:pPr marL="342900" indent="-342900">
              <a:buAutoNum type="arabicPeriod"/>
            </a:pPr>
            <a:r>
              <a:rPr lang="en-IN" sz="1800" dirty="0"/>
              <a:t>Based on the investment budget per round, best suited investment type is </a:t>
            </a:r>
            <a:r>
              <a:rPr lang="en-IN" sz="1800" b="1" u="sng" dirty="0">
                <a:solidFill>
                  <a:srgbClr val="FF0000"/>
                </a:solidFill>
              </a:rPr>
              <a:t>“Venture”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AF8BB-0853-7B4A-8DAE-896D97AF28A3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16DA8-5BEF-1B4A-B034-257E595A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5C4A8E2-BEA7-AA4B-8EB0-4D94FE611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595230"/>
            <a:ext cx="339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93" y="230744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Analysis – Investment Country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6022355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Following steps are performed for identifying top Countries suited for investment:</a:t>
            </a:r>
          </a:p>
          <a:p>
            <a:pPr marL="342900" indent="-342900">
              <a:buAutoNum type="arabicPeriod"/>
            </a:pPr>
            <a:r>
              <a:rPr lang="en-IN" sz="1800" dirty="0"/>
              <a:t>Filter the master data for shortlisted investment type – venture</a:t>
            </a:r>
          </a:p>
          <a:p>
            <a:pPr marL="342900" indent="-342900">
              <a:buAutoNum type="arabicPeriod"/>
            </a:pPr>
            <a:r>
              <a:rPr lang="en-IN" sz="1800" dirty="0"/>
              <a:t>Calculate the raised amount by each country in all the sectors</a:t>
            </a:r>
          </a:p>
          <a:p>
            <a:pPr marL="342900" indent="-342900">
              <a:buAutoNum type="arabicPeriod"/>
            </a:pPr>
            <a:r>
              <a:rPr lang="en-IN" sz="1800" dirty="0"/>
              <a:t>Plot the bar chart to identify the top countries with the highest amount of funding</a:t>
            </a:r>
          </a:p>
          <a:p>
            <a:pPr marL="342900" indent="-342900">
              <a:buAutoNum type="arabicPeriod"/>
            </a:pPr>
            <a:r>
              <a:rPr lang="en-IN" sz="1800" dirty="0"/>
              <a:t>Shortlist the countries which are English speaking ones.</a:t>
            </a:r>
          </a:p>
          <a:p>
            <a:pPr marL="342900" indent="-342900">
              <a:buAutoNum type="arabicPeriod"/>
            </a:pPr>
            <a:r>
              <a:rPr lang="en-IN" sz="1800" dirty="0"/>
              <a:t>Top English Speaking Countries are</a:t>
            </a:r>
            <a:r>
              <a:rPr lang="en-IN" sz="1800" b="1" u="sng" dirty="0">
                <a:solidFill>
                  <a:srgbClr val="FF0000"/>
                </a:solidFill>
              </a:rPr>
              <a:t> “USA, UK and India”</a:t>
            </a:r>
            <a:r>
              <a:rPr lang="en-IN" sz="1800" dirty="0"/>
              <a:t> with highest total investments.</a:t>
            </a:r>
          </a:p>
          <a:p>
            <a:pPr marL="342900" indent="-342900">
              <a:buAutoNum type="arabicPeriod"/>
            </a:pPr>
            <a:endParaRPr lang="en-IN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58D1CD-D1EF-224F-96EB-F22BA2217B83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8D7DC-D9D2-CC4E-A078-C83B94EC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7539E32-D969-7449-8D53-0E7A4ADB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797565"/>
            <a:ext cx="588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93" y="211527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 Analysis –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97" y="1256869"/>
            <a:ext cx="6234390" cy="434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Following steps are performed for identifying top Countries suited for investment:</a:t>
            </a:r>
          </a:p>
          <a:p>
            <a:pPr marL="342900" indent="-342900">
              <a:buAutoNum type="arabicPeriod"/>
            </a:pPr>
            <a:r>
              <a:rPr lang="en-IN" sz="1800" dirty="0"/>
              <a:t>Rad the sector mapping sheet.</a:t>
            </a:r>
          </a:p>
          <a:p>
            <a:pPr marL="342900" indent="-342900">
              <a:buAutoNum type="arabicPeriod"/>
            </a:pPr>
            <a:r>
              <a:rPr lang="en-IN" sz="1800" dirty="0"/>
              <a:t>Correct the data quality issues like string manipulation etc.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800" dirty="0"/>
              <a:t>Filter the master data for shortlisted investment type – venture and  top 3 countries.</a:t>
            </a:r>
          </a:p>
          <a:p>
            <a:pPr marL="342900" indent="-342900">
              <a:buAutoNum type="arabicPeriod"/>
            </a:pPr>
            <a:r>
              <a:rPr lang="en-IN" sz="1800" dirty="0"/>
              <a:t>Unpivot mapping data to get sub sector and main sector information.</a:t>
            </a:r>
          </a:p>
          <a:p>
            <a:pPr marL="342900" indent="-342900">
              <a:buAutoNum type="arabicPeriod"/>
            </a:pPr>
            <a:r>
              <a:rPr lang="en-IN" sz="1800" dirty="0"/>
              <a:t>Apply Business rule decided for identifying the primary sector and main sector for each company.</a:t>
            </a:r>
          </a:p>
          <a:p>
            <a:pPr marL="342900" indent="-342900">
              <a:buAutoNum type="arabicPeriod"/>
            </a:pPr>
            <a:r>
              <a:rPr lang="en-IN" sz="1800" dirty="0"/>
              <a:t>Split the data into 3 countries</a:t>
            </a:r>
          </a:p>
          <a:p>
            <a:pPr marL="342900" indent="-342900">
              <a:buAutoNum type="arabicPeriod"/>
            </a:pPr>
            <a:r>
              <a:rPr lang="en-IN" sz="1800" dirty="0"/>
              <a:t>Calculate the total number of investments and the total amount of investments in each main sector for each of the three countries.</a:t>
            </a:r>
          </a:p>
          <a:p>
            <a:pPr marL="342900" indent="-342900">
              <a:buAutoNum type="arabicPeriod"/>
            </a:pPr>
            <a:r>
              <a:rPr lang="en-IN" sz="1800" dirty="0"/>
              <a:t>Shortlist the main sector for each countries with the highest investments.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035773-474B-884B-8B3D-AF9468E2B809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16C08-4A4B-0446-997C-B50F272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FEB68-43C5-BD42-A2D2-741D5557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038" y="1106100"/>
            <a:ext cx="3938418" cy="286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37599-578B-7947-A257-6F870FCD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85" y="4065130"/>
            <a:ext cx="4150620" cy="24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2508A67-92E2-8A42-8BD7-0AF7154E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65" y="4124449"/>
            <a:ext cx="9241612" cy="24077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08358" y="6501377"/>
            <a:ext cx="6994657" cy="309490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 Sectored Wise Investment in selected Countries</a:t>
            </a:r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D83BFB40-E0E3-E24E-A8BF-C6F94EC4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729" y="1097938"/>
            <a:ext cx="4448491" cy="3026511"/>
          </a:xfrm>
          <a:prstGeom prst="rect">
            <a:avLst/>
          </a:prstGeom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1C853EBB-4B24-8F4F-80F5-BE93612B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565" y="1076626"/>
            <a:ext cx="4670624" cy="28795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2AA906-3CDC-E944-94B3-796FE7B71A2E}"/>
              </a:ext>
            </a:extLst>
          </p:cNvPr>
          <p:cNvSpPr txBox="1">
            <a:spLocks/>
          </p:cNvSpPr>
          <p:nvPr/>
        </p:nvSpPr>
        <p:spPr>
          <a:xfrm>
            <a:off x="8266602" y="3688726"/>
            <a:ext cx="3049617" cy="467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1800" b="1" dirty="0"/>
              <a:t>Country for Investment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859-08E1-EC4C-A38C-E20D736212A2}"/>
              </a:ext>
            </a:extLst>
          </p:cNvPr>
          <p:cNvSpPr/>
          <p:nvPr/>
        </p:nvSpPr>
        <p:spPr>
          <a:xfrm>
            <a:off x="2880052" y="3756129"/>
            <a:ext cx="276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Type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EB9147-0C04-4947-B530-143D0BE64E13}"/>
              </a:ext>
            </a:extLst>
          </p:cNvPr>
          <p:cNvSpPr txBox="1">
            <a:spLocks/>
          </p:cNvSpPr>
          <p:nvPr/>
        </p:nvSpPr>
        <p:spPr>
          <a:xfrm>
            <a:off x="1355663" y="76720"/>
            <a:ext cx="6470175" cy="1164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/>
              <a:t> Goals Outcome for Investment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FD068-16C3-2841-B819-D1B3DB5D8A7F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750567-2D27-C648-87A6-C0CF0267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Based on the analysis performed on the companies and investment data for each sector. Below are the suggested outcomes for Sparks Funds:</a:t>
            </a:r>
          </a:p>
          <a:p>
            <a:pPr marL="0" indent="0">
              <a:buNone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Investment in Venture Funds will be best suited.</a:t>
            </a:r>
          </a:p>
          <a:p>
            <a:pPr marL="342900" indent="-342900">
              <a:buAutoNum type="arabicPeriod"/>
            </a:pPr>
            <a:r>
              <a:rPr lang="en-IN" sz="1600" dirty="0"/>
              <a:t>English Speaking Countries: USA, UK and India are highest among Investment received</a:t>
            </a:r>
          </a:p>
          <a:p>
            <a:pPr marL="342900" indent="-342900">
              <a:buAutoNum type="arabicPeriod"/>
            </a:pPr>
            <a:r>
              <a:rPr lang="en-IN" sz="1600" dirty="0"/>
              <a:t>Top Sectors in highly invested companies are:</a:t>
            </a:r>
          </a:p>
          <a:p>
            <a:pPr lvl="1"/>
            <a:r>
              <a:rPr lang="en-IN" sz="1600" dirty="0"/>
              <a:t>Others</a:t>
            </a:r>
          </a:p>
          <a:p>
            <a:pPr lvl="1"/>
            <a:r>
              <a:rPr lang="en-IN" sz="1600" dirty="0"/>
              <a:t>Cleantech / Semiconductors</a:t>
            </a:r>
          </a:p>
          <a:p>
            <a:pPr lvl="1"/>
            <a:r>
              <a:rPr lang="en-IN" sz="1600" dirty="0"/>
              <a:t>Social, Finance, Analytics, Advertising</a:t>
            </a:r>
          </a:p>
          <a:p>
            <a:pPr lvl="1"/>
            <a:r>
              <a:rPr lang="en-IN" sz="1600" dirty="0"/>
              <a:t>News, Search and Messaging</a:t>
            </a:r>
            <a:endParaRPr lang="en-IN" sz="1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8661" y="223719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Conclusion</a:t>
            </a:r>
            <a:endParaRPr lang="en-IN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F12D47-F719-B24F-9C1C-FF37972DE49D}"/>
              </a:ext>
            </a:extLst>
          </p:cNvPr>
          <p:cNvCxnSpPr/>
          <p:nvPr/>
        </p:nvCxnSpPr>
        <p:spPr>
          <a:xfrm>
            <a:off x="219456" y="1086882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5A2AECD-B177-1D48-A033-0B00A4C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475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INVESTMENT ASSIGNMENT  SUBMISSION </vt:lpstr>
      <vt:lpstr> Business Objectives</vt:lpstr>
      <vt:lpstr> Approach</vt:lpstr>
      <vt:lpstr>Analysis – Investment Type</vt:lpstr>
      <vt:lpstr>Analysis – Investment Country</vt:lpstr>
      <vt:lpstr> Analysis – Sector</vt:lpstr>
      <vt:lpstr> Sectored Wise Investment in selected Countries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Mishra, Prabhat</cp:lastModifiedBy>
  <cp:revision>36</cp:revision>
  <dcterms:created xsi:type="dcterms:W3CDTF">2016-06-09T08:16:28Z</dcterms:created>
  <dcterms:modified xsi:type="dcterms:W3CDTF">2021-03-12T09:57:21Z</dcterms:modified>
</cp:coreProperties>
</file>