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7" r:id="rId6"/>
    <p:sldId id="269" r:id="rId7"/>
    <p:sldId id="270" r:id="rId8"/>
    <p:sldId id="27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108" d="100"/>
          <a:sy n="108" d="100"/>
        </p:scale>
        <p:origin x="768" y="1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20/04/21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36A15-E0BA-4B4F-8784-D745B928A6FB}" type="datetime1">
              <a:rPr lang="en-IN" smtClean="0"/>
              <a:t>20/04/21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FA44B-32C9-F643-A064-65C5C8BC0178}" type="datetime1">
              <a:rPr lang="en-IN" smtClean="0"/>
              <a:t>20/04/21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5852E-5996-A041-A568-97DBA53F28A0}" type="datetime1">
              <a:rPr lang="en-IN" smtClean="0"/>
              <a:t>20/04/21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03E6E5-1042-5E4B-834E-6A449ED7BE87}" type="datetime1">
              <a:rPr lang="en-IN" smtClean="0"/>
              <a:t>20/04/21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545A5E-DB65-714A-BED1-3291967B57EF}" type="datetime1">
              <a:rPr lang="en-IN" smtClean="0"/>
              <a:t>20/04/21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51B26-E3DA-EC41-BA30-390C9B65AD94}" type="datetime1">
              <a:rPr lang="en-IN" smtClean="0"/>
              <a:t>20/04/21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60883-9878-324D-8FB0-E3C26B4CD39A}" type="datetime1">
              <a:rPr lang="en-IN" smtClean="0"/>
              <a:t>20/04/21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64378-CB39-8D43-BD42-1378A61F91D2}" type="datetime1">
              <a:rPr lang="en-IN" smtClean="0"/>
              <a:t>20/04/21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C0E4A-51FD-9048-9595-B0D44E99F14B}" type="datetime1">
              <a:rPr lang="en-IN" smtClean="0"/>
              <a:t>20/04/21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994CD1-1EE6-8B40-B0E2-053E00D8616E}" type="datetime1">
              <a:rPr lang="en-IN" smtClean="0"/>
              <a:t>20/04/21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407BEC-E1ED-7B4F-A4AE-3781948C2B01}" type="datetime1">
              <a:rPr lang="en-IN" smtClean="0"/>
              <a:t>20/04/21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CC267-BBBB-6D45-A450-D0FCE578B883}" type="datetime1">
              <a:rPr lang="en-IN" smtClean="0"/>
              <a:t>20/04/21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Group Facilitator: Prabhat Mishra</a:t>
            </a:r>
          </a:p>
          <a:p>
            <a:pPr algn="l"/>
            <a:r>
              <a:rPr lang="en-IN" sz="1800" dirty="0"/>
              <a:t>Team Member: Deepanshu Pradhan </a:t>
            </a:r>
          </a:p>
          <a:p>
            <a:pPr algn="l"/>
            <a:endParaRPr lang="en-IN" sz="1800" dirty="0"/>
          </a:p>
        </p:txBody>
      </p:sp>
      <p:sp>
        <p:nvSpPr>
          <p:cNvPr id="6" name="Slide Number Placeholder 5">
            <a:extLst>
              <a:ext uri="{FF2B5EF4-FFF2-40B4-BE49-F238E27FC236}">
                <a16:creationId xmlns:a16="http://schemas.microsoft.com/office/drawing/2014/main" id="{521F3D07-F65D-7845-A976-AF172BCBAEB3}"/>
              </a:ext>
            </a:extLst>
          </p:cNvPr>
          <p:cNvSpPr>
            <a:spLocks noGrp="1"/>
          </p:cNvSpPr>
          <p:nvPr>
            <p:ph type="sldNum" sz="quarter" idx="12"/>
          </p:nvPr>
        </p:nvSpPr>
        <p:spPr/>
        <p:txBody>
          <a:bodyPr/>
          <a:lstStyle/>
          <a:p>
            <a:fld id="{B4FB9132-D0D3-4182-9F3A-A2B393A6FF16}" type="slidenum">
              <a:rPr lang="en-IN" smtClean="0"/>
              <a:t>1</a:t>
            </a:fld>
            <a:endParaRPr lang="en-IN"/>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258788"/>
            <a:ext cx="11168742" cy="4940400"/>
          </a:xfrm>
        </p:spPr>
        <p:txBody>
          <a:bodyPr>
            <a:normAutofit/>
          </a:bodyPr>
          <a:lstStyle/>
          <a:p>
            <a:pPr marL="0" indent="0">
              <a:buNone/>
            </a:pPr>
            <a:r>
              <a:rPr lang="en-IN" sz="1900" dirty="0"/>
              <a:t>A consumer finance company specialised in lending various types of loans to urban customers. </a:t>
            </a:r>
          </a:p>
          <a:p>
            <a:pPr marL="0" indent="0">
              <a:buNone/>
            </a:pPr>
            <a:r>
              <a:rPr lang="en-IN" sz="1900" dirty="0"/>
              <a:t>When a loan application is received by the company, the company must make a decision to approve the loan based on the profile of the applicant. Two kinds of risks are linked to the choice of the bank</a:t>
            </a:r>
          </a:p>
          <a:p>
            <a:r>
              <a:rPr lang="en-IN" sz="1900" dirty="0"/>
              <a:t>If the applicant is inclined to repay the loan, then not approving the loan will result in a business loss to the company</a:t>
            </a:r>
          </a:p>
          <a:p>
            <a:r>
              <a:rPr lang="en-IN" sz="1900" dirty="0"/>
              <a:t>If the applicant is unlikely to repay the loan, i.e. if the applicant is inclined to default, then approving the loan may result in a financial loss to the company.</a:t>
            </a:r>
          </a:p>
          <a:p>
            <a:pPr marL="0" indent="0">
              <a:buNone/>
            </a:pPr>
            <a:r>
              <a:rPr lang="en-IN" sz="1900" dirty="0"/>
              <a:t>If the firm approves the loan, there are three possible scenarios outlined below:</a:t>
            </a:r>
          </a:p>
          <a:p>
            <a:pPr marL="971550" lvl="1" indent="-514350">
              <a:buFont typeface="+mj-lt"/>
              <a:buAutoNum type="arabicPeriod"/>
            </a:pPr>
            <a:r>
              <a:rPr lang="en-IN" sz="1900" b="1" dirty="0"/>
              <a:t>Fully paid</a:t>
            </a:r>
            <a:r>
              <a:rPr lang="en-IN" sz="1900" dirty="0"/>
              <a:t>: Applicant has fully paid the loan (the principal and the interest rate)</a:t>
            </a:r>
          </a:p>
          <a:p>
            <a:pPr marL="971550" lvl="1" indent="-514350">
              <a:buFont typeface="+mj-lt"/>
              <a:buAutoNum type="arabicPeriod"/>
            </a:pPr>
            <a:r>
              <a:rPr lang="en-IN" sz="1900" b="1" dirty="0"/>
              <a:t>Current</a:t>
            </a:r>
            <a:r>
              <a:rPr lang="en-IN" sz="1900" dirty="0"/>
              <a:t>: Applicant is in the process of paying the instalments, i.e. the tenure of the loan is not yet completed.</a:t>
            </a:r>
          </a:p>
          <a:p>
            <a:pPr marL="971550" lvl="1" indent="-514350">
              <a:buFont typeface="+mj-lt"/>
              <a:buAutoNum type="arabicPeriod"/>
            </a:pPr>
            <a:r>
              <a:rPr lang="en-IN" sz="1900" b="1" dirty="0"/>
              <a:t>Charged-off</a:t>
            </a:r>
            <a:r>
              <a:rPr lang="en-IN" sz="1900" dirty="0"/>
              <a:t>: Applicant has not paid the instalments in due time for a long period of time, i.e. he/she has defaulted on the loan</a:t>
            </a:r>
          </a:p>
          <a:p>
            <a:pPr marL="0" indent="0">
              <a:buNone/>
            </a:pPr>
            <a:endParaRPr lang="en-IN" dirty="0"/>
          </a:p>
          <a:p>
            <a:pPr marL="0" indent="0">
              <a:buNone/>
            </a:pPr>
            <a:endParaRPr lang="en-IN" sz="1800" dirty="0"/>
          </a:p>
        </p:txBody>
      </p:sp>
      <p:sp>
        <p:nvSpPr>
          <p:cNvPr id="5" name="Title 1"/>
          <p:cNvSpPr>
            <a:spLocks noGrp="1"/>
          </p:cNvSpPr>
          <p:nvPr>
            <p:ph type="title"/>
          </p:nvPr>
        </p:nvSpPr>
        <p:spPr>
          <a:xfrm>
            <a:off x="1173045" y="230744"/>
            <a:ext cx="9313817" cy="856138"/>
          </a:xfrm>
        </p:spPr>
        <p:txBody>
          <a:bodyPr>
            <a:normAutofit/>
          </a:bodyPr>
          <a:lstStyle/>
          <a:p>
            <a:r>
              <a:rPr lang="en-IN" sz="2400" b="1" dirty="0"/>
              <a:t> Business Understanding</a:t>
            </a:r>
          </a:p>
        </p:txBody>
      </p:sp>
      <p:cxnSp>
        <p:nvCxnSpPr>
          <p:cNvPr id="4" name="Straight Connector 3">
            <a:extLst>
              <a:ext uri="{FF2B5EF4-FFF2-40B4-BE49-F238E27FC236}">
                <a16:creationId xmlns:a16="http://schemas.microsoft.com/office/drawing/2014/main" id="{783625E1-1BD1-E746-A525-09FFB0569CB9}"/>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071C09B-A636-6C45-AFED-C5DFD083C78E}"/>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509" y="199335"/>
            <a:ext cx="9313817" cy="856138"/>
          </a:xfrm>
        </p:spPr>
        <p:txBody>
          <a:bodyPr>
            <a:normAutofit/>
          </a:bodyPr>
          <a:lstStyle/>
          <a:p>
            <a:r>
              <a:rPr lang="en-IN" sz="2400" b="1" dirty="0"/>
              <a:t>Business Objective</a:t>
            </a:r>
            <a:endParaRPr lang="en-IN" sz="2400" dirty="0"/>
          </a:p>
        </p:txBody>
      </p:sp>
      <p:sp>
        <p:nvSpPr>
          <p:cNvPr id="3" name="Content Placeholder 2"/>
          <p:cNvSpPr>
            <a:spLocks noGrp="1"/>
          </p:cNvSpPr>
          <p:nvPr>
            <p:ph idx="1"/>
          </p:nvPr>
        </p:nvSpPr>
        <p:spPr/>
        <p:txBody>
          <a:bodyPr>
            <a:normAutofit/>
          </a:bodyPr>
          <a:lstStyle/>
          <a:p>
            <a:pPr marL="0" indent="0">
              <a:buNone/>
            </a:pPr>
            <a:endParaRPr lang="en-IN" sz="1800" b="1" dirty="0"/>
          </a:p>
          <a:p>
            <a:pPr marL="0" indent="0">
              <a:buNone/>
            </a:pPr>
            <a:r>
              <a:rPr lang="en-IN" sz="1800" dirty="0"/>
              <a:t>Lending loans to ‘risky’ applicants is the largest source of financial loss (called credit loss). In other words, borrowers who default cause the largest amount of loss to the lenders. Such customers labelled as </a:t>
            </a:r>
            <a:r>
              <a:rPr lang="en-IN" sz="1800" b="1" dirty="0"/>
              <a:t>'charged-off' </a:t>
            </a:r>
            <a:r>
              <a:rPr lang="en-IN" sz="1800" dirty="0"/>
              <a:t>are the </a:t>
            </a:r>
            <a:r>
              <a:rPr lang="en-IN" sz="1800" b="1" dirty="0"/>
              <a:t>'defaulters'</a:t>
            </a:r>
            <a:r>
              <a:rPr lang="en-IN" sz="1800" dirty="0"/>
              <a:t>.</a:t>
            </a:r>
          </a:p>
          <a:p>
            <a:pPr marL="0" indent="0">
              <a:buNone/>
            </a:pPr>
            <a:r>
              <a:rPr lang="en-IN" sz="1800" dirty="0"/>
              <a:t>The objective is to understand the driving factors (or driver variables) behind loan default. The company can utilise this knowledge for its portfolio and risk assessment.</a:t>
            </a:r>
          </a:p>
        </p:txBody>
      </p:sp>
      <p:cxnSp>
        <p:nvCxnSpPr>
          <p:cNvPr id="4" name="Straight Connector 3">
            <a:extLst>
              <a:ext uri="{FF2B5EF4-FFF2-40B4-BE49-F238E27FC236}">
                <a16:creationId xmlns:a16="http://schemas.microsoft.com/office/drawing/2014/main" id="{F7DAF8BB-0853-7B4A-8DAE-896D97AF28A3}"/>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0916DA8-5BEF-1B4A-B034-257E595AA809}"/>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893" y="230744"/>
            <a:ext cx="9313817" cy="856138"/>
          </a:xfrm>
        </p:spPr>
        <p:txBody>
          <a:bodyPr>
            <a:normAutofit/>
          </a:bodyPr>
          <a:lstStyle/>
          <a:p>
            <a:r>
              <a:rPr lang="en-IN" sz="2400" b="1" dirty="0"/>
              <a:t>Analysis- Flowchart</a:t>
            </a:r>
            <a:endParaRPr lang="en-IN" sz="2400" dirty="0"/>
          </a:p>
        </p:txBody>
      </p:sp>
      <p:sp>
        <p:nvSpPr>
          <p:cNvPr id="3" name="Content Placeholder 2"/>
          <p:cNvSpPr>
            <a:spLocks noGrp="1"/>
          </p:cNvSpPr>
          <p:nvPr>
            <p:ph idx="1"/>
          </p:nvPr>
        </p:nvSpPr>
        <p:spPr>
          <a:xfrm>
            <a:off x="404949" y="1270662"/>
            <a:ext cx="5580215" cy="4928526"/>
          </a:xfrm>
        </p:spPr>
        <p:txBody>
          <a:bodyPr>
            <a:normAutofit fontScale="85000" lnSpcReduction="20000"/>
          </a:bodyPr>
          <a:lstStyle/>
          <a:p>
            <a:pPr marL="0" indent="0">
              <a:buNone/>
            </a:pPr>
            <a:r>
              <a:rPr lang="en-IN" sz="1800" dirty="0"/>
              <a:t>Following steps are performed:</a:t>
            </a:r>
          </a:p>
          <a:p>
            <a:pPr marL="0" indent="0">
              <a:buNone/>
            </a:pPr>
            <a:r>
              <a:rPr lang="en-IN" sz="1800" b="1" dirty="0"/>
              <a:t>1. </a:t>
            </a:r>
            <a:r>
              <a:rPr lang="en-IN" sz="1600" b="1" dirty="0"/>
              <a:t>Data Sourcing</a:t>
            </a:r>
          </a:p>
          <a:p>
            <a:pPr marL="800100" lvl="1" indent="-342900">
              <a:buAutoNum type="arabicPeriod"/>
            </a:pPr>
            <a:r>
              <a:rPr lang="en-IN" sz="1400" dirty="0"/>
              <a:t>Checking the encoding of the file</a:t>
            </a:r>
          </a:p>
          <a:p>
            <a:pPr marL="800100" lvl="1" indent="-342900">
              <a:buAutoNum type="arabicPeriod"/>
            </a:pPr>
            <a:r>
              <a:rPr lang="en-IN" sz="1400" dirty="0"/>
              <a:t>Loading the data		</a:t>
            </a:r>
          </a:p>
          <a:p>
            <a:pPr marL="0" indent="0">
              <a:buNone/>
            </a:pPr>
            <a:r>
              <a:rPr lang="en-IN" sz="1800" b="1" dirty="0"/>
              <a:t>2</a:t>
            </a:r>
            <a:r>
              <a:rPr lang="en-IN" sz="1600" b="1" dirty="0"/>
              <a:t>. Data Cleaning</a:t>
            </a:r>
          </a:p>
          <a:p>
            <a:pPr marL="800100" lvl="1" indent="-342900">
              <a:buFont typeface="+mj-lt"/>
              <a:buAutoNum type="alphaUcPeriod"/>
            </a:pPr>
            <a:r>
              <a:rPr lang="en-IN" sz="1400" dirty="0"/>
              <a:t>Null Values Analysis</a:t>
            </a:r>
          </a:p>
          <a:p>
            <a:pPr marL="1257300" lvl="2" indent="-342900">
              <a:buFont typeface="+mj-lt"/>
              <a:buAutoNum type="arabicPeriod"/>
            </a:pPr>
            <a:r>
              <a:rPr lang="en-IN" sz="1400" dirty="0"/>
              <a:t>Identify and drop columns with 100% missing data</a:t>
            </a:r>
          </a:p>
          <a:p>
            <a:pPr marL="1257300" lvl="2" indent="-342900">
              <a:buFont typeface="+mj-lt"/>
              <a:buAutoNum type="arabicPeriod"/>
            </a:pPr>
            <a:r>
              <a:rPr lang="en-IN" sz="1400" dirty="0"/>
              <a:t>Identify and drop columns with more than 80% missing data</a:t>
            </a:r>
          </a:p>
          <a:p>
            <a:pPr marL="1257300" lvl="2" indent="-342900">
              <a:buFont typeface="+mj-lt"/>
              <a:buAutoNum type="arabicPeriod"/>
            </a:pPr>
            <a:r>
              <a:rPr lang="en-IN" sz="1400" dirty="0"/>
              <a:t>Identify and drop columns having single unique values as they will not any value to the analysis</a:t>
            </a:r>
          </a:p>
          <a:p>
            <a:pPr marL="1257300" lvl="2" indent="-342900">
              <a:buFont typeface="+mj-lt"/>
              <a:buAutoNum type="arabicPeriod"/>
            </a:pPr>
            <a:r>
              <a:rPr lang="en-IN" sz="1400" dirty="0"/>
              <a:t> Identify and drop unnecessary columns (like text based, Applicant Loan Behaviour)</a:t>
            </a:r>
          </a:p>
          <a:p>
            <a:pPr marL="457200" lvl="1" indent="0">
              <a:buNone/>
            </a:pPr>
            <a:r>
              <a:rPr lang="en-IN" sz="1400" dirty="0"/>
              <a:t>B. Datatype Check </a:t>
            </a:r>
          </a:p>
          <a:p>
            <a:pPr marL="457200" lvl="1" indent="0">
              <a:buNone/>
            </a:pPr>
            <a:r>
              <a:rPr lang="en-IN" sz="1400" dirty="0"/>
              <a:t>C. Datatype Conversion</a:t>
            </a:r>
          </a:p>
          <a:p>
            <a:pPr marL="457200" lvl="1" indent="0">
              <a:buNone/>
            </a:pPr>
            <a:r>
              <a:rPr lang="en-IN" sz="1400" dirty="0"/>
              <a:t>	1. Converting text to float values like </a:t>
            </a:r>
            <a:r>
              <a:rPr lang="en-IN" sz="1400" dirty="0" err="1"/>
              <a:t>interest_rate</a:t>
            </a:r>
            <a:r>
              <a:rPr lang="en-IN" sz="1400" dirty="0"/>
              <a:t>, emp length</a:t>
            </a:r>
          </a:p>
          <a:p>
            <a:pPr marL="457200" lvl="1" indent="0">
              <a:buNone/>
            </a:pPr>
            <a:r>
              <a:rPr lang="en-IN" sz="1400" dirty="0"/>
              <a:t>D. Drop Records</a:t>
            </a:r>
          </a:p>
          <a:p>
            <a:pPr marL="457200" lvl="1" indent="0">
              <a:buNone/>
            </a:pPr>
            <a:r>
              <a:rPr lang="en-IN" sz="1400" dirty="0"/>
              <a:t>	1. Drop Duplicates</a:t>
            </a:r>
          </a:p>
          <a:p>
            <a:pPr marL="457200" lvl="1" indent="0">
              <a:buNone/>
            </a:pPr>
            <a:r>
              <a:rPr lang="en-IN" sz="1400" dirty="0"/>
              <a:t>	2. Drop records for current records</a:t>
            </a:r>
          </a:p>
          <a:p>
            <a:pPr marL="0" indent="0">
              <a:buNone/>
            </a:pPr>
            <a:r>
              <a:rPr lang="en-IN" sz="1400" dirty="0"/>
              <a:t>            E. Impute Null Values</a:t>
            </a:r>
          </a:p>
          <a:p>
            <a:pPr marL="0" indent="0">
              <a:buNone/>
            </a:pPr>
            <a:r>
              <a:rPr lang="en-IN" sz="1400" dirty="0"/>
              <a:t>            F. Derived Metrics</a:t>
            </a:r>
          </a:p>
          <a:p>
            <a:pPr marL="0" indent="0">
              <a:buNone/>
            </a:pPr>
            <a:r>
              <a:rPr lang="en-IN" sz="1400" dirty="0"/>
              <a:t>	1. Derive month and year from </a:t>
            </a:r>
            <a:r>
              <a:rPr lang="en-IN" sz="1400" dirty="0" err="1"/>
              <a:t>issue_date</a:t>
            </a:r>
            <a:endParaRPr lang="en-IN" sz="1400" dirty="0"/>
          </a:p>
          <a:p>
            <a:pPr marL="0" indent="0">
              <a:buNone/>
            </a:pPr>
            <a:r>
              <a:rPr lang="en-IN" sz="1400" dirty="0"/>
              <a:t>	2. Derive loan amount and annual income ratio</a:t>
            </a:r>
          </a:p>
          <a:p>
            <a:pPr marL="0" indent="0">
              <a:buNone/>
            </a:pPr>
            <a:r>
              <a:rPr lang="en-IN" sz="1400" dirty="0"/>
              <a:t>	3. Adding target variable based on </a:t>
            </a:r>
            <a:r>
              <a:rPr lang="en-IN" sz="1400" dirty="0" err="1"/>
              <a:t>loan_status</a:t>
            </a:r>
            <a:endParaRPr lang="en-IN" sz="1400" dirty="0"/>
          </a:p>
          <a:p>
            <a:pPr marL="457200" lvl="1" indent="0">
              <a:buNone/>
            </a:pPr>
            <a:endParaRPr lang="en-IN" sz="1400" dirty="0"/>
          </a:p>
          <a:p>
            <a:pPr marL="457200" lvl="1" indent="0">
              <a:buNone/>
            </a:pPr>
            <a:endParaRPr lang="en-IN" sz="1400" dirty="0"/>
          </a:p>
        </p:txBody>
      </p:sp>
      <p:cxnSp>
        <p:nvCxnSpPr>
          <p:cNvPr id="4" name="Straight Connector 3">
            <a:extLst>
              <a:ext uri="{FF2B5EF4-FFF2-40B4-BE49-F238E27FC236}">
                <a16:creationId xmlns:a16="http://schemas.microsoft.com/office/drawing/2014/main" id="{EE58D1CD-D1EF-224F-96EB-F22BA2217B83}"/>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818D7DC-D9D2-CC4E-A078-C83B94EC2BDC}"/>
              </a:ext>
            </a:extLst>
          </p:cNvPr>
          <p:cNvSpPr>
            <a:spLocks noGrp="1"/>
          </p:cNvSpPr>
          <p:nvPr>
            <p:ph type="sldNum" sz="quarter" idx="12"/>
          </p:nvPr>
        </p:nvSpPr>
        <p:spPr/>
        <p:txBody>
          <a:bodyPr/>
          <a:lstStyle/>
          <a:p>
            <a:r>
              <a:rPr lang="en-IN"/>
              <a:t>1</a:t>
            </a:r>
            <a:endParaRPr lang="en-IN" dirty="0"/>
          </a:p>
        </p:txBody>
      </p:sp>
      <p:sp>
        <p:nvSpPr>
          <p:cNvPr id="8" name="Content Placeholder 2">
            <a:extLst>
              <a:ext uri="{FF2B5EF4-FFF2-40B4-BE49-F238E27FC236}">
                <a16:creationId xmlns:a16="http://schemas.microsoft.com/office/drawing/2014/main" id="{456DBDA9-3423-A04D-9159-5676B6B23A59}"/>
              </a:ext>
            </a:extLst>
          </p:cNvPr>
          <p:cNvSpPr txBox="1">
            <a:spLocks/>
          </p:cNvSpPr>
          <p:nvPr/>
        </p:nvSpPr>
        <p:spPr>
          <a:xfrm>
            <a:off x="6096000" y="1270662"/>
            <a:ext cx="5580215" cy="4928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400" dirty="0"/>
          </a:p>
          <a:p>
            <a:pPr marL="0" indent="0">
              <a:buFont typeface="Arial" panose="020B0604020202020204" pitchFamily="34" charset="0"/>
              <a:buNone/>
            </a:pPr>
            <a:endParaRPr lang="en-IN" sz="1400" dirty="0"/>
          </a:p>
          <a:p>
            <a:pPr marL="0" indent="0">
              <a:buFont typeface="Arial" panose="020B0604020202020204" pitchFamily="34" charset="0"/>
              <a:buNone/>
            </a:pPr>
            <a:endParaRPr lang="en-IN" sz="1400" dirty="0"/>
          </a:p>
          <a:p>
            <a:pPr marL="457200" lvl="1" indent="0">
              <a:buFont typeface="Arial" panose="020B0604020202020204" pitchFamily="34" charset="0"/>
              <a:buNone/>
            </a:pPr>
            <a:endParaRPr lang="en-IN" sz="1400" dirty="0"/>
          </a:p>
          <a:p>
            <a:pPr marL="457200" lvl="1" indent="0">
              <a:buFont typeface="Arial" panose="020B0604020202020204" pitchFamily="34" charset="0"/>
              <a:buNone/>
            </a:pPr>
            <a:endParaRPr lang="en-IN" sz="1400" dirty="0"/>
          </a:p>
        </p:txBody>
      </p:sp>
      <p:pic>
        <p:nvPicPr>
          <p:cNvPr id="6" name="Picture 5">
            <a:extLst>
              <a:ext uri="{FF2B5EF4-FFF2-40B4-BE49-F238E27FC236}">
                <a16:creationId xmlns:a16="http://schemas.microsoft.com/office/drawing/2014/main" id="{41A96BD4-7181-C443-84E7-36E26FFC4D98}"/>
              </a:ext>
            </a:extLst>
          </p:cNvPr>
          <p:cNvPicPr>
            <a:picLocks noChangeAspect="1"/>
          </p:cNvPicPr>
          <p:nvPr/>
        </p:nvPicPr>
        <p:blipFill>
          <a:blip r:embed="rId2"/>
          <a:stretch>
            <a:fillRect/>
          </a:stretch>
        </p:blipFill>
        <p:spPr>
          <a:xfrm>
            <a:off x="7497057" y="1387972"/>
            <a:ext cx="4179158" cy="5333503"/>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893" y="211527"/>
            <a:ext cx="9313817" cy="856138"/>
          </a:xfrm>
        </p:spPr>
        <p:txBody>
          <a:bodyPr>
            <a:normAutofit/>
          </a:bodyPr>
          <a:lstStyle/>
          <a:p>
            <a:r>
              <a:rPr lang="en-IN" sz="2400" b="1" dirty="0"/>
              <a:t> Analysis</a:t>
            </a:r>
          </a:p>
        </p:txBody>
      </p:sp>
      <p:sp>
        <p:nvSpPr>
          <p:cNvPr id="3" name="Content Placeholder 2"/>
          <p:cNvSpPr>
            <a:spLocks noGrp="1"/>
          </p:cNvSpPr>
          <p:nvPr>
            <p:ph idx="1"/>
          </p:nvPr>
        </p:nvSpPr>
        <p:spPr>
          <a:xfrm>
            <a:off x="391696" y="1256869"/>
            <a:ext cx="10438599" cy="4704540"/>
          </a:xfrm>
        </p:spPr>
        <p:txBody>
          <a:bodyPr>
            <a:normAutofit/>
          </a:bodyPr>
          <a:lstStyle/>
          <a:p>
            <a:pPr marL="0" indent="0">
              <a:buNone/>
            </a:pPr>
            <a:r>
              <a:rPr lang="en-IN" sz="1400" b="1" dirty="0"/>
              <a:t>3. Univariate Analysis:</a:t>
            </a:r>
          </a:p>
          <a:p>
            <a:pPr marL="0" indent="0">
              <a:buNone/>
            </a:pPr>
            <a:r>
              <a:rPr lang="en-IN" sz="1200" dirty="0"/>
              <a:t>	A. Continuous Variables (Loan Amount, Annual Income, Interest Rate, DTI, Target Variable Default Percentage, Employee Length</a:t>
            </a:r>
          </a:p>
          <a:p>
            <a:pPr marL="0" indent="0">
              <a:buNone/>
            </a:pPr>
            <a:r>
              <a:rPr lang="en-IN" sz="1200" dirty="0"/>
              <a:t>	B. Categorical Variables ( Address State, Grade, Home Ownership, Issue year, Sub Grade, Purpose, Term, Verification Status </a:t>
            </a:r>
          </a:p>
          <a:p>
            <a:pPr marL="0" indent="0">
              <a:buNone/>
            </a:pPr>
            <a:r>
              <a:rPr lang="en-IN" sz="1400" b="1" dirty="0"/>
              <a:t>4. Bi/Multivariate Analysis:</a:t>
            </a:r>
          </a:p>
          <a:p>
            <a:pPr marL="0" indent="0">
              <a:buNone/>
            </a:pPr>
            <a:r>
              <a:rPr lang="en-IN" sz="1200" dirty="0"/>
              <a:t>	A. Heatmap for continuous variable</a:t>
            </a:r>
          </a:p>
          <a:p>
            <a:pPr marL="0" indent="0">
              <a:buNone/>
            </a:pPr>
            <a:r>
              <a:rPr lang="en-IN" sz="1200" dirty="0"/>
              <a:t>	B. Pair Plot for continuous variable</a:t>
            </a:r>
          </a:p>
          <a:p>
            <a:pPr marL="0" indent="0">
              <a:buNone/>
            </a:pPr>
            <a:r>
              <a:rPr lang="en-IN" sz="1200" dirty="0"/>
              <a:t>	C. Target Variable vs (Loan Amount, Annual Income, Interest Rate, DTI, Open Account, Derogatory Public Record, Employee Length, Address State, Grade, Home Ownership, Issue year, Sub Grade, Purpose, Term, Verification Status, Issue Month</a:t>
            </a:r>
          </a:p>
          <a:p>
            <a:pPr marL="0" indent="0">
              <a:buNone/>
            </a:pPr>
            <a:r>
              <a:rPr lang="en-IN" sz="1200" dirty="0"/>
              <a:t>	D. Issue month vs Purpose vs Target Variable</a:t>
            </a:r>
          </a:p>
          <a:p>
            <a:pPr marL="0" indent="0">
              <a:buNone/>
            </a:pPr>
            <a:r>
              <a:rPr lang="en-IN" sz="1200" dirty="0"/>
              <a:t>	E. Loan Amount Income Ratio, Interest vs Target Variable</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p:txBody>
      </p:sp>
      <p:cxnSp>
        <p:nvCxnSpPr>
          <p:cNvPr id="4" name="Straight Connector 3">
            <a:extLst>
              <a:ext uri="{FF2B5EF4-FFF2-40B4-BE49-F238E27FC236}">
                <a16:creationId xmlns:a16="http://schemas.microsoft.com/office/drawing/2014/main" id="{90035773-474B-884B-8B3D-AF9468E2B809}"/>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0116C08-4A4B-0446-997C-B50F27288022}"/>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EB9147-0C04-4947-B530-143D0BE64E13}"/>
              </a:ext>
            </a:extLst>
          </p:cNvPr>
          <p:cNvSpPr txBox="1">
            <a:spLocks/>
          </p:cNvSpPr>
          <p:nvPr/>
        </p:nvSpPr>
        <p:spPr>
          <a:xfrm>
            <a:off x="1355663" y="76720"/>
            <a:ext cx="6470175" cy="116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400" b="1" dirty="0"/>
              <a:t>Driving Factors Behind Loan Default</a:t>
            </a:r>
          </a:p>
        </p:txBody>
      </p:sp>
      <p:cxnSp>
        <p:nvCxnSpPr>
          <p:cNvPr id="10" name="Straight Connector 9">
            <a:extLst>
              <a:ext uri="{FF2B5EF4-FFF2-40B4-BE49-F238E27FC236}">
                <a16:creationId xmlns:a16="http://schemas.microsoft.com/office/drawing/2014/main" id="{309FD068-16C3-2841-B819-D1B3DB5D8A7F}"/>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753D0A6-AEEF-7A4F-A714-F88784EC8841}"/>
              </a:ext>
            </a:extLst>
          </p:cNvPr>
          <p:cNvPicPr>
            <a:picLocks noChangeAspect="1"/>
          </p:cNvPicPr>
          <p:nvPr/>
        </p:nvPicPr>
        <p:blipFill>
          <a:blip r:embed="rId2"/>
          <a:stretch>
            <a:fillRect/>
          </a:stretch>
        </p:blipFill>
        <p:spPr>
          <a:xfrm>
            <a:off x="870860" y="1241689"/>
            <a:ext cx="9965477" cy="5313487"/>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EB9147-0C04-4947-B530-143D0BE64E13}"/>
              </a:ext>
            </a:extLst>
          </p:cNvPr>
          <p:cNvSpPr txBox="1">
            <a:spLocks/>
          </p:cNvSpPr>
          <p:nvPr/>
        </p:nvSpPr>
        <p:spPr>
          <a:xfrm>
            <a:off x="1355663" y="76720"/>
            <a:ext cx="6470175" cy="116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400" b="1" dirty="0"/>
              <a:t>Driving Factors Behind Loan Default</a:t>
            </a:r>
          </a:p>
        </p:txBody>
      </p:sp>
      <p:cxnSp>
        <p:nvCxnSpPr>
          <p:cNvPr id="10" name="Straight Connector 9">
            <a:extLst>
              <a:ext uri="{FF2B5EF4-FFF2-40B4-BE49-F238E27FC236}">
                <a16:creationId xmlns:a16="http://schemas.microsoft.com/office/drawing/2014/main" id="{309FD068-16C3-2841-B819-D1B3DB5D8A7F}"/>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C5750567-2D27-C648-87A6-C0CF0267ABFC}"/>
              </a:ext>
            </a:extLst>
          </p:cNvPr>
          <p:cNvSpPr>
            <a:spLocks noGrp="1"/>
          </p:cNvSpPr>
          <p:nvPr>
            <p:ph type="sldNum" sz="quarter" idx="12"/>
          </p:nvPr>
        </p:nvSpPr>
        <p:spPr/>
        <p:txBody>
          <a:bodyPr/>
          <a:lstStyle/>
          <a:p>
            <a:r>
              <a:rPr lang="en-IN"/>
              <a:t>1</a:t>
            </a:r>
            <a:endParaRPr lang="en-IN" dirty="0"/>
          </a:p>
        </p:txBody>
      </p:sp>
      <p:pic>
        <p:nvPicPr>
          <p:cNvPr id="2" name="Picture 1">
            <a:extLst>
              <a:ext uri="{FF2B5EF4-FFF2-40B4-BE49-F238E27FC236}">
                <a16:creationId xmlns:a16="http://schemas.microsoft.com/office/drawing/2014/main" id="{8A526D1E-B3CD-CD44-A9B2-DAEDD2429EA3}"/>
              </a:ext>
            </a:extLst>
          </p:cNvPr>
          <p:cNvPicPr>
            <a:picLocks noChangeAspect="1"/>
          </p:cNvPicPr>
          <p:nvPr/>
        </p:nvPicPr>
        <p:blipFill>
          <a:blip r:embed="rId2"/>
          <a:stretch>
            <a:fillRect/>
          </a:stretch>
        </p:blipFill>
        <p:spPr>
          <a:xfrm>
            <a:off x="219456" y="1241689"/>
            <a:ext cx="4427105" cy="2740955"/>
          </a:xfrm>
          <a:prstGeom prst="rect">
            <a:avLst/>
          </a:prstGeom>
        </p:spPr>
      </p:pic>
      <p:pic>
        <p:nvPicPr>
          <p:cNvPr id="4" name="Picture 3">
            <a:extLst>
              <a:ext uri="{FF2B5EF4-FFF2-40B4-BE49-F238E27FC236}">
                <a16:creationId xmlns:a16="http://schemas.microsoft.com/office/drawing/2014/main" id="{01B12253-69BE-B54C-B3E0-8E0FA04813C4}"/>
              </a:ext>
            </a:extLst>
          </p:cNvPr>
          <p:cNvPicPr>
            <a:picLocks noChangeAspect="1"/>
          </p:cNvPicPr>
          <p:nvPr/>
        </p:nvPicPr>
        <p:blipFill>
          <a:blip r:embed="rId3"/>
          <a:stretch>
            <a:fillRect/>
          </a:stretch>
        </p:blipFill>
        <p:spPr>
          <a:xfrm>
            <a:off x="323108" y="4100637"/>
            <a:ext cx="3956801" cy="2433205"/>
          </a:xfrm>
          <a:prstGeom prst="rect">
            <a:avLst/>
          </a:prstGeom>
        </p:spPr>
      </p:pic>
      <p:pic>
        <p:nvPicPr>
          <p:cNvPr id="5" name="Picture 4">
            <a:extLst>
              <a:ext uri="{FF2B5EF4-FFF2-40B4-BE49-F238E27FC236}">
                <a16:creationId xmlns:a16="http://schemas.microsoft.com/office/drawing/2014/main" id="{840C33A5-D631-7140-BFDC-292759673245}"/>
              </a:ext>
            </a:extLst>
          </p:cNvPr>
          <p:cNvPicPr>
            <a:picLocks noChangeAspect="1"/>
          </p:cNvPicPr>
          <p:nvPr/>
        </p:nvPicPr>
        <p:blipFill>
          <a:blip r:embed="rId4"/>
          <a:stretch>
            <a:fillRect/>
          </a:stretch>
        </p:blipFill>
        <p:spPr>
          <a:xfrm>
            <a:off x="4279909" y="4139376"/>
            <a:ext cx="4115764" cy="2318327"/>
          </a:xfrm>
          <a:prstGeom prst="rect">
            <a:avLst/>
          </a:prstGeom>
        </p:spPr>
      </p:pic>
      <p:pic>
        <p:nvPicPr>
          <p:cNvPr id="6" name="Picture 5">
            <a:extLst>
              <a:ext uri="{FF2B5EF4-FFF2-40B4-BE49-F238E27FC236}">
                <a16:creationId xmlns:a16="http://schemas.microsoft.com/office/drawing/2014/main" id="{EEBA05BA-ED8B-0E42-8E21-97A12A552710}"/>
              </a:ext>
            </a:extLst>
          </p:cNvPr>
          <p:cNvPicPr>
            <a:picLocks noChangeAspect="1"/>
          </p:cNvPicPr>
          <p:nvPr/>
        </p:nvPicPr>
        <p:blipFill>
          <a:blip r:embed="rId5"/>
          <a:stretch>
            <a:fillRect/>
          </a:stretch>
        </p:blipFill>
        <p:spPr>
          <a:xfrm>
            <a:off x="4458182" y="1241688"/>
            <a:ext cx="3367656" cy="2740955"/>
          </a:xfrm>
          <a:prstGeom prst="rect">
            <a:avLst/>
          </a:prstGeom>
        </p:spPr>
      </p:pic>
      <p:pic>
        <p:nvPicPr>
          <p:cNvPr id="7" name="Picture 6">
            <a:extLst>
              <a:ext uri="{FF2B5EF4-FFF2-40B4-BE49-F238E27FC236}">
                <a16:creationId xmlns:a16="http://schemas.microsoft.com/office/drawing/2014/main" id="{E20FD57B-2ABA-AD47-9CE5-B4E14D65CE0A}"/>
              </a:ext>
            </a:extLst>
          </p:cNvPr>
          <p:cNvPicPr>
            <a:picLocks noChangeAspect="1"/>
          </p:cNvPicPr>
          <p:nvPr/>
        </p:nvPicPr>
        <p:blipFill>
          <a:blip r:embed="rId6"/>
          <a:stretch>
            <a:fillRect/>
          </a:stretch>
        </p:blipFill>
        <p:spPr>
          <a:xfrm>
            <a:off x="7749080" y="1165549"/>
            <a:ext cx="4528057" cy="2560950"/>
          </a:xfrm>
          <a:prstGeom prst="rect">
            <a:avLst/>
          </a:prstGeom>
        </p:spPr>
      </p:pic>
      <p:pic>
        <p:nvPicPr>
          <p:cNvPr id="8" name="Picture 7">
            <a:extLst>
              <a:ext uri="{FF2B5EF4-FFF2-40B4-BE49-F238E27FC236}">
                <a16:creationId xmlns:a16="http://schemas.microsoft.com/office/drawing/2014/main" id="{F05E706D-955D-0C45-9F5A-60FA0F3E88C0}"/>
              </a:ext>
            </a:extLst>
          </p:cNvPr>
          <p:cNvPicPr>
            <a:picLocks noChangeAspect="1"/>
          </p:cNvPicPr>
          <p:nvPr/>
        </p:nvPicPr>
        <p:blipFill>
          <a:blip r:embed="rId7"/>
          <a:stretch>
            <a:fillRect/>
          </a:stretch>
        </p:blipFill>
        <p:spPr>
          <a:xfrm>
            <a:off x="8507218" y="3726499"/>
            <a:ext cx="3780229" cy="3102353"/>
          </a:xfrm>
          <a:prstGeom prst="rect">
            <a:avLst/>
          </a:prstGeom>
        </p:spPr>
      </p:pic>
    </p:spTree>
    <p:extLst>
      <p:ext uri="{BB962C8B-B14F-4D97-AF65-F5344CB8AC3E}">
        <p14:creationId xmlns:p14="http://schemas.microsoft.com/office/powerpoint/2010/main" val="187185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EB9147-0C04-4947-B530-143D0BE64E13}"/>
              </a:ext>
            </a:extLst>
          </p:cNvPr>
          <p:cNvSpPr txBox="1">
            <a:spLocks/>
          </p:cNvSpPr>
          <p:nvPr/>
        </p:nvSpPr>
        <p:spPr>
          <a:xfrm>
            <a:off x="1355663" y="76720"/>
            <a:ext cx="6470175" cy="116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400" b="1" dirty="0"/>
              <a:t>Driving Factors Behind Loan Default</a:t>
            </a:r>
          </a:p>
        </p:txBody>
      </p:sp>
      <p:cxnSp>
        <p:nvCxnSpPr>
          <p:cNvPr id="10" name="Straight Connector 9">
            <a:extLst>
              <a:ext uri="{FF2B5EF4-FFF2-40B4-BE49-F238E27FC236}">
                <a16:creationId xmlns:a16="http://schemas.microsoft.com/office/drawing/2014/main" id="{309FD068-16C3-2841-B819-D1B3DB5D8A7F}"/>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C5750567-2D27-C648-87A6-C0CF0267ABFC}"/>
              </a:ext>
            </a:extLst>
          </p:cNvPr>
          <p:cNvSpPr>
            <a:spLocks noGrp="1"/>
          </p:cNvSpPr>
          <p:nvPr>
            <p:ph type="sldNum" sz="quarter" idx="12"/>
          </p:nvPr>
        </p:nvSpPr>
        <p:spPr/>
        <p:txBody>
          <a:bodyPr/>
          <a:lstStyle/>
          <a:p>
            <a:r>
              <a:rPr lang="en-IN"/>
              <a:t>1</a:t>
            </a:r>
            <a:endParaRPr lang="en-IN" dirty="0"/>
          </a:p>
        </p:txBody>
      </p:sp>
      <p:pic>
        <p:nvPicPr>
          <p:cNvPr id="2" name="Picture 1">
            <a:extLst>
              <a:ext uri="{FF2B5EF4-FFF2-40B4-BE49-F238E27FC236}">
                <a16:creationId xmlns:a16="http://schemas.microsoft.com/office/drawing/2014/main" id="{8A526D1E-B3CD-CD44-A9B2-DAEDD2429EA3}"/>
              </a:ext>
            </a:extLst>
          </p:cNvPr>
          <p:cNvPicPr>
            <a:picLocks noChangeAspect="1"/>
          </p:cNvPicPr>
          <p:nvPr/>
        </p:nvPicPr>
        <p:blipFill>
          <a:blip r:embed="rId2"/>
          <a:stretch>
            <a:fillRect/>
          </a:stretch>
        </p:blipFill>
        <p:spPr>
          <a:xfrm>
            <a:off x="219456" y="1241689"/>
            <a:ext cx="4427105" cy="2740955"/>
          </a:xfrm>
          <a:prstGeom prst="rect">
            <a:avLst/>
          </a:prstGeom>
        </p:spPr>
      </p:pic>
      <p:pic>
        <p:nvPicPr>
          <p:cNvPr id="4" name="Picture 3">
            <a:extLst>
              <a:ext uri="{FF2B5EF4-FFF2-40B4-BE49-F238E27FC236}">
                <a16:creationId xmlns:a16="http://schemas.microsoft.com/office/drawing/2014/main" id="{01B12253-69BE-B54C-B3E0-8E0FA04813C4}"/>
              </a:ext>
            </a:extLst>
          </p:cNvPr>
          <p:cNvPicPr>
            <a:picLocks noChangeAspect="1"/>
          </p:cNvPicPr>
          <p:nvPr/>
        </p:nvPicPr>
        <p:blipFill>
          <a:blip r:embed="rId3"/>
          <a:stretch>
            <a:fillRect/>
          </a:stretch>
        </p:blipFill>
        <p:spPr>
          <a:xfrm>
            <a:off x="323108" y="4100637"/>
            <a:ext cx="3956801" cy="2433205"/>
          </a:xfrm>
          <a:prstGeom prst="rect">
            <a:avLst/>
          </a:prstGeom>
        </p:spPr>
      </p:pic>
      <p:pic>
        <p:nvPicPr>
          <p:cNvPr id="5" name="Picture 4">
            <a:extLst>
              <a:ext uri="{FF2B5EF4-FFF2-40B4-BE49-F238E27FC236}">
                <a16:creationId xmlns:a16="http://schemas.microsoft.com/office/drawing/2014/main" id="{840C33A5-D631-7140-BFDC-292759673245}"/>
              </a:ext>
            </a:extLst>
          </p:cNvPr>
          <p:cNvPicPr>
            <a:picLocks noChangeAspect="1"/>
          </p:cNvPicPr>
          <p:nvPr/>
        </p:nvPicPr>
        <p:blipFill>
          <a:blip r:embed="rId4"/>
          <a:stretch>
            <a:fillRect/>
          </a:stretch>
        </p:blipFill>
        <p:spPr>
          <a:xfrm>
            <a:off x="4279909" y="4139376"/>
            <a:ext cx="4115764" cy="2318327"/>
          </a:xfrm>
          <a:prstGeom prst="rect">
            <a:avLst/>
          </a:prstGeom>
        </p:spPr>
      </p:pic>
      <p:pic>
        <p:nvPicPr>
          <p:cNvPr id="6" name="Picture 5">
            <a:extLst>
              <a:ext uri="{FF2B5EF4-FFF2-40B4-BE49-F238E27FC236}">
                <a16:creationId xmlns:a16="http://schemas.microsoft.com/office/drawing/2014/main" id="{EEBA05BA-ED8B-0E42-8E21-97A12A552710}"/>
              </a:ext>
            </a:extLst>
          </p:cNvPr>
          <p:cNvPicPr>
            <a:picLocks noChangeAspect="1"/>
          </p:cNvPicPr>
          <p:nvPr/>
        </p:nvPicPr>
        <p:blipFill>
          <a:blip r:embed="rId5"/>
          <a:stretch>
            <a:fillRect/>
          </a:stretch>
        </p:blipFill>
        <p:spPr>
          <a:xfrm>
            <a:off x="4458182" y="1241688"/>
            <a:ext cx="3367656" cy="2740955"/>
          </a:xfrm>
          <a:prstGeom prst="rect">
            <a:avLst/>
          </a:prstGeom>
        </p:spPr>
      </p:pic>
      <p:pic>
        <p:nvPicPr>
          <p:cNvPr id="7" name="Picture 6">
            <a:extLst>
              <a:ext uri="{FF2B5EF4-FFF2-40B4-BE49-F238E27FC236}">
                <a16:creationId xmlns:a16="http://schemas.microsoft.com/office/drawing/2014/main" id="{E20FD57B-2ABA-AD47-9CE5-B4E14D65CE0A}"/>
              </a:ext>
            </a:extLst>
          </p:cNvPr>
          <p:cNvPicPr>
            <a:picLocks noChangeAspect="1"/>
          </p:cNvPicPr>
          <p:nvPr/>
        </p:nvPicPr>
        <p:blipFill>
          <a:blip r:embed="rId6"/>
          <a:stretch>
            <a:fillRect/>
          </a:stretch>
        </p:blipFill>
        <p:spPr>
          <a:xfrm>
            <a:off x="7749080" y="1165549"/>
            <a:ext cx="4528057" cy="2560950"/>
          </a:xfrm>
          <a:prstGeom prst="rect">
            <a:avLst/>
          </a:prstGeom>
        </p:spPr>
      </p:pic>
      <p:pic>
        <p:nvPicPr>
          <p:cNvPr id="8" name="Picture 7">
            <a:extLst>
              <a:ext uri="{FF2B5EF4-FFF2-40B4-BE49-F238E27FC236}">
                <a16:creationId xmlns:a16="http://schemas.microsoft.com/office/drawing/2014/main" id="{F05E706D-955D-0C45-9F5A-60FA0F3E88C0}"/>
              </a:ext>
            </a:extLst>
          </p:cNvPr>
          <p:cNvPicPr>
            <a:picLocks noChangeAspect="1"/>
          </p:cNvPicPr>
          <p:nvPr/>
        </p:nvPicPr>
        <p:blipFill>
          <a:blip r:embed="rId7"/>
          <a:stretch>
            <a:fillRect/>
          </a:stretch>
        </p:blipFill>
        <p:spPr>
          <a:xfrm>
            <a:off x="8507218" y="3726499"/>
            <a:ext cx="3780229" cy="3102353"/>
          </a:xfrm>
          <a:prstGeom prst="rect">
            <a:avLst/>
          </a:prstGeom>
        </p:spPr>
      </p:pic>
    </p:spTree>
    <p:extLst>
      <p:ext uri="{BB962C8B-B14F-4D97-AF65-F5344CB8AC3E}">
        <p14:creationId xmlns:p14="http://schemas.microsoft.com/office/powerpoint/2010/main" val="426862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sz="1600" dirty="0"/>
              <a:t>Based on the analysis performed on the data available. Below are the values which are impacting the loan being charged-off:</a:t>
            </a:r>
          </a:p>
          <a:p>
            <a:pPr marL="0" indent="0">
              <a:buNone/>
            </a:pPr>
            <a:endParaRPr lang="en-IN" sz="1600" dirty="0"/>
          </a:p>
          <a:p>
            <a:pPr marL="0" indent="0">
              <a:buNone/>
            </a:pPr>
            <a:r>
              <a:rPr lang="en-IN" sz="1600" dirty="0"/>
              <a:t>1. Grade F &amp; G</a:t>
            </a:r>
          </a:p>
          <a:p>
            <a:pPr marL="0" indent="0">
              <a:buNone/>
            </a:pPr>
            <a:r>
              <a:rPr lang="en-IN" sz="1600" dirty="0"/>
              <a:t>2. 9-10+ Years Employee length</a:t>
            </a:r>
          </a:p>
          <a:p>
            <a:pPr marL="0" indent="0">
              <a:buNone/>
            </a:pPr>
            <a:r>
              <a:rPr lang="en-IN" sz="1600" dirty="0"/>
              <a:t>3. Purpose-Small Business &amp; Vacation</a:t>
            </a:r>
          </a:p>
          <a:p>
            <a:pPr marL="0" indent="0">
              <a:buNone/>
            </a:pPr>
            <a:r>
              <a:rPr lang="en-IN" sz="1600" dirty="0"/>
              <a:t>4. Issue Month : May, Sept and Dec </a:t>
            </a:r>
          </a:p>
          <a:p>
            <a:pPr marL="0" indent="0">
              <a:buNone/>
            </a:pPr>
            <a:r>
              <a:rPr lang="en-IN" sz="1600" dirty="0"/>
              <a:t>5. Term- 60 months</a:t>
            </a:r>
          </a:p>
          <a:p>
            <a:pPr marL="0" indent="0">
              <a:buNone/>
            </a:pPr>
            <a:r>
              <a:rPr lang="en-IN" sz="1600" dirty="0"/>
              <a:t>6. Interest Rate: &gt; 9%</a:t>
            </a:r>
          </a:p>
          <a:p>
            <a:pPr marL="0" indent="0">
              <a:buNone/>
            </a:pPr>
            <a:r>
              <a:rPr lang="en-IN" sz="1600" dirty="0"/>
              <a:t>7. Annual Income: &lt;60k</a:t>
            </a:r>
          </a:p>
          <a:p>
            <a:pPr marL="0" indent="0">
              <a:buNone/>
            </a:pPr>
            <a:r>
              <a:rPr lang="en-IN" sz="1600" dirty="0"/>
              <a:t>8. State: Nebraska</a:t>
            </a:r>
          </a:p>
          <a:p>
            <a:pPr marL="0" indent="0">
              <a:buNone/>
            </a:pPr>
            <a:r>
              <a:rPr lang="en-IN" sz="1600" dirty="0"/>
              <a:t>9. Open Credit Line: 30+</a:t>
            </a:r>
          </a:p>
          <a:p>
            <a:pPr marL="0" indent="0">
              <a:buNone/>
            </a:pPr>
            <a:r>
              <a:rPr lang="en-IN" sz="1600" dirty="0"/>
              <a:t>10. Loan Amount: &gt; 20k</a:t>
            </a:r>
          </a:p>
          <a:p>
            <a:pPr marL="0" indent="0">
              <a:buNone/>
            </a:pPr>
            <a:r>
              <a:rPr lang="en-IN" sz="1600" dirty="0"/>
              <a:t>11. DTI: 15-25</a:t>
            </a:r>
          </a:p>
          <a:p>
            <a:pPr marL="0" indent="0">
              <a:buNone/>
            </a:pPr>
            <a:endParaRPr lang="en-IN" sz="1600" dirty="0"/>
          </a:p>
        </p:txBody>
      </p:sp>
      <p:sp>
        <p:nvSpPr>
          <p:cNvPr id="5" name="Title 1"/>
          <p:cNvSpPr>
            <a:spLocks noGrp="1"/>
          </p:cNvSpPr>
          <p:nvPr>
            <p:ph type="title"/>
          </p:nvPr>
        </p:nvSpPr>
        <p:spPr>
          <a:xfrm>
            <a:off x="1148661" y="223719"/>
            <a:ext cx="9313817" cy="856138"/>
          </a:xfrm>
        </p:spPr>
        <p:txBody>
          <a:bodyPr>
            <a:normAutofit/>
          </a:bodyPr>
          <a:lstStyle/>
          <a:p>
            <a:r>
              <a:rPr lang="en-IN" sz="2400" b="1" dirty="0"/>
              <a:t>Conclusion</a:t>
            </a:r>
            <a:endParaRPr lang="en-IN" sz="2400" dirty="0"/>
          </a:p>
        </p:txBody>
      </p:sp>
      <p:cxnSp>
        <p:nvCxnSpPr>
          <p:cNvPr id="10" name="Straight Connector 9">
            <a:extLst>
              <a:ext uri="{FF2B5EF4-FFF2-40B4-BE49-F238E27FC236}">
                <a16:creationId xmlns:a16="http://schemas.microsoft.com/office/drawing/2014/main" id="{9FF12D47-F719-B24F-9C1C-FF37972DE49D}"/>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45A2AECD-B177-1D48-A033-0B00A4CCB435}"/>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1236</TotalTime>
  <Words>737</Words>
  <Application>Microsoft Macintosh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Lending Club Case Study  SUBMISSION </vt:lpstr>
      <vt:lpstr> Business Understanding</vt:lpstr>
      <vt:lpstr>Business Objective</vt:lpstr>
      <vt:lpstr>Analysis- Flowchart</vt:lpstr>
      <vt:lpstr> Analysis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Mishra, Prabhat</cp:lastModifiedBy>
  <cp:revision>45</cp:revision>
  <dcterms:created xsi:type="dcterms:W3CDTF">2016-06-09T08:16:28Z</dcterms:created>
  <dcterms:modified xsi:type="dcterms:W3CDTF">2021-04-20T17:53:03Z</dcterms:modified>
</cp:coreProperties>
</file>