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sldIdLst>
    <p:sldId id="256" r:id="rId2"/>
    <p:sldId id="257" r:id="rId3"/>
    <p:sldId id="258" r:id="rId4"/>
    <p:sldId id="259" r:id="rId5"/>
    <p:sldId id="260" r:id="rId6"/>
    <p:sldId id="275" r:id="rId7"/>
    <p:sldId id="276" r:id="rId8"/>
    <p:sldId id="279" r:id="rId9"/>
    <p:sldId id="263" r:id="rId10"/>
    <p:sldId id="277" r:id="rId11"/>
    <p:sldId id="265" r:id="rId12"/>
    <p:sldId id="266" r:id="rId13"/>
    <p:sldId id="267" r:id="rId14"/>
    <p:sldId id="268" r:id="rId15"/>
    <p:sldId id="269" r:id="rId16"/>
    <p:sldId id="270" r:id="rId17"/>
    <p:sldId id="280" r:id="rId18"/>
    <p:sldId id="271" r:id="rId19"/>
    <p:sldId id="281" r:id="rId20"/>
    <p:sldId id="282" r:id="rId21"/>
    <p:sldId id="283" r:id="rId22"/>
    <p:sldId id="27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1" d="100"/>
          <a:sy n="81" d="100"/>
        </p:scale>
        <p:origin x="46" y="1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BF42FB-B81C-4548-81FB-5FCCC50A487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BD8F482-FB7D-4B84-BAFB-E075056A78FC}">
      <dgm:prSet/>
      <dgm:spPr/>
      <dgm:t>
        <a:bodyPr/>
        <a:lstStyle/>
        <a:p>
          <a:pPr>
            <a:lnSpc>
              <a:spcPct val="100000"/>
            </a:lnSpc>
          </a:pPr>
          <a:r>
            <a:rPr lang="en-IN" b="1"/>
            <a:t>Objective: </a:t>
          </a:r>
          <a:endParaRPr lang="en-US"/>
        </a:p>
      </dgm:t>
    </dgm:pt>
    <dgm:pt modelId="{921B5A57-3C94-417C-91C8-E65F8A772CB9}" type="parTrans" cxnId="{C05A7DB1-18BB-4AA3-A67C-A743CA1C534D}">
      <dgm:prSet/>
      <dgm:spPr/>
      <dgm:t>
        <a:bodyPr/>
        <a:lstStyle/>
        <a:p>
          <a:endParaRPr lang="en-US"/>
        </a:p>
      </dgm:t>
    </dgm:pt>
    <dgm:pt modelId="{5ADA5C3C-89DA-4E58-B928-757D778F1751}" type="sibTrans" cxnId="{C05A7DB1-18BB-4AA3-A67C-A743CA1C534D}">
      <dgm:prSet/>
      <dgm:spPr/>
      <dgm:t>
        <a:bodyPr/>
        <a:lstStyle/>
        <a:p>
          <a:endParaRPr lang="en-US"/>
        </a:p>
      </dgm:t>
    </dgm:pt>
    <dgm:pt modelId="{7D44CC1C-A596-499D-8EB1-42B7FD00879C}">
      <dgm:prSet/>
      <dgm:spPr/>
      <dgm:t>
        <a:bodyPr/>
        <a:lstStyle/>
        <a:p>
          <a:pPr>
            <a:lnSpc>
              <a:spcPct val="100000"/>
            </a:lnSpc>
          </a:pPr>
          <a:r>
            <a:rPr lang="en-IN"/>
            <a:t>To establish network connectivity in a long library hall considering only 2 wireless routers which is interconnected in series. </a:t>
          </a:r>
          <a:endParaRPr lang="en-US"/>
        </a:p>
      </dgm:t>
    </dgm:pt>
    <dgm:pt modelId="{F6ED6DF4-1E90-409C-AEF5-8C07E1BF836B}" type="parTrans" cxnId="{3FED23BA-AEB7-4462-81F8-3752C05DB00A}">
      <dgm:prSet/>
      <dgm:spPr/>
      <dgm:t>
        <a:bodyPr/>
        <a:lstStyle/>
        <a:p>
          <a:endParaRPr lang="en-US"/>
        </a:p>
      </dgm:t>
    </dgm:pt>
    <dgm:pt modelId="{8B9B6EB1-772F-40B1-9581-5EEEFB8CAD37}" type="sibTrans" cxnId="{3FED23BA-AEB7-4462-81F8-3752C05DB00A}">
      <dgm:prSet/>
      <dgm:spPr/>
      <dgm:t>
        <a:bodyPr/>
        <a:lstStyle/>
        <a:p>
          <a:endParaRPr lang="en-US"/>
        </a:p>
      </dgm:t>
    </dgm:pt>
    <dgm:pt modelId="{AB6090B3-C19B-4C1B-8237-33CD58A6735E}">
      <dgm:prSet/>
      <dgm:spPr/>
      <dgm:t>
        <a:bodyPr/>
        <a:lstStyle/>
        <a:p>
          <a:pPr>
            <a:lnSpc>
              <a:spcPct val="100000"/>
            </a:lnSpc>
          </a:pPr>
          <a:r>
            <a:rPr lang="en-IN"/>
            <a:t>Implement and analyse this network plan of a long library hall.</a:t>
          </a:r>
          <a:endParaRPr lang="en-US"/>
        </a:p>
      </dgm:t>
    </dgm:pt>
    <dgm:pt modelId="{D028159D-33C0-41EC-8E38-CEBC963679BE}" type="parTrans" cxnId="{4BBCD449-25FE-481A-89A5-D26EAAB354CE}">
      <dgm:prSet/>
      <dgm:spPr/>
      <dgm:t>
        <a:bodyPr/>
        <a:lstStyle/>
        <a:p>
          <a:endParaRPr lang="en-US"/>
        </a:p>
      </dgm:t>
    </dgm:pt>
    <dgm:pt modelId="{32A28131-9F1C-4B4B-BE78-38E94A5BECE6}" type="sibTrans" cxnId="{4BBCD449-25FE-481A-89A5-D26EAAB354CE}">
      <dgm:prSet/>
      <dgm:spPr/>
      <dgm:t>
        <a:bodyPr/>
        <a:lstStyle/>
        <a:p>
          <a:endParaRPr lang="en-US"/>
        </a:p>
      </dgm:t>
    </dgm:pt>
    <dgm:pt modelId="{37F13AF7-B00B-4835-876F-22C65824F27C}" type="pres">
      <dgm:prSet presAssocID="{09BF42FB-B81C-4548-81FB-5FCCC50A4871}" presName="root" presStyleCnt="0">
        <dgm:presLayoutVars>
          <dgm:dir/>
          <dgm:resizeHandles val="exact"/>
        </dgm:presLayoutVars>
      </dgm:prSet>
      <dgm:spPr/>
    </dgm:pt>
    <dgm:pt modelId="{3EB3EBE7-7A59-4822-BA91-1166D2832BA4}" type="pres">
      <dgm:prSet presAssocID="{CBD8F482-FB7D-4B84-BAFB-E075056A78FC}" presName="compNode" presStyleCnt="0"/>
      <dgm:spPr/>
    </dgm:pt>
    <dgm:pt modelId="{FA3496F0-84CA-4CCA-9AE9-01C262D9B679}" type="pres">
      <dgm:prSet presAssocID="{CBD8F482-FB7D-4B84-BAFB-E075056A78FC}" presName="bgRect" presStyleLbl="bgShp" presStyleIdx="0" presStyleCnt="3" custLinFactNeighborX="-62718" custLinFactNeighborY="2046"/>
      <dgm:spPr/>
    </dgm:pt>
    <dgm:pt modelId="{BC2346E4-5965-4567-AB36-06A077F4BE53}" type="pres">
      <dgm:prSet presAssocID="{CBD8F482-FB7D-4B84-BAFB-E075056A78F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rget"/>
        </a:ext>
      </dgm:extLst>
    </dgm:pt>
    <dgm:pt modelId="{F12D375E-9EB8-4E13-A49E-D17EA156BD6B}" type="pres">
      <dgm:prSet presAssocID="{CBD8F482-FB7D-4B84-BAFB-E075056A78FC}" presName="spaceRect" presStyleCnt="0"/>
      <dgm:spPr/>
    </dgm:pt>
    <dgm:pt modelId="{8994482E-0D3F-44A3-BA37-DAEE43E84343}" type="pres">
      <dgm:prSet presAssocID="{CBD8F482-FB7D-4B84-BAFB-E075056A78FC}" presName="parTx" presStyleLbl="revTx" presStyleIdx="0" presStyleCnt="3">
        <dgm:presLayoutVars>
          <dgm:chMax val="0"/>
          <dgm:chPref val="0"/>
        </dgm:presLayoutVars>
      </dgm:prSet>
      <dgm:spPr/>
    </dgm:pt>
    <dgm:pt modelId="{2AF7B620-F15B-4249-A50C-66AF6F88B825}" type="pres">
      <dgm:prSet presAssocID="{5ADA5C3C-89DA-4E58-B928-757D778F1751}" presName="sibTrans" presStyleCnt="0"/>
      <dgm:spPr/>
    </dgm:pt>
    <dgm:pt modelId="{0C8FE199-FB4D-49C9-AD12-F06DBE8E0EAB}" type="pres">
      <dgm:prSet presAssocID="{7D44CC1C-A596-499D-8EB1-42B7FD00879C}" presName="compNode" presStyleCnt="0"/>
      <dgm:spPr/>
    </dgm:pt>
    <dgm:pt modelId="{80788773-E4D0-43B0-9D16-D4C07C4126F5}" type="pres">
      <dgm:prSet presAssocID="{7D44CC1C-A596-499D-8EB1-42B7FD00879C}" presName="bgRect" presStyleLbl="bgShp" presStyleIdx="1" presStyleCnt="3"/>
      <dgm:spPr/>
    </dgm:pt>
    <dgm:pt modelId="{573801A3-26F9-4E52-96E4-33E85F253732}" type="pres">
      <dgm:prSet presAssocID="{7D44CC1C-A596-499D-8EB1-42B7FD00879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ireless router"/>
        </a:ext>
      </dgm:extLst>
    </dgm:pt>
    <dgm:pt modelId="{29E38907-F2FF-4D34-B1C3-8A247C477422}" type="pres">
      <dgm:prSet presAssocID="{7D44CC1C-A596-499D-8EB1-42B7FD00879C}" presName="spaceRect" presStyleCnt="0"/>
      <dgm:spPr/>
    </dgm:pt>
    <dgm:pt modelId="{B1954476-A98F-42AE-9D35-BC036A731F94}" type="pres">
      <dgm:prSet presAssocID="{7D44CC1C-A596-499D-8EB1-42B7FD00879C}" presName="parTx" presStyleLbl="revTx" presStyleIdx="1" presStyleCnt="3">
        <dgm:presLayoutVars>
          <dgm:chMax val="0"/>
          <dgm:chPref val="0"/>
        </dgm:presLayoutVars>
      </dgm:prSet>
      <dgm:spPr/>
    </dgm:pt>
    <dgm:pt modelId="{EE2FAD5F-BFDD-45F8-A751-A173FAFB57FB}" type="pres">
      <dgm:prSet presAssocID="{8B9B6EB1-772F-40B1-9581-5EEEFB8CAD37}" presName="sibTrans" presStyleCnt="0"/>
      <dgm:spPr/>
    </dgm:pt>
    <dgm:pt modelId="{DB804D48-CDD9-436E-97AF-03F427135A4E}" type="pres">
      <dgm:prSet presAssocID="{AB6090B3-C19B-4C1B-8237-33CD58A6735E}" presName="compNode" presStyleCnt="0"/>
      <dgm:spPr/>
    </dgm:pt>
    <dgm:pt modelId="{019FA7E6-DCCD-4F38-9470-6AD8CCC2B3F5}" type="pres">
      <dgm:prSet presAssocID="{AB6090B3-C19B-4C1B-8237-33CD58A6735E}" presName="bgRect" presStyleLbl="bgShp" presStyleIdx="2" presStyleCnt="3"/>
      <dgm:spPr/>
    </dgm:pt>
    <dgm:pt modelId="{A4E85BAF-05F9-491E-B0BC-4D15781D0B83}" type="pres">
      <dgm:prSet presAssocID="{AB6090B3-C19B-4C1B-8237-33CD58A6735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eeting"/>
        </a:ext>
      </dgm:extLst>
    </dgm:pt>
    <dgm:pt modelId="{9B710801-5A38-4E57-9101-5BCA71AD3854}" type="pres">
      <dgm:prSet presAssocID="{AB6090B3-C19B-4C1B-8237-33CD58A6735E}" presName="spaceRect" presStyleCnt="0"/>
      <dgm:spPr/>
    </dgm:pt>
    <dgm:pt modelId="{4E4CA0E4-DEEF-41AE-A578-C55BDA3A7892}" type="pres">
      <dgm:prSet presAssocID="{AB6090B3-C19B-4C1B-8237-33CD58A6735E}" presName="parTx" presStyleLbl="revTx" presStyleIdx="2" presStyleCnt="3">
        <dgm:presLayoutVars>
          <dgm:chMax val="0"/>
          <dgm:chPref val="0"/>
        </dgm:presLayoutVars>
      </dgm:prSet>
      <dgm:spPr/>
    </dgm:pt>
  </dgm:ptLst>
  <dgm:cxnLst>
    <dgm:cxn modelId="{810B860A-9E7A-412C-A7FB-6793AC79D952}" type="presOf" srcId="{CBD8F482-FB7D-4B84-BAFB-E075056A78FC}" destId="{8994482E-0D3F-44A3-BA37-DAEE43E84343}" srcOrd="0" destOrd="0" presId="urn:microsoft.com/office/officeart/2018/2/layout/IconVerticalSolidList"/>
    <dgm:cxn modelId="{AB494A11-0C00-4668-A042-FCCDCDC54773}" type="presOf" srcId="{7D44CC1C-A596-499D-8EB1-42B7FD00879C}" destId="{B1954476-A98F-42AE-9D35-BC036A731F94}" srcOrd="0" destOrd="0" presId="urn:microsoft.com/office/officeart/2018/2/layout/IconVerticalSolidList"/>
    <dgm:cxn modelId="{4FC58218-297F-45D5-851F-798E76ABB0A7}" type="presOf" srcId="{AB6090B3-C19B-4C1B-8237-33CD58A6735E}" destId="{4E4CA0E4-DEEF-41AE-A578-C55BDA3A7892}" srcOrd="0" destOrd="0" presId="urn:microsoft.com/office/officeart/2018/2/layout/IconVerticalSolidList"/>
    <dgm:cxn modelId="{4BBCD449-25FE-481A-89A5-D26EAAB354CE}" srcId="{09BF42FB-B81C-4548-81FB-5FCCC50A4871}" destId="{AB6090B3-C19B-4C1B-8237-33CD58A6735E}" srcOrd="2" destOrd="0" parTransId="{D028159D-33C0-41EC-8E38-CEBC963679BE}" sibTransId="{32A28131-9F1C-4B4B-BE78-38E94A5BECE6}"/>
    <dgm:cxn modelId="{C05A7DB1-18BB-4AA3-A67C-A743CA1C534D}" srcId="{09BF42FB-B81C-4548-81FB-5FCCC50A4871}" destId="{CBD8F482-FB7D-4B84-BAFB-E075056A78FC}" srcOrd="0" destOrd="0" parTransId="{921B5A57-3C94-417C-91C8-E65F8A772CB9}" sibTransId="{5ADA5C3C-89DA-4E58-B928-757D778F1751}"/>
    <dgm:cxn modelId="{3FED23BA-AEB7-4462-81F8-3752C05DB00A}" srcId="{09BF42FB-B81C-4548-81FB-5FCCC50A4871}" destId="{7D44CC1C-A596-499D-8EB1-42B7FD00879C}" srcOrd="1" destOrd="0" parTransId="{F6ED6DF4-1E90-409C-AEF5-8C07E1BF836B}" sibTransId="{8B9B6EB1-772F-40B1-9581-5EEEFB8CAD37}"/>
    <dgm:cxn modelId="{EAB178CE-139A-4532-AD78-B7761F28F1B6}" type="presOf" srcId="{09BF42FB-B81C-4548-81FB-5FCCC50A4871}" destId="{37F13AF7-B00B-4835-876F-22C65824F27C}" srcOrd="0" destOrd="0" presId="urn:microsoft.com/office/officeart/2018/2/layout/IconVerticalSolidList"/>
    <dgm:cxn modelId="{18BCA3F9-A50C-4D85-8BC8-311CC33B2DEC}" type="presParOf" srcId="{37F13AF7-B00B-4835-876F-22C65824F27C}" destId="{3EB3EBE7-7A59-4822-BA91-1166D2832BA4}" srcOrd="0" destOrd="0" presId="urn:microsoft.com/office/officeart/2018/2/layout/IconVerticalSolidList"/>
    <dgm:cxn modelId="{DFE0FBAA-8991-4619-9B0A-CFAA9FB766AD}" type="presParOf" srcId="{3EB3EBE7-7A59-4822-BA91-1166D2832BA4}" destId="{FA3496F0-84CA-4CCA-9AE9-01C262D9B679}" srcOrd="0" destOrd="0" presId="urn:microsoft.com/office/officeart/2018/2/layout/IconVerticalSolidList"/>
    <dgm:cxn modelId="{5BC2727F-F2B7-4E2A-9E39-7ABBD5D30E8D}" type="presParOf" srcId="{3EB3EBE7-7A59-4822-BA91-1166D2832BA4}" destId="{BC2346E4-5965-4567-AB36-06A077F4BE53}" srcOrd="1" destOrd="0" presId="urn:microsoft.com/office/officeart/2018/2/layout/IconVerticalSolidList"/>
    <dgm:cxn modelId="{0F893402-B43E-47F4-A0D4-BC9CBDF7A9B7}" type="presParOf" srcId="{3EB3EBE7-7A59-4822-BA91-1166D2832BA4}" destId="{F12D375E-9EB8-4E13-A49E-D17EA156BD6B}" srcOrd="2" destOrd="0" presId="urn:microsoft.com/office/officeart/2018/2/layout/IconVerticalSolidList"/>
    <dgm:cxn modelId="{118AB9A6-39A9-49FE-B1E0-943B5C4CD210}" type="presParOf" srcId="{3EB3EBE7-7A59-4822-BA91-1166D2832BA4}" destId="{8994482E-0D3F-44A3-BA37-DAEE43E84343}" srcOrd="3" destOrd="0" presId="urn:microsoft.com/office/officeart/2018/2/layout/IconVerticalSolidList"/>
    <dgm:cxn modelId="{EAD842E1-F48B-4A84-BE64-A716C51C9ACF}" type="presParOf" srcId="{37F13AF7-B00B-4835-876F-22C65824F27C}" destId="{2AF7B620-F15B-4249-A50C-66AF6F88B825}" srcOrd="1" destOrd="0" presId="urn:microsoft.com/office/officeart/2018/2/layout/IconVerticalSolidList"/>
    <dgm:cxn modelId="{F7149C77-4AE0-4D83-869B-D397328BB684}" type="presParOf" srcId="{37F13AF7-B00B-4835-876F-22C65824F27C}" destId="{0C8FE199-FB4D-49C9-AD12-F06DBE8E0EAB}" srcOrd="2" destOrd="0" presId="urn:microsoft.com/office/officeart/2018/2/layout/IconVerticalSolidList"/>
    <dgm:cxn modelId="{9D826704-88FD-4F02-8586-D6FCEF86ABCA}" type="presParOf" srcId="{0C8FE199-FB4D-49C9-AD12-F06DBE8E0EAB}" destId="{80788773-E4D0-43B0-9D16-D4C07C4126F5}" srcOrd="0" destOrd="0" presId="urn:microsoft.com/office/officeart/2018/2/layout/IconVerticalSolidList"/>
    <dgm:cxn modelId="{8CEB84A4-C618-40A2-9CAD-9F5DFCFE4D4F}" type="presParOf" srcId="{0C8FE199-FB4D-49C9-AD12-F06DBE8E0EAB}" destId="{573801A3-26F9-4E52-96E4-33E85F253732}" srcOrd="1" destOrd="0" presId="urn:microsoft.com/office/officeart/2018/2/layout/IconVerticalSolidList"/>
    <dgm:cxn modelId="{4F1DC638-B742-4DD2-89BB-F5F8CD031B84}" type="presParOf" srcId="{0C8FE199-FB4D-49C9-AD12-F06DBE8E0EAB}" destId="{29E38907-F2FF-4D34-B1C3-8A247C477422}" srcOrd="2" destOrd="0" presId="urn:microsoft.com/office/officeart/2018/2/layout/IconVerticalSolidList"/>
    <dgm:cxn modelId="{071AA4AC-187B-402B-A8FC-12A6929B1721}" type="presParOf" srcId="{0C8FE199-FB4D-49C9-AD12-F06DBE8E0EAB}" destId="{B1954476-A98F-42AE-9D35-BC036A731F94}" srcOrd="3" destOrd="0" presId="urn:microsoft.com/office/officeart/2018/2/layout/IconVerticalSolidList"/>
    <dgm:cxn modelId="{5F0495E6-E77A-4F65-850B-26D50D8A07BB}" type="presParOf" srcId="{37F13AF7-B00B-4835-876F-22C65824F27C}" destId="{EE2FAD5F-BFDD-45F8-A751-A173FAFB57FB}" srcOrd="3" destOrd="0" presId="urn:microsoft.com/office/officeart/2018/2/layout/IconVerticalSolidList"/>
    <dgm:cxn modelId="{D3A2F9F5-F015-4684-B11B-F9EF597C845D}" type="presParOf" srcId="{37F13AF7-B00B-4835-876F-22C65824F27C}" destId="{DB804D48-CDD9-436E-97AF-03F427135A4E}" srcOrd="4" destOrd="0" presId="urn:microsoft.com/office/officeart/2018/2/layout/IconVerticalSolidList"/>
    <dgm:cxn modelId="{5E712399-D774-4B4B-9F2B-6E2081F556EB}" type="presParOf" srcId="{DB804D48-CDD9-436E-97AF-03F427135A4E}" destId="{019FA7E6-DCCD-4F38-9470-6AD8CCC2B3F5}" srcOrd="0" destOrd="0" presId="urn:microsoft.com/office/officeart/2018/2/layout/IconVerticalSolidList"/>
    <dgm:cxn modelId="{2717FBF8-B036-4903-90F3-2BAFFC5B630F}" type="presParOf" srcId="{DB804D48-CDD9-436E-97AF-03F427135A4E}" destId="{A4E85BAF-05F9-491E-B0BC-4D15781D0B83}" srcOrd="1" destOrd="0" presId="urn:microsoft.com/office/officeart/2018/2/layout/IconVerticalSolidList"/>
    <dgm:cxn modelId="{D6DADF87-A8AB-4E58-8973-38F378BA0744}" type="presParOf" srcId="{DB804D48-CDD9-436E-97AF-03F427135A4E}" destId="{9B710801-5A38-4E57-9101-5BCA71AD3854}" srcOrd="2" destOrd="0" presId="urn:microsoft.com/office/officeart/2018/2/layout/IconVerticalSolidList"/>
    <dgm:cxn modelId="{5044D957-9899-4B93-A776-A0A3BC7D2B53}" type="presParOf" srcId="{DB804D48-CDD9-436E-97AF-03F427135A4E}" destId="{4E4CA0E4-DEEF-41AE-A578-C55BDA3A789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8834D18-AA69-41AA-A336-B6C8266F9E9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7603A9A-3B43-4931-B4B8-A7F0C8DCF754}">
      <dgm:prSet/>
      <dgm:spPr/>
      <dgm:t>
        <a:bodyPr/>
        <a:lstStyle/>
        <a:p>
          <a:pPr>
            <a:lnSpc>
              <a:spcPct val="100000"/>
            </a:lnSpc>
          </a:pPr>
          <a:r>
            <a:rPr lang="en-IN"/>
            <a:t>This experiment is performed to find out that how can we provide network connectivity to each person sitting in a long library hall. </a:t>
          </a:r>
          <a:endParaRPr lang="en-US"/>
        </a:p>
      </dgm:t>
    </dgm:pt>
    <dgm:pt modelId="{FA7F3B10-5FAA-4718-819D-0C1E1759D530}" type="parTrans" cxnId="{BE2D2276-2C38-4D70-9EDB-97D10E605295}">
      <dgm:prSet/>
      <dgm:spPr/>
      <dgm:t>
        <a:bodyPr/>
        <a:lstStyle/>
        <a:p>
          <a:endParaRPr lang="en-US"/>
        </a:p>
      </dgm:t>
    </dgm:pt>
    <dgm:pt modelId="{7A2DCA88-1113-427C-8263-81142ECFFEDC}" type="sibTrans" cxnId="{BE2D2276-2C38-4D70-9EDB-97D10E605295}">
      <dgm:prSet/>
      <dgm:spPr/>
      <dgm:t>
        <a:bodyPr/>
        <a:lstStyle/>
        <a:p>
          <a:endParaRPr lang="en-US"/>
        </a:p>
      </dgm:t>
    </dgm:pt>
    <dgm:pt modelId="{01EA6C72-6BB7-4743-A28F-2AD92E8D66B1}">
      <dgm:prSet/>
      <dgm:spPr/>
      <dgm:t>
        <a:bodyPr/>
        <a:lstStyle/>
        <a:p>
          <a:pPr>
            <a:lnSpc>
              <a:spcPct val="100000"/>
            </a:lnSpc>
          </a:pPr>
          <a:r>
            <a:rPr lang="en-IN"/>
            <a:t>We have tried to find out that how to configure wireless router and which devices will be needed for accomplishing our goal. We will be needing switches along with wireless routers. </a:t>
          </a:r>
          <a:endParaRPr lang="en-US"/>
        </a:p>
      </dgm:t>
    </dgm:pt>
    <dgm:pt modelId="{1406BEFF-F440-4646-AA00-E18124EC9EFB}" type="parTrans" cxnId="{D338020A-E6AC-4C8F-9994-AD7C01BC7763}">
      <dgm:prSet/>
      <dgm:spPr/>
      <dgm:t>
        <a:bodyPr/>
        <a:lstStyle/>
        <a:p>
          <a:endParaRPr lang="en-US"/>
        </a:p>
      </dgm:t>
    </dgm:pt>
    <dgm:pt modelId="{4D73373E-5650-4CD8-9F72-E914434A9FA4}" type="sibTrans" cxnId="{D338020A-E6AC-4C8F-9994-AD7C01BC7763}">
      <dgm:prSet/>
      <dgm:spPr/>
      <dgm:t>
        <a:bodyPr/>
        <a:lstStyle/>
        <a:p>
          <a:endParaRPr lang="en-US"/>
        </a:p>
      </dgm:t>
    </dgm:pt>
    <dgm:pt modelId="{5EAE5114-D90C-412F-9071-F2DEFD80286E}">
      <dgm:prSet/>
      <dgm:spPr/>
      <dgm:t>
        <a:bodyPr/>
        <a:lstStyle/>
        <a:p>
          <a:pPr>
            <a:lnSpc>
              <a:spcPct val="100000"/>
            </a:lnSpc>
          </a:pPr>
          <a:r>
            <a:rPr lang="en-IN" dirty="0"/>
            <a:t>For designing the Library Network Cisco packet tracer is used, it is a networking simulator used for learning and teaching programming by offering a unique realistic combination. </a:t>
          </a:r>
          <a:endParaRPr lang="en-US" dirty="0"/>
        </a:p>
      </dgm:t>
    </dgm:pt>
    <dgm:pt modelId="{A7359EEC-0816-473E-BE31-C80FBB4DD5F6}" type="parTrans" cxnId="{0603E618-75A5-46E0-8B95-F0DBB73FDDC8}">
      <dgm:prSet/>
      <dgm:spPr/>
      <dgm:t>
        <a:bodyPr/>
        <a:lstStyle/>
        <a:p>
          <a:endParaRPr lang="en-US"/>
        </a:p>
      </dgm:t>
    </dgm:pt>
    <dgm:pt modelId="{DECC8DF9-2A55-4F21-BA7C-7C13743E2A53}" type="sibTrans" cxnId="{0603E618-75A5-46E0-8B95-F0DBB73FDDC8}">
      <dgm:prSet/>
      <dgm:spPr/>
      <dgm:t>
        <a:bodyPr/>
        <a:lstStyle/>
        <a:p>
          <a:endParaRPr lang="en-US"/>
        </a:p>
      </dgm:t>
    </dgm:pt>
    <dgm:pt modelId="{1DDB3EED-0BE1-4E53-8209-11649C54F65A}" type="pres">
      <dgm:prSet presAssocID="{C8834D18-AA69-41AA-A336-B6C8266F9E95}" presName="root" presStyleCnt="0">
        <dgm:presLayoutVars>
          <dgm:dir/>
          <dgm:resizeHandles val="exact"/>
        </dgm:presLayoutVars>
      </dgm:prSet>
      <dgm:spPr/>
    </dgm:pt>
    <dgm:pt modelId="{D27B824B-D70D-4229-A10D-25C99C2EE1E6}" type="pres">
      <dgm:prSet presAssocID="{67603A9A-3B43-4931-B4B8-A7F0C8DCF754}" presName="compNode" presStyleCnt="0"/>
      <dgm:spPr/>
    </dgm:pt>
    <dgm:pt modelId="{CC61CEE1-F09F-4FD6-BF59-4811DCF47E97}" type="pres">
      <dgm:prSet presAssocID="{67603A9A-3B43-4931-B4B8-A7F0C8DCF754}" presName="bgRect" presStyleLbl="bgShp" presStyleIdx="0" presStyleCnt="3"/>
      <dgm:spPr/>
    </dgm:pt>
    <dgm:pt modelId="{D348ACD5-2E05-41B8-9E14-EDCC8C536B14}" type="pres">
      <dgm:prSet presAssocID="{67603A9A-3B43-4931-B4B8-A7F0C8DCF75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Network"/>
        </a:ext>
      </dgm:extLst>
    </dgm:pt>
    <dgm:pt modelId="{D3E9F6C3-06BC-41A4-B214-0FF93A59A68D}" type="pres">
      <dgm:prSet presAssocID="{67603A9A-3B43-4931-B4B8-A7F0C8DCF754}" presName="spaceRect" presStyleCnt="0"/>
      <dgm:spPr/>
    </dgm:pt>
    <dgm:pt modelId="{C2A0139B-79A2-4E5E-9257-2E36357AA5CB}" type="pres">
      <dgm:prSet presAssocID="{67603A9A-3B43-4931-B4B8-A7F0C8DCF754}" presName="parTx" presStyleLbl="revTx" presStyleIdx="0" presStyleCnt="3">
        <dgm:presLayoutVars>
          <dgm:chMax val="0"/>
          <dgm:chPref val="0"/>
        </dgm:presLayoutVars>
      </dgm:prSet>
      <dgm:spPr/>
    </dgm:pt>
    <dgm:pt modelId="{D2CE092A-F44C-4D56-81E8-B64FC5D19C36}" type="pres">
      <dgm:prSet presAssocID="{7A2DCA88-1113-427C-8263-81142ECFFEDC}" presName="sibTrans" presStyleCnt="0"/>
      <dgm:spPr/>
    </dgm:pt>
    <dgm:pt modelId="{F19F3F30-220A-496E-B7F4-DD33C9A65608}" type="pres">
      <dgm:prSet presAssocID="{01EA6C72-6BB7-4743-A28F-2AD92E8D66B1}" presName="compNode" presStyleCnt="0"/>
      <dgm:spPr/>
    </dgm:pt>
    <dgm:pt modelId="{6DF6C207-07F0-4705-92FB-40D458CEFDF1}" type="pres">
      <dgm:prSet presAssocID="{01EA6C72-6BB7-4743-A28F-2AD92E8D66B1}" presName="bgRect" presStyleLbl="bgShp" presStyleIdx="1" presStyleCnt="3"/>
      <dgm:spPr/>
    </dgm:pt>
    <dgm:pt modelId="{88D599E0-2149-4BAE-848A-977B7CEA0A06}" type="pres">
      <dgm:prSet presAssocID="{01EA6C72-6BB7-4743-A28F-2AD92E8D66B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ireless router"/>
        </a:ext>
      </dgm:extLst>
    </dgm:pt>
    <dgm:pt modelId="{B92F27F9-24F0-411A-926F-B3CDD2ACB30D}" type="pres">
      <dgm:prSet presAssocID="{01EA6C72-6BB7-4743-A28F-2AD92E8D66B1}" presName="spaceRect" presStyleCnt="0"/>
      <dgm:spPr/>
    </dgm:pt>
    <dgm:pt modelId="{777A0E92-C691-44B3-AA30-EC7A6FD32C9D}" type="pres">
      <dgm:prSet presAssocID="{01EA6C72-6BB7-4743-A28F-2AD92E8D66B1}" presName="parTx" presStyleLbl="revTx" presStyleIdx="1" presStyleCnt="3">
        <dgm:presLayoutVars>
          <dgm:chMax val="0"/>
          <dgm:chPref val="0"/>
        </dgm:presLayoutVars>
      </dgm:prSet>
      <dgm:spPr/>
    </dgm:pt>
    <dgm:pt modelId="{9CFFF1B1-DD77-4354-B5D1-9ED022CD65E9}" type="pres">
      <dgm:prSet presAssocID="{4D73373E-5650-4CD8-9F72-E914434A9FA4}" presName="sibTrans" presStyleCnt="0"/>
      <dgm:spPr/>
    </dgm:pt>
    <dgm:pt modelId="{62226445-3B51-4CEC-9826-E6FF1CC67553}" type="pres">
      <dgm:prSet presAssocID="{5EAE5114-D90C-412F-9071-F2DEFD80286E}" presName="compNode" presStyleCnt="0"/>
      <dgm:spPr/>
    </dgm:pt>
    <dgm:pt modelId="{91B6DA4A-F890-41A5-9FDC-6827F59CF0D3}" type="pres">
      <dgm:prSet presAssocID="{5EAE5114-D90C-412F-9071-F2DEFD80286E}" presName="bgRect" presStyleLbl="bgShp" presStyleIdx="2" presStyleCnt="3"/>
      <dgm:spPr/>
    </dgm:pt>
    <dgm:pt modelId="{FD918218-4D98-40EE-BD83-B76D791F67E8}" type="pres">
      <dgm:prSet presAssocID="{5EAE5114-D90C-412F-9071-F2DEFD80286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B3AB845B-3A35-4229-8263-5B80E98788E8}" type="pres">
      <dgm:prSet presAssocID="{5EAE5114-D90C-412F-9071-F2DEFD80286E}" presName="spaceRect" presStyleCnt="0"/>
      <dgm:spPr/>
    </dgm:pt>
    <dgm:pt modelId="{328520F5-A112-4E03-8754-E53A17DBBC21}" type="pres">
      <dgm:prSet presAssocID="{5EAE5114-D90C-412F-9071-F2DEFD80286E}" presName="parTx" presStyleLbl="revTx" presStyleIdx="2" presStyleCnt="3">
        <dgm:presLayoutVars>
          <dgm:chMax val="0"/>
          <dgm:chPref val="0"/>
        </dgm:presLayoutVars>
      </dgm:prSet>
      <dgm:spPr/>
    </dgm:pt>
  </dgm:ptLst>
  <dgm:cxnLst>
    <dgm:cxn modelId="{D338020A-E6AC-4C8F-9994-AD7C01BC7763}" srcId="{C8834D18-AA69-41AA-A336-B6C8266F9E95}" destId="{01EA6C72-6BB7-4743-A28F-2AD92E8D66B1}" srcOrd="1" destOrd="0" parTransId="{1406BEFF-F440-4646-AA00-E18124EC9EFB}" sibTransId="{4D73373E-5650-4CD8-9F72-E914434A9FA4}"/>
    <dgm:cxn modelId="{07C8910B-97DC-49D3-A6DC-0A214E18BCD8}" type="presOf" srcId="{5EAE5114-D90C-412F-9071-F2DEFD80286E}" destId="{328520F5-A112-4E03-8754-E53A17DBBC21}" srcOrd="0" destOrd="0" presId="urn:microsoft.com/office/officeart/2018/2/layout/IconVerticalSolidList"/>
    <dgm:cxn modelId="{B778B518-3ED7-4755-880F-EC330702C8D8}" type="presOf" srcId="{01EA6C72-6BB7-4743-A28F-2AD92E8D66B1}" destId="{777A0E92-C691-44B3-AA30-EC7A6FD32C9D}" srcOrd="0" destOrd="0" presId="urn:microsoft.com/office/officeart/2018/2/layout/IconVerticalSolidList"/>
    <dgm:cxn modelId="{0603E618-75A5-46E0-8B95-F0DBB73FDDC8}" srcId="{C8834D18-AA69-41AA-A336-B6C8266F9E95}" destId="{5EAE5114-D90C-412F-9071-F2DEFD80286E}" srcOrd="2" destOrd="0" parTransId="{A7359EEC-0816-473E-BE31-C80FBB4DD5F6}" sibTransId="{DECC8DF9-2A55-4F21-BA7C-7C13743E2A53}"/>
    <dgm:cxn modelId="{80E2CE60-B282-4F20-9632-287E78F97F05}" type="presOf" srcId="{67603A9A-3B43-4931-B4B8-A7F0C8DCF754}" destId="{C2A0139B-79A2-4E5E-9257-2E36357AA5CB}" srcOrd="0" destOrd="0" presId="urn:microsoft.com/office/officeart/2018/2/layout/IconVerticalSolidList"/>
    <dgm:cxn modelId="{BE2D2276-2C38-4D70-9EDB-97D10E605295}" srcId="{C8834D18-AA69-41AA-A336-B6C8266F9E95}" destId="{67603A9A-3B43-4931-B4B8-A7F0C8DCF754}" srcOrd="0" destOrd="0" parTransId="{FA7F3B10-5FAA-4718-819D-0C1E1759D530}" sibTransId="{7A2DCA88-1113-427C-8263-81142ECFFEDC}"/>
    <dgm:cxn modelId="{BB627F84-AABD-4D4A-AE7B-D59487B89206}" type="presOf" srcId="{C8834D18-AA69-41AA-A336-B6C8266F9E95}" destId="{1DDB3EED-0BE1-4E53-8209-11649C54F65A}" srcOrd="0" destOrd="0" presId="urn:microsoft.com/office/officeart/2018/2/layout/IconVerticalSolidList"/>
    <dgm:cxn modelId="{D9219229-8D2B-44E2-B5C8-6A8A1C26DB8D}" type="presParOf" srcId="{1DDB3EED-0BE1-4E53-8209-11649C54F65A}" destId="{D27B824B-D70D-4229-A10D-25C99C2EE1E6}" srcOrd="0" destOrd="0" presId="urn:microsoft.com/office/officeart/2018/2/layout/IconVerticalSolidList"/>
    <dgm:cxn modelId="{4D57E891-F05B-4241-9344-173C98BE4758}" type="presParOf" srcId="{D27B824B-D70D-4229-A10D-25C99C2EE1E6}" destId="{CC61CEE1-F09F-4FD6-BF59-4811DCF47E97}" srcOrd="0" destOrd="0" presId="urn:microsoft.com/office/officeart/2018/2/layout/IconVerticalSolidList"/>
    <dgm:cxn modelId="{68D9703A-E46D-4DD0-8E43-5EEA7768F979}" type="presParOf" srcId="{D27B824B-D70D-4229-A10D-25C99C2EE1E6}" destId="{D348ACD5-2E05-41B8-9E14-EDCC8C536B14}" srcOrd="1" destOrd="0" presId="urn:microsoft.com/office/officeart/2018/2/layout/IconVerticalSolidList"/>
    <dgm:cxn modelId="{35567E75-5DA8-4D7D-ABA5-52B59C8D5814}" type="presParOf" srcId="{D27B824B-D70D-4229-A10D-25C99C2EE1E6}" destId="{D3E9F6C3-06BC-41A4-B214-0FF93A59A68D}" srcOrd="2" destOrd="0" presId="urn:microsoft.com/office/officeart/2018/2/layout/IconVerticalSolidList"/>
    <dgm:cxn modelId="{D0CF39F6-5B92-48E4-ADFD-D3DB0CDE5395}" type="presParOf" srcId="{D27B824B-D70D-4229-A10D-25C99C2EE1E6}" destId="{C2A0139B-79A2-4E5E-9257-2E36357AA5CB}" srcOrd="3" destOrd="0" presId="urn:microsoft.com/office/officeart/2018/2/layout/IconVerticalSolidList"/>
    <dgm:cxn modelId="{AF5CC176-6882-4003-AE54-399A89CA384E}" type="presParOf" srcId="{1DDB3EED-0BE1-4E53-8209-11649C54F65A}" destId="{D2CE092A-F44C-4D56-81E8-B64FC5D19C36}" srcOrd="1" destOrd="0" presId="urn:microsoft.com/office/officeart/2018/2/layout/IconVerticalSolidList"/>
    <dgm:cxn modelId="{59620CD8-DF21-4C4A-8B8F-EFCF85C09649}" type="presParOf" srcId="{1DDB3EED-0BE1-4E53-8209-11649C54F65A}" destId="{F19F3F30-220A-496E-B7F4-DD33C9A65608}" srcOrd="2" destOrd="0" presId="urn:microsoft.com/office/officeart/2018/2/layout/IconVerticalSolidList"/>
    <dgm:cxn modelId="{76B4ACE3-98E8-4E77-94D5-129486270923}" type="presParOf" srcId="{F19F3F30-220A-496E-B7F4-DD33C9A65608}" destId="{6DF6C207-07F0-4705-92FB-40D458CEFDF1}" srcOrd="0" destOrd="0" presId="urn:microsoft.com/office/officeart/2018/2/layout/IconVerticalSolidList"/>
    <dgm:cxn modelId="{B8CA2EBE-85C0-4CCE-8D78-E4A38EEAAA0C}" type="presParOf" srcId="{F19F3F30-220A-496E-B7F4-DD33C9A65608}" destId="{88D599E0-2149-4BAE-848A-977B7CEA0A06}" srcOrd="1" destOrd="0" presId="urn:microsoft.com/office/officeart/2018/2/layout/IconVerticalSolidList"/>
    <dgm:cxn modelId="{1FAF3AEE-1729-474C-95DF-A15E91D5889F}" type="presParOf" srcId="{F19F3F30-220A-496E-B7F4-DD33C9A65608}" destId="{B92F27F9-24F0-411A-926F-B3CDD2ACB30D}" srcOrd="2" destOrd="0" presId="urn:microsoft.com/office/officeart/2018/2/layout/IconVerticalSolidList"/>
    <dgm:cxn modelId="{E6C127B2-E0F3-4727-8499-0572D711754D}" type="presParOf" srcId="{F19F3F30-220A-496E-B7F4-DD33C9A65608}" destId="{777A0E92-C691-44B3-AA30-EC7A6FD32C9D}" srcOrd="3" destOrd="0" presId="urn:microsoft.com/office/officeart/2018/2/layout/IconVerticalSolidList"/>
    <dgm:cxn modelId="{0CAE11E1-8E87-496B-BC48-CE62A16E603B}" type="presParOf" srcId="{1DDB3EED-0BE1-4E53-8209-11649C54F65A}" destId="{9CFFF1B1-DD77-4354-B5D1-9ED022CD65E9}" srcOrd="3" destOrd="0" presId="urn:microsoft.com/office/officeart/2018/2/layout/IconVerticalSolidList"/>
    <dgm:cxn modelId="{F6AF0743-8E4F-4027-AF00-293349BDCFA9}" type="presParOf" srcId="{1DDB3EED-0BE1-4E53-8209-11649C54F65A}" destId="{62226445-3B51-4CEC-9826-E6FF1CC67553}" srcOrd="4" destOrd="0" presId="urn:microsoft.com/office/officeart/2018/2/layout/IconVerticalSolidList"/>
    <dgm:cxn modelId="{A0475CFB-9798-44D4-B751-B09E2E1DEE31}" type="presParOf" srcId="{62226445-3B51-4CEC-9826-E6FF1CC67553}" destId="{91B6DA4A-F890-41A5-9FDC-6827F59CF0D3}" srcOrd="0" destOrd="0" presId="urn:microsoft.com/office/officeart/2018/2/layout/IconVerticalSolidList"/>
    <dgm:cxn modelId="{5B7441EA-7E60-4D9D-9C59-3679AABDB44A}" type="presParOf" srcId="{62226445-3B51-4CEC-9826-E6FF1CC67553}" destId="{FD918218-4D98-40EE-BD83-B76D791F67E8}" srcOrd="1" destOrd="0" presId="urn:microsoft.com/office/officeart/2018/2/layout/IconVerticalSolidList"/>
    <dgm:cxn modelId="{A6E42AB3-386B-4A05-9730-54FAE5146E4B}" type="presParOf" srcId="{62226445-3B51-4CEC-9826-E6FF1CC67553}" destId="{B3AB845B-3A35-4229-8263-5B80E98788E8}" srcOrd="2" destOrd="0" presId="urn:microsoft.com/office/officeart/2018/2/layout/IconVerticalSolidList"/>
    <dgm:cxn modelId="{F4DBF84F-748F-4DAF-B8EE-7090C154B6D3}" type="presParOf" srcId="{62226445-3B51-4CEC-9826-E6FF1CC67553}" destId="{328520F5-A112-4E03-8754-E53A17DBBC2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3496F0-84CA-4CCA-9AE9-01C262D9B679}">
      <dsp:nvSpPr>
        <dsp:cNvPr id="0" name=""/>
        <dsp:cNvSpPr/>
      </dsp:nvSpPr>
      <dsp:spPr>
        <a:xfrm>
          <a:off x="0" y="31353"/>
          <a:ext cx="5945448" cy="15010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2346E4-5965-4567-AB36-06A077F4BE53}">
      <dsp:nvSpPr>
        <dsp:cNvPr id="0" name=""/>
        <dsp:cNvSpPr/>
      </dsp:nvSpPr>
      <dsp:spPr>
        <a:xfrm>
          <a:off x="454072" y="338381"/>
          <a:ext cx="825585" cy="82558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994482E-0D3F-44A3-BA37-DAEE43E84343}">
      <dsp:nvSpPr>
        <dsp:cNvPr id="0" name=""/>
        <dsp:cNvSpPr/>
      </dsp:nvSpPr>
      <dsp:spPr>
        <a:xfrm>
          <a:off x="1733729" y="641"/>
          <a:ext cx="4211719" cy="15010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863" tIns="158863" rIns="158863" bIns="158863" numCol="1" spcCol="1270" anchor="ctr" anchorCtr="0">
          <a:noAutofit/>
        </a:bodyPr>
        <a:lstStyle/>
        <a:p>
          <a:pPr marL="0" lvl="0" indent="0" algn="l" defTabSz="844550">
            <a:lnSpc>
              <a:spcPct val="100000"/>
            </a:lnSpc>
            <a:spcBef>
              <a:spcPct val="0"/>
            </a:spcBef>
            <a:spcAft>
              <a:spcPct val="35000"/>
            </a:spcAft>
            <a:buNone/>
          </a:pPr>
          <a:r>
            <a:rPr lang="en-IN" sz="1900" b="1" kern="1200"/>
            <a:t>Objective: </a:t>
          </a:r>
          <a:endParaRPr lang="en-US" sz="1900" kern="1200"/>
        </a:p>
      </dsp:txBody>
      <dsp:txXfrm>
        <a:off x="1733729" y="641"/>
        <a:ext cx="4211719" cy="1501064"/>
      </dsp:txXfrm>
    </dsp:sp>
    <dsp:sp modelId="{80788773-E4D0-43B0-9D16-D4C07C4126F5}">
      <dsp:nvSpPr>
        <dsp:cNvPr id="0" name=""/>
        <dsp:cNvSpPr/>
      </dsp:nvSpPr>
      <dsp:spPr>
        <a:xfrm>
          <a:off x="0" y="1876972"/>
          <a:ext cx="5945448" cy="15010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3801A3-26F9-4E52-96E4-33E85F253732}">
      <dsp:nvSpPr>
        <dsp:cNvPr id="0" name=""/>
        <dsp:cNvSpPr/>
      </dsp:nvSpPr>
      <dsp:spPr>
        <a:xfrm>
          <a:off x="454072" y="2214711"/>
          <a:ext cx="825585" cy="82558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1954476-A98F-42AE-9D35-BC036A731F94}">
      <dsp:nvSpPr>
        <dsp:cNvPr id="0" name=""/>
        <dsp:cNvSpPr/>
      </dsp:nvSpPr>
      <dsp:spPr>
        <a:xfrm>
          <a:off x="1733729" y="1876972"/>
          <a:ext cx="4211719" cy="15010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863" tIns="158863" rIns="158863" bIns="158863" numCol="1" spcCol="1270" anchor="ctr" anchorCtr="0">
          <a:noAutofit/>
        </a:bodyPr>
        <a:lstStyle/>
        <a:p>
          <a:pPr marL="0" lvl="0" indent="0" algn="l" defTabSz="844550">
            <a:lnSpc>
              <a:spcPct val="100000"/>
            </a:lnSpc>
            <a:spcBef>
              <a:spcPct val="0"/>
            </a:spcBef>
            <a:spcAft>
              <a:spcPct val="35000"/>
            </a:spcAft>
            <a:buNone/>
          </a:pPr>
          <a:r>
            <a:rPr lang="en-IN" sz="1900" kern="1200"/>
            <a:t>To establish network connectivity in a long library hall considering only 2 wireless routers which is interconnected in series. </a:t>
          </a:r>
          <a:endParaRPr lang="en-US" sz="1900" kern="1200"/>
        </a:p>
      </dsp:txBody>
      <dsp:txXfrm>
        <a:off x="1733729" y="1876972"/>
        <a:ext cx="4211719" cy="1501064"/>
      </dsp:txXfrm>
    </dsp:sp>
    <dsp:sp modelId="{019FA7E6-DCCD-4F38-9470-6AD8CCC2B3F5}">
      <dsp:nvSpPr>
        <dsp:cNvPr id="0" name=""/>
        <dsp:cNvSpPr/>
      </dsp:nvSpPr>
      <dsp:spPr>
        <a:xfrm>
          <a:off x="0" y="3753302"/>
          <a:ext cx="5945448" cy="15010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E85BAF-05F9-491E-B0BC-4D15781D0B83}">
      <dsp:nvSpPr>
        <dsp:cNvPr id="0" name=""/>
        <dsp:cNvSpPr/>
      </dsp:nvSpPr>
      <dsp:spPr>
        <a:xfrm>
          <a:off x="454072" y="4091042"/>
          <a:ext cx="825585" cy="82558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E4CA0E4-DEEF-41AE-A578-C55BDA3A7892}">
      <dsp:nvSpPr>
        <dsp:cNvPr id="0" name=""/>
        <dsp:cNvSpPr/>
      </dsp:nvSpPr>
      <dsp:spPr>
        <a:xfrm>
          <a:off x="1733729" y="3753302"/>
          <a:ext cx="4211719" cy="15010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863" tIns="158863" rIns="158863" bIns="158863" numCol="1" spcCol="1270" anchor="ctr" anchorCtr="0">
          <a:noAutofit/>
        </a:bodyPr>
        <a:lstStyle/>
        <a:p>
          <a:pPr marL="0" lvl="0" indent="0" algn="l" defTabSz="844550">
            <a:lnSpc>
              <a:spcPct val="100000"/>
            </a:lnSpc>
            <a:spcBef>
              <a:spcPct val="0"/>
            </a:spcBef>
            <a:spcAft>
              <a:spcPct val="35000"/>
            </a:spcAft>
            <a:buNone/>
          </a:pPr>
          <a:r>
            <a:rPr lang="en-IN" sz="1900" kern="1200"/>
            <a:t>Implement and analyse this network plan of a long library hall.</a:t>
          </a:r>
          <a:endParaRPr lang="en-US" sz="1900" kern="1200"/>
        </a:p>
      </dsp:txBody>
      <dsp:txXfrm>
        <a:off x="1733729" y="3753302"/>
        <a:ext cx="4211719" cy="15010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61CEE1-F09F-4FD6-BF59-4811DCF47E97}">
      <dsp:nvSpPr>
        <dsp:cNvPr id="0" name=""/>
        <dsp:cNvSpPr/>
      </dsp:nvSpPr>
      <dsp:spPr>
        <a:xfrm>
          <a:off x="0" y="641"/>
          <a:ext cx="5945448" cy="15010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48ACD5-2E05-41B8-9E14-EDCC8C536B14}">
      <dsp:nvSpPr>
        <dsp:cNvPr id="0" name=""/>
        <dsp:cNvSpPr/>
      </dsp:nvSpPr>
      <dsp:spPr>
        <a:xfrm>
          <a:off x="454072" y="338381"/>
          <a:ext cx="825585" cy="82558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2A0139B-79A2-4E5E-9257-2E36357AA5CB}">
      <dsp:nvSpPr>
        <dsp:cNvPr id="0" name=""/>
        <dsp:cNvSpPr/>
      </dsp:nvSpPr>
      <dsp:spPr>
        <a:xfrm>
          <a:off x="1733729" y="641"/>
          <a:ext cx="4211719" cy="15010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863" tIns="158863" rIns="158863" bIns="158863" numCol="1" spcCol="1270" anchor="ctr" anchorCtr="0">
          <a:noAutofit/>
        </a:bodyPr>
        <a:lstStyle/>
        <a:p>
          <a:pPr marL="0" lvl="0" indent="0" algn="l" defTabSz="666750">
            <a:lnSpc>
              <a:spcPct val="100000"/>
            </a:lnSpc>
            <a:spcBef>
              <a:spcPct val="0"/>
            </a:spcBef>
            <a:spcAft>
              <a:spcPct val="35000"/>
            </a:spcAft>
            <a:buNone/>
          </a:pPr>
          <a:r>
            <a:rPr lang="en-IN" sz="1500" kern="1200"/>
            <a:t>This experiment is performed to find out that how can we provide network connectivity to each person sitting in a long library hall. </a:t>
          </a:r>
          <a:endParaRPr lang="en-US" sz="1500" kern="1200"/>
        </a:p>
      </dsp:txBody>
      <dsp:txXfrm>
        <a:off x="1733729" y="641"/>
        <a:ext cx="4211719" cy="1501064"/>
      </dsp:txXfrm>
    </dsp:sp>
    <dsp:sp modelId="{6DF6C207-07F0-4705-92FB-40D458CEFDF1}">
      <dsp:nvSpPr>
        <dsp:cNvPr id="0" name=""/>
        <dsp:cNvSpPr/>
      </dsp:nvSpPr>
      <dsp:spPr>
        <a:xfrm>
          <a:off x="0" y="1876972"/>
          <a:ext cx="5945448" cy="15010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D599E0-2149-4BAE-848A-977B7CEA0A06}">
      <dsp:nvSpPr>
        <dsp:cNvPr id="0" name=""/>
        <dsp:cNvSpPr/>
      </dsp:nvSpPr>
      <dsp:spPr>
        <a:xfrm>
          <a:off x="454072" y="2214711"/>
          <a:ext cx="825585" cy="82558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77A0E92-C691-44B3-AA30-EC7A6FD32C9D}">
      <dsp:nvSpPr>
        <dsp:cNvPr id="0" name=""/>
        <dsp:cNvSpPr/>
      </dsp:nvSpPr>
      <dsp:spPr>
        <a:xfrm>
          <a:off x="1733729" y="1876972"/>
          <a:ext cx="4211719" cy="15010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863" tIns="158863" rIns="158863" bIns="158863" numCol="1" spcCol="1270" anchor="ctr" anchorCtr="0">
          <a:noAutofit/>
        </a:bodyPr>
        <a:lstStyle/>
        <a:p>
          <a:pPr marL="0" lvl="0" indent="0" algn="l" defTabSz="666750">
            <a:lnSpc>
              <a:spcPct val="100000"/>
            </a:lnSpc>
            <a:spcBef>
              <a:spcPct val="0"/>
            </a:spcBef>
            <a:spcAft>
              <a:spcPct val="35000"/>
            </a:spcAft>
            <a:buNone/>
          </a:pPr>
          <a:r>
            <a:rPr lang="en-IN" sz="1500" kern="1200"/>
            <a:t>We have tried to find out that how to configure wireless router and which devices will be needed for accomplishing our goal. We will be needing switches along with wireless routers. </a:t>
          </a:r>
          <a:endParaRPr lang="en-US" sz="1500" kern="1200"/>
        </a:p>
      </dsp:txBody>
      <dsp:txXfrm>
        <a:off x="1733729" y="1876972"/>
        <a:ext cx="4211719" cy="1501064"/>
      </dsp:txXfrm>
    </dsp:sp>
    <dsp:sp modelId="{91B6DA4A-F890-41A5-9FDC-6827F59CF0D3}">
      <dsp:nvSpPr>
        <dsp:cNvPr id="0" name=""/>
        <dsp:cNvSpPr/>
      </dsp:nvSpPr>
      <dsp:spPr>
        <a:xfrm>
          <a:off x="0" y="3753302"/>
          <a:ext cx="5945448" cy="15010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918218-4D98-40EE-BD83-B76D791F67E8}">
      <dsp:nvSpPr>
        <dsp:cNvPr id="0" name=""/>
        <dsp:cNvSpPr/>
      </dsp:nvSpPr>
      <dsp:spPr>
        <a:xfrm>
          <a:off x="454072" y="4091042"/>
          <a:ext cx="825585" cy="82558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28520F5-A112-4E03-8754-E53A17DBBC21}">
      <dsp:nvSpPr>
        <dsp:cNvPr id="0" name=""/>
        <dsp:cNvSpPr/>
      </dsp:nvSpPr>
      <dsp:spPr>
        <a:xfrm>
          <a:off x="1733729" y="3753302"/>
          <a:ext cx="4211719" cy="15010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863" tIns="158863" rIns="158863" bIns="158863" numCol="1" spcCol="1270" anchor="ctr" anchorCtr="0">
          <a:noAutofit/>
        </a:bodyPr>
        <a:lstStyle/>
        <a:p>
          <a:pPr marL="0" lvl="0" indent="0" algn="l" defTabSz="666750">
            <a:lnSpc>
              <a:spcPct val="100000"/>
            </a:lnSpc>
            <a:spcBef>
              <a:spcPct val="0"/>
            </a:spcBef>
            <a:spcAft>
              <a:spcPct val="35000"/>
            </a:spcAft>
            <a:buNone/>
          </a:pPr>
          <a:r>
            <a:rPr lang="en-IN" sz="1500" kern="1200" dirty="0"/>
            <a:t>For designing the Library Network Cisco packet tracer is used, it is a networking simulator used for learning and teaching programming by offering a unique realistic combination. </a:t>
          </a:r>
          <a:endParaRPr lang="en-US" sz="1500" kern="1200" dirty="0"/>
        </a:p>
      </dsp:txBody>
      <dsp:txXfrm>
        <a:off x="1733729" y="3753302"/>
        <a:ext cx="4211719" cy="150106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22D35EEA-A8A3-4777-9263-B07ABA31D7B2}" type="datetimeFigureOut">
              <a:rPr lang="en-IN" smtClean="0"/>
              <a:t>01-07-2020</a:t>
            </a:fld>
            <a:endParaRPr lang="en-IN"/>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E3FCB7E4-3FF3-42B8-94EF-132A52F1EC0F}"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1589505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D35EEA-A8A3-4777-9263-B07ABA31D7B2}" type="datetimeFigureOut">
              <a:rPr lang="en-IN" smtClean="0"/>
              <a:t>01-07-2020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FCB7E4-3FF3-42B8-94EF-132A52F1EC0F}" type="slidenum">
              <a:rPr lang="en-IN" smtClean="0"/>
              <a:t>‹#›</a:t>
            </a:fld>
            <a:endParaRPr lang="en-IN"/>
          </a:p>
        </p:txBody>
      </p:sp>
    </p:spTree>
    <p:extLst>
      <p:ext uri="{BB962C8B-B14F-4D97-AF65-F5344CB8AC3E}">
        <p14:creationId xmlns:p14="http://schemas.microsoft.com/office/powerpoint/2010/main" val="1300084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D35EEA-A8A3-4777-9263-B07ABA31D7B2}" type="datetimeFigureOut">
              <a:rPr lang="en-IN" smtClean="0"/>
              <a:t>01-07-2020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FCB7E4-3FF3-42B8-94EF-132A52F1EC0F}" type="slidenum">
              <a:rPr lang="en-IN" smtClean="0"/>
              <a:t>‹#›</a:t>
            </a:fld>
            <a:endParaRPr lang="en-IN"/>
          </a:p>
        </p:txBody>
      </p:sp>
    </p:spTree>
    <p:extLst>
      <p:ext uri="{BB962C8B-B14F-4D97-AF65-F5344CB8AC3E}">
        <p14:creationId xmlns:p14="http://schemas.microsoft.com/office/powerpoint/2010/main" val="3316110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D35EEA-A8A3-4777-9263-B07ABA31D7B2}" type="datetimeFigureOut">
              <a:rPr lang="en-IN" smtClean="0"/>
              <a:t>01-07-2020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FCB7E4-3FF3-42B8-94EF-132A52F1EC0F}" type="slidenum">
              <a:rPr lang="en-IN" smtClean="0"/>
              <a:t>‹#›</a:t>
            </a:fld>
            <a:endParaRPr lang="en-IN"/>
          </a:p>
        </p:txBody>
      </p:sp>
    </p:spTree>
    <p:extLst>
      <p:ext uri="{BB962C8B-B14F-4D97-AF65-F5344CB8AC3E}">
        <p14:creationId xmlns:p14="http://schemas.microsoft.com/office/powerpoint/2010/main" val="1669967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D35EEA-A8A3-4777-9263-B07ABA31D7B2}" type="datetimeFigureOut">
              <a:rPr lang="en-IN" smtClean="0"/>
              <a:t>01-07-2020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FCB7E4-3FF3-42B8-94EF-132A52F1EC0F}"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18221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D35EEA-A8A3-4777-9263-B07ABA31D7B2}" type="datetimeFigureOut">
              <a:rPr lang="en-IN" smtClean="0"/>
              <a:t>01-07-2020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FCB7E4-3FF3-42B8-94EF-132A52F1EC0F}" type="slidenum">
              <a:rPr lang="en-IN" smtClean="0"/>
              <a:t>‹#›</a:t>
            </a:fld>
            <a:endParaRPr lang="en-IN"/>
          </a:p>
        </p:txBody>
      </p:sp>
    </p:spTree>
    <p:extLst>
      <p:ext uri="{BB962C8B-B14F-4D97-AF65-F5344CB8AC3E}">
        <p14:creationId xmlns:p14="http://schemas.microsoft.com/office/powerpoint/2010/main" val="1492227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D35EEA-A8A3-4777-9263-B07ABA31D7B2}" type="datetimeFigureOut">
              <a:rPr lang="en-IN" smtClean="0"/>
              <a:t>01-07-2020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3FCB7E4-3FF3-42B8-94EF-132A52F1EC0F}" type="slidenum">
              <a:rPr lang="en-IN" smtClean="0"/>
              <a:t>‹#›</a:t>
            </a:fld>
            <a:endParaRPr lang="en-IN"/>
          </a:p>
        </p:txBody>
      </p:sp>
    </p:spTree>
    <p:extLst>
      <p:ext uri="{BB962C8B-B14F-4D97-AF65-F5344CB8AC3E}">
        <p14:creationId xmlns:p14="http://schemas.microsoft.com/office/powerpoint/2010/main" val="3553500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D35EEA-A8A3-4777-9263-B07ABA31D7B2}" type="datetimeFigureOut">
              <a:rPr lang="en-IN" smtClean="0"/>
              <a:t>01-07-2020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3FCB7E4-3FF3-42B8-94EF-132A52F1EC0F}" type="slidenum">
              <a:rPr lang="en-IN" smtClean="0"/>
              <a:t>‹#›</a:t>
            </a:fld>
            <a:endParaRPr lang="en-IN"/>
          </a:p>
        </p:txBody>
      </p:sp>
    </p:spTree>
    <p:extLst>
      <p:ext uri="{BB962C8B-B14F-4D97-AF65-F5344CB8AC3E}">
        <p14:creationId xmlns:p14="http://schemas.microsoft.com/office/powerpoint/2010/main" val="842299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D35EEA-A8A3-4777-9263-B07ABA31D7B2}" type="datetimeFigureOut">
              <a:rPr lang="en-IN" smtClean="0"/>
              <a:t>01-07-2020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3FCB7E4-3FF3-42B8-94EF-132A52F1EC0F}" type="slidenum">
              <a:rPr lang="en-IN" smtClean="0"/>
              <a:t>‹#›</a:t>
            </a:fld>
            <a:endParaRPr lang="en-IN"/>
          </a:p>
        </p:txBody>
      </p:sp>
    </p:spTree>
    <p:extLst>
      <p:ext uri="{BB962C8B-B14F-4D97-AF65-F5344CB8AC3E}">
        <p14:creationId xmlns:p14="http://schemas.microsoft.com/office/powerpoint/2010/main" val="1460109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D35EEA-A8A3-4777-9263-B07ABA31D7B2}" type="datetimeFigureOut">
              <a:rPr lang="en-IN" smtClean="0"/>
              <a:t>01-07-2020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FCB7E4-3FF3-42B8-94EF-132A52F1EC0F}" type="slidenum">
              <a:rPr lang="en-IN" smtClean="0"/>
              <a:t>‹#›</a:t>
            </a:fld>
            <a:endParaRPr lang="en-IN"/>
          </a:p>
        </p:txBody>
      </p:sp>
    </p:spTree>
    <p:extLst>
      <p:ext uri="{BB962C8B-B14F-4D97-AF65-F5344CB8AC3E}">
        <p14:creationId xmlns:p14="http://schemas.microsoft.com/office/powerpoint/2010/main" val="2386173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D35EEA-A8A3-4777-9263-B07ABA31D7B2}" type="datetimeFigureOut">
              <a:rPr lang="en-IN" smtClean="0"/>
              <a:t>01-07-2020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FCB7E4-3FF3-42B8-94EF-132A52F1EC0F}" type="slidenum">
              <a:rPr lang="en-IN" smtClean="0"/>
              <a:t>‹#›</a:t>
            </a:fld>
            <a:endParaRPr lang="en-IN"/>
          </a:p>
        </p:txBody>
      </p:sp>
    </p:spTree>
    <p:extLst>
      <p:ext uri="{BB962C8B-B14F-4D97-AF65-F5344CB8AC3E}">
        <p14:creationId xmlns:p14="http://schemas.microsoft.com/office/powerpoint/2010/main" val="1953402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22D35EEA-A8A3-4777-9263-B07ABA31D7B2}" type="datetimeFigureOut">
              <a:rPr lang="en-IN" smtClean="0"/>
              <a:t>01-07-2020</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E3FCB7E4-3FF3-42B8-94EF-132A52F1EC0F}" type="slidenum">
              <a:rPr lang="en-IN" smtClean="0"/>
              <a:t>‹#›</a:t>
            </a:fld>
            <a:endParaRPr lang="en-IN"/>
          </a:p>
        </p:txBody>
      </p:sp>
    </p:spTree>
    <p:extLst>
      <p:ext uri="{BB962C8B-B14F-4D97-AF65-F5344CB8AC3E}">
        <p14:creationId xmlns:p14="http://schemas.microsoft.com/office/powerpoint/2010/main" val="1460772369"/>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EFB0C39A-F8CA-4A79-AFFC-E9780FB199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45">
            <a:extLst>
              <a:ext uri="{FF2B5EF4-FFF2-40B4-BE49-F238E27FC236}">
                <a16:creationId xmlns:a16="http://schemas.microsoft.com/office/drawing/2014/main" id="{77A1DD65-F8C9-4DE6-B250-ED1E38E64220}"/>
              </a:ext>
            </a:extLst>
          </p:cNvPr>
          <p:cNvPicPr>
            <a:picLocks noChangeAspect="1"/>
          </p:cNvPicPr>
          <p:nvPr/>
        </p:nvPicPr>
        <p:blipFill rotWithShape="1">
          <a:blip r:embed="rId2">
            <a:alphaModFix amt="40000"/>
          </a:blip>
          <a:srcRect/>
          <a:stretch/>
        </p:blipFill>
        <p:spPr>
          <a:xfrm>
            <a:off x="20" y="-2"/>
            <a:ext cx="12191980" cy="6858000"/>
          </a:xfrm>
          <a:prstGeom prst="rect">
            <a:avLst/>
          </a:prstGeom>
        </p:spPr>
      </p:pic>
      <p:sp>
        <p:nvSpPr>
          <p:cNvPr id="2" name="Title 1">
            <a:extLst>
              <a:ext uri="{FF2B5EF4-FFF2-40B4-BE49-F238E27FC236}">
                <a16:creationId xmlns:a16="http://schemas.microsoft.com/office/drawing/2014/main" id="{CA840511-11A5-4DEA-B44D-989D04ADC618}"/>
              </a:ext>
            </a:extLst>
          </p:cNvPr>
          <p:cNvSpPr>
            <a:spLocks noGrp="1"/>
          </p:cNvSpPr>
          <p:nvPr>
            <p:ph type="ctrTitle"/>
          </p:nvPr>
        </p:nvSpPr>
        <p:spPr>
          <a:xfrm>
            <a:off x="1261872" y="758952"/>
            <a:ext cx="9418320" cy="3718780"/>
          </a:xfrm>
        </p:spPr>
        <p:txBody>
          <a:bodyPr>
            <a:normAutofit/>
          </a:bodyPr>
          <a:lstStyle/>
          <a:p>
            <a:r>
              <a:rPr lang="en-IN" sz="6100" b="1" dirty="0">
                <a:latin typeface="Aparajita" panose="02020603050405020304" pitchFamily="18" charset="0"/>
                <a:cs typeface="Aparajita" panose="02020603050405020304" pitchFamily="18" charset="0"/>
              </a:rPr>
              <a:t>Data Communication and Network</a:t>
            </a:r>
            <a:br>
              <a:rPr lang="en-IN" sz="6100" b="1" dirty="0">
                <a:latin typeface="Aparajita" panose="02020603050405020304" pitchFamily="18" charset="0"/>
                <a:cs typeface="Aparajita" panose="02020603050405020304" pitchFamily="18" charset="0"/>
              </a:rPr>
            </a:br>
            <a:br>
              <a:rPr lang="en-IN" sz="6100" dirty="0"/>
            </a:br>
            <a:br>
              <a:rPr lang="en-IN" sz="6100" dirty="0"/>
            </a:br>
            <a:r>
              <a:rPr lang="en-IN" sz="6100" b="1" dirty="0"/>
              <a:t>Library Network</a:t>
            </a:r>
            <a:endParaRPr lang="en-IN" sz="6100" b="1" dirty="0">
              <a:latin typeface="Aparajita" panose="02020603050405020304" pitchFamily="18" charset="0"/>
              <a:cs typeface="Aparajita" panose="02020603050405020304" pitchFamily="18" charset="0"/>
            </a:endParaRPr>
          </a:p>
        </p:txBody>
      </p:sp>
      <p:sp>
        <p:nvSpPr>
          <p:cNvPr id="3" name="Subtitle 2">
            <a:extLst>
              <a:ext uri="{FF2B5EF4-FFF2-40B4-BE49-F238E27FC236}">
                <a16:creationId xmlns:a16="http://schemas.microsoft.com/office/drawing/2014/main" id="{6E977345-3093-443D-A389-0AD59DF38043}"/>
              </a:ext>
            </a:extLst>
          </p:cNvPr>
          <p:cNvSpPr>
            <a:spLocks noGrp="1"/>
          </p:cNvSpPr>
          <p:nvPr>
            <p:ph type="subTitle" idx="1"/>
          </p:nvPr>
        </p:nvSpPr>
        <p:spPr>
          <a:xfrm>
            <a:off x="1261872" y="4800600"/>
            <a:ext cx="9418320" cy="1691640"/>
          </a:xfrm>
        </p:spPr>
        <p:txBody>
          <a:bodyPr>
            <a:normAutofit/>
          </a:bodyPr>
          <a:lstStyle/>
          <a:p>
            <a:endParaRPr lang="en-IN" dirty="0">
              <a:solidFill>
                <a:schemeClr val="tx1"/>
              </a:solidFill>
            </a:endParaRPr>
          </a:p>
          <a:p>
            <a:r>
              <a:rPr lang="en-IN" dirty="0">
                <a:solidFill>
                  <a:schemeClr val="tx1"/>
                </a:solidFill>
              </a:rPr>
              <a:t>Prabhat Suman</a:t>
            </a:r>
          </a:p>
        </p:txBody>
      </p:sp>
    </p:spTree>
    <p:extLst>
      <p:ext uri="{BB962C8B-B14F-4D97-AF65-F5344CB8AC3E}">
        <p14:creationId xmlns:p14="http://schemas.microsoft.com/office/powerpoint/2010/main" val="1994134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EDC51-C2C9-4580-A41D-450C4E4690C8}"/>
              </a:ext>
            </a:extLst>
          </p:cNvPr>
          <p:cNvSpPr>
            <a:spLocks noGrp="1"/>
          </p:cNvSpPr>
          <p:nvPr>
            <p:ph type="title"/>
          </p:nvPr>
        </p:nvSpPr>
        <p:spPr>
          <a:xfrm>
            <a:off x="4965290" y="365760"/>
            <a:ext cx="5997678" cy="1325562"/>
          </a:xfrm>
        </p:spPr>
        <p:txBody>
          <a:bodyPr>
            <a:normAutofit/>
          </a:bodyPr>
          <a:lstStyle/>
          <a:p>
            <a:r>
              <a:rPr lang="en-IN" sz="4100" b="1" dirty="0"/>
              <a:t>Observations: </a:t>
            </a:r>
            <a:br>
              <a:rPr lang="en-IN" sz="4100" dirty="0"/>
            </a:br>
            <a:endParaRPr lang="en-IN" sz="4100" dirty="0"/>
          </a:p>
        </p:txBody>
      </p:sp>
      <p:pic>
        <p:nvPicPr>
          <p:cNvPr id="7" name="Picture 4">
            <a:extLst>
              <a:ext uri="{FF2B5EF4-FFF2-40B4-BE49-F238E27FC236}">
                <a16:creationId xmlns:a16="http://schemas.microsoft.com/office/drawing/2014/main" id="{A64705AF-AF0C-4DB8-87F0-C9545DCE6960}"/>
              </a:ext>
            </a:extLst>
          </p:cNvPr>
          <p:cNvPicPr>
            <a:picLocks noChangeAspect="1"/>
          </p:cNvPicPr>
          <p:nvPr/>
        </p:nvPicPr>
        <p:blipFill rotWithShape="1">
          <a:blip r:embed="rId2"/>
          <a:srcRect l="16074" r="16074"/>
          <a:stretch/>
        </p:blipFill>
        <p:spPr>
          <a:xfrm>
            <a:off x="20" y="10"/>
            <a:ext cx="4653291" cy="6857990"/>
          </a:xfrm>
          <a:prstGeom prst="rect">
            <a:avLst/>
          </a:prstGeom>
        </p:spPr>
      </p:pic>
      <p:sp>
        <p:nvSpPr>
          <p:cNvPr id="3" name="Content Placeholder 2">
            <a:extLst>
              <a:ext uri="{FF2B5EF4-FFF2-40B4-BE49-F238E27FC236}">
                <a16:creationId xmlns:a16="http://schemas.microsoft.com/office/drawing/2014/main" id="{A20C55AF-1464-485D-84EC-685CD5A1E87D}"/>
              </a:ext>
            </a:extLst>
          </p:cNvPr>
          <p:cNvSpPr>
            <a:spLocks noGrp="1"/>
          </p:cNvSpPr>
          <p:nvPr>
            <p:ph idx="1"/>
          </p:nvPr>
        </p:nvSpPr>
        <p:spPr>
          <a:xfrm>
            <a:off x="4965290" y="1535349"/>
            <a:ext cx="6015571" cy="4830282"/>
          </a:xfrm>
        </p:spPr>
        <p:txBody>
          <a:bodyPr>
            <a:noAutofit/>
          </a:bodyPr>
          <a:lstStyle/>
          <a:p>
            <a:pPr marL="0" indent="0" algn="just">
              <a:lnSpc>
                <a:spcPct val="115000"/>
              </a:lnSpc>
              <a:spcAft>
                <a:spcPts val="0"/>
              </a:spcAft>
              <a:buNone/>
            </a:pPr>
            <a:r>
              <a:rPr lang="en-IN" dirty="0">
                <a:latin typeface="Times New Roman" panose="02020603050405020304" pitchFamily="18" charset="0"/>
                <a:ea typeface="Arial" panose="020B0604020202020204" pitchFamily="34" charset="0"/>
              </a:rPr>
              <a:t>Our Proposed model has following characteristics:</a:t>
            </a:r>
            <a:endParaRPr lang="en-IN" dirty="0">
              <a:latin typeface="Arial" panose="020B0604020202020204" pitchFamily="34" charset="0"/>
              <a:ea typeface="Arial" panose="020B0604020202020204" pitchFamily="34" charset="0"/>
            </a:endParaRPr>
          </a:p>
          <a:p>
            <a:pPr marL="342900" lvl="0" indent="-342900" algn="just">
              <a:lnSpc>
                <a:spcPct val="115000"/>
              </a:lnSpc>
              <a:spcAft>
                <a:spcPts val="0"/>
              </a:spcAft>
              <a:buFont typeface="Arial" panose="020B0604020202020204" pitchFamily="34" charset="0"/>
              <a:buChar char="●"/>
            </a:pPr>
            <a:r>
              <a:rPr lang="en-IN" dirty="0">
                <a:latin typeface="Times New Roman" panose="02020603050405020304" pitchFamily="18" charset="0"/>
                <a:ea typeface="Arial" panose="020B0604020202020204" pitchFamily="34" charset="0"/>
              </a:rPr>
              <a:t>Two wireless routers connected in series placed such that it covers whole library hall.</a:t>
            </a:r>
            <a:endParaRPr lang="en-IN" dirty="0">
              <a:latin typeface="Arial" panose="020B0604020202020204" pitchFamily="34" charset="0"/>
              <a:ea typeface="Arial" panose="020B0604020202020204" pitchFamily="34" charset="0"/>
            </a:endParaRPr>
          </a:p>
          <a:p>
            <a:pPr marL="342900" indent="-342900" algn="just">
              <a:lnSpc>
                <a:spcPct val="115000"/>
              </a:lnSpc>
              <a:buFont typeface="Arial" panose="020B0604020202020204" pitchFamily="34" charset="0"/>
              <a:buChar char="●"/>
            </a:pPr>
            <a:r>
              <a:rPr lang="en-IN" dirty="0"/>
              <a:t>LAN is used to connect computing resources such as computers, printers, servers, IP phones, typically inside one hall.</a:t>
            </a:r>
            <a:endParaRPr lang="en-IN" dirty="0">
              <a:latin typeface="Arial" panose="020B0604020202020204" pitchFamily="34" charset="0"/>
              <a:ea typeface="Arial" panose="020B0604020202020204" pitchFamily="34" charset="0"/>
            </a:endParaRPr>
          </a:p>
          <a:p>
            <a:pPr marL="342900" lvl="0" indent="-342900" algn="just">
              <a:lnSpc>
                <a:spcPct val="115000"/>
              </a:lnSpc>
              <a:spcAft>
                <a:spcPts val="0"/>
              </a:spcAft>
              <a:buFont typeface="Arial" panose="020B0604020202020204" pitchFamily="34" charset="0"/>
              <a:buChar char="●"/>
            </a:pPr>
            <a:r>
              <a:rPr lang="en-IN" dirty="0">
                <a:latin typeface="Times New Roman" panose="02020603050405020304" pitchFamily="18" charset="0"/>
                <a:ea typeface="Arial" panose="020B0604020202020204" pitchFamily="34" charset="0"/>
              </a:rPr>
              <a:t>Star topology is used in the network.</a:t>
            </a:r>
            <a:endParaRPr lang="en-IN" dirty="0">
              <a:latin typeface="Arial" panose="020B0604020202020204" pitchFamily="34" charset="0"/>
              <a:ea typeface="Arial" panose="020B0604020202020204" pitchFamily="34" charset="0"/>
            </a:endParaRPr>
          </a:p>
          <a:p>
            <a:pPr marL="342900" lvl="0" indent="-342900" algn="just">
              <a:lnSpc>
                <a:spcPct val="115000"/>
              </a:lnSpc>
              <a:spcAft>
                <a:spcPts val="0"/>
              </a:spcAft>
              <a:buFont typeface="Arial" panose="020B0604020202020204" pitchFamily="34" charset="0"/>
              <a:buChar char="●"/>
            </a:pPr>
            <a:r>
              <a:rPr lang="en-IN" dirty="0">
                <a:latin typeface="Times New Roman" panose="02020603050405020304" pitchFamily="18" charset="0"/>
                <a:ea typeface="Arial" panose="020B0604020202020204" pitchFamily="34" charset="0"/>
              </a:rPr>
              <a:t>In order to make connection secure we have added a password to each Wireless router. </a:t>
            </a:r>
            <a:endParaRPr lang="en-IN" dirty="0">
              <a:latin typeface="Arial" panose="020B0604020202020204" pitchFamily="34" charset="0"/>
              <a:ea typeface="Arial" panose="020B0604020202020204" pitchFamily="34" charset="0"/>
            </a:endParaRPr>
          </a:p>
          <a:p>
            <a:pPr algn="just">
              <a:lnSpc>
                <a:spcPct val="115000"/>
              </a:lnSpc>
              <a:spcAft>
                <a:spcPts val="0"/>
              </a:spcAft>
            </a:pPr>
            <a:r>
              <a:rPr lang="en-IN" dirty="0">
                <a:latin typeface="Times New Roman" panose="02020603050405020304" pitchFamily="18" charset="0"/>
                <a:ea typeface="Arial" panose="020B0604020202020204" pitchFamily="34" charset="0"/>
              </a:rPr>
              <a:t>   Switch is used for each computing machine like laptop, printers etc. Smartphones are connected through wi-fi. </a:t>
            </a:r>
            <a:endParaRPr lang="en-IN" dirty="0">
              <a:latin typeface="Arial" panose="020B0604020202020204" pitchFamily="34" charset="0"/>
              <a:ea typeface="Arial" panose="020B0604020202020204" pitchFamily="34" charset="0"/>
            </a:endParaRPr>
          </a:p>
          <a:p>
            <a:pPr>
              <a:lnSpc>
                <a:spcPct val="115000"/>
              </a:lnSpc>
              <a:spcAft>
                <a:spcPts val="0"/>
              </a:spcAft>
            </a:pPr>
            <a:endParaRPr lang="en-IN" b="1" dirty="0"/>
          </a:p>
          <a:p>
            <a:endParaRPr lang="en-IN" dirty="0"/>
          </a:p>
        </p:txBody>
      </p:sp>
    </p:spTree>
    <p:extLst>
      <p:ext uri="{BB962C8B-B14F-4D97-AF65-F5344CB8AC3E}">
        <p14:creationId xmlns:p14="http://schemas.microsoft.com/office/powerpoint/2010/main" val="1953613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4" name="Rectangle 23">
            <a:extLst>
              <a:ext uri="{FF2B5EF4-FFF2-40B4-BE49-F238E27FC236}">
                <a16:creationId xmlns:a16="http://schemas.microsoft.com/office/drawing/2014/main" id="{D0CDF5D3-7220-42A0-9D37-ECF3BF28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a:extLst>
              <a:ext uri="{FF2B5EF4-FFF2-40B4-BE49-F238E27FC236}">
                <a16:creationId xmlns:a16="http://schemas.microsoft.com/office/drawing/2014/main" id="{64BC717F-58B3-4A4E-BC3B-1B11323AD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5E7B1AE-A60B-44E6-9C48-5039428EF3F2}"/>
              </a:ext>
            </a:extLst>
          </p:cNvPr>
          <p:cNvSpPr>
            <a:spLocks noGrp="1"/>
          </p:cNvSpPr>
          <p:nvPr>
            <p:ph type="title"/>
          </p:nvPr>
        </p:nvSpPr>
        <p:spPr>
          <a:xfrm>
            <a:off x="944183" y="5373277"/>
            <a:ext cx="10156435" cy="1206631"/>
          </a:xfrm>
        </p:spPr>
        <p:txBody>
          <a:bodyPr vert="horz" lIns="91440" tIns="45720" rIns="91440" bIns="45720" rtlCol="0" anchor="b">
            <a:noAutofit/>
          </a:bodyPr>
          <a:lstStyle/>
          <a:p>
            <a:pPr>
              <a:lnSpc>
                <a:spcPct val="85000"/>
              </a:lnSpc>
            </a:pPr>
            <a:br>
              <a:rPr lang="en-US" sz="2800" b="1" dirty="0">
                <a:solidFill>
                  <a:srgbClr val="FFFFFF"/>
                </a:solidFill>
              </a:rPr>
            </a:br>
            <a:br>
              <a:rPr lang="en-US" sz="2800" b="1" dirty="0">
                <a:solidFill>
                  <a:srgbClr val="FFFFFF"/>
                </a:solidFill>
              </a:rPr>
            </a:br>
            <a:r>
              <a:rPr lang="en-US" sz="2800" b="1" dirty="0">
                <a:solidFill>
                  <a:srgbClr val="FFFFFF"/>
                </a:solidFill>
              </a:rPr>
              <a:t>Network Connection </a:t>
            </a:r>
            <a:br>
              <a:rPr lang="en-US" sz="2800" b="1" dirty="0">
                <a:solidFill>
                  <a:srgbClr val="FFFFFF"/>
                </a:solidFill>
              </a:rPr>
            </a:br>
            <a:endParaRPr lang="en-US" sz="2800" b="1" dirty="0">
              <a:solidFill>
                <a:srgbClr val="FFFFFF"/>
              </a:solidFill>
            </a:endParaRPr>
          </a:p>
        </p:txBody>
      </p:sp>
      <p:sp>
        <p:nvSpPr>
          <p:cNvPr id="28" name="Rectangle 27">
            <a:extLst>
              <a:ext uri="{FF2B5EF4-FFF2-40B4-BE49-F238E27FC236}">
                <a16:creationId xmlns:a16="http://schemas.microsoft.com/office/drawing/2014/main" id="{1EE75710-64C5-4CA8-8A7C-82EE4125C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Network Connection">
            <a:extLst>
              <a:ext uri="{FF2B5EF4-FFF2-40B4-BE49-F238E27FC236}">
                <a16:creationId xmlns:a16="http://schemas.microsoft.com/office/drawing/2014/main" id="{783676FA-0D5A-4923-8B48-8C34EAE30CA2}"/>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97280" y="765684"/>
            <a:ext cx="9594723" cy="3574034"/>
          </a:xfrm>
          <a:prstGeom prst="rect">
            <a:avLst/>
          </a:prstGeom>
        </p:spPr>
      </p:pic>
      <p:sp>
        <p:nvSpPr>
          <p:cNvPr id="30" name="Rectangle 29">
            <a:extLst>
              <a:ext uri="{FF2B5EF4-FFF2-40B4-BE49-F238E27FC236}">
                <a16:creationId xmlns:a16="http://schemas.microsoft.com/office/drawing/2014/main" id="{435050B1-74E1-4A81-923D-0F5971A3B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9338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33" name="Rectangle 32">
            <a:extLst>
              <a:ext uri="{FF2B5EF4-FFF2-40B4-BE49-F238E27FC236}">
                <a16:creationId xmlns:a16="http://schemas.microsoft.com/office/drawing/2014/main" id="{D0CDF5D3-7220-42A0-9D37-ECF3BF28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35" name="Rectangle 34">
            <a:extLst>
              <a:ext uri="{FF2B5EF4-FFF2-40B4-BE49-F238E27FC236}">
                <a16:creationId xmlns:a16="http://schemas.microsoft.com/office/drawing/2014/main" id="{64BC717F-58B3-4A4E-BC3B-1B11323AD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44B9DB1-6AC6-477D-BB14-C9E9654AE436}"/>
              </a:ext>
            </a:extLst>
          </p:cNvPr>
          <p:cNvSpPr>
            <a:spLocks noGrp="1"/>
          </p:cNvSpPr>
          <p:nvPr>
            <p:ph type="title"/>
          </p:nvPr>
        </p:nvSpPr>
        <p:spPr>
          <a:xfrm>
            <a:off x="944183" y="5181600"/>
            <a:ext cx="10156435" cy="1582132"/>
          </a:xfrm>
        </p:spPr>
        <p:txBody>
          <a:bodyPr vert="horz" lIns="91440" tIns="45720" rIns="91440" bIns="45720" rtlCol="0" anchor="b">
            <a:normAutofit/>
          </a:bodyPr>
          <a:lstStyle/>
          <a:p>
            <a:pPr>
              <a:lnSpc>
                <a:spcPct val="85000"/>
              </a:lnSpc>
            </a:pPr>
            <a:r>
              <a:rPr lang="en-US" sz="3800" dirty="0">
                <a:solidFill>
                  <a:srgbClr val="FFFFFF"/>
                </a:solidFill>
              </a:rPr>
              <a:t>DHCP Configuration</a:t>
            </a:r>
            <a:br>
              <a:rPr lang="en-US" sz="3800" dirty="0">
                <a:solidFill>
                  <a:srgbClr val="FFFFFF"/>
                </a:solidFill>
              </a:rPr>
            </a:br>
            <a:endParaRPr lang="en-US" sz="3800" dirty="0">
              <a:solidFill>
                <a:srgbClr val="FFFFFF"/>
              </a:solidFill>
            </a:endParaRPr>
          </a:p>
        </p:txBody>
      </p:sp>
      <p:sp>
        <p:nvSpPr>
          <p:cNvPr id="37" name="Rectangle 36">
            <a:extLst>
              <a:ext uri="{FF2B5EF4-FFF2-40B4-BE49-F238E27FC236}">
                <a16:creationId xmlns:a16="http://schemas.microsoft.com/office/drawing/2014/main" id="{1EE75710-64C5-4CA8-8A7C-82EE4125C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DHCP IP Configuration&#10;">
            <a:extLst>
              <a:ext uri="{FF2B5EF4-FFF2-40B4-BE49-F238E27FC236}">
                <a16:creationId xmlns:a16="http://schemas.microsoft.com/office/drawing/2014/main" id="{D08D4505-5815-41A5-88AB-62A62477AC1A}"/>
              </a:ext>
              <a:ext uri="{C183D7F6-B498-43B3-948B-1728B52AA6E4}">
                <adec:decorative xmlns:adec="http://schemas.microsoft.com/office/drawing/2017/decorative" val="0"/>
              </a:ext>
            </a:extLst>
          </p:cNvPr>
          <p:cNvPicPr>
            <a:picLocks noGrp="1"/>
          </p:cNvPicPr>
          <p:nvPr>
            <p:ph idx="1"/>
          </p:nvPr>
        </p:nvPicPr>
        <p:blipFill rotWithShape="1">
          <a:blip r:embed="rId2" cstate="print">
            <a:extLst>
              <a:ext uri="{28A0092B-C50C-407E-A947-70E740481C1C}">
                <a14:useLocalDpi xmlns:a14="http://schemas.microsoft.com/office/drawing/2010/main" val="0"/>
              </a:ext>
            </a:extLst>
          </a:blip>
          <a:srcRect b="25762"/>
          <a:stretch/>
        </p:blipFill>
        <p:spPr>
          <a:xfrm>
            <a:off x="1097280" y="763065"/>
            <a:ext cx="9594723" cy="3579272"/>
          </a:xfrm>
          <a:prstGeom prst="rect">
            <a:avLst/>
          </a:prstGeom>
        </p:spPr>
      </p:pic>
      <p:sp>
        <p:nvSpPr>
          <p:cNvPr id="39" name="Rectangle 38">
            <a:extLst>
              <a:ext uri="{FF2B5EF4-FFF2-40B4-BE49-F238E27FC236}">
                <a16:creationId xmlns:a16="http://schemas.microsoft.com/office/drawing/2014/main" id="{435050B1-74E1-4A81-923D-0F5971A3B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698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4" name="Rectangle 23">
            <a:extLst>
              <a:ext uri="{FF2B5EF4-FFF2-40B4-BE49-F238E27FC236}">
                <a16:creationId xmlns:a16="http://schemas.microsoft.com/office/drawing/2014/main" id="{D0CDF5D3-7220-42A0-9D37-ECF3BF28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a:extLst>
              <a:ext uri="{FF2B5EF4-FFF2-40B4-BE49-F238E27FC236}">
                <a16:creationId xmlns:a16="http://schemas.microsoft.com/office/drawing/2014/main" id="{64BC717F-58B3-4A4E-BC3B-1B11323AD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C868CBB-04EE-4CF4-80F5-DCD59F197AFE}"/>
              </a:ext>
            </a:extLst>
          </p:cNvPr>
          <p:cNvSpPr>
            <a:spLocks noGrp="1"/>
          </p:cNvSpPr>
          <p:nvPr>
            <p:ph type="title"/>
          </p:nvPr>
        </p:nvSpPr>
        <p:spPr>
          <a:xfrm>
            <a:off x="944183" y="5181599"/>
            <a:ext cx="10156435" cy="1572705"/>
          </a:xfrm>
        </p:spPr>
        <p:txBody>
          <a:bodyPr vert="horz" lIns="91440" tIns="45720" rIns="91440" bIns="45720" rtlCol="0" anchor="b">
            <a:normAutofit/>
          </a:bodyPr>
          <a:lstStyle/>
          <a:p>
            <a:pPr>
              <a:lnSpc>
                <a:spcPct val="85000"/>
              </a:lnSpc>
            </a:pPr>
            <a:r>
              <a:rPr lang="en-US" sz="3800" dirty="0">
                <a:solidFill>
                  <a:srgbClr val="FFFFFF"/>
                </a:solidFill>
              </a:rPr>
              <a:t>Wireless Authentication Setup</a:t>
            </a:r>
            <a:br>
              <a:rPr lang="en-US" sz="3800" dirty="0">
                <a:solidFill>
                  <a:srgbClr val="FFFFFF"/>
                </a:solidFill>
              </a:rPr>
            </a:br>
            <a:endParaRPr lang="en-US" sz="3800" dirty="0">
              <a:solidFill>
                <a:srgbClr val="FFFFFF"/>
              </a:solidFill>
            </a:endParaRPr>
          </a:p>
        </p:txBody>
      </p:sp>
      <p:sp>
        <p:nvSpPr>
          <p:cNvPr id="28" name="Rectangle 27">
            <a:extLst>
              <a:ext uri="{FF2B5EF4-FFF2-40B4-BE49-F238E27FC236}">
                <a16:creationId xmlns:a16="http://schemas.microsoft.com/office/drawing/2014/main" id="{1EE75710-64C5-4CA8-8A7C-82EE4125C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cell phone&#10;&#10;Description automatically generated">
            <a:extLst>
              <a:ext uri="{FF2B5EF4-FFF2-40B4-BE49-F238E27FC236}">
                <a16:creationId xmlns:a16="http://schemas.microsoft.com/office/drawing/2014/main" id="{EB07DE2D-CAB2-43B0-8E20-B7E62111B08C}"/>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63831" y="193248"/>
            <a:ext cx="8672659" cy="4614421"/>
          </a:xfrm>
          <a:prstGeom prst="rect">
            <a:avLst/>
          </a:prstGeom>
        </p:spPr>
      </p:pic>
      <p:sp>
        <p:nvSpPr>
          <p:cNvPr id="30" name="Rectangle 29">
            <a:extLst>
              <a:ext uri="{FF2B5EF4-FFF2-40B4-BE49-F238E27FC236}">
                <a16:creationId xmlns:a16="http://schemas.microsoft.com/office/drawing/2014/main" id="{435050B1-74E1-4A81-923D-0F5971A3B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7130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4" name="Rectangle 23">
            <a:extLst>
              <a:ext uri="{FF2B5EF4-FFF2-40B4-BE49-F238E27FC236}">
                <a16:creationId xmlns:a16="http://schemas.microsoft.com/office/drawing/2014/main" id="{D0CDF5D3-7220-42A0-9D37-ECF3BF28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a:extLst>
              <a:ext uri="{FF2B5EF4-FFF2-40B4-BE49-F238E27FC236}">
                <a16:creationId xmlns:a16="http://schemas.microsoft.com/office/drawing/2014/main" id="{64BC717F-58B3-4A4E-BC3B-1B11323AD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ADA9510-54AB-42AC-89FC-E82005F49BC4}"/>
              </a:ext>
            </a:extLst>
          </p:cNvPr>
          <p:cNvSpPr>
            <a:spLocks noGrp="1"/>
          </p:cNvSpPr>
          <p:nvPr>
            <p:ph type="title"/>
          </p:nvPr>
        </p:nvSpPr>
        <p:spPr>
          <a:xfrm>
            <a:off x="944183" y="5181599"/>
            <a:ext cx="10156435" cy="1558565"/>
          </a:xfrm>
        </p:spPr>
        <p:txBody>
          <a:bodyPr vert="horz" lIns="91440" tIns="45720" rIns="91440" bIns="45720" rtlCol="0" anchor="b">
            <a:normAutofit/>
          </a:bodyPr>
          <a:lstStyle/>
          <a:p>
            <a:pPr>
              <a:lnSpc>
                <a:spcPct val="85000"/>
              </a:lnSpc>
            </a:pPr>
            <a:r>
              <a:rPr lang="en-US" sz="3800" dirty="0">
                <a:solidFill>
                  <a:srgbClr val="FFFFFF"/>
                </a:solidFill>
              </a:rPr>
              <a:t>Packet Transfer</a:t>
            </a:r>
            <a:br>
              <a:rPr lang="en-US" sz="3800" dirty="0">
                <a:solidFill>
                  <a:srgbClr val="FFFFFF"/>
                </a:solidFill>
              </a:rPr>
            </a:br>
            <a:endParaRPr lang="en-US" sz="3800" dirty="0">
              <a:solidFill>
                <a:srgbClr val="FFFFFF"/>
              </a:solidFill>
            </a:endParaRPr>
          </a:p>
        </p:txBody>
      </p:sp>
      <p:sp>
        <p:nvSpPr>
          <p:cNvPr id="28" name="Rectangle 27">
            <a:extLst>
              <a:ext uri="{FF2B5EF4-FFF2-40B4-BE49-F238E27FC236}">
                <a16:creationId xmlns:a16="http://schemas.microsoft.com/office/drawing/2014/main" id="{1EE75710-64C5-4CA8-8A7C-82EE4125C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5BD2E0FC-5BD1-4705-A967-B57DC7DE736F}"/>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97280" y="1077512"/>
            <a:ext cx="9594723" cy="2950377"/>
          </a:xfrm>
          <a:prstGeom prst="rect">
            <a:avLst/>
          </a:prstGeom>
        </p:spPr>
      </p:pic>
      <p:sp>
        <p:nvSpPr>
          <p:cNvPr id="30" name="Rectangle 29">
            <a:extLst>
              <a:ext uri="{FF2B5EF4-FFF2-40B4-BE49-F238E27FC236}">
                <a16:creationId xmlns:a16="http://schemas.microsoft.com/office/drawing/2014/main" id="{435050B1-74E1-4A81-923D-0F5971A3B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29150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4" name="Rectangle 23">
            <a:extLst>
              <a:ext uri="{FF2B5EF4-FFF2-40B4-BE49-F238E27FC236}">
                <a16:creationId xmlns:a16="http://schemas.microsoft.com/office/drawing/2014/main" id="{D0CDF5D3-7220-42A0-9D37-ECF3BF28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a:extLst>
              <a:ext uri="{FF2B5EF4-FFF2-40B4-BE49-F238E27FC236}">
                <a16:creationId xmlns:a16="http://schemas.microsoft.com/office/drawing/2014/main" id="{64BC717F-58B3-4A4E-BC3B-1B11323AD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4107A58-931F-45B1-ACAE-92F08E989E4E}"/>
              </a:ext>
            </a:extLst>
          </p:cNvPr>
          <p:cNvSpPr>
            <a:spLocks noGrp="1"/>
          </p:cNvSpPr>
          <p:nvPr>
            <p:ph type="title"/>
          </p:nvPr>
        </p:nvSpPr>
        <p:spPr>
          <a:xfrm>
            <a:off x="944183" y="5181599"/>
            <a:ext cx="10156435" cy="1511431"/>
          </a:xfrm>
        </p:spPr>
        <p:txBody>
          <a:bodyPr vert="horz" lIns="91440" tIns="45720" rIns="91440" bIns="45720" rtlCol="0" anchor="b">
            <a:normAutofit/>
          </a:bodyPr>
          <a:lstStyle/>
          <a:p>
            <a:pPr>
              <a:lnSpc>
                <a:spcPct val="85000"/>
              </a:lnSpc>
            </a:pPr>
            <a:r>
              <a:rPr lang="en-US" sz="3800" dirty="0">
                <a:solidFill>
                  <a:srgbClr val="FFFFFF"/>
                </a:solidFill>
              </a:rPr>
              <a:t>Physical Mode View</a:t>
            </a:r>
            <a:br>
              <a:rPr lang="en-US" sz="3800" dirty="0">
                <a:solidFill>
                  <a:srgbClr val="FFFFFF"/>
                </a:solidFill>
              </a:rPr>
            </a:br>
            <a:endParaRPr lang="en-US" sz="3800" dirty="0">
              <a:solidFill>
                <a:srgbClr val="FFFFFF"/>
              </a:solidFill>
            </a:endParaRPr>
          </a:p>
        </p:txBody>
      </p:sp>
      <p:sp>
        <p:nvSpPr>
          <p:cNvPr id="28" name="Rectangle 27">
            <a:extLst>
              <a:ext uri="{FF2B5EF4-FFF2-40B4-BE49-F238E27FC236}">
                <a16:creationId xmlns:a16="http://schemas.microsoft.com/office/drawing/2014/main" id="{1EE75710-64C5-4CA8-8A7C-82EE4125C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00E0846E-1132-4355-B604-F792F2BA1B87}"/>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774291" y="301658"/>
            <a:ext cx="10201458" cy="4119513"/>
          </a:xfrm>
          <a:prstGeom prst="rect">
            <a:avLst/>
          </a:prstGeom>
        </p:spPr>
      </p:pic>
      <p:sp>
        <p:nvSpPr>
          <p:cNvPr id="30" name="Rectangle 29">
            <a:extLst>
              <a:ext uri="{FF2B5EF4-FFF2-40B4-BE49-F238E27FC236}">
                <a16:creationId xmlns:a16="http://schemas.microsoft.com/office/drawing/2014/main" id="{435050B1-74E1-4A81-923D-0F5971A3B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33117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4" name="Rectangle 23">
            <a:extLst>
              <a:ext uri="{FF2B5EF4-FFF2-40B4-BE49-F238E27FC236}">
                <a16:creationId xmlns:a16="http://schemas.microsoft.com/office/drawing/2014/main" id="{D0CDF5D3-7220-42A0-9D37-ECF3BF28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a:extLst>
              <a:ext uri="{FF2B5EF4-FFF2-40B4-BE49-F238E27FC236}">
                <a16:creationId xmlns:a16="http://schemas.microsoft.com/office/drawing/2014/main" id="{64BC717F-58B3-4A4E-BC3B-1B11323AD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5675828-E36E-42EC-A04B-78C68ED8E57E}"/>
              </a:ext>
            </a:extLst>
          </p:cNvPr>
          <p:cNvSpPr>
            <a:spLocks noGrp="1"/>
          </p:cNvSpPr>
          <p:nvPr>
            <p:ph type="title"/>
          </p:nvPr>
        </p:nvSpPr>
        <p:spPr>
          <a:xfrm>
            <a:off x="944183" y="5533534"/>
            <a:ext cx="10156435" cy="1795806"/>
          </a:xfrm>
        </p:spPr>
        <p:txBody>
          <a:bodyPr vert="horz" lIns="91440" tIns="45720" rIns="91440" bIns="45720" rtlCol="0" anchor="b">
            <a:noAutofit/>
          </a:bodyPr>
          <a:lstStyle/>
          <a:p>
            <a:pPr lvl="0">
              <a:lnSpc>
                <a:spcPct val="85000"/>
              </a:lnSpc>
            </a:pPr>
            <a:r>
              <a:rPr lang="en-US" sz="3800" dirty="0">
                <a:solidFill>
                  <a:srgbClr val="FFFFFF"/>
                </a:solidFill>
              </a:rPr>
              <a:t>Closet View</a:t>
            </a:r>
            <a:br>
              <a:rPr lang="en-US" sz="3800" dirty="0">
                <a:solidFill>
                  <a:srgbClr val="FFFFFF"/>
                </a:solidFill>
              </a:rPr>
            </a:br>
            <a:r>
              <a:rPr lang="en-US" sz="3800" dirty="0">
                <a:solidFill>
                  <a:srgbClr val="FFFFFF"/>
                </a:solidFill>
              </a:rPr>
              <a:t> </a:t>
            </a:r>
            <a:br>
              <a:rPr lang="en-US" sz="3800" dirty="0">
                <a:solidFill>
                  <a:srgbClr val="FFFFFF"/>
                </a:solidFill>
              </a:rPr>
            </a:br>
            <a:endParaRPr lang="en-US" sz="3800" dirty="0">
              <a:solidFill>
                <a:srgbClr val="FFFFFF"/>
              </a:solidFill>
            </a:endParaRPr>
          </a:p>
        </p:txBody>
      </p:sp>
      <p:sp>
        <p:nvSpPr>
          <p:cNvPr id="28" name="Rectangle 27">
            <a:extLst>
              <a:ext uri="{FF2B5EF4-FFF2-40B4-BE49-F238E27FC236}">
                <a16:creationId xmlns:a16="http://schemas.microsoft.com/office/drawing/2014/main" id="{1EE75710-64C5-4CA8-8A7C-82EE4125C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BE3B6208-78DD-45F4-AF9E-F63600770954}"/>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97280" y="765684"/>
            <a:ext cx="9594723" cy="3574034"/>
          </a:xfrm>
          <a:prstGeom prst="rect">
            <a:avLst/>
          </a:prstGeom>
        </p:spPr>
      </p:pic>
      <p:sp>
        <p:nvSpPr>
          <p:cNvPr id="30" name="Rectangle 29">
            <a:extLst>
              <a:ext uri="{FF2B5EF4-FFF2-40B4-BE49-F238E27FC236}">
                <a16:creationId xmlns:a16="http://schemas.microsoft.com/office/drawing/2014/main" id="{435050B1-74E1-4A81-923D-0F5971A3B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61379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F1ACBE00-0221-433D-8EA5-D9D7B45F3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1" name="Rectangle 20">
            <a:extLst>
              <a:ext uri="{FF2B5EF4-FFF2-40B4-BE49-F238E27FC236}">
                <a16:creationId xmlns:a16="http://schemas.microsoft.com/office/drawing/2014/main" id="{EFB0C39A-F8CA-4A79-AFFC-E9780FB199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4">
            <a:extLst>
              <a:ext uri="{FF2B5EF4-FFF2-40B4-BE49-F238E27FC236}">
                <a16:creationId xmlns:a16="http://schemas.microsoft.com/office/drawing/2014/main" id="{A64705AF-AF0C-4DB8-87F0-C9545DCE6960}"/>
              </a:ext>
            </a:extLst>
          </p:cNvPr>
          <p:cNvPicPr>
            <a:picLocks noChangeAspect="1"/>
          </p:cNvPicPr>
          <p:nvPr/>
        </p:nvPicPr>
        <p:blipFill rotWithShape="1">
          <a:blip r:embed="rId2">
            <a:alphaModFix amt="40000"/>
          </a:blip>
          <a:srcRect t="28934" b="14816"/>
          <a:stretch/>
        </p:blipFill>
        <p:spPr>
          <a:xfrm>
            <a:off x="20" y="-2"/>
            <a:ext cx="12191980" cy="6858000"/>
          </a:xfrm>
          <a:prstGeom prst="rect">
            <a:avLst/>
          </a:prstGeom>
        </p:spPr>
      </p:pic>
      <p:sp>
        <p:nvSpPr>
          <p:cNvPr id="2" name="Title 1">
            <a:extLst>
              <a:ext uri="{FF2B5EF4-FFF2-40B4-BE49-F238E27FC236}">
                <a16:creationId xmlns:a16="http://schemas.microsoft.com/office/drawing/2014/main" id="{D5DEDC51-C2C9-4580-A41D-450C4E4690C8}"/>
              </a:ext>
            </a:extLst>
          </p:cNvPr>
          <p:cNvSpPr>
            <a:spLocks noGrp="1"/>
          </p:cNvSpPr>
          <p:nvPr>
            <p:ph type="title"/>
          </p:nvPr>
        </p:nvSpPr>
        <p:spPr>
          <a:xfrm>
            <a:off x="1261872" y="758952"/>
            <a:ext cx="9418320" cy="4041648"/>
          </a:xfrm>
        </p:spPr>
        <p:txBody>
          <a:bodyPr vert="horz" lIns="91440" tIns="45720" rIns="91440" bIns="45720" rtlCol="0" anchor="b">
            <a:normAutofit/>
          </a:bodyPr>
          <a:lstStyle/>
          <a:p>
            <a:pPr>
              <a:lnSpc>
                <a:spcPct val="85000"/>
              </a:lnSpc>
            </a:pPr>
            <a:r>
              <a:rPr lang="en-IN" sz="7200" b="1" dirty="0"/>
              <a:t>Discussion &amp; Conclusion</a:t>
            </a:r>
            <a:br>
              <a:rPr lang="en-IN" sz="7200" dirty="0"/>
            </a:br>
            <a:endParaRPr lang="en-US" sz="7200" dirty="0"/>
          </a:p>
        </p:txBody>
      </p:sp>
    </p:spTree>
    <p:extLst>
      <p:ext uri="{BB962C8B-B14F-4D97-AF65-F5344CB8AC3E}">
        <p14:creationId xmlns:p14="http://schemas.microsoft.com/office/powerpoint/2010/main" val="1674836604"/>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0AE80D91-18AA-438F-BFF4-E6BABFDFBA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29284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9">
            <a:extLst>
              <a:ext uri="{FF2B5EF4-FFF2-40B4-BE49-F238E27FC236}">
                <a16:creationId xmlns:a16="http://schemas.microsoft.com/office/drawing/2014/main" id="{EF05C5AB-8A34-4DF3-AB54-AD74AA432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04698" y="0"/>
            <a:ext cx="5188141" cy="686546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6D64605-A851-48A6-A34F-307CFDCAE71D}"/>
              </a:ext>
            </a:extLst>
          </p:cNvPr>
          <p:cNvSpPr>
            <a:spLocks noGrp="1"/>
          </p:cNvSpPr>
          <p:nvPr>
            <p:ph type="title"/>
          </p:nvPr>
        </p:nvSpPr>
        <p:spPr>
          <a:xfrm>
            <a:off x="6902937" y="643466"/>
            <a:ext cx="3962658" cy="5376334"/>
          </a:xfrm>
        </p:spPr>
        <p:txBody>
          <a:bodyPr anchor="ctr">
            <a:normAutofit/>
          </a:bodyPr>
          <a:lstStyle/>
          <a:p>
            <a:r>
              <a:rPr lang="en-IN" sz="3600" b="1">
                <a:solidFill>
                  <a:srgbClr val="FFFFFF"/>
                </a:solidFill>
              </a:rPr>
              <a:t>Discussion</a:t>
            </a:r>
            <a:br>
              <a:rPr lang="en-IN" sz="3600">
                <a:solidFill>
                  <a:srgbClr val="FFFFFF"/>
                </a:solidFill>
              </a:rPr>
            </a:br>
            <a:endParaRPr lang="en-IN" sz="3600">
              <a:solidFill>
                <a:srgbClr val="FFFFFF"/>
              </a:solidFill>
            </a:endParaRPr>
          </a:p>
        </p:txBody>
      </p:sp>
      <p:sp>
        <p:nvSpPr>
          <p:cNvPr id="3" name="Content Placeholder 2">
            <a:extLst>
              <a:ext uri="{FF2B5EF4-FFF2-40B4-BE49-F238E27FC236}">
                <a16:creationId xmlns:a16="http://schemas.microsoft.com/office/drawing/2014/main" id="{8AE28F6D-B626-4C95-A179-FAB57FF0FABD}"/>
              </a:ext>
            </a:extLst>
          </p:cNvPr>
          <p:cNvSpPr>
            <a:spLocks noGrp="1"/>
          </p:cNvSpPr>
          <p:nvPr>
            <p:ph idx="1"/>
          </p:nvPr>
        </p:nvSpPr>
        <p:spPr>
          <a:xfrm>
            <a:off x="643467" y="643467"/>
            <a:ext cx="4817766" cy="5578528"/>
          </a:xfrm>
        </p:spPr>
        <p:txBody>
          <a:bodyPr anchor="ctr">
            <a:normAutofit/>
          </a:bodyPr>
          <a:lstStyle/>
          <a:p>
            <a:pPr marL="0" indent="0" algn="just">
              <a:buNone/>
            </a:pPr>
            <a:endParaRPr lang="en-IN" dirty="0"/>
          </a:p>
          <a:p>
            <a:pPr marL="0" indent="0" algn="just">
              <a:buNone/>
            </a:pPr>
            <a:r>
              <a:rPr lang="en-IN" dirty="0"/>
              <a:t>The establishment of proposed Library network design has been done in a simulated environment. The routers and the computer system configured accordingly. Packets were sent from one computer to the other and the transmission of such data to their destination was successful in an efficient manner. For security facilities to the network various methods are implemented like Password protection is also applied on the wireless routers for restricted usage and which can be used only for library.</a:t>
            </a:r>
          </a:p>
          <a:p>
            <a:pPr marL="0" indent="0" algn="just">
              <a:buNone/>
            </a:pPr>
            <a:endParaRPr lang="en-IN" dirty="0"/>
          </a:p>
        </p:txBody>
      </p:sp>
      <p:sp>
        <p:nvSpPr>
          <p:cNvPr id="12" name="Rectangle 11">
            <a:extLst>
              <a:ext uri="{FF2B5EF4-FFF2-40B4-BE49-F238E27FC236}">
                <a16:creationId xmlns:a16="http://schemas.microsoft.com/office/drawing/2014/main" id="{AA3B856C-9196-4702-BED7-5733C7EAA6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966681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0AE80D91-18AA-438F-BFF4-E6BABFDFBA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29284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9">
            <a:extLst>
              <a:ext uri="{FF2B5EF4-FFF2-40B4-BE49-F238E27FC236}">
                <a16:creationId xmlns:a16="http://schemas.microsoft.com/office/drawing/2014/main" id="{EF05C5AB-8A34-4DF3-AB54-AD74AA432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04698" y="0"/>
            <a:ext cx="5188141" cy="686546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6D64605-A851-48A6-A34F-307CFDCAE71D}"/>
              </a:ext>
            </a:extLst>
          </p:cNvPr>
          <p:cNvSpPr>
            <a:spLocks noGrp="1"/>
          </p:cNvSpPr>
          <p:nvPr>
            <p:ph type="title"/>
          </p:nvPr>
        </p:nvSpPr>
        <p:spPr>
          <a:xfrm>
            <a:off x="6902937" y="643466"/>
            <a:ext cx="3962658" cy="5376334"/>
          </a:xfrm>
        </p:spPr>
        <p:txBody>
          <a:bodyPr anchor="ctr">
            <a:normAutofit/>
          </a:bodyPr>
          <a:lstStyle/>
          <a:p>
            <a:r>
              <a:rPr lang="en-IN" sz="3600" b="1">
                <a:solidFill>
                  <a:srgbClr val="FFFFFF"/>
                </a:solidFill>
              </a:rPr>
              <a:t>Discussion</a:t>
            </a:r>
            <a:br>
              <a:rPr lang="en-IN" sz="3600">
                <a:solidFill>
                  <a:srgbClr val="FFFFFF"/>
                </a:solidFill>
              </a:rPr>
            </a:br>
            <a:endParaRPr lang="en-IN" sz="3600">
              <a:solidFill>
                <a:srgbClr val="FFFFFF"/>
              </a:solidFill>
            </a:endParaRPr>
          </a:p>
        </p:txBody>
      </p:sp>
      <p:sp>
        <p:nvSpPr>
          <p:cNvPr id="3" name="Content Placeholder 2">
            <a:extLst>
              <a:ext uri="{FF2B5EF4-FFF2-40B4-BE49-F238E27FC236}">
                <a16:creationId xmlns:a16="http://schemas.microsoft.com/office/drawing/2014/main" id="{8AE28F6D-B626-4C95-A179-FAB57FF0FABD}"/>
              </a:ext>
            </a:extLst>
          </p:cNvPr>
          <p:cNvSpPr>
            <a:spLocks noGrp="1"/>
          </p:cNvSpPr>
          <p:nvPr>
            <p:ph idx="1"/>
          </p:nvPr>
        </p:nvSpPr>
        <p:spPr>
          <a:xfrm>
            <a:off x="643467" y="643467"/>
            <a:ext cx="4817766" cy="5578528"/>
          </a:xfrm>
        </p:spPr>
        <p:txBody>
          <a:bodyPr anchor="ctr">
            <a:normAutofit/>
          </a:bodyPr>
          <a:lstStyle/>
          <a:p>
            <a:pPr marL="0" indent="0" algn="just">
              <a:lnSpc>
                <a:spcPct val="115000"/>
              </a:lnSpc>
              <a:spcAft>
                <a:spcPts val="0"/>
              </a:spcAft>
              <a:buNone/>
            </a:pPr>
            <a:r>
              <a:rPr lang="en-IN" sz="1800" dirty="0">
                <a:latin typeface="Times New Roman" panose="02020603050405020304" pitchFamily="18" charset="0"/>
                <a:ea typeface="Arial" panose="020B0604020202020204" pitchFamily="34" charset="0"/>
              </a:rPr>
              <a:t>Testing was done for the simulated network and it performed like a real computer network. This shows that this library network will work perfectly when implemented in real-time situations.</a:t>
            </a:r>
            <a:endParaRPr lang="en-IN" sz="1800" dirty="0">
              <a:latin typeface="Arial" panose="020B0604020202020204" pitchFamily="34" charset="0"/>
              <a:ea typeface="Arial" panose="020B0604020202020204" pitchFamily="34" charset="0"/>
            </a:endParaRPr>
          </a:p>
          <a:p>
            <a:pPr marL="0" indent="0">
              <a:lnSpc>
                <a:spcPct val="115000"/>
              </a:lnSpc>
              <a:spcAft>
                <a:spcPts val="0"/>
              </a:spcAft>
              <a:buNone/>
            </a:pPr>
            <a:endParaRPr lang="en-IN" sz="1800" dirty="0">
              <a:latin typeface="Arial" panose="020B0604020202020204" pitchFamily="34" charset="0"/>
              <a:ea typeface="Arial" panose="020B0604020202020204" pitchFamily="34" charset="0"/>
            </a:endParaRPr>
          </a:p>
          <a:p>
            <a:pPr marL="0" indent="0">
              <a:buNone/>
            </a:pPr>
            <a:endParaRPr lang="en-IN" dirty="0"/>
          </a:p>
        </p:txBody>
      </p:sp>
      <p:sp>
        <p:nvSpPr>
          <p:cNvPr id="12" name="Rectangle 11">
            <a:extLst>
              <a:ext uri="{FF2B5EF4-FFF2-40B4-BE49-F238E27FC236}">
                <a16:creationId xmlns:a16="http://schemas.microsoft.com/office/drawing/2014/main" id="{AA3B856C-9196-4702-BED7-5733C7EAA6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89110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7">
            <a:extLst>
              <a:ext uri="{FF2B5EF4-FFF2-40B4-BE49-F238E27FC236}">
                <a16:creationId xmlns:a16="http://schemas.microsoft.com/office/drawing/2014/main" id="{30B3D270-B19D-4DB8-BD3C-3E707485B5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5416"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14DDAC-EDFB-4C7E-99C8-E4CA5E73969B}"/>
              </a:ext>
            </a:extLst>
          </p:cNvPr>
          <p:cNvSpPr>
            <a:spLocks noGrp="1"/>
          </p:cNvSpPr>
          <p:nvPr>
            <p:ph type="title"/>
          </p:nvPr>
        </p:nvSpPr>
        <p:spPr>
          <a:xfrm>
            <a:off x="566058" y="836023"/>
            <a:ext cx="2718788" cy="5183777"/>
          </a:xfrm>
        </p:spPr>
        <p:txBody>
          <a:bodyPr anchor="ctr">
            <a:normAutofit/>
          </a:bodyPr>
          <a:lstStyle/>
          <a:p>
            <a:r>
              <a:rPr lang="en-IN" sz="3600" b="1" u="sng" dirty="0">
                <a:solidFill>
                  <a:srgbClr val="FFFFFF"/>
                </a:solidFill>
              </a:rPr>
              <a:t>Library Network</a:t>
            </a:r>
            <a:br>
              <a:rPr lang="en-IN" sz="3600" dirty="0">
                <a:solidFill>
                  <a:srgbClr val="FFFFFF"/>
                </a:solidFill>
              </a:rPr>
            </a:br>
            <a:r>
              <a:rPr lang="en-IN" sz="3600" dirty="0">
                <a:solidFill>
                  <a:srgbClr val="FFFFFF"/>
                </a:solidFill>
              </a:rPr>
              <a:t> </a:t>
            </a:r>
            <a:br>
              <a:rPr lang="en-IN" sz="3600" dirty="0">
                <a:solidFill>
                  <a:srgbClr val="FFFFFF"/>
                </a:solidFill>
              </a:rPr>
            </a:br>
            <a:endParaRPr lang="en-IN" sz="3600" dirty="0">
              <a:solidFill>
                <a:srgbClr val="FFFFFF"/>
              </a:solidFill>
            </a:endParaRPr>
          </a:p>
        </p:txBody>
      </p:sp>
      <p:sp>
        <p:nvSpPr>
          <p:cNvPr id="20" name="Rectangle 19">
            <a:extLst>
              <a:ext uri="{FF2B5EF4-FFF2-40B4-BE49-F238E27FC236}">
                <a16:creationId xmlns:a16="http://schemas.microsoft.com/office/drawing/2014/main" id="{49BDAF94-B52E-4307-B54C-EF413086F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9" name="Content Placeholder 2">
            <a:extLst>
              <a:ext uri="{FF2B5EF4-FFF2-40B4-BE49-F238E27FC236}">
                <a16:creationId xmlns:a16="http://schemas.microsoft.com/office/drawing/2014/main" id="{E23BB16C-8AD8-4FCE-AC05-A3BAB9B6D040}"/>
              </a:ext>
            </a:extLst>
          </p:cNvPr>
          <p:cNvGraphicFramePr>
            <a:graphicFrameLocks/>
          </p:cNvGraphicFramePr>
          <p:nvPr>
            <p:extLst>
              <p:ext uri="{D42A27DB-BD31-4B8C-83A1-F6EECF244321}">
                <p14:modId xmlns:p14="http://schemas.microsoft.com/office/powerpoint/2010/main" val="2938760894"/>
              </p:ext>
            </p:extLst>
          </p:nvPr>
        </p:nvGraphicFramePr>
        <p:xfrm>
          <a:off x="4515026" y="976121"/>
          <a:ext cx="5945449" cy="52550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0265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40890-F9C8-4696-B633-B6B239DE1D38}"/>
              </a:ext>
            </a:extLst>
          </p:cNvPr>
          <p:cNvSpPr>
            <a:spLocks noGrp="1"/>
          </p:cNvSpPr>
          <p:nvPr>
            <p:ph type="title"/>
          </p:nvPr>
        </p:nvSpPr>
        <p:spPr>
          <a:xfrm>
            <a:off x="6420464" y="677863"/>
            <a:ext cx="4534047" cy="1325562"/>
          </a:xfrm>
        </p:spPr>
        <p:txBody>
          <a:bodyPr>
            <a:normAutofit/>
          </a:bodyPr>
          <a:lstStyle/>
          <a:p>
            <a:r>
              <a:rPr lang="en-US" dirty="0"/>
              <a:t>Conclusion</a:t>
            </a:r>
          </a:p>
        </p:txBody>
      </p:sp>
      <p:pic>
        <p:nvPicPr>
          <p:cNvPr id="9" name="Graphic 6" descr="Connections">
            <a:extLst>
              <a:ext uri="{FF2B5EF4-FFF2-40B4-BE49-F238E27FC236}">
                <a16:creationId xmlns:a16="http://schemas.microsoft.com/office/drawing/2014/main" id="{4E24BCAF-6D2B-4EED-8082-B503D33A892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3192" y="686808"/>
            <a:ext cx="5451627" cy="5451627"/>
          </a:xfrm>
          <a:prstGeom prst="rect">
            <a:avLst/>
          </a:prstGeom>
        </p:spPr>
      </p:pic>
      <p:sp>
        <p:nvSpPr>
          <p:cNvPr id="3" name="Content Placeholder 2">
            <a:extLst>
              <a:ext uri="{FF2B5EF4-FFF2-40B4-BE49-F238E27FC236}">
                <a16:creationId xmlns:a16="http://schemas.microsoft.com/office/drawing/2014/main" id="{F8564469-14C3-40E2-BFE9-7217117B80CA}"/>
              </a:ext>
            </a:extLst>
          </p:cNvPr>
          <p:cNvSpPr>
            <a:spLocks noGrp="1"/>
          </p:cNvSpPr>
          <p:nvPr>
            <p:ph idx="1"/>
          </p:nvPr>
        </p:nvSpPr>
        <p:spPr>
          <a:xfrm>
            <a:off x="6420463" y="2325158"/>
            <a:ext cx="4572002" cy="3854979"/>
          </a:xfrm>
        </p:spPr>
        <p:txBody>
          <a:bodyPr>
            <a:normAutofit/>
          </a:bodyPr>
          <a:lstStyle/>
          <a:p>
            <a:pPr marL="0" indent="0" algn="just">
              <a:buNone/>
            </a:pPr>
            <a:r>
              <a:rPr lang="en-IN" baseline="0" dirty="0"/>
              <a:t>This proposed idea helps in designing the network outlook for the library network that provides the different functionalities within a single network such as security of the network, wireless area network, mobility, operational efficiencies and a costs effective network for better use by students, staffs etc.</a:t>
            </a:r>
            <a:endParaRPr lang="en-US" dirty="0"/>
          </a:p>
          <a:p>
            <a:pPr marL="0" indent="0" algn="just">
              <a:buNone/>
            </a:pPr>
            <a:endParaRPr lang="en-US" dirty="0"/>
          </a:p>
        </p:txBody>
      </p:sp>
    </p:spTree>
    <p:extLst>
      <p:ext uri="{BB962C8B-B14F-4D97-AF65-F5344CB8AC3E}">
        <p14:creationId xmlns:p14="http://schemas.microsoft.com/office/powerpoint/2010/main" val="22200594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0AE80D91-18AA-438F-BFF4-E6BABFDFBA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29284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9">
            <a:extLst>
              <a:ext uri="{FF2B5EF4-FFF2-40B4-BE49-F238E27FC236}">
                <a16:creationId xmlns:a16="http://schemas.microsoft.com/office/drawing/2014/main" id="{EF05C5AB-8A34-4DF3-AB54-AD74AA432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04698" y="0"/>
            <a:ext cx="5188141" cy="686546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6D64605-A851-48A6-A34F-307CFDCAE71D}"/>
              </a:ext>
            </a:extLst>
          </p:cNvPr>
          <p:cNvSpPr>
            <a:spLocks noGrp="1"/>
          </p:cNvSpPr>
          <p:nvPr>
            <p:ph type="title"/>
          </p:nvPr>
        </p:nvSpPr>
        <p:spPr>
          <a:xfrm>
            <a:off x="6902937" y="643466"/>
            <a:ext cx="3962658" cy="1928284"/>
          </a:xfrm>
        </p:spPr>
        <p:txBody>
          <a:bodyPr anchor="ctr">
            <a:normAutofit/>
          </a:bodyPr>
          <a:lstStyle/>
          <a:p>
            <a:r>
              <a:rPr lang="en-IN" sz="3600" b="1" dirty="0">
                <a:solidFill>
                  <a:srgbClr val="FFFFFF"/>
                </a:solidFill>
              </a:rPr>
              <a:t>Conclusion</a:t>
            </a:r>
            <a:br>
              <a:rPr lang="en-IN" sz="3600" dirty="0">
                <a:solidFill>
                  <a:srgbClr val="FFFFFF"/>
                </a:solidFill>
              </a:rPr>
            </a:br>
            <a:endParaRPr lang="en-IN" sz="3600" dirty="0">
              <a:solidFill>
                <a:srgbClr val="FFFFFF"/>
              </a:solidFill>
            </a:endParaRPr>
          </a:p>
        </p:txBody>
      </p:sp>
      <p:sp>
        <p:nvSpPr>
          <p:cNvPr id="3" name="Content Placeholder 2">
            <a:extLst>
              <a:ext uri="{FF2B5EF4-FFF2-40B4-BE49-F238E27FC236}">
                <a16:creationId xmlns:a16="http://schemas.microsoft.com/office/drawing/2014/main" id="{8AE28F6D-B626-4C95-A179-FAB57FF0FABD}"/>
              </a:ext>
            </a:extLst>
          </p:cNvPr>
          <p:cNvSpPr>
            <a:spLocks noGrp="1"/>
          </p:cNvSpPr>
          <p:nvPr>
            <p:ph idx="1"/>
          </p:nvPr>
        </p:nvSpPr>
        <p:spPr>
          <a:xfrm>
            <a:off x="643467" y="643467"/>
            <a:ext cx="4817766" cy="5578528"/>
          </a:xfrm>
        </p:spPr>
        <p:txBody>
          <a:bodyPr anchor="ctr">
            <a:normAutofit/>
          </a:bodyPr>
          <a:lstStyle/>
          <a:p>
            <a:pPr marL="0" indent="0" algn="just">
              <a:buNone/>
            </a:pPr>
            <a:endParaRPr lang="en-IN" sz="1800" baseline="0" dirty="0"/>
          </a:p>
          <a:p>
            <a:pPr marL="0" indent="0" algn="just">
              <a:buNone/>
            </a:pPr>
            <a:r>
              <a:rPr lang="en-IN" sz="1800" baseline="0" dirty="0"/>
              <a:t>Wireless LAN is changing entire network environments with new style, Wireless LAN technologies still have a long way to go in several aspects.</a:t>
            </a:r>
            <a:r>
              <a:rPr lang="en-IN" sz="1800" dirty="0">
                <a:ea typeface="Arial" panose="020B0604020202020204" pitchFamily="34" charset="0"/>
              </a:rPr>
              <a:t> Both fundamental and practical problems still persist in this area. Therefore, much precaution must be taken to ensure the success of emerging wireless applications when implementing high securable wireless networks. While the wireless LAN provides portability and flexibility, increased productivity, and lower installation with much easy and convenience, security is coming to play major role that we must pay much attention on security risks. Continuous LAN security monitoring is crucial.  We must also much attention on Bandwidth hijacking and Data encryption by automated check and report</a:t>
            </a:r>
            <a:endParaRPr lang="en-US" sz="1800" dirty="0"/>
          </a:p>
          <a:p>
            <a:pPr algn="just">
              <a:spcAft>
                <a:spcPts val="0"/>
              </a:spcAft>
            </a:pPr>
            <a:endParaRPr lang="en-IN" sz="1800" dirty="0">
              <a:effectLst/>
              <a:ea typeface="Arial" panose="020B0604020202020204" pitchFamily="34" charset="0"/>
            </a:endParaRPr>
          </a:p>
          <a:p>
            <a:pPr marL="0" indent="0" algn="just">
              <a:buNone/>
            </a:pPr>
            <a:endParaRPr lang="en-IN" dirty="0"/>
          </a:p>
        </p:txBody>
      </p:sp>
      <p:sp>
        <p:nvSpPr>
          <p:cNvPr id="12" name="Rectangle 11">
            <a:extLst>
              <a:ext uri="{FF2B5EF4-FFF2-40B4-BE49-F238E27FC236}">
                <a16:creationId xmlns:a16="http://schemas.microsoft.com/office/drawing/2014/main" id="{AA3B856C-9196-4702-BED7-5733C7EAA6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93310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FEE90D-EAE5-4794-BFEF-F4BCE49D8C09}"/>
              </a:ext>
            </a:extLst>
          </p:cNvPr>
          <p:cNvPicPr>
            <a:picLocks noChangeAspect="1"/>
          </p:cNvPicPr>
          <p:nvPr/>
        </p:nvPicPr>
        <p:blipFill rotWithShape="1">
          <a:blip r:embed="rId2"/>
          <a:srcRect l="17862" r="20495" b="-3"/>
          <a:stretch/>
        </p:blipFill>
        <p:spPr>
          <a:xfrm>
            <a:off x="643466" y="643467"/>
            <a:ext cx="4842087" cy="5571066"/>
          </a:xfrm>
          <a:prstGeom prst="rect">
            <a:avLst/>
          </a:prstGeom>
        </p:spPr>
      </p:pic>
      <p:pic>
        <p:nvPicPr>
          <p:cNvPr id="7" name="Picture 6">
            <a:extLst>
              <a:ext uri="{FF2B5EF4-FFF2-40B4-BE49-F238E27FC236}">
                <a16:creationId xmlns:a16="http://schemas.microsoft.com/office/drawing/2014/main" id="{F9C141A1-29F3-4364-A07A-5507CF9597E3}"/>
              </a:ext>
            </a:extLst>
          </p:cNvPr>
          <p:cNvPicPr>
            <a:picLocks noChangeAspect="1"/>
          </p:cNvPicPr>
          <p:nvPr/>
        </p:nvPicPr>
        <p:blipFill rotWithShape="1">
          <a:blip r:embed="rId3"/>
          <a:srcRect t="13709" r="-2" b="-2"/>
          <a:stretch/>
        </p:blipFill>
        <p:spPr>
          <a:xfrm>
            <a:off x="5807285" y="643467"/>
            <a:ext cx="4842087" cy="5571066"/>
          </a:xfrm>
          <a:prstGeom prst="rect">
            <a:avLst/>
          </a:prstGeom>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847380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7">
            <a:extLst>
              <a:ext uri="{FF2B5EF4-FFF2-40B4-BE49-F238E27FC236}">
                <a16:creationId xmlns:a16="http://schemas.microsoft.com/office/drawing/2014/main" id="{30B3D270-B19D-4DB8-BD3C-3E707485B5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5416"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0D59C7-DF5B-4639-AB9F-92419F6FDDA8}"/>
              </a:ext>
            </a:extLst>
          </p:cNvPr>
          <p:cNvSpPr>
            <a:spLocks noGrp="1"/>
          </p:cNvSpPr>
          <p:nvPr>
            <p:ph type="title"/>
          </p:nvPr>
        </p:nvSpPr>
        <p:spPr>
          <a:xfrm>
            <a:off x="566058" y="836023"/>
            <a:ext cx="2718788" cy="5183777"/>
          </a:xfrm>
        </p:spPr>
        <p:txBody>
          <a:bodyPr anchor="ctr">
            <a:normAutofit/>
          </a:bodyPr>
          <a:lstStyle/>
          <a:p>
            <a:r>
              <a:rPr lang="en-IN" sz="3600" b="1">
                <a:solidFill>
                  <a:srgbClr val="FFFFFF"/>
                </a:solidFill>
              </a:rPr>
              <a:t>Theory:</a:t>
            </a:r>
            <a:br>
              <a:rPr lang="en-IN" sz="3600">
                <a:solidFill>
                  <a:srgbClr val="FFFFFF"/>
                </a:solidFill>
              </a:rPr>
            </a:br>
            <a:endParaRPr lang="en-IN" sz="3600">
              <a:solidFill>
                <a:srgbClr val="FFFFFF"/>
              </a:solidFill>
            </a:endParaRPr>
          </a:p>
        </p:txBody>
      </p:sp>
      <p:sp>
        <p:nvSpPr>
          <p:cNvPr id="20" name="Rectangle 19">
            <a:extLst>
              <a:ext uri="{FF2B5EF4-FFF2-40B4-BE49-F238E27FC236}">
                <a16:creationId xmlns:a16="http://schemas.microsoft.com/office/drawing/2014/main" id="{49BDAF94-B52E-4307-B54C-EF413086F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6" name="Content Placeholder 2">
            <a:extLst>
              <a:ext uri="{FF2B5EF4-FFF2-40B4-BE49-F238E27FC236}">
                <a16:creationId xmlns:a16="http://schemas.microsoft.com/office/drawing/2014/main" id="{3F9F8243-37BA-4547-A8AC-242E171EAB6D}"/>
              </a:ext>
            </a:extLst>
          </p:cNvPr>
          <p:cNvGraphicFramePr>
            <a:graphicFrameLocks/>
          </p:cNvGraphicFramePr>
          <p:nvPr>
            <p:extLst>
              <p:ext uri="{D42A27DB-BD31-4B8C-83A1-F6EECF244321}">
                <p14:modId xmlns:p14="http://schemas.microsoft.com/office/powerpoint/2010/main" val="2588664844"/>
              </p:ext>
            </p:extLst>
          </p:nvPr>
        </p:nvGraphicFramePr>
        <p:xfrm>
          <a:off x="4629587" y="875372"/>
          <a:ext cx="5945449" cy="52550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61082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AC84EBB-C90B-4D9C-B85B-498E96B883FB}"/>
              </a:ext>
            </a:extLst>
          </p:cNvPr>
          <p:cNvSpPr/>
          <p:nvPr/>
        </p:nvSpPr>
        <p:spPr>
          <a:xfrm>
            <a:off x="1168924" y="804496"/>
            <a:ext cx="9610627" cy="4305218"/>
          </a:xfrm>
          <a:prstGeom prst="rect">
            <a:avLst/>
          </a:prstGeom>
        </p:spPr>
        <p:txBody>
          <a:bodyPr wrap="square">
            <a:spAutoFit/>
          </a:bodyPr>
          <a:lstStyle/>
          <a:p>
            <a:pPr algn="just">
              <a:lnSpc>
                <a:spcPct val="115000"/>
              </a:lnSpc>
            </a:pPr>
            <a:r>
              <a:rPr lang="en-IN" sz="2400" b="1" dirty="0"/>
              <a:t>Benefits of packet tracer:</a:t>
            </a:r>
            <a:endParaRPr lang="en-US" sz="2400" b="1" dirty="0"/>
          </a:p>
          <a:p>
            <a:pPr lvl="0" algn="just">
              <a:lnSpc>
                <a:spcPct val="115000"/>
              </a:lnSpc>
            </a:pPr>
            <a:endParaRPr lang="en-IN" sz="2400" dirty="0">
              <a:latin typeface="Times New Roman" panose="02020603050405020304" pitchFamily="18" charset="0"/>
              <a:ea typeface="Arial" panose="020B0604020202020204" pitchFamily="34" charset="0"/>
            </a:endParaRPr>
          </a:p>
          <a:p>
            <a:pPr marL="342900" lvl="0" indent="-342900" algn="just">
              <a:lnSpc>
                <a:spcPct val="115000"/>
              </a:lnSpc>
              <a:buFont typeface="Arial" panose="020B0604020202020204" pitchFamily="34" charset="0"/>
              <a:buChar char="●"/>
            </a:pPr>
            <a:r>
              <a:rPr lang="en-IN" sz="2400" dirty="0">
                <a:latin typeface="Times New Roman" panose="02020603050405020304" pitchFamily="18" charset="0"/>
                <a:ea typeface="Arial" panose="020B0604020202020204" pitchFamily="34" charset="0"/>
              </a:rPr>
              <a:t>It offers a real time simulation and visualization. </a:t>
            </a:r>
            <a:endParaRPr lang="en-IN" sz="2400" dirty="0">
              <a:latin typeface="Arial" panose="020B0604020202020204" pitchFamily="34" charset="0"/>
              <a:ea typeface="Arial" panose="020B0604020202020204" pitchFamily="34" charset="0"/>
            </a:endParaRPr>
          </a:p>
          <a:p>
            <a:pPr marL="342900" lvl="0" indent="-342900" algn="just">
              <a:lnSpc>
                <a:spcPct val="115000"/>
              </a:lnSpc>
              <a:spcAft>
                <a:spcPts val="0"/>
              </a:spcAft>
              <a:buFont typeface="Arial" panose="020B0604020202020204" pitchFamily="34" charset="0"/>
              <a:buChar char="●"/>
            </a:pPr>
            <a:r>
              <a:rPr lang="en-IN" sz="2400" dirty="0">
                <a:latin typeface="Times New Roman" panose="02020603050405020304" pitchFamily="18" charset="0"/>
                <a:ea typeface="Arial" panose="020B0604020202020204" pitchFamily="34" charset="0"/>
              </a:rPr>
              <a:t>Permits user to design, to build, configure and troubleshoot complex networks.</a:t>
            </a:r>
            <a:endParaRPr lang="en-IN" sz="2400" dirty="0">
              <a:latin typeface="Arial" panose="020B0604020202020204" pitchFamily="34" charset="0"/>
              <a:ea typeface="Arial" panose="020B0604020202020204" pitchFamily="34" charset="0"/>
            </a:endParaRPr>
          </a:p>
          <a:p>
            <a:pPr marL="342900" lvl="0" indent="-342900" algn="just">
              <a:lnSpc>
                <a:spcPct val="115000"/>
              </a:lnSpc>
              <a:spcAft>
                <a:spcPts val="0"/>
              </a:spcAft>
              <a:buFont typeface="Arial" panose="020B0604020202020204" pitchFamily="34" charset="0"/>
              <a:buChar char="●"/>
            </a:pPr>
            <a:r>
              <a:rPr lang="en-IN" sz="2400" dirty="0">
                <a:latin typeface="Times New Roman" panose="02020603050405020304" pitchFamily="18" charset="0"/>
                <a:ea typeface="Arial" panose="020B0604020202020204" pitchFamily="34" charset="0"/>
              </a:rPr>
              <a:t>Allows students to explore concepts and conduct experiments.</a:t>
            </a:r>
            <a:endParaRPr lang="en-IN" sz="2400" dirty="0">
              <a:latin typeface="Arial" panose="020B0604020202020204" pitchFamily="34" charset="0"/>
              <a:ea typeface="Arial" panose="020B0604020202020204" pitchFamily="34" charset="0"/>
            </a:endParaRPr>
          </a:p>
          <a:p>
            <a:pPr algn="just">
              <a:lnSpc>
                <a:spcPct val="115000"/>
              </a:lnSpc>
              <a:spcAft>
                <a:spcPts val="0"/>
              </a:spcAft>
            </a:pPr>
            <a:r>
              <a:rPr lang="en-IN" sz="2400" dirty="0">
                <a:latin typeface="Times New Roman" panose="02020603050405020304" pitchFamily="18" charset="0"/>
                <a:ea typeface="Arial" panose="020B0604020202020204" pitchFamily="34" charset="0"/>
              </a:rPr>
              <a:t> </a:t>
            </a:r>
            <a:endParaRPr lang="en-IN" sz="2400" dirty="0">
              <a:latin typeface="Arial" panose="020B0604020202020204" pitchFamily="34" charset="0"/>
              <a:ea typeface="Arial" panose="020B0604020202020204" pitchFamily="34" charset="0"/>
            </a:endParaRPr>
          </a:p>
          <a:p>
            <a:pPr algn="just">
              <a:lnSpc>
                <a:spcPct val="115000"/>
              </a:lnSpc>
              <a:spcAft>
                <a:spcPts val="0"/>
              </a:spcAft>
            </a:pPr>
            <a:r>
              <a:rPr lang="en-IN" sz="2400" dirty="0">
                <a:latin typeface="Times New Roman" panose="02020603050405020304" pitchFamily="18" charset="0"/>
                <a:ea typeface="Arial" panose="020B0604020202020204" pitchFamily="34" charset="0"/>
              </a:rPr>
              <a:t>The Dynamic Host Configuration Protocol (DHCP) is used for assigning IP here.</a:t>
            </a:r>
            <a:endParaRPr lang="en-IN" sz="2400" dirty="0">
              <a:latin typeface="Arial" panose="020B0604020202020204" pitchFamily="34" charset="0"/>
              <a:ea typeface="Arial" panose="020B0604020202020204" pitchFamily="34" charset="0"/>
            </a:endParaRPr>
          </a:p>
          <a:p>
            <a:pPr algn="just">
              <a:lnSpc>
                <a:spcPct val="115000"/>
              </a:lnSpc>
              <a:spcAft>
                <a:spcPts val="0"/>
              </a:spcAft>
            </a:pPr>
            <a:r>
              <a:rPr lang="en-IN" sz="2400" dirty="0">
                <a:latin typeface="Times New Roman" panose="02020603050405020304" pitchFamily="18" charset="0"/>
                <a:ea typeface="Arial" panose="020B0604020202020204" pitchFamily="34" charset="0"/>
              </a:rPr>
              <a:t> </a:t>
            </a:r>
            <a:endParaRPr lang="en-IN" sz="2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585649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E1838-D84E-4A60-B6FC-8EE76E6F9497}"/>
              </a:ext>
            </a:extLst>
          </p:cNvPr>
          <p:cNvSpPr>
            <a:spLocks noGrp="1"/>
          </p:cNvSpPr>
          <p:nvPr>
            <p:ph type="title"/>
          </p:nvPr>
        </p:nvSpPr>
        <p:spPr>
          <a:xfrm>
            <a:off x="4965290" y="365760"/>
            <a:ext cx="5997678" cy="1325562"/>
          </a:xfrm>
        </p:spPr>
        <p:txBody>
          <a:bodyPr>
            <a:normAutofit/>
          </a:bodyPr>
          <a:lstStyle/>
          <a:p>
            <a:r>
              <a:rPr lang="en-IN" dirty="0"/>
              <a:t>Devices:</a:t>
            </a:r>
            <a:br>
              <a:rPr lang="en-IN" dirty="0"/>
            </a:br>
            <a:endParaRPr lang="en-IN" dirty="0"/>
          </a:p>
        </p:txBody>
      </p:sp>
      <p:pic>
        <p:nvPicPr>
          <p:cNvPr id="14" name="Picture 13">
            <a:extLst>
              <a:ext uri="{FF2B5EF4-FFF2-40B4-BE49-F238E27FC236}">
                <a16:creationId xmlns:a16="http://schemas.microsoft.com/office/drawing/2014/main" id="{B20939B0-2349-4EBB-98A5-C87F52B367D6}"/>
              </a:ext>
            </a:extLst>
          </p:cNvPr>
          <p:cNvPicPr>
            <a:picLocks noChangeAspect="1"/>
          </p:cNvPicPr>
          <p:nvPr/>
        </p:nvPicPr>
        <p:blipFill rotWithShape="1">
          <a:blip r:embed="rId2"/>
          <a:srcRect l="10113" r="44595" b="-1"/>
          <a:stretch/>
        </p:blipFill>
        <p:spPr>
          <a:xfrm>
            <a:off x="20" y="10"/>
            <a:ext cx="4653291" cy="6857990"/>
          </a:xfrm>
          <a:prstGeom prst="rect">
            <a:avLst/>
          </a:prstGeom>
        </p:spPr>
      </p:pic>
      <p:sp>
        <p:nvSpPr>
          <p:cNvPr id="3" name="Content Placeholder 2">
            <a:extLst>
              <a:ext uri="{FF2B5EF4-FFF2-40B4-BE49-F238E27FC236}">
                <a16:creationId xmlns:a16="http://schemas.microsoft.com/office/drawing/2014/main" id="{DDE2FF53-5265-475A-BEAF-9DF7136062A7}"/>
              </a:ext>
            </a:extLst>
          </p:cNvPr>
          <p:cNvSpPr>
            <a:spLocks noGrp="1"/>
          </p:cNvSpPr>
          <p:nvPr>
            <p:ph idx="1"/>
          </p:nvPr>
        </p:nvSpPr>
        <p:spPr>
          <a:xfrm>
            <a:off x="4965290" y="2005739"/>
            <a:ext cx="6015571" cy="4174398"/>
          </a:xfrm>
        </p:spPr>
        <p:txBody>
          <a:bodyPr>
            <a:normAutofit/>
          </a:bodyPr>
          <a:lstStyle/>
          <a:p>
            <a:pPr marL="0" indent="0" algn="just">
              <a:buNone/>
            </a:pPr>
            <a:r>
              <a:rPr lang="en-IN" sz="2000" b="1" dirty="0"/>
              <a:t>Routers: </a:t>
            </a:r>
            <a:r>
              <a:rPr lang="en-IN" sz="2000" dirty="0"/>
              <a:t> </a:t>
            </a:r>
          </a:p>
          <a:p>
            <a:pPr marL="0" indent="0" algn="just">
              <a:buNone/>
            </a:pPr>
            <a:r>
              <a:rPr lang="en-IN" sz="2000" dirty="0">
                <a:latin typeface="Times New Roman" panose="02020603050405020304" pitchFamily="18" charset="0"/>
                <a:cs typeface="Times New Roman" panose="02020603050405020304" pitchFamily="18" charset="0"/>
              </a:rPr>
              <a:t>A router is a device like a switch that routes data packets based on their IP addresses. Router is mainly a Network Layer device. Routers normally connect LANs and WANs together and have a dynamically updating routing table based on which they make decisions on routing the data packets. </a:t>
            </a:r>
          </a:p>
          <a:p>
            <a:pPr marL="0" indent="0" algn="just">
              <a:buNone/>
            </a:pPr>
            <a:r>
              <a:rPr lang="en-IN" sz="2000" dirty="0">
                <a:latin typeface="Times New Roman" panose="02020603050405020304" pitchFamily="18" charset="0"/>
                <a:cs typeface="Times New Roman" panose="02020603050405020304" pitchFamily="18" charset="0"/>
              </a:rPr>
              <a:t>Routers divide broadcast domains of hosts connected through it.</a:t>
            </a:r>
          </a:p>
          <a:p>
            <a:pPr marL="0" indent="0" algn="just">
              <a:buNone/>
            </a:pPr>
            <a:endParaRPr lang="en-IN" dirty="0"/>
          </a:p>
          <a:p>
            <a:pPr algn="just"/>
            <a:endParaRPr lang="en-IN" dirty="0"/>
          </a:p>
        </p:txBody>
      </p:sp>
    </p:spTree>
    <p:extLst>
      <p:ext uri="{BB962C8B-B14F-4D97-AF65-F5344CB8AC3E}">
        <p14:creationId xmlns:p14="http://schemas.microsoft.com/office/powerpoint/2010/main" val="3706205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E1838-D84E-4A60-B6FC-8EE76E6F9497}"/>
              </a:ext>
            </a:extLst>
          </p:cNvPr>
          <p:cNvSpPr>
            <a:spLocks noGrp="1"/>
          </p:cNvSpPr>
          <p:nvPr>
            <p:ph type="title"/>
          </p:nvPr>
        </p:nvSpPr>
        <p:spPr>
          <a:xfrm>
            <a:off x="4965290" y="365760"/>
            <a:ext cx="5997678" cy="1325562"/>
          </a:xfrm>
        </p:spPr>
        <p:txBody>
          <a:bodyPr>
            <a:normAutofit/>
          </a:bodyPr>
          <a:lstStyle/>
          <a:p>
            <a:r>
              <a:rPr lang="en-IN" dirty="0"/>
              <a:t>Devices:</a:t>
            </a:r>
            <a:br>
              <a:rPr lang="en-IN" dirty="0"/>
            </a:br>
            <a:endParaRPr lang="en-IN" dirty="0"/>
          </a:p>
        </p:txBody>
      </p:sp>
      <p:pic>
        <p:nvPicPr>
          <p:cNvPr id="14" name="Picture 13">
            <a:extLst>
              <a:ext uri="{FF2B5EF4-FFF2-40B4-BE49-F238E27FC236}">
                <a16:creationId xmlns:a16="http://schemas.microsoft.com/office/drawing/2014/main" id="{B20939B0-2349-4EBB-98A5-C87F52B367D6}"/>
              </a:ext>
            </a:extLst>
          </p:cNvPr>
          <p:cNvPicPr>
            <a:picLocks noChangeAspect="1"/>
          </p:cNvPicPr>
          <p:nvPr/>
        </p:nvPicPr>
        <p:blipFill rotWithShape="1">
          <a:blip r:embed="rId2"/>
          <a:srcRect l="10113" r="44595" b="-1"/>
          <a:stretch/>
        </p:blipFill>
        <p:spPr>
          <a:xfrm>
            <a:off x="20" y="10"/>
            <a:ext cx="4653291" cy="6857990"/>
          </a:xfrm>
          <a:prstGeom prst="rect">
            <a:avLst/>
          </a:prstGeom>
        </p:spPr>
      </p:pic>
      <p:sp>
        <p:nvSpPr>
          <p:cNvPr id="3" name="Content Placeholder 2">
            <a:extLst>
              <a:ext uri="{FF2B5EF4-FFF2-40B4-BE49-F238E27FC236}">
                <a16:creationId xmlns:a16="http://schemas.microsoft.com/office/drawing/2014/main" id="{DDE2FF53-5265-475A-BEAF-9DF7136062A7}"/>
              </a:ext>
            </a:extLst>
          </p:cNvPr>
          <p:cNvSpPr>
            <a:spLocks noGrp="1"/>
          </p:cNvSpPr>
          <p:nvPr>
            <p:ph idx="1"/>
          </p:nvPr>
        </p:nvSpPr>
        <p:spPr>
          <a:xfrm>
            <a:off x="4965290" y="2005739"/>
            <a:ext cx="6015571" cy="4174398"/>
          </a:xfrm>
        </p:spPr>
        <p:txBody>
          <a:bodyPr>
            <a:normAutofit/>
          </a:bodyPr>
          <a:lstStyle/>
          <a:p>
            <a:pPr marL="0" indent="0" algn="just">
              <a:lnSpc>
                <a:spcPct val="115000"/>
              </a:lnSpc>
              <a:spcAft>
                <a:spcPts val="0"/>
              </a:spcAft>
              <a:buNone/>
            </a:pPr>
            <a:r>
              <a:rPr lang="en-IN" sz="2000" b="1" dirty="0">
                <a:latin typeface="Times New Roman" panose="02020603050405020304" pitchFamily="18" charset="0"/>
                <a:ea typeface="Arial" panose="020B0604020202020204" pitchFamily="34" charset="0"/>
              </a:rPr>
              <a:t>Switch:</a:t>
            </a:r>
          </a:p>
          <a:p>
            <a:pPr marL="0" indent="0" algn="just">
              <a:lnSpc>
                <a:spcPct val="115000"/>
              </a:lnSpc>
              <a:spcAft>
                <a:spcPts val="0"/>
              </a:spcAft>
              <a:buNone/>
            </a:pPr>
            <a:r>
              <a:rPr lang="en-IN" sz="1800" dirty="0">
                <a:latin typeface="Times New Roman" panose="02020603050405020304" pitchFamily="18" charset="0"/>
                <a:ea typeface="Arial" panose="020B0604020202020204" pitchFamily="34" charset="0"/>
              </a:rPr>
              <a:t>A switch is a multiport bridge with a buffer and a design that can boost its efficiency (a large number of ports imply less traffic) and performance. </a:t>
            </a:r>
            <a:endParaRPr lang="en-IN" sz="1800" dirty="0">
              <a:latin typeface="Arial" panose="020B0604020202020204" pitchFamily="34" charset="0"/>
              <a:ea typeface="Arial" panose="020B0604020202020204" pitchFamily="34" charset="0"/>
            </a:endParaRPr>
          </a:p>
          <a:p>
            <a:pPr marL="0" indent="0" algn="just">
              <a:lnSpc>
                <a:spcPct val="115000"/>
              </a:lnSpc>
              <a:spcAft>
                <a:spcPts val="0"/>
              </a:spcAft>
              <a:buNone/>
            </a:pPr>
            <a:r>
              <a:rPr lang="en-IN" sz="1800" dirty="0">
                <a:latin typeface="Times New Roman" panose="02020603050405020304" pitchFamily="18" charset="0"/>
                <a:ea typeface="Arial" panose="020B0604020202020204" pitchFamily="34" charset="0"/>
              </a:rPr>
              <a:t>A switch is a data link layer device. The switch can perform error checking before forwarding data, that makes it very efficient as it does not forward packets that have errors and forward good packets selectively to correct port only.  In other words, switch divides collision domain of hosts, but broadcast domain remains same.</a:t>
            </a:r>
            <a:endParaRPr lang="en-IN" sz="1800" dirty="0">
              <a:effectLst/>
              <a:latin typeface="Arial" panose="020B0604020202020204" pitchFamily="34" charset="0"/>
              <a:ea typeface="Arial" panose="020B0604020202020204" pitchFamily="34" charset="0"/>
            </a:endParaRPr>
          </a:p>
          <a:p>
            <a:pPr algn="just"/>
            <a:endParaRPr lang="en-IN" dirty="0"/>
          </a:p>
        </p:txBody>
      </p:sp>
    </p:spTree>
    <p:extLst>
      <p:ext uri="{BB962C8B-B14F-4D97-AF65-F5344CB8AC3E}">
        <p14:creationId xmlns:p14="http://schemas.microsoft.com/office/powerpoint/2010/main" val="2813050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E1838-D84E-4A60-B6FC-8EE76E6F9497}"/>
              </a:ext>
            </a:extLst>
          </p:cNvPr>
          <p:cNvSpPr>
            <a:spLocks noGrp="1"/>
          </p:cNvSpPr>
          <p:nvPr>
            <p:ph type="title"/>
          </p:nvPr>
        </p:nvSpPr>
        <p:spPr>
          <a:xfrm>
            <a:off x="4965290" y="365760"/>
            <a:ext cx="5997678" cy="1325562"/>
          </a:xfrm>
        </p:spPr>
        <p:txBody>
          <a:bodyPr>
            <a:normAutofit/>
          </a:bodyPr>
          <a:lstStyle/>
          <a:p>
            <a:br>
              <a:rPr lang="en-IN" dirty="0"/>
            </a:br>
            <a:endParaRPr lang="en-IN" dirty="0"/>
          </a:p>
        </p:txBody>
      </p:sp>
      <p:pic>
        <p:nvPicPr>
          <p:cNvPr id="14" name="Picture 13">
            <a:extLst>
              <a:ext uri="{FF2B5EF4-FFF2-40B4-BE49-F238E27FC236}">
                <a16:creationId xmlns:a16="http://schemas.microsoft.com/office/drawing/2014/main" id="{B20939B0-2349-4EBB-98A5-C87F52B367D6}"/>
              </a:ext>
            </a:extLst>
          </p:cNvPr>
          <p:cNvPicPr>
            <a:picLocks noChangeAspect="1"/>
          </p:cNvPicPr>
          <p:nvPr/>
        </p:nvPicPr>
        <p:blipFill rotWithShape="1">
          <a:blip r:embed="rId2"/>
          <a:srcRect l="10113" r="44595" b="-1"/>
          <a:stretch/>
        </p:blipFill>
        <p:spPr>
          <a:xfrm>
            <a:off x="20" y="10"/>
            <a:ext cx="4653291" cy="6857990"/>
          </a:xfrm>
          <a:prstGeom prst="rect">
            <a:avLst/>
          </a:prstGeom>
        </p:spPr>
      </p:pic>
      <p:sp>
        <p:nvSpPr>
          <p:cNvPr id="3" name="Content Placeholder 2">
            <a:extLst>
              <a:ext uri="{FF2B5EF4-FFF2-40B4-BE49-F238E27FC236}">
                <a16:creationId xmlns:a16="http://schemas.microsoft.com/office/drawing/2014/main" id="{DDE2FF53-5265-475A-BEAF-9DF7136062A7}"/>
              </a:ext>
            </a:extLst>
          </p:cNvPr>
          <p:cNvSpPr>
            <a:spLocks noGrp="1"/>
          </p:cNvSpPr>
          <p:nvPr>
            <p:ph idx="1"/>
          </p:nvPr>
        </p:nvSpPr>
        <p:spPr>
          <a:xfrm>
            <a:off x="4965290" y="1041888"/>
            <a:ext cx="6015571" cy="5138249"/>
          </a:xfrm>
        </p:spPr>
        <p:txBody>
          <a:bodyPr>
            <a:normAutofit/>
          </a:bodyPr>
          <a:lstStyle/>
          <a:p>
            <a:pPr marL="0" indent="0" algn="just">
              <a:buNone/>
            </a:pPr>
            <a:r>
              <a:rPr lang="en-IN" sz="2000" b="1" dirty="0">
                <a:latin typeface="Times New Roman" panose="02020603050405020304" pitchFamily="18" charset="0"/>
                <a:ea typeface="Arial" panose="020B0604020202020204" pitchFamily="34" charset="0"/>
                <a:cs typeface="Times New Roman" panose="02020603050405020304" pitchFamily="18" charset="0"/>
              </a:rPr>
              <a:t>Dynamic Host Configuration Protocol (DHCP):</a:t>
            </a:r>
          </a:p>
          <a:p>
            <a:pPr marL="0" indent="0" algn="just">
              <a:buNone/>
            </a:pPr>
            <a:r>
              <a:rPr lang="en-IN" sz="2000" dirty="0">
                <a:latin typeface="Times New Roman" panose="02020603050405020304" pitchFamily="18" charset="0"/>
                <a:ea typeface="Arial" panose="020B0604020202020204" pitchFamily="34" charset="0"/>
                <a:cs typeface="Times New Roman" panose="02020603050405020304" pitchFamily="18" charset="0"/>
              </a:rPr>
              <a:t>It is a network management protocol used on Internet Protocol networks whereby a DHCP server dynamically assigns an IP address and other network configuration parameters to each device on a network so they can communicate with other IP networks. A DHCP server enables computers to request IP addresses and networking parameters automatically from the Internet service provider (ISP), reducing the need for a network administrator or a user to manually assign IP addresses to all network devices. </a:t>
            </a:r>
            <a:endParaRPr lang="en-IN" sz="2000" dirty="0">
              <a:effectLst/>
              <a:latin typeface="Times New Roman" panose="02020603050405020304" pitchFamily="18" charset="0"/>
              <a:ea typeface="Arial" panose="020B0604020202020204" pitchFamily="34"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2618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F1ACBE00-0221-433D-8EA5-D9D7B45F3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1" name="Rectangle 20">
            <a:extLst>
              <a:ext uri="{FF2B5EF4-FFF2-40B4-BE49-F238E27FC236}">
                <a16:creationId xmlns:a16="http://schemas.microsoft.com/office/drawing/2014/main" id="{EFB0C39A-F8CA-4A79-AFFC-E9780FB199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4">
            <a:extLst>
              <a:ext uri="{FF2B5EF4-FFF2-40B4-BE49-F238E27FC236}">
                <a16:creationId xmlns:a16="http://schemas.microsoft.com/office/drawing/2014/main" id="{A64705AF-AF0C-4DB8-87F0-C9545DCE6960}"/>
              </a:ext>
            </a:extLst>
          </p:cNvPr>
          <p:cNvPicPr>
            <a:picLocks noChangeAspect="1"/>
          </p:cNvPicPr>
          <p:nvPr/>
        </p:nvPicPr>
        <p:blipFill rotWithShape="1">
          <a:blip r:embed="rId2">
            <a:alphaModFix amt="40000"/>
          </a:blip>
          <a:srcRect t="28934" b="14816"/>
          <a:stretch/>
        </p:blipFill>
        <p:spPr>
          <a:xfrm>
            <a:off x="20" y="-2"/>
            <a:ext cx="12191980" cy="6858000"/>
          </a:xfrm>
          <a:prstGeom prst="rect">
            <a:avLst/>
          </a:prstGeom>
        </p:spPr>
      </p:pic>
      <p:sp>
        <p:nvSpPr>
          <p:cNvPr id="2" name="Title 1">
            <a:extLst>
              <a:ext uri="{FF2B5EF4-FFF2-40B4-BE49-F238E27FC236}">
                <a16:creationId xmlns:a16="http://schemas.microsoft.com/office/drawing/2014/main" id="{D5DEDC51-C2C9-4580-A41D-450C4E4690C8}"/>
              </a:ext>
            </a:extLst>
          </p:cNvPr>
          <p:cNvSpPr>
            <a:spLocks noGrp="1"/>
          </p:cNvSpPr>
          <p:nvPr>
            <p:ph type="title"/>
          </p:nvPr>
        </p:nvSpPr>
        <p:spPr>
          <a:xfrm>
            <a:off x="1261872" y="758952"/>
            <a:ext cx="9418320" cy="4041648"/>
          </a:xfrm>
        </p:spPr>
        <p:txBody>
          <a:bodyPr vert="horz" lIns="91440" tIns="45720" rIns="91440" bIns="45720" rtlCol="0" anchor="b">
            <a:normAutofit/>
          </a:bodyPr>
          <a:lstStyle/>
          <a:p>
            <a:pPr>
              <a:lnSpc>
                <a:spcPct val="85000"/>
              </a:lnSpc>
            </a:pPr>
            <a:r>
              <a:rPr lang="en-US" sz="7200" b="1" dirty="0"/>
              <a:t>Data &amp; Observations </a:t>
            </a:r>
            <a:br>
              <a:rPr lang="en-US" sz="7200" dirty="0"/>
            </a:br>
            <a:endParaRPr lang="en-US" sz="7200" dirty="0"/>
          </a:p>
        </p:txBody>
      </p:sp>
    </p:spTree>
    <p:extLst>
      <p:ext uri="{BB962C8B-B14F-4D97-AF65-F5344CB8AC3E}">
        <p14:creationId xmlns:p14="http://schemas.microsoft.com/office/powerpoint/2010/main" val="1068775088"/>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EDC51-C2C9-4580-A41D-450C4E4690C8}"/>
              </a:ext>
            </a:extLst>
          </p:cNvPr>
          <p:cNvSpPr>
            <a:spLocks noGrp="1"/>
          </p:cNvSpPr>
          <p:nvPr>
            <p:ph type="title"/>
          </p:nvPr>
        </p:nvSpPr>
        <p:spPr>
          <a:xfrm>
            <a:off x="4965290" y="365760"/>
            <a:ext cx="5997678" cy="1325562"/>
          </a:xfrm>
        </p:spPr>
        <p:txBody>
          <a:bodyPr>
            <a:normAutofit/>
          </a:bodyPr>
          <a:lstStyle/>
          <a:p>
            <a:r>
              <a:rPr lang="en-IN" sz="4100" b="1" dirty="0"/>
              <a:t>Observations: </a:t>
            </a:r>
            <a:br>
              <a:rPr lang="en-IN" sz="4100" dirty="0"/>
            </a:br>
            <a:endParaRPr lang="en-IN" sz="4100" dirty="0"/>
          </a:p>
        </p:txBody>
      </p:sp>
      <p:pic>
        <p:nvPicPr>
          <p:cNvPr id="7" name="Picture 4">
            <a:extLst>
              <a:ext uri="{FF2B5EF4-FFF2-40B4-BE49-F238E27FC236}">
                <a16:creationId xmlns:a16="http://schemas.microsoft.com/office/drawing/2014/main" id="{A64705AF-AF0C-4DB8-87F0-C9545DCE6960}"/>
              </a:ext>
            </a:extLst>
          </p:cNvPr>
          <p:cNvPicPr>
            <a:picLocks noChangeAspect="1"/>
          </p:cNvPicPr>
          <p:nvPr/>
        </p:nvPicPr>
        <p:blipFill rotWithShape="1">
          <a:blip r:embed="rId2"/>
          <a:srcRect l="16074" r="16074"/>
          <a:stretch/>
        </p:blipFill>
        <p:spPr>
          <a:xfrm>
            <a:off x="20" y="10"/>
            <a:ext cx="4653291" cy="6857990"/>
          </a:xfrm>
          <a:prstGeom prst="rect">
            <a:avLst/>
          </a:prstGeom>
        </p:spPr>
      </p:pic>
      <p:sp>
        <p:nvSpPr>
          <p:cNvPr id="3" name="Content Placeholder 2">
            <a:extLst>
              <a:ext uri="{FF2B5EF4-FFF2-40B4-BE49-F238E27FC236}">
                <a16:creationId xmlns:a16="http://schemas.microsoft.com/office/drawing/2014/main" id="{A20C55AF-1464-485D-84EC-685CD5A1E87D}"/>
              </a:ext>
            </a:extLst>
          </p:cNvPr>
          <p:cNvSpPr>
            <a:spLocks noGrp="1"/>
          </p:cNvSpPr>
          <p:nvPr>
            <p:ph idx="1"/>
          </p:nvPr>
        </p:nvSpPr>
        <p:spPr>
          <a:xfrm>
            <a:off x="4965290" y="2005739"/>
            <a:ext cx="6015571" cy="4174398"/>
          </a:xfrm>
        </p:spPr>
        <p:txBody>
          <a:bodyPr>
            <a:normAutofit/>
          </a:bodyPr>
          <a:lstStyle/>
          <a:p>
            <a:pPr marL="0" indent="0">
              <a:buNone/>
            </a:pPr>
            <a:endParaRPr lang="en-IN" sz="1500" b="1" dirty="0"/>
          </a:p>
          <a:p>
            <a:r>
              <a:rPr lang="en-IN" sz="1500" dirty="0"/>
              <a:t>Topology view allows us to keep track of the physical locations of your network devices. This helps us easily locate devices if maintenance is required.</a:t>
            </a:r>
          </a:p>
          <a:p>
            <a:r>
              <a:rPr lang="en-IN" sz="1500" dirty="0"/>
              <a:t>If we put mobile devices in closet, it loose network connection.</a:t>
            </a:r>
          </a:p>
          <a:p>
            <a:r>
              <a:rPr lang="en-IN" sz="1500" dirty="0"/>
              <a:t>Wireless router has only 4 ethernet port, so if we need more devices to connect through wires then we have to add switch.</a:t>
            </a:r>
          </a:p>
          <a:p>
            <a:r>
              <a:rPr lang="en-IN" sz="1500" dirty="0"/>
              <a:t>We can visualize the range of wi-fi by looking into Physical Mode. </a:t>
            </a:r>
          </a:p>
          <a:p>
            <a:r>
              <a:rPr lang="en-IN" sz="1500" dirty="0"/>
              <a:t>Wireless Home router contain 3 bandwidths, so we must assign security to all the 3 bandwidths to secure our network.</a:t>
            </a:r>
          </a:p>
          <a:p>
            <a:endParaRPr lang="en-IN" sz="1500" dirty="0"/>
          </a:p>
          <a:p>
            <a:endParaRPr lang="en-IN" sz="1500" dirty="0"/>
          </a:p>
        </p:txBody>
      </p:sp>
    </p:spTree>
    <p:extLst>
      <p:ext uri="{BB962C8B-B14F-4D97-AF65-F5344CB8AC3E}">
        <p14:creationId xmlns:p14="http://schemas.microsoft.com/office/powerpoint/2010/main" val="803334702"/>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otalTime>0</TotalTime>
  <Words>960</Words>
  <Application>Microsoft Office PowerPoint</Application>
  <PresentationFormat>Widescreen</PresentationFormat>
  <Paragraphs>62</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Aparajita</vt:lpstr>
      <vt:lpstr>Arial</vt:lpstr>
      <vt:lpstr>Century Schoolbook</vt:lpstr>
      <vt:lpstr>Times New Roman</vt:lpstr>
      <vt:lpstr>Wingdings 2</vt:lpstr>
      <vt:lpstr>View</vt:lpstr>
      <vt:lpstr>Data Communication and Network   Library Network</vt:lpstr>
      <vt:lpstr>Library Network   </vt:lpstr>
      <vt:lpstr>Theory: </vt:lpstr>
      <vt:lpstr>PowerPoint Presentation</vt:lpstr>
      <vt:lpstr>Devices: </vt:lpstr>
      <vt:lpstr>Devices: </vt:lpstr>
      <vt:lpstr> </vt:lpstr>
      <vt:lpstr>Data &amp; Observations  </vt:lpstr>
      <vt:lpstr>Observations:  </vt:lpstr>
      <vt:lpstr>Observations:  </vt:lpstr>
      <vt:lpstr>  Network Connection  </vt:lpstr>
      <vt:lpstr>DHCP Configuration </vt:lpstr>
      <vt:lpstr>Wireless Authentication Setup </vt:lpstr>
      <vt:lpstr>Packet Transfer </vt:lpstr>
      <vt:lpstr>Physical Mode View </vt:lpstr>
      <vt:lpstr>Closet View   </vt:lpstr>
      <vt:lpstr>Discussion &amp; Conclusion </vt:lpstr>
      <vt:lpstr>Discussion </vt:lpstr>
      <vt:lpstr>Discussion </vt:lpstr>
      <vt:lpstr>Conclusion</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Communication and Network   Library Network</dc:title>
  <dc:creator>Prabhat Suman</dc:creator>
  <cp:lastModifiedBy>Prabhat Suman</cp:lastModifiedBy>
  <cp:revision>1</cp:revision>
  <dcterms:created xsi:type="dcterms:W3CDTF">2020-07-01T15:32:23Z</dcterms:created>
  <dcterms:modified xsi:type="dcterms:W3CDTF">2020-07-01T15:32:39Z</dcterms:modified>
</cp:coreProperties>
</file>