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59" r:id="rId3"/>
    <p:sldId id="268" r:id="rId4"/>
    <p:sldId id="275" r:id="rId5"/>
    <p:sldId id="277" r:id="rId6"/>
    <p:sldId id="278" r:id="rId7"/>
    <p:sldId id="261" r:id="rId8"/>
    <p:sldId id="273" r:id="rId9"/>
    <p:sldId id="274" r:id="rId10"/>
    <p:sldId id="270" r:id="rId11"/>
    <p:sldId id="263" r:id="rId12"/>
    <p:sldId id="262" r:id="rId13"/>
    <p:sldId id="272"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3/26/23</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429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3/26/23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902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3/26/23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9415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3/26/23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4161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3/26/23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5025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3/26/23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036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3/26/23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151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3/26/23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264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3/26/23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2666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3/26/23</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063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3/26/23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71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3/26/23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2860242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AAEAEC-4852-285F-B604-9A0FADC83776}"/>
              </a:ext>
            </a:extLst>
          </p:cNvPr>
          <p:cNvPicPr>
            <a:picLocks noChangeAspect="1"/>
          </p:cNvPicPr>
          <p:nvPr/>
        </p:nvPicPr>
        <p:blipFill rotWithShape="1">
          <a:blip r:embed="rId2"/>
          <a:srcRect l="7602" r="2888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1D790-84F0-406D-F3FB-FD03F1FFA86A}"/>
              </a:ext>
            </a:extLst>
          </p:cNvPr>
          <p:cNvSpPr>
            <a:spLocks noGrp="1"/>
          </p:cNvSpPr>
          <p:nvPr>
            <p:ph type="ctrTitle"/>
          </p:nvPr>
        </p:nvSpPr>
        <p:spPr>
          <a:xfrm>
            <a:off x="477981" y="1122363"/>
            <a:ext cx="4023360" cy="3204134"/>
          </a:xfrm>
        </p:spPr>
        <p:txBody>
          <a:bodyPr anchor="b">
            <a:normAutofit/>
          </a:bodyPr>
          <a:lstStyle/>
          <a:p>
            <a:r>
              <a:rPr lang="en-IN" sz="4800" dirty="0">
                <a:effectLst/>
                <a:latin typeface="Helvetica" pitchFamily="2" charset="0"/>
              </a:rPr>
              <a:t>Predicting Loan Defaults with HCDR Dataset</a:t>
            </a:r>
          </a:p>
        </p:txBody>
      </p:sp>
      <p:sp>
        <p:nvSpPr>
          <p:cNvPr id="3" name="Subtitle 2">
            <a:extLst>
              <a:ext uri="{FF2B5EF4-FFF2-40B4-BE49-F238E27FC236}">
                <a16:creationId xmlns:a16="http://schemas.microsoft.com/office/drawing/2014/main" id="{6A58BE7B-AE80-B1CD-ED42-9C2BEF6F39EC}"/>
              </a:ext>
            </a:extLst>
          </p:cNvPr>
          <p:cNvSpPr>
            <a:spLocks noGrp="1"/>
          </p:cNvSpPr>
          <p:nvPr>
            <p:ph type="subTitle" idx="1"/>
          </p:nvPr>
        </p:nvSpPr>
        <p:spPr>
          <a:xfrm>
            <a:off x="477980" y="4872922"/>
            <a:ext cx="4023359" cy="1208141"/>
          </a:xfrm>
        </p:spPr>
        <p:txBody>
          <a:bodyPr>
            <a:normAutofit/>
          </a:bodyPr>
          <a:lstStyle/>
          <a:p>
            <a:r>
              <a:rPr lang="en-US" sz="2000" dirty="0"/>
              <a:t>Group 8</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0649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0C54-3ACF-0144-576F-5056D5D4A0F3}"/>
              </a:ext>
            </a:extLst>
          </p:cNvPr>
          <p:cNvSpPr>
            <a:spLocks noGrp="1"/>
          </p:cNvSpPr>
          <p:nvPr>
            <p:ph type="title"/>
          </p:nvPr>
        </p:nvSpPr>
        <p:spPr/>
        <p:txBody>
          <a:bodyPr/>
          <a:lstStyle/>
          <a:p>
            <a:r>
              <a:rPr lang="en-US" b="0" i="0" dirty="0">
                <a:solidFill>
                  <a:srgbClr val="2D3B45"/>
                </a:solidFill>
                <a:effectLst/>
                <a:latin typeface="LatoWeb"/>
              </a:rPr>
              <a:t>L</a:t>
            </a:r>
            <a:r>
              <a:rPr lang="en-IN" b="0" i="0" dirty="0">
                <a:solidFill>
                  <a:srgbClr val="2D3B45"/>
                </a:solidFill>
                <a:effectLst/>
                <a:latin typeface="LatoWeb"/>
              </a:rPr>
              <a:t>oss function in PyTorch</a:t>
            </a:r>
            <a:endParaRPr lang="en-US" dirty="0"/>
          </a:p>
        </p:txBody>
      </p:sp>
      <p:sp>
        <p:nvSpPr>
          <p:cNvPr id="3" name="Content Placeholder 2">
            <a:extLst>
              <a:ext uri="{FF2B5EF4-FFF2-40B4-BE49-F238E27FC236}">
                <a16:creationId xmlns:a16="http://schemas.microsoft.com/office/drawing/2014/main" id="{67131990-06F8-9EE4-63D5-B91556558D4D}"/>
              </a:ext>
            </a:extLst>
          </p:cNvPr>
          <p:cNvSpPr>
            <a:spLocks noGrp="1"/>
          </p:cNvSpPr>
          <p:nvPr>
            <p:ph idx="1"/>
          </p:nvPr>
        </p:nvSpPr>
        <p:spPr>
          <a:xfrm>
            <a:off x="557048" y="2478024"/>
            <a:ext cx="11161986" cy="3694176"/>
          </a:xfrm>
        </p:spPr>
        <p:txBody>
          <a:bodyPr>
            <a:normAutofit/>
          </a:bodyPr>
          <a:lstStyle/>
          <a:p>
            <a:r>
              <a:rPr lang="en-US" dirty="0"/>
              <a:t>Binary Cross Entropy – </a:t>
            </a:r>
          </a:p>
          <a:p>
            <a:endParaRPr lang="en-US" dirty="0"/>
          </a:p>
          <a:p>
            <a:endParaRPr lang="en-US" dirty="0"/>
          </a:p>
          <a:p>
            <a:endParaRPr lang="en-US" dirty="0"/>
          </a:p>
          <a:p>
            <a:pPr marL="0" indent="0" algn="just">
              <a:buNone/>
            </a:pPr>
            <a:r>
              <a:rPr lang="en-US" dirty="0"/>
              <a:t>We got a loss of 0.16 in neural network 1 and 0.11 in neural network 2. We ran for 20 epochs with a batch size of 256.</a:t>
            </a:r>
          </a:p>
        </p:txBody>
      </p:sp>
      <p:pic>
        <p:nvPicPr>
          <p:cNvPr id="5" name="Picture 4" descr="A picture containing diagram&#10;&#10;Description automatically generated">
            <a:extLst>
              <a:ext uri="{FF2B5EF4-FFF2-40B4-BE49-F238E27FC236}">
                <a16:creationId xmlns:a16="http://schemas.microsoft.com/office/drawing/2014/main" id="{F5B77EAB-7B8C-8D7A-DB25-0C1A5682379F}"/>
              </a:ext>
            </a:extLst>
          </p:cNvPr>
          <p:cNvPicPr>
            <a:picLocks noChangeAspect="1"/>
          </p:cNvPicPr>
          <p:nvPr/>
        </p:nvPicPr>
        <p:blipFill>
          <a:blip r:embed="rId2"/>
          <a:stretch>
            <a:fillRect/>
          </a:stretch>
        </p:blipFill>
        <p:spPr>
          <a:xfrm>
            <a:off x="1692876" y="3054227"/>
            <a:ext cx="7772400" cy="1029256"/>
          </a:xfrm>
          <a:prstGeom prst="rect">
            <a:avLst/>
          </a:prstGeom>
        </p:spPr>
      </p:pic>
    </p:spTree>
    <p:extLst>
      <p:ext uri="{BB962C8B-B14F-4D97-AF65-F5344CB8AC3E}">
        <p14:creationId xmlns:p14="http://schemas.microsoft.com/office/powerpoint/2010/main" val="113204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BA1B-93B7-0E60-EDDE-EA0ACB63B4CC}"/>
              </a:ext>
            </a:extLst>
          </p:cNvPr>
          <p:cNvSpPr>
            <a:spLocks noGrp="1"/>
          </p:cNvSpPr>
          <p:nvPr>
            <p:ph type="title"/>
          </p:nvPr>
        </p:nvSpPr>
        <p:spPr/>
        <p:txBody>
          <a:bodyPr/>
          <a:lstStyle/>
          <a:p>
            <a:r>
              <a:rPr lang="en-US"/>
              <a:t>Accuracy</a:t>
            </a:r>
          </a:p>
        </p:txBody>
      </p:sp>
      <p:pic>
        <p:nvPicPr>
          <p:cNvPr id="4" name="Content Placeholder 3" descr="Table&#10;&#10;Description automatically generated">
            <a:extLst>
              <a:ext uri="{FF2B5EF4-FFF2-40B4-BE49-F238E27FC236}">
                <a16:creationId xmlns:a16="http://schemas.microsoft.com/office/drawing/2014/main" id="{58A7422D-C5EC-CF7E-D7BE-72557C2F47DA}"/>
              </a:ext>
            </a:extLst>
          </p:cNvPr>
          <p:cNvPicPr>
            <a:picLocks noGrp="1" noChangeAspect="1"/>
          </p:cNvPicPr>
          <p:nvPr>
            <p:ph idx="1"/>
          </p:nvPr>
        </p:nvPicPr>
        <p:blipFill>
          <a:blip r:embed="rId2"/>
          <a:stretch>
            <a:fillRect/>
          </a:stretch>
        </p:blipFill>
        <p:spPr>
          <a:xfrm>
            <a:off x="460189" y="2767913"/>
            <a:ext cx="11562935" cy="2999589"/>
          </a:xfrm>
        </p:spPr>
      </p:pic>
    </p:spTree>
    <p:extLst>
      <p:ext uri="{BB962C8B-B14F-4D97-AF65-F5344CB8AC3E}">
        <p14:creationId xmlns:p14="http://schemas.microsoft.com/office/powerpoint/2010/main" val="17292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0536-A433-0E89-0DDB-C9B487C33C0D}"/>
              </a:ext>
            </a:extLst>
          </p:cNvPr>
          <p:cNvSpPr>
            <a:spLocks noGrp="1"/>
          </p:cNvSpPr>
          <p:nvPr>
            <p:ph type="title"/>
          </p:nvPr>
        </p:nvSpPr>
        <p:spPr/>
        <p:txBody>
          <a:bodyPr/>
          <a:lstStyle/>
          <a:p>
            <a:r>
              <a:rPr lang="en-IN" b="0" i="0">
                <a:solidFill>
                  <a:srgbClr val="2D3B45"/>
                </a:solidFill>
                <a:effectLst/>
                <a:latin typeface="LatoWeb"/>
              </a:rPr>
              <a:t>Kaggle Submission</a:t>
            </a:r>
            <a:endParaRPr lang="en-US"/>
          </a:p>
        </p:txBody>
      </p:sp>
      <p:pic>
        <p:nvPicPr>
          <p:cNvPr id="4" name="Content Placeholder 3" descr="Graphical user interface, text, application, email&#10;&#10;Description automatically generated">
            <a:extLst>
              <a:ext uri="{FF2B5EF4-FFF2-40B4-BE49-F238E27FC236}">
                <a16:creationId xmlns:a16="http://schemas.microsoft.com/office/drawing/2014/main" id="{66F1D9E5-A107-3F4A-0488-3865D42F652E}"/>
              </a:ext>
            </a:extLst>
          </p:cNvPr>
          <p:cNvPicPr>
            <a:picLocks noGrp="1" noChangeAspect="1"/>
          </p:cNvPicPr>
          <p:nvPr>
            <p:ph idx="1"/>
          </p:nvPr>
        </p:nvPicPr>
        <p:blipFill rotWithShape="1">
          <a:blip r:embed="rId2"/>
          <a:srcRect b="19895"/>
          <a:stretch/>
        </p:blipFill>
        <p:spPr>
          <a:xfrm>
            <a:off x="911074" y="2262080"/>
            <a:ext cx="10369852" cy="4047280"/>
          </a:xfrm>
        </p:spPr>
      </p:pic>
    </p:spTree>
    <p:extLst>
      <p:ext uri="{BB962C8B-B14F-4D97-AF65-F5344CB8AC3E}">
        <p14:creationId xmlns:p14="http://schemas.microsoft.com/office/powerpoint/2010/main" val="130067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BA1E1-A049-72B2-A7D4-ADEBAD4E3404}"/>
              </a:ext>
            </a:extLst>
          </p:cNvPr>
          <p:cNvSpPr>
            <a:spLocks noGrp="1"/>
          </p:cNvSpPr>
          <p:nvPr>
            <p:ph type="title"/>
          </p:nvPr>
        </p:nvSpPr>
        <p:spPr/>
        <p:txBody>
          <a:bodyPr/>
          <a:lstStyle/>
          <a:p>
            <a:r>
              <a:rPr lang="en-US" dirty="0"/>
              <a:t>Discussion &amp; Conclusion</a:t>
            </a:r>
          </a:p>
        </p:txBody>
      </p:sp>
      <p:pic>
        <p:nvPicPr>
          <p:cNvPr id="9" name="Content Placeholder 8" descr="Text&#10;&#10;Description automatically generated">
            <a:extLst>
              <a:ext uri="{FF2B5EF4-FFF2-40B4-BE49-F238E27FC236}">
                <a16:creationId xmlns:a16="http://schemas.microsoft.com/office/drawing/2014/main" id="{329287C1-C8CE-BBCB-9673-16EEE7365016}"/>
              </a:ext>
            </a:extLst>
          </p:cNvPr>
          <p:cNvPicPr>
            <a:picLocks noGrp="1" noChangeAspect="1"/>
          </p:cNvPicPr>
          <p:nvPr>
            <p:ph idx="1"/>
          </p:nvPr>
        </p:nvPicPr>
        <p:blipFill>
          <a:blip r:embed="rId2"/>
          <a:stretch>
            <a:fillRect/>
          </a:stretch>
        </p:blipFill>
        <p:spPr>
          <a:xfrm>
            <a:off x="641650" y="2653026"/>
            <a:ext cx="10642046" cy="2721944"/>
          </a:xfrm>
        </p:spPr>
      </p:pic>
    </p:spTree>
    <p:extLst>
      <p:ext uri="{BB962C8B-B14F-4D97-AF65-F5344CB8AC3E}">
        <p14:creationId xmlns:p14="http://schemas.microsoft.com/office/powerpoint/2010/main" val="189341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4A8CB1-59B2-9688-04E1-8A1A23AFB53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Thanks</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7" name="Graphic 6" descr="Smiling Face with No Fill">
            <a:extLst>
              <a:ext uri="{FF2B5EF4-FFF2-40B4-BE49-F238E27FC236}">
                <a16:creationId xmlns:a16="http://schemas.microsoft.com/office/drawing/2014/main" id="{C932A7B4-370F-3117-DA94-7709A9F713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7744" y="2139484"/>
            <a:ext cx="4096512" cy="4096512"/>
          </a:xfrm>
          <a:prstGeom prst="rect">
            <a:avLst/>
          </a:prstGeom>
        </p:spPr>
      </p:pic>
    </p:spTree>
    <p:extLst>
      <p:ext uri="{BB962C8B-B14F-4D97-AF65-F5344CB8AC3E}">
        <p14:creationId xmlns:p14="http://schemas.microsoft.com/office/powerpoint/2010/main" val="193413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F936-D0BF-AEAB-53E9-BCA8D07788DE}"/>
              </a:ext>
            </a:extLst>
          </p:cNvPr>
          <p:cNvSpPr>
            <a:spLocks noGrp="1"/>
          </p:cNvSpPr>
          <p:nvPr>
            <p:ph type="title"/>
          </p:nvPr>
        </p:nvSpPr>
        <p:spPr/>
        <p:txBody>
          <a:bodyPr/>
          <a:lstStyle/>
          <a:p>
            <a:r>
              <a:rPr lang="en-US"/>
              <a:t>Project Description</a:t>
            </a:r>
          </a:p>
        </p:txBody>
      </p:sp>
      <p:sp>
        <p:nvSpPr>
          <p:cNvPr id="3" name="Content Placeholder 2">
            <a:extLst>
              <a:ext uri="{FF2B5EF4-FFF2-40B4-BE49-F238E27FC236}">
                <a16:creationId xmlns:a16="http://schemas.microsoft.com/office/drawing/2014/main" id="{54370677-2B20-2BEE-823B-03E0537AA4D3}"/>
              </a:ext>
            </a:extLst>
          </p:cNvPr>
          <p:cNvSpPr>
            <a:spLocks noGrp="1"/>
          </p:cNvSpPr>
          <p:nvPr>
            <p:ph idx="1"/>
          </p:nvPr>
        </p:nvSpPr>
        <p:spPr/>
        <p:txBody>
          <a:bodyPr>
            <a:normAutofit fontScale="92500" lnSpcReduction="10000"/>
          </a:bodyPr>
          <a:lstStyle/>
          <a:p>
            <a:pPr marL="0" indent="0" algn="just">
              <a:buNone/>
            </a:pPr>
            <a:r>
              <a:rPr lang="en-IN" dirty="0">
                <a:effectLst/>
              </a:rPr>
              <a:t>Home Credit is a non-bank money lending institution that serves to provide loans and other financial services to the unbanked population or those who do not have good credit scores. The goal of this project is to use alternative data of the customer such as transactional information to make sure that this section of the population gets their required financial assistance without any unfair rejection. This project is of great significance in the real world. The cost of misclassifying an applicant would be extremely high, for the applicant as well as the financial institution.</a:t>
            </a:r>
          </a:p>
          <a:p>
            <a:pPr algn="just"/>
            <a:endParaRPr lang="en-US" dirty="0"/>
          </a:p>
        </p:txBody>
      </p:sp>
    </p:spTree>
    <p:extLst>
      <p:ext uri="{BB962C8B-B14F-4D97-AF65-F5344CB8AC3E}">
        <p14:creationId xmlns:p14="http://schemas.microsoft.com/office/powerpoint/2010/main" val="325984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E567-6FA2-D2A2-3669-F3A577485C43}"/>
              </a:ext>
            </a:extLst>
          </p:cNvPr>
          <p:cNvSpPr>
            <a:spLocks noGrp="1"/>
          </p:cNvSpPr>
          <p:nvPr>
            <p:ph type="title"/>
          </p:nvPr>
        </p:nvSpPr>
        <p:spPr/>
        <p:txBody>
          <a:bodyPr/>
          <a:lstStyle/>
          <a:p>
            <a:r>
              <a:rPr lang="en-US" dirty="0"/>
              <a:t>Data Lineage</a:t>
            </a:r>
          </a:p>
        </p:txBody>
      </p:sp>
      <p:pic>
        <p:nvPicPr>
          <p:cNvPr id="5" name="Content Placeholder 4">
            <a:extLst>
              <a:ext uri="{FF2B5EF4-FFF2-40B4-BE49-F238E27FC236}">
                <a16:creationId xmlns:a16="http://schemas.microsoft.com/office/drawing/2014/main" id="{41F204EC-B32A-7CA0-9AE8-915FA9EBA563}"/>
              </a:ext>
            </a:extLst>
          </p:cNvPr>
          <p:cNvPicPr>
            <a:picLocks noGrp="1" noChangeAspect="1"/>
          </p:cNvPicPr>
          <p:nvPr>
            <p:ph idx="1"/>
          </p:nvPr>
        </p:nvPicPr>
        <p:blipFill>
          <a:blip r:embed="rId2"/>
          <a:srcRect/>
          <a:stretch/>
        </p:blipFill>
        <p:spPr>
          <a:xfrm>
            <a:off x="1452406" y="2402622"/>
            <a:ext cx="8923048" cy="3582853"/>
          </a:xfrm>
        </p:spPr>
      </p:pic>
      <p:sp>
        <p:nvSpPr>
          <p:cNvPr id="6" name="TextBox 5">
            <a:extLst>
              <a:ext uri="{FF2B5EF4-FFF2-40B4-BE49-F238E27FC236}">
                <a16:creationId xmlns:a16="http://schemas.microsoft.com/office/drawing/2014/main" id="{A7AD7C50-ABEC-88A1-AE46-14B7F5647322}"/>
              </a:ext>
            </a:extLst>
          </p:cNvPr>
          <p:cNvSpPr txBox="1"/>
          <p:nvPr/>
        </p:nvSpPr>
        <p:spPr>
          <a:xfrm>
            <a:off x="3615559" y="6124694"/>
            <a:ext cx="4813738" cy="369332"/>
          </a:xfrm>
          <a:prstGeom prst="rect">
            <a:avLst/>
          </a:prstGeom>
          <a:noFill/>
        </p:spPr>
        <p:txBody>
          <a:bodyPr wrap="square" rtlCol="0">
            <a:spAutoFit/>
          </a:bodyPr>
          <a:lstStyle/>
          <a:p>
            <a:pPr algn="ctr"/>
            <a:r>
              <a:rPr lang="en-US" dirty="0"/>
              <a:t>Block Diagram</a:t>
            </a:r>
          </a:p>
        </p:txBody>
      </p:sp>
    </p:spTree>
    <p:extLst>
      <p:ext uri="{BB962C8B-B14F-4D97-AF65-F5344CB8AC3E}">
        <p14:creationId xmlns:p14="http://schemas.microsoft.com/office/powerpoint/2010/main" val="309584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7BD5-21C9-4970-3771-6C15EDE7E6ED}"/>
              </a:ext>
            </a:extLst>
          </p:cNvPr>
          <p:cNvSpPr>
            <a:spLocks noGrp="1"/>
          </p:cNvSpPr>
          <p:nvPr>
            <p:ph type="title"/>
          </p:nvPr>
        </p:nvSpPr>
        <p:spPr/>
        <p:txBody>
          <a:bodyPr/>
          <a:lstStyle/>
          <a:p>
            <a:r>
              <a:rPr lang="en-US" dirty="0">
                <a:cs typeface="Calibri Light"/>
              </a:rPr>
              <a:t>Data Lineage (Data flow in brief)</a:t>
            </a:r>
            <a:endParaRPr lang="en-US" dirty="0"/>
          </a:p>
        </p:txBody>
      </p:sp>
      <p:sp>
        <p:nvSpPr>
          <p:cNvPr id="3" name="Content Placeholder 2">
            <a:extLst>
              <a:ext uri="{FF2B5EF4-FFF2-40B4-BE49-F238E27FC236}">
                <a16:creationId xmlns:a16="http://schemas.microsoft.com/office/drawing/2014/main" id="{826A4D6E-7BC2-CF5A-EDA7-416A6DB1344C}"/>
              </a:ext>
            </a:extLst>
          </p:cNvPr>
          <p:cNvSpPr>
            <a:spLocks noGrp="1"/>
          </p:cNvSpPr>
          <p:nvPr>
            <p:ph idx="1"/>
          </p:nvPr>
        </p:nvSpPr>
        <p:spPr>
          <a:xfrm>
            <a:off x="567559" y="2259723"/>
            <a:ext cx="11161986" cy="4183117"/>
          </a:xfrm>
        </p:spPr>
        <p:txBody>
          <a:bodyPr>
            <a:normAutofit/>
          </a:bodyPr>
          <a:lstStyle/>
          <a:p>
            <a:pPr algn="just"/>
            <a:r>
              <a:rPr lang="en-US" sz="1600" dirty="0">
                <a:cs typeface="Calibri"/>
              </a:rPr>
              <a:t>The data was initially downloaded from Kaggle website which was made open by the home credit group in an attempt to make better predictions while classifying a user as a potential defaulter/non-defaulter based on non-conventional user data.</a:t>
            </a:r>
          </a:p>
          <a:p>
            <a:pPr algn="just"/>
            <a:r>
              <a:rPr lang="en-US" sz="1600" dirty="0">
                <a:cs typeface="Calibri"/>
              </a:rPr>
              <a:t>The downloaded data was in .csv files that has train and test data separately, along with other secondary tables such as previous applications table, bureau balance table etc.</a:t>
            </a:r>
          </a:p>
          <a:p>
            <a:pPr algn="just"/>
            <a:r>
              <a:rPr lang="en-US" sz="1600" b="1" dirty="0">
                <a:cs typeface="Calibri"/>
              </a:rPr>
              <a:t>Loading of Data</a:t>
            </a:r>
            <a:r>
              <a:rPr lang="en-US" sz="1600" dirty="0">
                <a:cs typeface="Calibri"/>
              </a:rPr>
              <a:t>: The data was then loaded into a variable named datasets (a dictionary) that has the table names as it's keys and the table content as it's associated values.</a:t>
            </a:r>
          </a:p>
          <a:p>
            <a:pPr algn="just"/>
            <a:r>
              <a:rPr lang="en-US" sz="1600" b="1" dirty="0">
                <a:cs typeface="Calibri"/>
              </a:rPr>
              <a:t>Exploratory Data Analysis</a:t>
            </a:r>
            <a:r>
              <a:rPr lang="en-US" sz="1600" dirty="0">
                <a:cs typeface="Calibri"/>
              </a:rPr>
              <a:t>: A lot of EDA was done on the loaded dictionary 'datasets'  to understand and analyze the source data and its numerous features. Most of the features has lot of missing values and some of the features are highly correlated with each other .</a:t>
            </a:r>
          </a:p>
          <a:p>
            <a:pPr algn="just"/>
            <a:r>
              <a:rPr lang="en-US" sz="1600" b="1" dirty="0">
                <a:cs typeface="Calibri"/>
              </a:rPr>
              <a:t>Feature Engineering</a:t>
            </a:r>
            <a:r>
              <a:rPr lang="en-US" sz="1600" dirty="0">
                <a:cs typeface="Calibri"/>
              </a:rPr>
              <a:t>: Two new features namely, 'Count' , that specifies the number of previous applications of a current applicant with a unique 'SK_ID_CURR' and  </a:t>
            </a:r>
            <a:r>
              <a:rPr lang="en-US" sz="1600" dirty="0">
                <a:ea typeface="+mn-lt"/>
                <a:cs typeface="+mn-lt"/>
              </a:rPr>
              <a:t>'</a:t>
            </a:r>
            <a:r>
              <a:rPr lang="en-US" sz="1600" dirty="0" err="1">
                <a:ea typeface="+mn-lt"/>
                <a:cs typeface="+mn-lt"/>
              </a:rPr>
              <a:t>AverageAppAmt</a:t>
            </a:r>
            <a:r>
              <a:rPr lang="en-US" sz="1600" dirty="0">
                <a:ea typeface="+mn-lt"/>
                <a:cs typeface="+mn-lt"/>
              </a:rPr>
              <a:t>' , that specifies the average amount of loan applied by an applicant in his/her previous applications are added to the prevappcounts data frame.</a:t>
            </a:r>
          </a:p>
          <a:p>
            <a:pPr marL="0" indent="0" algn="just">
              <a:buNone/>
            </a:pPr>
            <a:endParaRPr lang="en-US" sz="1600" dirty="0">
              <a:ea typeface="+mn-lt"/>
              <a:cs typeface="+mn-lt"/>
            </a:endParaRPr>
          </a:p>
          <a:p>
            <a:pPr marL="0" indent="0" algn="just">
              <a:buNone/>
            </a:pPr>
            <a:endParaRPr lang="en-US" sz="1600" dirty="0">
              <a:ea typeface="+mn-lt"/>
              <a:cs typeface="+mn-lt"/>
            </a:endParaRPr>
          </a:p>
          <a:p>
            <a:pPr marL="0" indent="0" algn="just">
              <a:buNone/>
            </a:pPr>
            <a:endParaRPr lang="en-US" sz="1600" dirty="0">
              <a:ea typeface="+mn-lt"/>
              <a:cs typeface="+mn-lt"/>
            </a:endParaRPr>
          </a:p>
          <a:p>
            <a:pPr algn="just"/>
            <a:endParaRPr lang="en-US" sz="1600" dirty="0"/>
          </a:p>
          <a:p>
            <a:pPr algn="just"/>
            <a:endParaRPr lang="en-US" sz="1600" dirty="0">
              <a:cs typeface="Calibri"/>
            </a:endParaRPr>
          </a:p>
          <a:p>
            <a:pPr algn="just"/>
            <a:endParaRPr lang="en-US" sz="1600" dirty="0">
              <a:cs typeface="Calibri"/>
            </a:endParaRPr>
          </a:p>
          <a:p>
            <a:pPr algn="just"/>
            <a:endParaRPr lang="en-US" sz="1600" dirty="0">
              <a:cs typeface="Calibri"/>
            </a:endParaRPr>
          </a:p>
          <a:p>
            <a:pPr algn="just"/>
            <a:endParaRPr lang="en-US" sz="1600" dirty="0"/>
          </a:p>
        </p:txBody>
      </p:sp>
    </p:spTree>
    <p:extLst>
      <p:ext uri="{BB962C8B-B14F-4D97-AF65-F5344CB8AC3E}">
        <p14:creationId xmlns:p14="http://schemas.microsoft.com/office/powerpoint/2010/main" val="283331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37FD3-19FC-B01C-0889-F419E57A51C9}"/>
              </a:ext>
            </a:extLst>
          </p:cNvPr>
          <p:cNvSpPr>
            <a:spLocks noGrp="1"/>
          </p:cNvSpPr>
          <p:nvPr>
            <p:ph type="title"/>
          </p:nvPr>
        </p:nvSpPr>
        <p:spPr/>
        <p:txBody>
          <a:bodyPr/>
          <a:lstStyle/>
          <a:p>
            <a:r>
              <a:rPr lang="en-US" dirty="0">
                <a:cs typeface="Calibri Light"/>
              </a:rPr>
              <a:t>Data Lineage (Continued)</a:t>
            </a:r>
            <a:endParaRPr lang="en-US" dirty="0"/>
          </a:p>
        </p:txBody>
      </p:sp>
      <p:sp>
        <p:nvSpPr>
          <p:cNvPr id="3" name="Content Placeholder 2">
            <a:extLst>
              <a:ext uri="{FF2B5EF4-FFF2-40B4-BE49-F238E27FC236}">
                <a16:creationId xmlns:a16="http://schemas.microsoft.com/office/drawing/2014/main" id="{7597C1BF-5A6F-FC99-CBBD-447ED2AFC3DC}"/>
              </a:ext>
            </a:extLst>
          </p:cNvPr>
          <p:cNvSpPr>
            <a:spLocks noGrp="1"/>
          </p:cNvSpPr>
          <p:nvPr>
            <p:ph idx="1"/>
          </p:nvPr>
        </p:nvSpPr>
        <p:spPr/>
        <p:txBody>
          <a:bodyPr>
            <a:normAutofit fontScale="92500" lnSpcReduction="20000"/>
          </a:bodyPr>
          <a:lstStyle/>
          <a:p>
            <a:pPr algn="just"/>
            <a:r>
              <a:rPr lang="en-US" sz="1600" b="1" dirty="0">
                <a:cs typeface="Calibri"/>
              </a:rPr>
              <a:t>Pre-processing Pipelines</a:t>
            </a:r>
            <a:r>
              <a:rPr lang="en-US" sz="1600" dirty="0">
                <a:cs typeface="Calibri"/>
              </a:rPr>
              <a:t>: The data with new features is then passed through Feature aggregator pipelines that aggregate the features from secondary tables and also deals with features with missing values by dropping the features with missing values over a specified threshold and features with high collinearity by dropping one of the highly correlated features and retaining the other. </a:t>
            </a:r>
          </a:p>
          <a:p>
            <a:pPr algn="just"/>
            <a:r>
              <a:rPr lang="en-US" sz="1600" b="1" dirty="0">
                <a:cs typeface="Calibri"/>
              </a:rPr>
              <a:t>Transformation and merging</a:t>
            </a:r>
            <a:r>
              <a:rPr lang="en-US" sz="1600" dirty="0">
                <a:cs typeface="Calibri"/>
              </a:rPr>
              <a:t>  : The pipelines are then used to transform the secondary table data frames using the </a:t>
            </a:r>
            <a:r>
              <a:rPr lang="en-US" sz="1600" b="1" dirty="0">
                <a:cs typeface="Calibri"/>
              </a:rPr>
              <a:t>.fit_transform</a:t>
            </a:r>
            <a:r>
              <a:rPr lang="en-US" sz="1600" dirty="0">
                <a:cs typeface="Calibri"/>
              </a:rPr>
              <a:t> method and then merged with the primary data by using .</a:t>
            </a:r>
            <a:r>
              <a:rPr lang="en-US" sz="1600" b="1" dirty="0">
                <a:cs typeface="Calibri"/>
              </a:rPr>
              <a:t>merge</a:t>
            </a:r>
            <a:r>
              <a:rPr lang="en-US" sz="1600" dirty="0">
                <a:cs typeface="Calibri"/>
              </a:rPr>
              <a:t> method along with relevant primary key .</a:t>
            </a:r>
          </a:p>
          <a:p>
            <a:pPr algn="just"/>
            <a:r>
              <a:rPr lang="en-US" sz="1600" b="1" dirty="0">
                <a:cs typeface="Calibri"/>
              </a:rPr>
              <a:t>Numerical and Categorical pipelines:</a:t>
            </a:r>
            <a:r>
              <a:rPr lang="en-US" sz="1600" dirty="0">
                <a:cs typeface="Calibri"/>
              </a:rPr>
              <a:t> The relevant numerical and categorical features are passed through their respective pipelines </a:t>
            </a:r>
          </a:p>
          <a:p>
            <a:pPr algn="just"/>
            <a:r>
              <a:rPr lang="en-US" sz="1600" b="1" dirty="0">
                <a:cs typeface="Calibri"/>
              </a:rPr>
              <a:t>Feature Union Data Pipeline</a:t>
            </a:r>
            <a:r>
              <a:rPr lang="en-US" sz="1600" dirty="0">
                <a:cs typeface="Calibri"/>
              </a:rPr>
              <a:t>: The relevant numerical and categorical features after being passed through their respective pipelines are then passed through a Feature union data pipeline which combines the two.</a:t>
            </a:r>
          </a:p>
          <a:p>
            <a:pPr algn="just"/>
            <a:r>
              <a:rPr lang="en-US" sz="1600" b="1" dirty="0">
                <a:cs typeface="Calibri"/>
              </a:rPr>
              <a:t>Modelling pipeline</a:t>
            </a:r>
            <a:r>
              <a:rPr lang="en-US" sz="1600" dirty="0">
                <a:cs typeface="Calibri"/>
              </a:rPr>
              <a:t>: The data pipeline so achieved above, is then passed as input to a model pipeline that uses selected model to train upon the preprocessed, feature engineered data and predicts output on the held-out test data and accuracy is measured on different models.</a:t>
            </a:r>
          </a:p>
          <a:p>
            <a:pPr algn="just"/>
            <a:endParaRPr lang="en-US" sz="1600" dirty="0">
              <a:cs typeface="Calibri"/>
            </a:endParaRPr>
          </a:p>
          <a:p>
            <a:pPr marL="0" indent="0" algn="just">
              <a:buNone/>
            </a:pPr>
            <a:endParaRPr lang="en-US" sz="1600" dirty="0">
              <a:cs typeface="Calibri"/>
            </a:endParaRPr>
          </a:p>
          <a:p>
            <a:pPr algn="just"/>
            <a:endParaRPr lang="en-US" sz="1600" dirty="0">
              <a:cs typeface="Calibri"/>
            </a:endParaRPr>
          </a:p>
          <a:p>
            <a:pPr marL="0" indent="0" algn="just">
              <a:buNone/>
            </a:pPr>
            <a:endParaRPr lang="en-US" sz="1600" dirty="0">
              <a:cs typeface="Calibri"/>
            </a:endParaRPr>
          </a:p>
          <a:p>
            <a:pPr algn="just"/>
            <a:endParaRPr lang="en-US" sz="1600" dirty="0"/>
          </a:p>
        </p:txBody>
      </p:sp>
    </p:spTree>
    <p:extLst>
      <p:ext uri="{BB962C8B-B14F-4D97-AF65-F5344CB8AC3E}">
        <p14:creationId xmlns:p14="http://schemas.microsoft.com/office/powerpoint/2010/main" val="23791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6F90-4CC1-4819-7538-39789DC956D5}"/>
              </a:ext>
            </a:extLst>
          </p:cNvPr>
          <p:cNvSpPr>
            <a:spLocks noGrp="1"/>
          </p:cNvSpPr>
          <p:nvPr>
            <p:ph type="title"/>
          </p:nvPr>
        </p:nvSpPr>
        <p:spPr/>
        <p:txBody>
          <a:bodyPr/>
          <a:lstStyle/>
          <a:p>
            <a:r>
              <a:rPr lang="en-US" dirty="0"/>
              <a:t>Data Leakage</a:t>
            </a:r>
          </a:p>
        </p:txBody>
      </p:sp>
      <p:sp>
        <p:nvSpPr>
          <p:cNvPr id="3" name="Content Placeholder 2">
            <a:extLst>
              <a:ext uri="{FF2B5EF4-FFF2-40B4-BE49-F238E27FC236}">
                <a16:creationId xmlns:a16="http://schemas.microsoft.com/office/drawing/2014/main" id="{B1A0AFD2-9403-B26C-B217-C821B2579976}"/>
              </a:ext>
            </a:extLst>
          </p:cNvPr>
          <p:cNvSpPr>
            <a:spLocks noGrp="1"/>
          </p:cNvSpPr>
          <p:nvPr>
            <p:ph idx="1"/>
          </p:nvPr>
        </p:nvSpPr>
        <p:spPr/>
        <p:txBody>
          <a:bodyPr>
            <a:normAutofit fontScale="92500"/>
          </a:bodyPr>
          <a:lstStyle/>
          <a:p>
            <a:r>
              <a:rPr lang="en-US" dirty="0"/>
              <a:t>Data leakage occurs when the training set contains information that we are going to predict.</a:t>
            </a:r>
          </a:p>
          <a:p>
            <a:endParaRPr lang="en-US" dirty="0"/>
          </a:p>
          <a:p>
            <a:r>
              <a:rPr lang="en-US" dirty="0"/>
              <a:t>Steps that we have taken to avoid data leakage:</a:t>
            </a:r>
          </a:p>
          <a:p>
            <a:pPr marL="457200" lvl="1" indent="0">
              <a:buNone/>
            </a:pPr>
            <a:r>
              <a:rPr lang="en-US" dirty="0"/>
              <a:t>1. Operations such as Standardization were done on the train and test set separately, to avoid knowing the distribution of the entire dataset.</a:t>
            </a:r>
          </a:p>
          <a:p>
            <a:pPr marL="457200" lvl="1" indent="0">
              <a:buNone/>
            </a:pPr>
            <a:r>
              <a:rPr lang="en-US" dirty="0"/>
              <a:t>2. We also split the data to create a Validation set and kept it held out before working on the model.</a:t>
            </a:r>
          </a:p>
          <a:p>
            <a:endParaRPr lang="en-US" dirty="0"/>
          </a:p>
        </p:txBody>
      </p:sp>
    </p:spTree>
    <p:extLst>
      <p:ext uri="{BB962C8B-B14F-4D97-AF65-F5344CB8AC3E}">
        <p14:creationId xmlns:p14="http://schemas.microsoft.com/office/powerpoint/2010/main" val="890600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4747-CFA6-76B0-EA05-64C35B10145B}"/>
              </a:ext>
            </a:extLst>
          </p:cNvPr>
          <p:cNvSpPr>
            <a:spLocks noGrp="1"/>
          </p:cNvSpPr>
          <p:nvPr>
            <p:ph type="title"/>
          </p:nvPr>
        </p:nvSpPr>
        <p:spPr/>
        <p:txBody>
          <a:bodyPr/>
          <a:lstStyle/>
          <a:p>
            <a:r>
              <a:rPr lang="en-US" dirty="0"/>
              <a:t>Modeling Pipelines</a:t>
            </a:r>
          </a:p>
        </p:txBody>
      </p:sp>
      <p:pic>
        <p:nvPicPr>
          <p:cNvPr id="9" name="Content Placeholder 8" descr="A picture containing text, businesscard, screenshot, clipart&#10;&#10;Description automatically generated">
            <a:extLst>
              <a:ext uri="{FF2B5EF4-FFF2-40B4-BE49-F238E27FC236}">
                <a16:creationId xmlns:a16="http://schemas.microsoft.com/office/drawing/2014/main" id="{F546BECA-666B-88AA-18A8-15F0883266EB}"/>
              </a:ext>
            </a:extLst>
          </p:cNvPr>
          <p:cNvPicPr>
            <a:picLocks noGrp="1" noChangeAspect="1"/>
          </p:cNvPicPr>
          <p:nvPr>
            <p:ph idx="1"/>
          </p:nvPr>
        </p:nvPicPr>
        <p:blipFill>
          <a:blip r:embed="rId2"/>
          <a:stretch>
            <a:fillRect/>
          </a:stretch>
        </p:blipFill>
        <p:spPr>
          <a:xfrm>
            <a:off x="778476" y="2413000"/>
            <a:ext cx="10787448" cy="3932319"/>
          </a:xfrm>
        </p:spPr>
      </p:pic>
    </p:spTree>
    <p:extLst>
      <p:ext uri="{BB962C8B-B14F-4D97-AF65-F5344CB8AC3E}">
        <p14:creationId xmlns:p14="http://schemas.microsoft.com/office/powerpoint/2010/main" val="189556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7A61-EE89-6971-BBE2-B571ED2E70B6}"/>
              </a:ext>
            </a:extLst>
          </p:cNvPr>
          <p:cNvSpPr>
            <a:spLocks noGrp="1"/>
          </p:cNvSpPr>
          <p:nvPr>
            <p:ph type="title"/>
          </p:nvPr>
        </p:nvSpPr>
        <p:spPr/>
        <p:txBody>
          <a:bodyPr/>
          <a:lstStyle/>
          <a:p>
            <a:r>
              <a:rPr lang="en-IN" b="0" i="0" dirty="0">
                <a:solidFill>
                  <a:srgbClr val="2D3B45"/>
                </a:solidFill>
                <a:effectLst/>
                <a:latin typeface="LatoWeb"/>
              </a:rPr>
              <a:t>Neural Network 1 Architecture</a:t>
            </a:r>
            <a:endParaRPr lang="en-US" dirty="0"/>
          </a:p>
        </p:txBody>
      </p:sp>
      <p:pic>
        <p:nvPicPr>
          <p:cNvPr id="5" name="Content Placeholder 4" descr="Text&#10;&#10;Description automatically generated with medium confidence">
            <a:extLst>
              <a:ext uri="{FF2B5EF4-FFF2-40B4-BE49-F238E27FC236}">
                <a16:creationId xmlns:a16="http://schemas.microsoft.com/office/drawing/2014/main" id="{EBC8F3A7-126B-D985-BAF6-6D019C784020}"/>
              </a:ext>
            </a:extLst>
          </p:cNvPr>
          <p:cNvPicPr>
            <a:picLocks noGrp="1" noChangeAspect="1"/>
          </p:cNvPicPr>
          <p:nvPr>
            <p:ph idx="1"/>
          </p:nvPr>
        </p:nvPicPr>
        <p:blipFill>
          <a:blip r:embed="rId2"/>
          <a:stretch>
            <a:fillRect/>
          </a:stretch>
        </p:blipFill>
        <p:spPr>
          <a:xfrm>
            <a:off x="1116013" y="3122177"/>
            <a:ext cx="10167937" cy="2405934"/>
          </a:xfrm>
        </p:spPr>
      </p:pic>
    </p:spTree>
    <p:extLst>
      <p:ext uri="{BB962C8B-B14F-4D97-AF65-F5344CB8AC3E}">
        <p14:creationId xmlns:p14="http://schemas.microsoft.com/office/powerpoint/2010/main" val="270952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06D86-FDE0-8CEF-EF51-86E46FE40A02}"/>
              </a:ext>
            </a:extLst>
          </p:cNvPr>
          <p:cNvSpPr>
            <a:spLocks noGrp="1"/>
          </p:cNvSpPr>
          <p:nvPr>
            <p:ph type="title"/>
          </p:nvPr>
        </p:nvSpPr>
        <p:spPr/>
        <p:txBody>
          <a:bodyPr/>
          <a:lstStyle/>
          <a:p>
            <a:r>
              <a:rPr lang="en-IN" b="0" i="0" dirty="0">
                <a:solidFill>
                  <a:srgbClr val="2D3B45"/>
                </a:solidFill>
                <a:effectLst/>
                <a:latin typeface="LatoWeb"/>
              </a:rPr>
              <a:t>Neural Network 2 Architecture</a:t>
            </a:r>
            <a:endParaRPr lang="en-US" dirty="0"/>
          </a:p>
        </p:txBody>
      </p:sp>
      <p:pic>
        <p:nvPicPr>
          <p:cNvPr id="5" name="Content Placeholder 4" descr="Timeline&#10;&#10;Description automatically generated with low confidence">
            <a:extLst>
              <a:ext uri="{FF2B5EF4-FFF2-40B4-BE49-F238E27FC236}">
                <a16:creationId xmlns:a16="http://schemas.microsoft.com/office/drawing/2014/main" id="{CA6CAA91-111A-A409-25C0-9A0CCE05D437}"/>
              </a:ext>
            </a:extLst>
          </p:cNvPr>
          <p:cNvPicPr>
            <a:picLocks noGrp="1" noChangeAspect="1"/>
          </p:cNvPicPr>
          <p:nvPr>
            <p:ph idx="1"/>
          </p:nvPr>
        </p:nvPicPr>
        <p:blipFill>
          <a:blip r:embed="rId2"/>
          <a:stretch>
            <a:fillRect/>
          </a:stretch>
        </p:blipFill>
        <p:spPr>
          <a:xfrm>
            <a:off x="1116013" y="3012126"/>
            <a:ext cx="10167937" cy="2626035"/>
          </a:xfrm>
        </p:spPr>
      </p:pic>
    </p:spTree>
    <p:extLst>
      <p:ext uri="{BB962C8B-B14F-4D97-AF65-F5344CB8AC3E}">
        <p14:creationId xmlns:p14="http://schemas.microsoft.com/office/powerpoint/2010/main" val="301578848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426"/>
      </a:dk2>
      <a:lt2>
        <a:srgbClr val="E2E8E5"/>
      </a:lt2>
      <a:accent1>
        <a:srgbClr val="EE6EAA"/>
      </a:accent1>
      <a:accent2>
        <a:srgbClr val="EB4E56"/>
      </a:accent2>
      <a:accent3>
        <a:srgbClr val="EB8B52"/>
      </a:accent3>
      <a:accent4>
        <a:srgbClr val="BFA239"/>
      </a:accent4>
      <a:accent5>
        <a:srgbClr val="98AB4F"/>
      </a:accent5>
      <a:accent6>
        <a:srgbClr val="6BB73C"/>
      </a:accent6>
      <a:hlink>
        <a:srgbClr val="57907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1987</TotalTime>
  <Words>671</Words>
  <Application>Microsoft Macintosh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Avenir Next LT Pro</vt:lpstr>
      <vt:lpstr>Calibri</vt:lpstr>
      <vt:lpstr>Helvetica</vt:lpstr>
      <vt:lpstr>LatoWeb</vt:lpstr>
      <vt:lpstr>AccentBoxVTI</vt:lpstr>
      <vt:lpstr>Predicting Loan Defaults with HCDR Dataset</vt:lpstr>
      <vt:lpstr>Project Description</vt:lpstr>
      <vt:lpstr>Data Lineage</vt:lpstr>
      <vt:lpstr>Data Lineage (Data flow in brief)</vt:lpstr>
      <vt:lpstr>Data Lineage (Continued)</vt:lpstr>
      <vt:lpstr>Data Leakage</vt:lpstr>
      <vt:lpstr>Modeling Pipelines</vt:lpstr>
      <vt:lpstr>Neural Network 1 Architecture</vt:lpstr>
      <vt:lpstr>Neural Network 2 Architecture</vt:lpstr>
      <vt:lpstr>Loss function in PyTorch</vt:lpstr>
      <vt:lpstr>Accuracy</vt:lpstr>
      <vt:lpstr>Kaggle Submission</vt:lpstr>
      <vt:lpstr>Discussion &amp; 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Defaults with HCDR Dataset</dc:title>
  <dc:creator>Prabhat Suman</dc:creator>
  <cp:lastModifiedBy>Prabhat Suman</cp:lastModifiedBy>
  <cp:revision>173</cp:revision>
  <dcterms:created xsi:type="dcterms:W3CDTF">2022-11-28T04:25:05Z</dcterms:created>
  <dcterms:modified xsi:type="dcterms:W3CDTF">2023-03-27T01:04:20Z</dcterms:modified>
</cp:coreProperties>
</file>