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9" r:id="rId4"/>
    <p:sldMasterId id="2147483728" r:id="rId5"/>
  </p:sldMasterIdLst>
  <p:notesMasterIdLst>
    <p:notesMasterId r:id="rId41"/>
  </p:notesMasterIdLst>
  <p:handoutMasterIdLst>
    <p:handoutMasterId r:id="rId42"/>
  </p:handoutMasterIdLst>
  <p:sldIdLst>
    <p:sldId id="866" r:id="rId6"/>
    <p:sldId id="867" r:id="rId7"/>
    <p:sldId id="910" r:id="rId8"/>
    <p:sldId id="879" r:id="rId9"/>
    <p:sldId id="900" r:id="rId10"/>
    <p:sldId id="898" r:id="rId11"/>
    <p:sldId id="901" r:id="rId12"/>
    <p:sldId id="899" r:id="rId13"/>
    <p:sldId id="902" r:id="rId14"/>
    <p:sldId id="891" r:id="rId15"/>
    <p:sldId id="903" r:id="rId16"/>
    <p:sldId id="892" r:id="rId17"/>
    <p:sldId id="904" r:id="rId18"/>
    <p:sldId id="896" r:id="rId19"/>
    <p:sldId id="906" r:id="rId20"/>
    <p:sldId id="897" r:id="rId21"/>
    <p:sldId id="907" r:id="rId22"/>
    <p:sldId id="911" r:id="rId23"/>
    <p:sldId id="912" r:id="rId24"/>
    <p:sldId id="913" r:id="rId25"/>
    <p:sldId id="914" r:id="rId26"/>
    <p:sldId id="915" r:id="rId27"/>
    <p:sldId id="916" r:id="rId28"/>
    <p:sldId id="917" r:id="rId29"/>
    <p:sldId id="918" r:id="rId30"/>
    <p:sldId id="919" r:id="rId31"/>
    <p:sldId id="920" r:id="rId32"/>
    <p:sldId id="923" r:id="rId33"/>
    <p:sldId id="924" r:id="rId34"/>
    <p:sldId id="886" r:id="rId35"/>
    <p:sldId id="921" r:id="rId36"/>
    <p:sldId id="908" r:id="rId37"/>
    <p:sldId id="922" r:id="rId38"/>
    <p:sldId id="909" r:id="rId39"/>
    <p:sldId id="889" r:id="rId40"/>
  </p:sldIdLst>
  <p:sldSz cx="9144000" cy="6858000" type="screen4x3"/>
  <p:notesSz cx="9601200" cy="73152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FBD5"/>
    <a:srgbClr val="FB1901"/>
    <a:srgbClr val="3399FF"/>
    <a:srgbClr val="008080"/>
    <a:srgbClr val="A53341"/>
    <a:srgbClr val="F5F2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59" autoAdjust="0"/>
    <p:restoredTop sz="94842" autoAdjust="0"/>
  </p:normalViewPr>
  <p:slideViewPr>
    <p:cSldViewPr>
      <p:cViewPr varScale="1">
        <p:scale>
          <a:sx n="107" d="100"/>
          <a:sy n="107" d="100"/>
        </p:scale>
        <p:origin x="1938"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4160838" cy="365125"/>
          </a:xfrm>
          <a:prstGeom prst="rect">
            <a:avLst/>
          </a:prstGeom>
          <a:noFill/>
          <a:ln>
            <a:noFill/>
          </a:ln>
          <a:effectLst/>
        </p:spPr>
        <p:txBody>
          <a:bodyPr vert="horz" wrap="square" lIns="96651" tIns="48325" rIns="96651" bIns="48325" numCol="1" anchor="t" anchorCtr="0" compatLnSpc="1"/>
          <a:lstStyle>
            <a:lvl1pPr defTabSz="967105" eaLnBrk="1" hangingPunct="1">
              <a:defRPr sz="1400"/>
            </a:lvl1pPr>
          </a:lstStyle>
          <a:p>
            <a:pPr>
              <a:defRPr/>
            </a:pPr>
            <a:endParaRPr lang="en-US" altLang="en-US"/>
          </a:p>
        </p:txBody>
      </p:sp>
      <p:sp>
        <p:nvSpPr>
          <p:cNvPr id="50179" name="Rectangle 3"/>
          <p:cNvSpPr>
            <a:spLocks noGrp="1" noChangeArrowheads="1"/>
          </p:cNvSpPr>
          <p:nvPr>
            <p:ph type="dt" sz="quarter" idx="1"/>
          </p:nvPr>
        </p:nvSpPr>
        <p:spPr bwMode="auto">
          <a:xfrm>
            <a:off x="5438775" y="0"/>
            <a:ext cx="4160838" cy="365125"/>
          </a:xfrm>
          <a:prstGeom prst="rect">
            <a:avLst/>
          </a:prstGeom>
          <a:noFill/>
          <a:ln>
            <a:noFill/>
          </a:ln>
          <a:effectLst/>
        </p:spPr>
        <p:txBody>
          <a:bodyPr vert="horz" wrap="square" lIns="96651" tIns="48325" rIns="96651" bIns="48325" numCol="1" anchor="t" anchorCtr="0" compatLnSpc="1"/>
          <a:lstStyle>
            <a:lvl1pPr algn="r" defTabSz="967105" eaLnBrk="1" hangingPunct="1">
              <a:defRPr sz="1400"/>
            </a:lvl1pPr>
          </a:lstStyle>
          <a:p>
            <a:pPr>
              <a:defRPr/>
            </a:pPr>
            <a:endParaRPr lang="en-US" altLang="en-US"/>
          </a:p>
        </p:txBody>
      </p:sp>
      <p:sp>
        <p:nvSpPr>
          <p:cNvPr id="50180" name="Rectangle 4"/>
          <p:cNvSpPr>
            <a:spLocks noGrp="1" noChangeArrowheads="1"/>
          </p:cNvSpPr>
          <p:nvPr>
            <p:ph type="ftr" sz="quarter" idx="2"/>
          </p:nvPr>
        </p:nvSpPr>
        <p:spPr bwMode="auto">
          <a:xfrm>
            <a:off x="0" y="6948488"/>
            <a:ext cx="4160838" cy="365125"/>
          </a:xfrm>
          <a:prstGeom prst="rect">
            <a:avLst/>
          </a:prstGeom>
          <a:noFill/>
          <a:ln>
            <a:noFill/>
          </a:ln>
          <a:effectLst/>
        </p:spPr>
        <p:txBody>
          <a:bodyPr vert="horz" wrap="square" lIns="96651" tIns="48325" rIns="96651" bIns="48325" numCol="1" anchor="b" anchorCtr="0" compatLnSpc="1"/>
          <a:lstStyle>
            <a:lvl1pPr defTabSz="967105" eaLnBrk="1" hangingPunct="1">
              <a:defRPr sz="1400"/>
            </a:lvl1pPr>
          </a:lstStyle>
          <a:p>
            <a:pPr>
              <a:defRPr/>
            </a:pPr>
            <a:endParaRPr lang="en-US" altLang="en-US"/>
          </a:p>
        </p:txBody>
      </p:sp>
      <p:sp>
        <p:nvSpPr>
          <p:cNvPr id="50181" name="Rectangle 5"/>
          <p:cNvSpPr>
            <a:spLocks noGrp="1" noChangeArrowheads="1"/>
          </p:cNvSpPr>
          <p:nvPr>
            <p:ph type="sldNum" sz="quarter" idx="3"/>
          </p:nvPr>
        </p:nvSpPr>
        <p:spPr bwMode="auto">
          <a:xfrm>
            <a:off x="5438775" y="6948488"/>
            <a:ext cx="4160838" cy="365125"/>
          </a:xfrm>
          <a:prstGeom prst="rect">
            <a:avLst/>
          </a:prstGeom>
          <a:noFill/>
          <a:ln>
            <a:noFill/>
          </a:ln>
          <a:effectLst/>
        </p:spPr>
        <p:txBody>
          <a:bodyPr vert="horz" wrap="square" lIns="96651" tIns="48325" rIns="96651" bIns="48325" numCol="1" anchor="b" anchorCtr="0" compatLnSpc="1">
            <a:prstTxWarp prst="textNoShape">
              <a:avLst/>
            </a:prstTxWarp>
          </a:bodyPr>
          <a:lstStyle>
            <a:lvl1pPr algn="r" defTabSz="966788">
              <a:defRPr sz="1400"/>
            </a:lvl1pPr>
          </a:lstStyle>
          <a:p>
            <a:fld id="{A215F9FE-ED9D-483E-ABC8-797AC8A4449D}" type="slidenum">
              <a:rPr lang="en-US" altLang="en-US"/>
              <a:pPr/>
              <a:t>‹#›</a:t>
            </a:fld>
            <a:endParaRPr lang="en-US" altLang="en-US"/>
          </a:p>
        </p:txBody>
      </p:sp>
    </p:spTree>
    <p:extLst>
      <p:ext uri="{BB962C8B-B14F-4D97-AF65-F5344CB8AC3E}">
        <p14:creationId xmlns:p14="http://schemas.microsoft.com/office/powerpoint/2010/main" val="1989458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4160838" cy="365125"/>
          </a:xfrm>
          <a:prstGeom prst="rect">
            <a:avLst/>
          </a:prstGeom>
          <a:noFill/>
          <a:ln>
            <a:noFill/>
          </a:ln>
          <a:effectLst/>
        </p:spPr>
        <p:txBody>
          <a:bodyPr vert="horz" wrap="square" lIns="96651" tIns="48325" rIns="96651" bIns="48325" numCol="1" anchor="t" anchorCtr="0" compatLnSpc="1"/>
          <a:lstStyle>
            <a:lvl1pPr defTabSz="967105" eaLnBrk="1" hangingPunct="1">
              <a:defRPr sz="1400"/>
            </a:lvl1pPr>
          </a:lstStyle>
          <a:p>
            <a:pPr>
              <a:defRPr/>
            </a:pPr>
            <a:endParaRPr lang="en-US" altLang="en-US"/>
          </a:p>
        </p:txBody>
      </p:sp>
      <p:sp>
        <p:nvSpPr>
          <p:cNvPr id="9219" name="Rectangle 3"/>
          <p:cNvSpPr>
            <a:spLocks noGrp="1" noChangeArrowheads="1"/>
          </p:cNvSpPr>
          <p:nvPr>
            <p:ph type="dt" idx="1"/>
          </p:nvPr>
        </p:nvSpPr>
        <p:spPr bwMode="auto">
          <a:xfrm>
            <a:off x="5438775" y="0"/>
            <a:ext cx="4160838" cy="365125"/>
          </a:xfrm>
          <a:prstGeom prst="rect">
            <a:avLst/>
          </a:prstGeom>
          <a:noFill/>
          <a:ln>
            <a:noFill/>
          </a:ln>
          <a:effectLst/>
        </p:spPr>
        <p:txBody>
          <a:bodyPr vert="horz" wrap="square" lIns="96651" tIns="48325" rIns="96651" bIns="48325" numCol="1" anchor="t" anchorCtr="0" compatLnSpc="1"/>
          <a:lstStyle>
            <a:lvl1pPr algn="r" defTabSz="967105" eaLnBrk="1" hangingPunct="1">
              <a:defRPr sz="1400"/>
            </a:lvl1pPr>
          </a:lstStyle>
          <a:p>
            <a:pPr>
              <a:defRPr/>
            </a:pPr>
            <a:endParaRPr lang="en-US" altLang="en-US"/>
          </a:p>
        </p:txBody>
      </p:sp>
      <p:sp>
        <p:nvSpPr>
          <p:cNvPr id="21508" name="Rectangle 4"/>
          <p:cNvSpPr>
            <a:spLocks noGrp="1" noRot="1" noChangeAspect="1" noChangeArrowheads="1" noTextEdit="1"/>
          </p:cNvSpPr>
          <p:nvPr>
            <p:ph type="sldImg" idx="4294967295"/>
          </p:nvPr>
        </p:nvSpPr>
        <p:spPr bwMode="auto">
          <a:xfrm>
            <a:off x="2971800" y="549275"/>
            <a:ext cx="36576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960438" y="3475038"/>
            <a:ext cx="7680325" cy="3290887"/>
          </a:xfrm>
          <a:prstGeom prst="rect">
            <a:avLst/>
          </a:prstGeom>
          <a:noFill/>
          <a:ln>
            <a:noFill/>
          </a:ln>
          <a:effectLst/>
        </p:spPr>
        <p:txBody>
          <a:bodyPr vert="horz" wrap="square" lIns="96651" tIns="48325" rIns="96651" bIns="48325" numCol="1" anchor="t" anchorCtr="0" compatLnSpc="1"/>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9222" name="Rectangle 6"/>
          <p:cNvSpPr>
            <a:spLocks noGrp="1" noChangeArrowheads="1"/>
          </p:cNvSpPr>
          <p:nvPr>
            <p:ph type="ftr" sz="quarter" idx="4"/>
          </p:nvPr>
        </p:nvSpPr>
        <p:spPr bwMode="auto">
          <a:xfrm>
            <a:off x="0" y="6948488"/>
            <a:ext cx="4160838" cy="365125"/>
          </a:xfrm>
          <a:prstGeom prst="rect">
            <a:avLst/>
          </a:prstGeom>
          <a:noFill/>
          <a:ln>
            <a:noFill/>
          </a:ln>
          <a:effectLst/>
        </p:spPr>
        <p:txBody>
          <a:bodyPr vert="horz" wrap="square" lIns="96651" tIns="48325" rIns="96651" bIns="48325" numCol="1" anchor="b" anchorCtr="0" compatLnSpc="1"/>
          <a:lstStyle>
            <a:lvl1pPr defTabSz="967105" eaLnBrk="1" hangingPunct="1">
              <a:defRPr sz="1400"/>
            </a:lvl1pPr>
          </a:lstStyle>
          <a:p>
            <a:pPr>
              <a:defRPr/>
            </a:pPr>
            <a:endParaRPr lang="en-US" altLang="en-US"/>
          </a:p>
        </p:txBody>
      </p:sp>
      <p:sp>
        <p:nvSpPr>
          <p:cNvPr id="9223" name="Rectangle 7"/>
          <p:cNvSpPr>
            <a:spLocks noGrp="1" noChangeArrowheads="1"/>
          </p:cNvSpPr>
          <p:nvPr>
            <p:ph type="sldNum" sz="quarter" idx="5"/>
          </p:nvPr>
        </p:nvSpPr>
        <p:spPr bwMode="auto">
          <a:xfrm>
            <a:off x="5438775" y="6948488"/>
            <a:ext cx="4160838" cy="365125"/>
          </a:xfrm>
          <a:prstGeom prst="rect">
            <a:avLst/>
          </a:prstGeom>
          <a:noFill/>
          <a:ln>
            <a:noFill/>
          </a:ln>
          <a:effectLst/>
        </p:spPr>
        <p:txBody>
          <a:bodyPr vert="horz" wrap="square" lIns="96651" tIns="48325" rIns="96651" bIns="48325" numCol="1" anchor="b" anchorCtr="0" compatLnSpc="1">
            <a:prstTxWarp prst="textNoShape">
              <a:avLst/>
            </a:prstTxWarp>
          </a:bodyPr>
          <a:lstStyle>
            <a:lvl1pPr algn="r" defTabSz="966788">
              <a:defRPr sz="1400"/>
            </a:lvl1pPr>
          </a:lstStyle>
          <a:p>
            <a:fld id="{A545C39A-11D3-48DA-AFC2-B676D2A30515}" type="slidenum">
              <a:rPr lang="en-US" altLang="en-US"/>
              <a:pPr/>
              <a:t>‹#›</a:t>
            </a:fld>
            <a:endParaRPr lang="en-US" altLang="en-US"/>
          </a:p>
        </p:txBody>
      </p:sp>
    </p:spTree>
    <p:extLst>
      <p:ext uri="{BB962C8B-B14F-4D97-AF65-F5344CB8AC3E}">
        <p14:creationId xmlns:p14="http://schemas.microsoft.com/office/powerpoint/2010/main" val="14484849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xfrm>
            <a:off x="3427413" y="7896225"/>
            <a:ext cx="2622550" cy="414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a:fld id="{73F0CBA4-1832-4ECA-A1AB-1689C9D621AE}" type="slidenum">
              <a:rPr lang="en-US" altLang="en-US">
                <a:solidFill>
                  <a:srgbClr val="000000"/>
                </a:solidFill>
                <a:latin typeface="Calibri" pitchFamily="34" charset="0"/>
                <a:ea typeface="MS PGothic" pitchFamily="34" charset="-128"/>
              </a:rPr>
              <a:pPr defTabSz="914400"/>
              <a:t>1</a:t>
            </a:fld>
            <a:endParaRPr lang="en-US" altLang="en-US">
              <a:solidFill>
                <a:srgbClr val="000000"/>
              </a:solidFill>
              <a:latin typeface="Calibri" pitchFamily="34" charset="0"/>
              <a:ea typeface="MS PGothic" pitchFamily="34" charset="-128"/>
            </a:endParaRPr>
          </a:p>
        </p:txBody>
      </p:sp>
      <p:sp>
        <p:nvSpPr>
          <p:cNvPr id="23555" name="Text Box 1"/>
          <p:cNvSpPr txBox="1">
            <a:spLocks noChangeArrowheads="1"/>
          </p:cNvSpPr>
          <p:nvPr/>
        </p:nvSpPr>
        <p:spPr bwMode="auto">
          <a:xfrm>
            <a:off x="1050925" y="798513"/>
            <a:ext cx="3948113" cy="2876550"/>
          </a:xfrm>
          <a:prstGeom prst="rect">
            <a:avLst/>
          </a:prstGeom>
          <a:solidFill>
            <a:srgbClr val="FFFFFF"/>
          </a:solidFill>
          <a:ln w="9360">
            <a:solidFill>
              <a:srgbClr val="000000"/>
            </a:solidFill>
            <a:miter lim="800000"/>
            <a:headEnd/>
            <a:tailEnd/>
          </a:ln>
        </p:spPr>
        <p:txBody>
          <a:bodyPr wrap="none" lIns="73639" tIns="36819" rIns="73639" bIns="36819" anchor="ctr"/>
          <a:lstStyle/>
          <a:p>
            <a:pPr eaLnBrk="0" hangingPunct="0">
              <a:lnSpc>
                <a:spcPct val="93000"/>
              </a:lnSpc>
              <a:buSzPct val="45000"/>
            </a:pPr>
            <a:endParaRPr lang="en-US" altLang="en-US" sz="2700">
              <a:solidFill>
                <a:srgbClr val="FFFFFF"/>
              </a:solidFill>
              <a:latin typeface="Times New Roman" pitchFamily="18" charset="0"/>
              <a:ea typeface="MS PGothic" pitchFamily="34" charset="-128"/>
            </a:endParaRPr>
          </a:p>
        </p:txBody>
      </p:sp>
      <p:sp>
        <p:nvSpPr>
          <p:cNvPr id="23556" name="Rectangle 2"/>
          <p:cNvSpPr>
            <a:spLocks noGrp="1" noChangeArrowheads="1"/>
          </p:cNvSpPr>
          <p:nvPr>
            <p:ph type="body" idx="4294967295"/>
          </p:nvPr>
        </p:nvSpPr>
        <p:spPr>
          <a:xfrm>
            <a:off x="935038" y="3954463"/>
            <a:ext cx="4178300" cy="3186112"/>
          </a:xfrm>
          <a:noFill/>
          <a:extLst>
            <a:ext uri="{909E8E84-426E-40DD-AFC4-6F175D3DCCD1}">
              <a14:hiddenFill xmlns:a14="http://schemas.microsoft.com/office/drawing/2010/main">
                <a:solidFill>
                  <a:srgbClr val="FFFFFF"/>
                </a:solidFill>
              </a14:hiddenFill>
            </a:ext>
          </a:extLst>
        </p:spPr>
        <p:txBody>
          <a:bodyPr wrap="none" lIns="0" tIns="0" rIns="0" bIns="0" anchor="ctr">
            <a:prstTxWarp prst="textNoShape">
              <a:avLst/>
            </a:prstTxWarp>
          </a:bodyPr>
          <a:lstStyle/>
          <a:p>
            <a:pPr eaLnBrk="1" hangingPunct="1">
              <a:spcBef>
                <a:spcPct val="0"/>
              </a:spcBef>
            </a:pPr>
            <a:endParaRPr lang="en-US" altLang="en-US"/>
          </a:p>
        </p:txBody>
      </p:sp>
      <p:sp>
        <p:nvSpPr>
          <p:cNvPr id="23557" name="Footer Placeholder 1"/>
          <p:cNvSpPr>
            <a:spLocks noGrp="1" noChangeArrowheads="1"/>
          </p:cNvSpPr>
          <p:nvPr>
            <p:ph type="ftr" sz="quarter" idx="4"/>
          </p:nvPr>
        </p:nvSpPr>
        <p:spPr>
          <a:xfrm>
            <a:off x="0" y="7896225"/>
            <a:ext cx="2622550" cy="414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defTabSz="914400"/>
            <a:r>
              <a:rPr lang="en-US" altLang="zh-CN">
                <a:solidFill>
                  <a:srgbClr val="000000"/>
                </a:solidFill>
                <a:latin typeface="Calibri" pitchFamily="34" charset="0"/>
                <a:ea typeface="SimSun" pitchFamily="2" charset="-122"/>
              </a:rPr>
              <a:t>Chandra prakash</a:t>
            </a:r>
          </a:p>
        </p:txBody>
      </p:sp>
      <p:sp>
        <p:nvSpPr>
          <p:cNvPr id="23558" name="Header Placeholder 2"/>
          <p:cNvSpPr>
            <a:spLocks noGrp="1" noChangeArrowheads="1"/>
          </p:cNvSpPr>
          <p:nvPr>
            <p:ph type="hdr" sz="quarter"/>
          </p:nvPr>
        </p:nvSpPr>
        <p:spPr>
          <a:xfrm>
            <a:off x="0" y="0"/>
            <a:ext cx="2622550" cy="415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defTabSz="914400"/>
            <a:r>
              <a:rPr lang="en-US" altLang="zh-CN">
                <a:solidFill>
                  <a:srgbClr val="000000"/>
                </a:solidFill>
                <a:latin typeface="Calibri" pitchFamily="34" charset="0"/>
                <a:ea typeface="SimSun" pitchFamily="2" charset="-122"/>
              </a:rPr>
              <a:t>RAMAN LAB</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1"/>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noProof="1"/>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Slide Number Placeholder 4"/>
          <p:cNvSpPr>
            <a:spLocks noGrp="1"/>
          </p:cNvSpPr>
          <p:nvPr>
            <p:ph type="sldNum" sz="quarter" idx="11"/>
          </p:nvPr>
        </p:nvSpPr>
        <p:spPr/>
        <p:txBody>
          <a:bodyPr/>
          <a:lstStyle>
            <a:lvl1pPr>
              <a:defRPr>
                <a:ea typeface="MS PGothic" pitchFamily="34" charset="-128"/>
              </a:defRPr>
            </a:lvl1pPr>
          </a:lstStyle>
          <a:p>
            <a:fld id="{47C67833-5E69-43C7-A2A7-9AC01A0D672B}" type="slidenum">
              <a:rPr lang="en-US" altLang="en-US"/>
              <a:pPr/>
              <a:t>‹#›</a:t>
            </a:fld>
            <a:endParaRPr lang="en-US" altLang="en-US"/>
          </a:p>
        </p:txBody>
      </p:sp>
      <p:sp>
        <p:nvSpPr>
          <p:cNvPr id="6" name="Footer Placeholder 5"/>
          <p:cNvSpPr>
            <a:spLocks noGrp="1"/>
          </p:cNvSpPr>
          <p:nvPr>
            <p:ph type="ftr" sz="quarter" idx="12"/>
          </p:nvPr>
        </p:nvSpPr>
        <p:spPr/>
        <p:txBody>
          <a:bodyPr/>
          <a:lstStyle>
            <a:lvl1pPr>
              <a:defRPr/>
            </a:lvl1pPr>
          </a:lstStyle>
          <a:p>
            <a:pPr>
              <a:defRPr/>
            </a:pPr>
            <a:r>
              <a:rPr lang="en-US" altLang="en-US"/>
              <a:t>NIT Delhi</a:t>
            </a:r>
          </a:p>
        </p:txBody>
      </p:sp>
    </p:spTree>
    <p:extLst>
      <p:ext uri="{BB962C8B-B14F-4D97-AF65-F5344CB8AC3E}">
        <p14:creationId xmlns:p14="http://schemas.microsoft.com/office/powerpoint/2010/main" val="2123856118"/>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Slide Number Placeholder 4"/>
          <p:cNvSpPr>
            <a:spLocks noGrp="1"/>
          </p:cNvSpPr>
          <p:nvPr>
            <p:ph type="sldNum" sz="quarter" idx="11"/>
          </p:nvPr>
        </p:nvSpPr>
        <p:spPr/>
        <p:txBody>
          <a:bodyPr/>
          <a:lstStyle>
            <a:lvl1pPr>
              <a:defRPr>
                <a:ea typeface="MS PGothic" pitchFamily="34" charset="-128"/>
              </a:defRPr>
            </a:lvl1pPr>
          </a:lstStyle>
          <a:p>
            <a:fld id="{7077E38A-8F99-4D78-86A9-0F47F427DD5A}" type="slidenum">
              <a:rPr lang="en-US" altLang="en-US"/>
              <a:pPr/>
              <a:t>‹#›</a:t>
            </a:fld>
            <a:endParaRPr lang="en-US" altLang="en-US"/>
          </a:p>
        </p:txBody>
      </p:sp>
      <p:sp>
        <p:nvSpPr>
          <p:cNvPr id="6" name="Footer Placeholder 5"/>
          <p:cNvSpPr>
            <a:spLocks noGrp="1"/>
          </p:cNvSpPr>
          <p:nvPr>
            <p:ph type="ftr" sz="quarter" idx="12"/>
          </p:nvPr>
        </p:nvSpPr>
        <p:spPr/>
        <p:txBody>
          <a:bodyPr/>
          <a:lstStyle>
            <a:lvl1pPr>
              <a:defRPr/>
            </a:lvl1pPr>
          </a:lstStyle>
          <a:p>
            <a:pPr>
              <a:defRPr/>
            </a:pPr>
            <a:r>
              <a:rPr lang="en-US" altLang="en-US"/>
              <a:t>NIT Delhi</a:t>
            </a:r>
          </a:p>
        </p:txBody>
      </p:sp>
    </p:spTree>
    <p:extLst>
      <p:ext uri="{BB962C8B-B14F-4D97-AF65-F5344CB8AC3E}">
        <p14:creationId xmlns:p14="http://schemas.microsoft.com/office/powerpoint/2010/main" val="112606480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46075"/>
            <a:ext cx="1943100" cy="5713413"/>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685800" y="346075"/>
            <a:ext cx="5676900" cy="5713413"/>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Slide Number Placeholder 4"/>
          <p:cNvSpPr>
            <a:spLocks noGrp="1"/>
          </p:cNvSpPr>
          <p:nvPr>
            <p:ph type="sldNum" sz="quarter" idx="11"/>
          </p:nvPr>
        </p:nvSpPr>
        <p:spPr/>
        <p:txBody>
          <a:bodyPr/>
          <a:lstStyle>
            <a:lvl1pPr>
              <a:defRPr>
                <a:ea typeface="MS PGothic" pitchFamily="34" charset="-128"/>
              </a:defRPr>
            </a:lvl1pPr>
          </a:lstStyle>
          <a:p>
            <a:fld id="{8249A53E-0678-44D2-8B1B-686D743B1DB6}" type="slidenum">
              <a:rPr lang="en-US" altLang="en-US"/>
              <a:pPr/>
              <a:t>‹#›</a:t>
            </a:fld>
            <a:endParaRPr lang="en-US" altLang="en-US"/>
          </a:p>
        </p:txBody>
      </p:sp>
      <p:sp>
        <p:nvSpPr>
          <p:cNvPr id="6" name="Footer Placeholder 5"/>
          <p:cNvSpPr>
            <a:spLocks noGrp="1"/>
          </p:cNvSpPr>
          <p:nvPr>
            <p:ph type="ftr" sz="quarter" idx="12"/>
          </p:nvPr>
        </p:nvSpPr>
        <p:spPr/>
        <p:txBody>
          <a:bodyPr/>
          <a:lstStyle>
            <a:lvl1pPr>
              <a:defRPr/>
            </a:lvl1pPr>
          </a:lstStyle>
          <a:p>
            <a:pPr>
              <a:defRPr/>
            </a:pPr>
            <a:r>
              <a:rPr lang="en-US" altLang="en-US"/>
              <a:t>NIT Delhi</a:t>
            </a:r>
          </a:p>
        </p:txBody>
      </p:sp>
    </p:spTree>
    <p:extLst>
      <p:ext uri="{BB962C8B-B14F-4D97-AF65-F5344CB8AC3E}">
        <p14:creationId xmlns:p14="http://schemas.microsoft.com/office/powerpoint/2010/main" val="182569923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1"/>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pPr>
              <a:defRPr/>
            </a:pPr>
            <a:endParaRPr lang="en-US" alt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pPr>
              <a:defRPr/>
            </a:pPr>
            <a:r>
              <a:rPr lang="en-US" altLang="en-US"/>
              <a:t>NIT Delhi</a:t>
            </a:r>
          </a:p>
        </p:txBody>
      </p:sp>
      <p:sp>
        <p:nvSpPr>
          <p:cNvPr id="8" name="Slide Number Placeholder 7"/>
          <p:cNvSpPr>
            <a:spLocks noGrp="1"/>
          </p:cNvSpPr>
          <p:nvPr>
            <p:ph type="sldNum" sz="quarter" idx="12"/>
          </p:nvPr>
        </p:nvSpPr>
        <p:spPr>
          <a:xfrm>
            <a:off x="6553200" y="6245225"/>
            <a:ext cx="2133600" cy="476250"/>
          </a:xfrm>
        </p:spPr>
        <p:txBody>
          <a:bodyPr/>
          <a:lstStyle>
            <a:lvl1pPr>
              <a:defRPr>
                <a:ea typeface="MS PGothic" pitchFamily="34" charset="-128"/>
              </a:defRPr>
            </a:lvl1pPr>
          </a:lstStyle>
          <a:p>
            <a:fld id="{B089063F-A057-4F2E-893D-42D52EE7CBB3}" type="slidenum">
              <a:rPr lang="en-US" altLang="en-US"/>
              <a:pPr/>
              <a:t>‹#›</a:t>
            </a:fld>
            <a:endParaRPr lang="en-US" altLang="en-US"/>
          </a:p>
        </p:txBody>
      </p:sp>
    </p:spTree>
    <p:extLst>
      <p:ext uri="{BB962C8B-B14F-4D97-AF65-F5344CB8AC3E}">
        <p14:creationId xmlns:p14="http://schemas.microsoft.com/office/powerpoint/2010/main" val="968091755"/>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219200"/>
          </a:xfrm>
        </p:spPr>
        <p:txBody>
          <a:bodyPr/>
          <a:lstStyle/>
          <a:p>
            <a:r>
              <a:rPr lang="en-US" noProof="1"/>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Online Image Placeholder 3"/>
          <p:cNvSpPr>
            <a:spLocks noGrp="1"/>
          </p:cNvSpPr>
          <p:nvPr>
            <p:ph type="clipArt" sz="half" idx="2" hasCustomPrompt="1"/>
          </p:nvPr>
        </p:nvSpPr>
        <p:spPr>
          <a:xfrm>
            <a:off x="4648200" y="1981200"/>
            <a:ext cx="3810000" cy="4114800"/>
          </a:xfrm>
        </p:spPr>
        <p:txBody>
          <a:bodyPr/>
          <a:lstStyle/>
          <a:p>
            <a:pPr lvl="0"/>
            <a:r>
              <a:rPr lang="en-US" noProof="0"/>
              <a:t>Click icon to add online image</a:t>
            </a:r>
          </a:p>
        </p:txBody>
      </p:sp>
      <p:sp>
        <p:nvSpPr>
          <p:cNvPr id="5" name="Footer Placeholder 4"/>
          <p:cNvSpPr>
            <a:spLocks noGrp="1"/>
          </p:cNvSpPr>
          <p:nvPr>
            <p:ph type="ftr" sz="quarter" idx="10"/>
          </p:nvPr>
        </p:nvSpPr>
        <p:spPr>
          <a:xfrm>
            <a:off x="762000" y="6248400"/>
            <a:ext cx="2895600" cy="457200"/>
          </a:xfrm>
        </p:spPr>
        <p:txBody>
          <a:bodyPr/>
          <a:lstStyle>
            <a:lvl1pPr>
              <a:defRPr/>
            </a:lvl1pPr>
          </a:lstStyle>
          <a:p>
            <a:pPr>
              <a:defRPr/>
            </a:pPr>
            <a:r>
              <a:rPr lang="en-US" altLang="en-US"/>
              <a:t>NIT Delhi</a:t>
            </a:r>
          </a:p>
        </p:txBody>
      </p:sp>
      <p:sp>
        <p:nvSpPr>
          <p:cNvPr id="6" name="Slide Number Placeholder 5"/>
          <p:cNvSpPr>
            <a:spLocks noGrp="1"/>
          </p:cNvSpPr>
          <p:nvPr>
            <p:ph type="sldNum" sz="quarter" idx="11"/>
          </p:nvPr>
        </p:nvSpPr>
        <p:spPr>
          <a:xfrm>
            <a:off x="6553200" y="6248400"/>
            <a:ext cx="1905000" cy="457200"/>
          </a:xfrm>
        </p:spPr>
        <p:txBody>
          <a:bodyPr/>
          <a:lstStyle>
            <a:lvl1pPr>
              <a:defRPr/>
            </a:lvl1pPr>
          </a:lstStyle>
          <a:p>
            <a:fld id="{31EBC3D7-016E-43EA-A7C5-A37CA51E7ED5}" type="slidenum">
              <a:rPr lang="en-US" altLang="en-US"/>
              <a:pPr/>
              <a:t>‹#›</a:t>
            </a:fld>
            <a:endParaRPr lang="en-US" altLang="en-US"/>
          </a:p>
        </p:txBody>
      </p:sp>
      <p:sp>
        <p:nvSpPr>
          <p:cNvPr id="7" name="Date Placeholder 4"/>
          <p:cNvSpPr>
            <a:spLocks noGrp="1"/>
          </p:cNvSpPr>
          <p:nvPr>
            <p:ph type="dt" sz="half" idx="12"/>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1252006893"/>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981200"/>
            <a:ext cx="4038600" cy="3886200"/>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48200" y="1981200"/>
            <a:ext cx="4038600" cy="3886200"/>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fld id="{02168327-9BC1-46DE-9426-11BFBC1796E9}" type="slidenum">
              <a:rPr lang="en-US" altLang="en-US"/>
              <a:pPr/>
              <a:t>‹#›</a:t>
            </a:fld>
            <a:endParaRPr lang="en-US" altLang="en-US"/>
          </a:p>
        </p:txBody>
      </p:sp>
      <p:sp>
        <p:nvSpPr>
          <p:cNvPr id="7" name="Rectangle 7"/>
          <p:cNvSpPr>
            <a:spLocks noGrp="1" noChangeArrowheads="1"/>
          </p:cNvSpPr>
          <p:nvPr>
            <p:ph type="ftr" sz="quarter" idx="12"/>
          </p:nvPr>
        </p:nvSpPr>
        <p:spPr>
          <a:ln/>
        </p:spPr>
        <p:txBody>
          <a:bodyPr/>
          <a:lstStyle>
            <a:lvl1pPr>
              <a:defRPr/>
            </a:lvl1pPr>
          </a:lstStyle>
          <a:p>
            <a:pPr>
              <a:defRPr/>
            </a:pPr>
            <a:r>
              <a:rPr lang="en-US" altLang="en-US"/>
              <a:t>NIT Delhi</a:t>
            </a:r>
          </a:p>
        </p:txBody>
      </p:sp>
    </p:spTree>
    <p:extLst>
      <p:ext uri="{BB962C8B-B14F-4D97-AF65-F5344CB8AC3E}">
        <p14:creationId xmlns:p14="http://schemas.microsoft.com/office/powerpoint/2010/main" val="883939528"/>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685800"/>
          </a:xfrm>
        </p:spPr>
        <p:txBody>
          <a:bodyPr/>
          <a:lstStyle/>
          <a:p>
            <a:r>
              <a:rPr lang="en-US" noProof="1"/>
              <a:t>Click to edit Master title style</a:t>
            </a:r>
            <a:endParaRPr lang="en-IN" noProof="1"/>
          </a:p>
        </p:txBody>
      </p:sp>
      <p:sp>
        <p:nvSpPr>
          <p:cNvPr id="3" name="Content Placeholder 2"/>
          <p:cNvSpPr>
            <a:spLocks noGrp="1"/>
          </p:cNvSpPr>
          <p:nvPr>
            <p:ph sz="half" idx="1"/>
          </p:nvPr>
        </p:nvSpPr>
        <p:spPr>
          <a:xfrm>
            <a:off x="685800" y="1066800"/>
            <a:ext cx="7772400" cy="2438400"/>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4" name="Text Placeholder 3"/>
          <p:cNvSpPr>
            <a:spLocks noGrp="1"/>
          </p:cNvSpPr>
          <p:nvPr>
            <p:ph type="body" sz="half" idx="2"/>
          </p:nvPr>
        </p:nvSpPr>
        <p:spPr>
          <a:xfrm>
            <a:off x="685800" y="3657600"/>
            <a:ext cx="7772400" cy="2438400"/>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defRPr/>
            </a:pPr>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r>
              <a:rPr lang="en-US" altLang="en-US"/>
              <a:t>NIT Delhi</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64F23656-1503-4952-BBA6-B556FA0FDA02}" type="slidenum">
              <a:rPr lang="en-US" altLang="en-US"/>
              <a:pPr/>
              <a:t>‹#›</a:t>
            </a:fld>
            <a:endParaRPr lang="en-US" altLang="en-US"/>
          </a:p>
        </p:txBody>
      </p:sp>
    </p:spTree>
    <p:extLst>
      <p:ext uri="{BB962C8B-B14F-4D97-AF65-F5344CB8AC3E}">
        <p14:creationId xmlns:p14="http://schemas.microsoft.com/office/powerpoint/2010/main" val="407378353"/>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_Two Content">
    <p:spTree>
      <p:nvGrpSpPr>
        <p:cNvPr id="1" name=""/>
        <p:cNvGrpSpPr/>
        <p:nvPr/>
      </p:nvGrpSpPr>
      <p:grpSpPr>
        <a:xfrm>
          <a:off x="0" y="0"/>
          <a:ext cx="0" cy="0"/>
          <a:chOff x="0" y="0"/>
          <a:chExt cx="0" cy="0"/>
        </a:xfrm>
      </p:grpSpPr>
      <p:sp>
        <p:nvSpPr>
          <p:cNvPr id="45" name="Shape 45"/>
          <p:cNvSpPr>
            <a:spLocks noGrp="1"/>
          </p:cNvSpPr>
          <p:nvPr>
            <p:ph type="title"/>
          </p:nvPr>
        </p:nvSpPr>
        <p:spPr>
          <a:prstGeom prst="rect">
            <a:avLst/>
          </a:prstGeom>
        </p:spPr>
        <p:txBody>
          <a:bodyPr/>
          <a:lstStyle/>
          <a:p>
            <a:r>
              <a:t>Click to edit Master title style</a:t>
            </a:r>
          </a:p>
        </p:txBody>
      </p:sp>
      <p:sp>
        <p:nvSpPr>
          <p:cNvPr id="46" name="Shape 46"/>
          <p:cNvSpPr>
            <a:spLocks noGrp="1"/>
          </p:cNvSpPr>
          <p:nvPr>
            <p:ph type="body" sz="half" idx="1"/>
          </p:nvPr>
        </p:nvSpPr>
        <p:spPr>
          <a:xfrm>
            <a:off x="685800" y="1371600"/>
            <a:ext cx="3810000" cy="4687888"/>
          </a:xfrm>
          <a:prstGeom prst="rect">
            <a:avLst/>
          </a:prstGeom>
        </p:spPr>
        <p:txBody>
          <a:bodyPr/>
          <a:lstStyle>
            <a:lvl3pPr marL="1234440" indent="-320040"/>
            <a:lvl4pPr marL="1727200" indent="-355600"/>
            <a:lvl5pPr marL="2184400" indent="-355600"/>
          </a:lstStyle>
          <a:p>
            <a:r>
              <a:t>Click to edit Master text styles</a:t>
            </a:r>
          </a:p>
          <a:p>
            <a:pPr lvl="1"/>
            <a:r>
              <a:t>Second level</a:t>
            </a:r>
          </a:p>
          <a:p>
            <a:pPr lvl="2"/>
            <a:r>
              <a:t>Third level</a:t>
            </a:r>
          </a:p>
          <a:p>
            <a:pPr lvl="3"/>
            <a:r>
              <a:t>Fourth level</a:t>
            </a:r>
          </a:p>
          <a:p>
            <a:pPr lvl="4"/>
            <a:r>
              <a:t>Fifth level</a:t>
            </a:r>
          </a:p>
        </p:txBody>
      </p:sp>
      <p:sp>
        <p:nvSpPr>
          <p:cNvPr id="4" name="Shape 47"/>
          <p:cNvSpPr>
            <a:spLocks noGrp="1"/>
          </p:cNvSpPr>
          <p:nvPr>
            <p:ph type="sldNum" sz="quarter" idx="10"/>
          </p:nvPr>
        </p:nvSpPr>
        <p:spPr/>
        <p:txBody>
          <a:bodyPr/>
          <a:lstStyle>
            <a:lvl1pPr>
              <a:defRPr/>
            </a:lvl1pPr>
          </a:lstStyle>
          <a:p>
            <a:fld id="{6D764A68-B8AB-4138-BFBF-77025337E02B}" type="slidenum">
              <a:rPr lang="en-US" altLang="en-US"/>
              <a:pPr/>
              <a:t>‹#›</a:t>
            </a:fld>
            <a:endParaRPr lang="en-US" altLang="en-US"/>
          </a:p>
        </p:txBody>
      </p:sp>
      <p:sp>
        <p:nvSpPr>
          <p:cNvPr id="5" name="Date Placeholder 1"/>
          <p:cNvSpPr>
            <a:spLocks noGrp="1"/>
          </p:cNvSpPr>
          <p:nvPr>
            <p:ph type="dt" sz="half" idx="11"/>
          </p:nvPr>
        </p:nvSpPr>
        <p:spPr/>
        <p:txBody>
          <a:bodyPr/>
          <a:lstStyle>
            <a:lvl1pPr>
              <a:defRPr/>
            </a:lvl1pPr>
          </a:lstStyle>
          <a:p>
            <a:pPr>
              <a:defRPr/>
            </a:pPr>
            <a:endParaRPr lang="en-US" altLang="en-US"/>
          </a:p>
        </p:txBody>
      </p:sp>
      <p:sp>
        <p:nvSpPr>
          <p:cNvPr id="6" name="Footer Placeholder 2"/>
          <p:cNvSpPr>
            <a:spLocks noGrp="1"/>
          </p:cNvSpPr>
          <p:nvPr>
            <p:ph type="ftr" sz="quarter" idx="12"/>
          </p:nvPr>
        </p:nvSpPr>
        <p:spPr/>
        <p:txBody>
          <a:bodyPr/>
          <a:lstStyle>
            <a:lvl1pPr>
              <a:defRPr/>
            </a:lvl1pPr>
          </a:lstStyle>
          <a:p>
            <a:pPr>
              <a:defRPr/>
            </a:pPr>
            <a:r>
              <a:rPr lang="en-US" altLang="en-US"/>
              <a:t>NIT Delhi</a:t>
            </a:r>
          </a:p>
        </p:txBody>
      </p:sp>
    </p:spTree>
    <p:extLst>
      <p:ext uri="{BB962C8B-B14F-4D97-AF65-F5344CB8AC3E}">
        <p14:creationId xmlns:p14="http://schemas.microsoft.com/office/powerpoint/2010/main" val="1808163876"/>
      </p:ext>
    </p:extLst>
  </p:cSld>
  <p:clrMapOvr>
    <a:masterClrMapping/>
  </p:clrMapOvr>
  <p:transition spd="med"/>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AndTx">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324600" cy="1143000"/>
          </a:xfrm>
        </p:spPr>
        <p:txBody>
          <a:bodyPr/>
          <a:lstStyle/>
          <a:p>
            <a:r>
              <a:rPr lang="en-US" noProof="1"/>
              <a:t>Click to edit Master title style</a:t>
            </a:r>
            <a:endParaRPr lang="en-IN" noProof="1"/>
          </a:p>
        </p:txBody>
      </p:sp>
      <p:sp>
        <p:nvSpPr>
          <p:cNvPr id="3" name="Content Placeholder 2"/>
          <p:cNvSpPr>
            <a:spLocks noGrp="1"/>
          </p:cNvSpPr>
          <p:nvPr>
            <p:ph sz="quarter" idx="1"/>
          </p:nvPr>
        </p:nvSpPr>
        <p:spPr>
          <a:xfrm>
            <a:off x="457200" y="1600200"/>
            <a:ext cx="4038600" cy="21859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4" name="Content Placeholder 3"/>
          <p:cNvSpPr>
            <a:spLocks noGrp="1"/>
          </p:cNvSpPr>
          <p:nvPr>
            <p:ph sz="quarter" idx="2"/>
          </p:nvPr>
        </p:nvSpPr>
        <p:spPr>
          <a:xfrm>
            <a:off x="457200" y="3938588"/>
            <a:ext cx="4038600" cy="2187575"/>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5" name="Text Placeholder 4"/>
          <p:cNvSpPr>
            <a:spLocks noGrp="1"/>
          </p:cNvSpPr>
          <p:nvPr>
            <p:ph type="body" sz="half" idx="3"/>
          </p:nvPr>
        </p:nvSpPr>
        <p:spPr>
          <a:xfrm>
            <a:off x="4648200" y="1600200"/>
            <a:ext cx="4038600" cy="4525963"/>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6" name="Date Placeholder 5"/>
          <p:cNvSpPr>
            <a:spLocks noGrp="1"/>
          </p:cNvSpPr>
          <p:nvPr>
            <p:ph type="dt" sz="half" idx="10"/>
          </p:nvPr>
        </p:nvSpPr>
        <p:spPr>
          <a:xfrm>
            <a:off x="457200" y="6245225"/>
            <a:ext cx="2133600" cy="476250"/>
          </a:xfrm>
        </p:spPr>
        <p:txBody>
          <a:bodyPr/>
          <a:lstStyle>
            <a:lvl1pPr>
              <a:defRPr/>
            </a:lvl1pPr>
          </a:lstStyle>
          <a:p>
            <a:pPr>
              <a:defRPr/>
            </a:pPr>
            <a:endParaRPr lang="en-US" altLang="en-US"/>
          </a:p>
        </p:txBody>
      </p:sp>
      <p:sp>
        <p:nvSpPr>
          <p:cNvPr id="7" name="Footer Placeholder 6"/>
          <p:cNvSpPr>
            <a:spLocks noGrp="1"/>
          </p:cNvSpPr>
          <p:nvPr>
            <p:ph type="ftr" sz="quarter" idx="11"/>
          </p:nvPr>
        </p:nvSpPr>
        <p:spPr>
          <a:xfrm>
            <a:off x="2667000" y="6245225"/>
            <a:ext cx="3810000" cy="476250"/>
          </a:xfrm>
        </p:spPr>
        <p:txBody>
          <a:bodyPr/>
          <a:lstStyle>
            <a:lvl1pPr>
              <a:defRPr/>
            </a:lvl1pPr>
          </a:lstStyle>
          <a:p>
            <a:pPr>
              <a:defRPr/>
            </a:pPr>
            <a:r>
              <a:rPr lang="en-US" altLang="en-US"/>
              <a:t>NIT Delhi</a:t>
            </a:r>
          </a:p>
        </p:txBody>
      </p:sp>
      <p:sp>
        <p:nvSpPr>
          <p:cNvPr id="8" name="Slide Number Placeholder 7"/>
          <p:cNvSpPr>
            <a:spLocks noGrp="1"/>
          </p:cNvSpPr>
          <p:nvPr>
            <p:ph type="sldNum" sz="quarter" idx="12"/>
          </p:nvPr>
        </p:nvSpPr>
        <p:spPr>
          <a:xfrm>
            <a:off x="6553200" y="6248400"/>
            <a:ext cx="2133600" cy="476250"/>
          </a:xfrm>
        </p:spPr>
        <p:txBody>
          <a:bodyPr/>
          <a:lstStyle>
            <a:lvl1pPr>
              <a:defRPr/>
            </a:lvl1pPr>
          </a:lstStyle>
          <a:p>
            <a:fld id="{B47BFEE9-5794-4EB4-B55F-80C7F693DD57}" type="slidenum">
              <a:rPr lang="en-US" altLang="en-US"/>
              <a:pPr/>
              <a:t>‹#›</a:t>
            </a:fld>
            <a:endParaRPr lang="en-US" altLang="en-US"/>
          </a:p>
        </p:txBody>
      </p:sp>
    </p:spTree>
    <p:extLst>
      <p:ext uri="{BB962C8B-B14F-4D97-AF65-F5344CB8AC3E}">
        <p14:creationId xmlns:p14="http://schemas.microsoft.com/office/powerpoint/2010/main" val="2731340679"/>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324600" cy="1143000"/>
          </a:xfrm>
        </p:spPr>
        <p:txBody>
          <a:bodyPr/>
          <a:lstStyle/>
          <a:p>
            <a:r>
              <a:rPr lang="en-US" noProof="1"/>
              <a:t>Click to edit Master title style</a:t>
            </a:r>
            <a:endParaRPr lang="en-IN" noProof="1"/>
          </a:p>
        </p:txBody>
      </p:sp>
      <p:sp>
        <p:nvSpPr>
          <p:cNvPr id="3" name="Content Placeholder 2"/>
          <p:cNvSpPr>
            <a:spLocks noGrp="1"/>
          </p:cNvSpPr>
          <p:nvPr>
            <p:ph sz="half" idx="1"/>
          </p:nvPr>
        </p:nvSpPr>
        <p:spPr>
          <a:xfrm>
            <a:off x="457200" y="1600200"/>
            <a:ext cx="4038600" cy="4525963"/>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4" name="Text Placeholder 3"/>
          <p:cNvSpPr>
            <a:spLocks noGrp="1"/>
          </p:cNvSpPr>
          <p:nvPr>
            <p:ph type="body" sz="half" idx="2"/>
          </p:nvPr>
        </p:nvSpPr>
        <p:spPr>
          <a:xfrm>
            <a:off x="4648200" y="1600200"/>
            <a:ext cx="4038600" cy="4525963"/>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endParaRPr lang="en-US" altLang="en-US"/>
          </a:p>
        </p:txBody>
      </p:sp>
      <p:sp>
        <p:nvSpPr>
          <p:cNvPr id="6" name="Footer Placeholder 5"/>
          <p:cNvSpPr>
            <a:spLocks noGrp="1"/>
          </p:cNvSpPr>
          <p:nvPr>
            <p:ph type="ftr" sz="quarter" idx="11"/>
          </p:nvPr>
        </p:nvSpPr>
        <p:spPr>
          <a:xfrm>
            <a:off x="2667000" y="6245225"/>
            <a:ext cx="3810000" cy="476250"/>
          </a:xfrm>
        </p:spPr>
        <p:txBody>
          <a:bodyPr/>
          <a:lstStyle>
            <a:lvl1pPr>
              <a:defRPr/>
            </a:lvl1pPr>
          </a:lstStyle>
          <a:p>
            <a:pPr>
              <a:defRPr/>
            </a:pPr>
            <a:r>
              <a:rPr lang="en-US" altLang="en-US"/>
              <a:t>NIT Delhi</a:t>
            </a:r>
          </a:p>
        </p:txBody>
      </p:sp>
      <p:sp>
        <p:nvSpPr>
          <p:cNvPr id="7" name="Slide Number Placeholder 6"/>
          <p:cNvSpPr>
            <a:spLocks noGrp="1"/>
          </p:cNvSpPr>
          <p:nvPr>
            <p:ph type="sldNum" sz="quarter" idx="12"/>
          </p:nvPr>
        </p:nvSpPr>
        <p:spPr>
          <a:xfrm>
            <a:off x="6553200" y="6248400"/>
            <a:ext cx="2133600" cy="476250"/>
          </a:xfrm>
        </p:spPr>
        <p:txBody>
          <a:bodyPr/>
          <a:lstStyle>
            <a:lvl1pPr>
              <a:defRPr/>
            </a:lvl1pPr>
          </a:lstStyle>
          <a:p>
            <a:fld id="{9E5BCFA9-EB8D-4C39-B020-22525543DC25}" type="slidenum">
              <a:rPr lang="en-US" altLang="en-US"/>
              <a:pPr/>
              <a:t>‹#›</a:t>
            </a:fld>
            <a:endParaRPr lang="en-US" altLang="en-US"/>
          </a:p>
        </p:txBody>
      </p:sp>
    </p:spTree>
    <p:extLst>
      <p:ext uri="{BB962C8B-B14F-4D97-AF65-F5344CB8AC3E}">
        <p14:creationId xmlns:p14="http://schemas.microsoft.com/office/powerpoint/2010/main" val="1504575291"/>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endParaRPr/>
          </a:p>
        </p:txBody>
      </p:sp>
      <p:sp>
        <p:nvSpPr>
          <p:cNvPr id="4" name="Date Placeholder 1"/>
          <p:cNvSpPr>
            <a:spLocks noGrp="1"/>
          </p:cNvSpPr>
          <p:nvPr>
            <p:ph type="dt" sz="half" idx="10"/>
          </p:nvPr>
        </p:nvSpPr>
        <p:spPr/>
        <p:txBody>
          <a:bodyPr/>
          <a:lstStyle>
            <a:lvl1pPr>
              <a:defRPr/>
            </a:lvl1pPr>
          </a:lstStyle>
          <a:p>
            <a:pPr>
              <a:defRPr/>
            </a:pPr>
            <a:endParaRPr lang="en-US" altLang="en-US"/>
          </a:p>
        </p:txBody>
      </p:sp>
      <p:sp>
        <p:nvSpPr>
          <p:cNvPr id="5" name="Slide Number Placeholder 2"/>
          <p:cNvSpPr>
            <a:spLocks noGrp="1"/>
          </p:cNvSpPr>
          <p:nvPr>
            <p:ph type="sldNum" sz="quarter" idx="11"/>
          </p:nvPr>
        </p:nvSpPr>
        <p:spPr/>
        <p:txBody>
          <a:bodyPr/>
          <a:lstStyle>
            <a:lvl1pPr>
              <a:defRPr/>
            </a:lvl1pPr>
          </a:lstStyle>
          <a:p>
            <a:fld id="{FA7BD349-8CFD-4C46-A0C4-BA808C7547BA}" type="slidenum">
              <a:rPr lang="en-US" altLang="en-US"/>
              <a:pPr/>
              <a:t>‹#›</a:t>
            </a:fld>
            <a:endParaRPr lang="en-US" altLang="en-US"/>
          </a:p>
        </p:txBody>
      </p:sp>
      <p:sp>
        <p:nvSpPr>
          <p:cNvPr id="6" name="Footer Placeholder 3"/>
          <p:cNvSpPr>
            <a:spLocks noGrp="1"/>
          </p:cNvSpPr>
          <p:nvPr>
            <p:ph type="ftr" sz="quarter" idx="12"/>
          </p:nvPr>
        </p:nvSpPr>
        <p:spPr/>
        <p:txBody>
          <a:bodyPr/>
          <a:lstStyle>
            <a:lvl1pPr>
              <a:defRPr/>
            </a:lvl1pPr>
          </a:lstStyle>
          <a:p>
            <a:pPr>
              <a:defRPr/>
            </a:pPr>
            <a:r>
              <a:rPr lang="en-US" altLang="en-US"/>
              <a:t>NIT Delhi</a:t>
            </a:r>
          </a:p>
        </p:txBody>
      </p:sp>
    </p:spTree>
    <p:extLst>
      <p:ext uri="{BB962C8B-B14F-4D97-AF65-F5344CB8AC3E}">
        <p14:creationId xmlns:p14="http://schemas.microsoft.com/office/powerpoint/2010/main" val="2333156047"/>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Slide Number Placeholder 4"/>
          <p:cNvSpPr>
            <a:spLocks noGrp="1"/>
          </p:cNvSpPr>
          <p:nvPr>
            <p:ph type="sldNum" sz="quarter" idx="11"/>
          </p:nvPr>
        </p:nvSpPr>
        <p:spPr/>
        <p:txBody>
          <a:bodyPr/>
          <a:lstStyle>
            <a:lvl1pPr>
              <a:defRPr>
                <a:ea typeface="MS PGothic" pitchFamily="34" charset="-128"/>
              </a:defRPr>
            </a:lvl1pPr>
          </a:lstStyle>
          <a:p>
            <a:fld id="{72A19FA5-5882-46EB-AA2C-E8D7FE7C815E}" type="slidenum">
              <a:rPr lang="en-US" altLang="en-US"/>
              <a:pPr/>
              <a:t>‹#›</a:t>
            </a:fld>
            <a:endParaRPr lang="en-US" altLang="en-US"/>
          </a:p>
        </p:txBody>
      </p:sp>
      <p:sp>
        <p:nvSpPr>
          <p:cNvPr id="6" name="Footer Placeholder 5"/>
          <p:cNvSpPr>
            <a:spLocks noGrp="1"/>
          </p:cNvSpPr>
          <p:nvPr>
            <p:ph type="ftr" sz="quarter" idx="12"/>
          </p:nvPr>
        </p:nvSpPr>
        <p:spPr/>
        <p:txBody>
          <a:bodyPr/>
          <a:lstStyle>
            <a:lvl1pPr>
              <a:defRPr/>
            </a:lvl1pPr>
          </a:lstStyle>
          <a:p>
            <a:pPr>
              <a:defRPr/>
            </a:pPr>
            <a:r>
              <a:rPr lang="en-US" altLang="en-US"/>
              <a:t>NIT Delhi</a:t>
            </a:r>
          </a:p>
        </p:txBody>
      </p:sp>
    </p:spTree>
    <p:extLst>
      <p:ext uri="{BB962C8B-B14F-4D97-AF65-F5344CB8AC3E}">
        <p14:creationId xmlns:p14="http://schemas.microsoft.com/office/powerpoint/2010/main" val="336214500"/>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r>
              <a:rPr lang="en-US" altLang="en-US"/>
              <a:t>NIT Delhi</a:t>
            </a:r>
          </a:p>
        </p:txBody>
      </p:sp>
      <p:sp>
        <p:nvSpPr>
          <p:cNvPr id="6" name="Slide Number Placeholder 5"/>
          <p:cNvSpPr>
            <a:spLocks noGrp="1"/>
          </p:cNvSpPr>
          <p:nvPr>
            <p:ph type="sldNum" sz="quarter" idx="12"/>
          </p:nvPr>
        </p:nvSpPr>
        <p:spPr/>
        <p:txBody>
          <a:bodyPr/>
          <a:lstStyle/>
          <a:p>
            <a:fld id="{47C67833-5E69-43C7-A2A7-9AC01A0D672B}" type="slidenum">
              <a:rPr lang="en-US" altLang="en-US" smtClean="0"/>
              <a:pPr/>
              <a:t>‹#›</a:t>
            </a:fld>
            <a:endParaRPr lang="en-US" altLang="en-US"/>
          </a:p>
        </p:txBody>
      </p:sp>
    </p:spTree>
    <p:extLst>
      <p:ext uri="{BB962C8B-B14F-4D97-AF65-F5344CB8AC3E}">
        <p14:creationId xmlns:p14="http://schemas.microsoft.com/office/powerpoint/2010/main" val="1794482407"/>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r>
              <a:rPr lang="en-US" altLang="en-US"/>
              <a:t>NIT Delhi</a:t>
            </a:r>
          </a:p>
        </p:txBody>
      </p:sp>
      <p:sp>
        <p:nvSpPr>
          <p:cNvPr id="6" name="Slide Number Placeholder 5"/>
          <p:cNvSpPr>
            <a:spLocks noGrp="1"/>
          </p:cNvSpPr>
          <p:nvPr>
            <p:ph type="sldNum" sz="quarter" idx="12"/>
          </p:nvPr>
        </p:nvSpPr>
        <p:spPr/>
        <p:txBody>
          <a:bodyPr/>
          <a:lstStyle/>
          <a:p>
            <a:fld id="{72A19FA5-5882-46EB-AA2C-E8D7FE7C815E}" type="slidenum">
              <a:rPr lang="en-US" altLang="en-US" smtClean="0"/>
              <a:pPr/>
              <a:t>‹#›</a:t>
            </a:fld>
            <a:endParaRPr lang="en-US" altLang="en-US"/>
          </a:p>
        </p:txBody>
      </p:sp>
    </p:spTree>
    <p:extLst>
      <p:ext uri="{BB962C8B-B14F-4D97-AF65-F5344CB8AC3E}">
        <p14:creationId xmlns:p14="http://schemas.microsoft.com/office/powerpoint/2010/main" val="1890994783"/>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r>
              <a:rPr lang="en-US" altLang="en-US"/>
              <a:t>NIT Delhi</a:t>
            </a:r>
          </a:p>
        </p:txBody>
      </p:sp>
      <p:sp>
        <p:nvSpPr>
          <p:cNvPr id="6" name="Slide Number Placeholder 5"/>
          <p:cNvSpPr>
            <a:spLocks noGrp="1"/>
          </p:cNvSpPr>
          <p:nvPr>
            <p:ph type="sldNum" sz="quarter" idx="12"/>
          </p:nvPr>
        </p:nvSpPr>
        <p:spPr/>
        <p:txBody>
          <a:bodyPr/>
          <a:lstStyle/>
          <a:p>
            <a:fld id="{B2A2C0C3-E7BC-4F35-88DF-781FC18EA75A}" type="slidenum">
              <a:rPr lang="en-US" altLang="en-US" smtClean="0"/>
              <a:pPr/>
              <a:t>‹#›</a:t>
            </a:fld>
            <a:endParaRPr lang="en-US" altLang="en-US"/>
          </a:p>
        </p:txBody>
      </p:sp>
    </p:spTree>
    <p:extLst>
      <p:ext uri="{BB962C8B-B14F-4D97-AF65-F5344CB8AC3E}">
        <p14:creationId xmlns:p14="http://schemas.microsoft.com/office/powerpoint/2010/main" val="551544774"/>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r>
              <a:rPr lang="en-US" altLang="en-US"/>
              <a:t>NIT Delhi</a:t>
            </a:r>
          </a:p>
        </p:txBody>
      </p:sp>
      <p:sp>
        <p:nvSpPr>
          <p:cNvPr id="7" name="Slide Number Placeholder 6"/>
          <p:cNvSpPr>
            <a:spLocks noGrp="1"/>
          </p:cNvSpPr>
          <p:nvPr>
            <p:ph type="sldNum" sz="quarter" idx="12"/>
          </p:nvPr>
        </p:nvSpPr>
        <p:spPr/>
        <p:txBody>
          <a:bodyPr/>
          <a:lstStyle/>
          <a:p>
            <a:fld id="{E8EB38A6-A346-448B-BFD9-57507C5AC31E}" type="slidenum">
              <a:rPr lang="en-US" altLang="en-US" smtClean="0"/>
              <a:pPr/>
              <a:t>‹#›</a:t>
            </a:fld>
            <a:endParaRPr lang="en-US" altLang="en-US"/>
          </a:p>
        </p:txBody>
      </p:sp>
    </p:spTree>
    <p:extLst>
      <p:ext uri="{BB962C8B-B14F-4D97-AF65-F5344CB8AC3E}">
        <p14:creationId xmlns:p14="http://schemas.microsoft.com/office/powerpoint/2010/main" val="1113382818"/>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r>
              <a:rPr lang="en-US" altLang="en-US"/>
              <a:t>NIT Delhi</a:t>
            </a:r>
          </a:p>
        </p:txBody>
      </p:sp>
      <p:sp>
        <p:nvSpPr>
          <p:cNvPr id="9" name="Slide Number Placeholder 8"/>
          <p:cNvSpPr>
            <a:spLocks noGrp="1"/>
          </p:cNvSpPr>
          <p:nvPr>
            <p:ph type="sldNum" sz="quarter" idx="12"/>
          </p:nvPr>
        </p:nvSpPr>
        <p:spPr/>
        <p:txBody>
          <a:bodyPr/>
          <a:lstStyle/>
          <a:p>
            <a:fld id="{84170819-124A-45C1-ADD3-BAE1B76D7DB2}" type="slidenum">
              <a:rPr lang="en-US" altLang="en-US" smtClean="0"/>
              <a:pPr/>
              <a:t>‹#›</a:t>
            </a:fld>
            <a:endParaRPr lang="en-US" altLang="en-US"/>
          </a:p>
        </p:txBody>
      </p:sp>
    </p:spTree>
    <p:extLst>
      <p:ext uri="{BB962C8B-B14F-4D97-AF65-F5344CB8AC3E}">
        <p14:creationId xmlns:p14="http://schemas.microsoft.com/office/powerpoint/2010/main" val="375893833"/>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r>
              <a:rPr lang="en-US" altLang="en-US"/>
              <a:t>NIT Delhi</a:t>
            </a:r>
          </a:p>
        </p:txBody>
      </p:sp>
      <p:sp>
        <p:nvSpPr>
          <p:cNvPr id="5" name="Slide Number Placeholder 4"/>
          <p:cNvSpPr>
            <a:spLocks noGrp="1"/>
          </p:cNvSpPr>
          <p:nvPr>
            <p:ph type="sldNum" sz="quarter" idx="12"/>
          </p:nvPr>
        </p:nvSpPr>
        <p:spPr/>
        <p:txBody>
          <a:bodyPr/>
          <a:lstStyle/>
          <a:p>
            <a:fld id="{3AEF9B46-6940-4203-8755-90E365E8ED5A}" type="slidenum">
              <a:rPr lang="en-US" altLang="en-US" smtClean="0"/>
              <a:pPr/>
              <a:t>‹#›</a:t>
            </a:fld>
            <a:endParaRPr lang="en-US" altLang="en-US"/>
          </a:p>
        </p:txBody>
      </p:sp>
    </p:spTree>
    <p:extLst>
      <p:ext uri="{BB962C8B-B14F-4D97-AF65-F5344CB8AC3E}">
        <p14:creationId xmlns:p14="http://schemas.microsoft.com/office/powerpoint/2010/main" val="2167709118"/>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r>
              <a:rPr lang="en-US" altLang="en-US"/>
              <a:t>NIT Delhi</a:t>
            </a:r>
          </a:p>
        </p:txBody>
      </p:sp>
      <p:sp>
        <p:nvSpPr>
          <p:cNvPr id="4" name="Slide Number Placeholder 3"/>
          <p:cNvSpPr>
            <a:spLocks noGrp="1"/>
          </p:cNvSpPr>
          <p:nvPr>
            <p:ph type="sldNum" sz="quarter" idx="12"/>
          </p:nvPr>
        </p:nvSpPr>
        <p:spPr/>
        <p:txBody>
          <a:bodyPr/>
          <a:lstStyle/>
          <a:p>
            <a:fld id="{92122A9E-95D1-4CA0-8409-BDC4C33EF482}" type="slidenum">
              <a:rPr lang="en-US" altLang="en-US" smtClean="0"/>
              <a:pPr/>
              <a:t>‹#›</a:t>
            </a:fld>
            <a:endParaRPr lang="en-US" altLang="en-US"/>
          </a:p>
        </p:txBody>
      </p:sp>
    </p:spTree>
    <p:extLst>
      <p:ext uri="{BB962C8B-B14F-4D97-AF65-F5344CB8AC3E}">
        <p14:creationId xmlns:p14="http://schemas.microsoft.com/office/powerpoint/2010/main" val="338553149"/>
      </p:ext>
    </p:extLst>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r>
              <a:rPr lang="en-US" altLang="en-US"/>
              <a:t>NIT Delhi</a:t>
            </a:r>
          </a:p>
        </p:txBody>
      </p:sp>
      <p:sp>
        <p:nvSpPr>
          <p:cNvPr id="7" name="Slide Number Placeholder 6"/>
          <p:cNvSpPr>
            <a:spLocks noGrp="1"/>
          </p:cNvSpPr>
          <p:nvPr>
            <p:ph type="sldNum" sz="quarter" idx="12"/>
          </p:nvPr>
        </p:nvSpPr>
        <p:spPr/>
        <p:txBody>
          <a:bodyPr/>
          <a:lstStyle/>
          <a:p>
            <a:fld id="{24585899-EB58-4FF2-ABC2-5329112877DD}" type="slidenum">
              <a:rPr lang="en-US" altLang="en-US" smtClean="0"/>
              <a:pPr/>
              <a:t>‹#›</a:t>
            </a:fld>
            <a:endParaRPr lang="en-US" altLang="en-US"/>
          </a:p>
        </p:txBody>
      </p:sp>
    </p:spTree>
    <p:extLst>
      <p:ext uri="{BB962C8B-B14F-4D97-AF65-F5344CB8AC3E}">
        <p14:creationId xmlns:p14="http://schemas.microsoft.com/office/powerpoint/2010/main" val="2577995585"/>
      </p:ext>
    </p:extLst>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r>
              <a:rPr lang="en-US" altLang="en-US"/>
              <a:t>NIT Delhi</a:t>
            </a:r>
          </a:p>
        </p:txBody>
      </p:sp>
      <p:sp>
        <p:nvSpPr>
          <p:cNvPr id="7" name="Slide Number Placeholder 6"/>
          <p:cNvSpPr>
            <a:spLocks noGrp="1"/>
          </p:cNvSpPr>
          <p:nvPr>
            <p:ph type="sldNum" sz="quarter" idx="12"/>
          </p:nvPr>
        </p:nvSpPr>
        <p:spPr/>
        <p:txBody>
          <a:bodyPr/>
          <a:lstStyle/>
          <a:p>
            <a:fld id="{33D0BE9D-989C-4B08-8AF4-0D55A514EFCA}" type="slidenum">
              <a:rPr lang="en-US" altLang="en-US" smtClean="0"/>
              <a:pPr/>
              <a:t>‹#›</a:t>
            </a:fld>
            <a:endParaRPr lang="en-US" altLang="en-US"/>
          </a:p>
        </p:txBody>
      </p:sp>
    </p:spTree>
    <p:extLst>
      <p:ext uri="{BB962C8B-B14F-4D97-AF65-F5344CB8AC3E}">
        <p14:creationId xmlns:p14="http://schemas.microsoft.com/office/powerpoint/2010/main" val="1247538730"/>
      </p:ext>
    </p:extLst>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r>
              <a:rPr lang="en-US" altLang="en-US"/>
              <a:t>NIT Delhi</a:t>
            </a:r>
          </a:p>
        </p:txBody>
      </p:sp>
      <p:sp>
        <p:nvSpPr>
          <p:cNvPr id="6" name="Slide Number Placeholder 5"/>
          <p:cNvSpPr>
            <a:spLocks noGrp="1"/>
          </p:cNvSpPr>
          <p:nvPr>
            <p:ph type="sldNum" sz="quarter" idx="12"/>
          </p:nvPr>
        </p:nvSpPr>
        <p:spPr/>
        <p:txBody>
          <a:bodyPr/>
          <a:lstStyle/>
          <a:p>
            <a:fld id="{7077E38A-8F99-4D78-86A9-0F47F427DD5A}" type="slidenum">
              <a:rPr lang="en-US" altLang="en-US" smtClean="0"/>
              <a:pPr/>
              <a:t>‹#›</a:t>
            </a:fld>
            <a:endParaRPr lang="en-US" altLang="en-US"/>
          </a:p>
        </p:txBody>
      </p:sp>
    </p:spTree>
    <p:extLst>
      <p:ext uri="{BB962C8B-B14F-4D97-AF65-F5344CB8AC3E}">
        <p14:creationId xmlns:p14="http://schemas.microsoft.com/office/powerpoint/2010/main" val="3563557871"/>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1"/>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noProof="1"/>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Slide Number Placeholder 4"/>
          <p:cNvSpPr>
            <a:spLocks noGrp="1"/>
          </p:cNvSpPr>
          <p:nvPr>
            <p:ph type="sldNum" sz="quarter" idx="11"/>
          </p:nvPr>
        </p:nvSpPr>
        <p:spPr/>
        <p:txBody>
          <a:bodyPr/>
          <a:lstStyle>
            <a:lvl1pPr>
              <a:defRPr>
                <a:ea typeface="MS PGothic" pitchFamily="34" charset="-128"/>
              </a:defRPr>
            </a:lvl1pPr>
          </a:lstStyle>
          <a:p>
            <a:fld id="{B2A2C0C3-E7BC-4F35-88DF-781FC18EA75A}" type="slidenum">
              <a:rPr lang="en-US" altLang="en-US"/>
              <a:pPr/>
              <a:t>‹#›</a:t>
            </a:fld>
            <a:endParaRPr lang="en-US" altLang="en-US"/>
          </a:p>
        </p:txBody>
      </p:sp>
      <p:sp>
        <p:nvSpPr>
          <p:cNvPr id="6" name="Footer Placeholder 5"/>
          <p:cNvSpPr>
            <a:spLocks noGrp="1"/>
          </p:cNvSpPr>
          <p:nvPr>
            <p:ph type="ftr" sz="quarter" idx="12"/>
          </p:nvPr>
        </p:nvSpPr>
        <p:spPr/>
        <p:txBody>
          <a:bodyPr/>
          <a:lstStyle>
            <a:lvl1pPr>
              <a:defRPr/>
            </a:lvl1pPr>
          </a:lstStyle>
          <a:p>
            <a:pPr>
              <a:defRPr/>
            </a:pPr>
            <a:r>
              <a:rPr lang="en-US" altLang="en-US"/>
              <a:t>NIT Delhi</a:t>
            </a:r>
          </a:p>
        </p:txBody>
      </p:sp>
    </p:spTree>
    <p:extLst>
      <p:ext uri="{BB962C8B-B14F-4D97-AF65-F5344CB8AC3E}">
        <p14:creationId xmlns:p14="http://schemas.microsoft.com/office/powerpoint/2010/main" val="4270474241"/>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r>
              <a:rPr lang="en-US" altLang="en-US"/>
              <a:t>NIT Delhi</a:t>
            </a:r>
          </a:p>
        </p:txBody>
      </p:sp>
      <p:sp>
        <p:nvSpPr>
          <p:cNvPr id="6" name="Slide Number Placeholder 5"/>
          <p:cNvSpPr>
            <a:spLocks noGrp="1"/>
          </p:cNvSpPr>
          <p:nvPr>
            <p:ph type="sldNum" sz="quarter" idx="12"/>
          </p:nvPr>
        </p:nvSpPr>
        <p:spPr/>
        <p:txBody>
          <a:bodyPr/>
          <a:lstStyle/>
          <a:p>
            <a:fld id="{8249A53E-0678-44D2-8B1B-686D743B1DB6}" type="slidenum">
              <a:rPr lang="en-US" altLang="en-US" smtClean="0"/>
              <a:pPr/>
              <a:t>‹#›</a:t>
            </a:fld>
            <a:endParaRPr lang="en-US" altLang="en-US"/>
          </a:p>
        </p:txBody>
      </p:sp>
    </p:spTree>
    <p:extLst>
      <p:ext uri="{BB962C8B-B14F-4D97-AF65-F5344CB8AC3E}">
        <p14:creationId xmlns:p14="http://schemas.microsoft.com/office/powerpoint/2010/main" val="796328653"/>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685800" y="1371600"/>
            <a:ext cx="3810000" cy="4687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48200" y="1371600"/>
            <a:ext cx="3810000" cy="4687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4"/>
          <p:cNvSpPr>
            <a:spLocks noGrp="1"/>
          </p:cNvSpPr>
          <p:nvPr>
            <p:ph type="dt" sz="half" idx="10"/>
          </p:nvPr>
        </p:nvSpPr>
        <p:spPr/>
        <p:txBody>
          <a:bodyPr/>
          <a:lstStyle>
            <a:lvl1pPr>
              <a:defRPr/>
            </a:lvl1pPr>
          </a:lstStyle>
          <a:p>
            <a:pPr>
              <a:defRPr/>
            </a:pPr>
            <a:endParaRPr lang="en-US" altLang="en-US"/>
          </a:p>
        </p:txBody>
      </p:sp>
      <p:sp>
        <p:nvSpPr>
          <p:cNvPr id="6" name="Slide Number Placeholder 5"/>
          <p:cNvSpPr>
            <a:spLocks noGrp="1"/>
          </p:cNvSpPr>
          <p:nvPr>
            <p:ph type="sldNum" sz="quarter" idx="11"/>
          </p:nvPr>
        </p:nvSpPr>
        <p:spPr/>
        <p:txBody>
          <a:bodyPr/>
          <a:lstStyle>
            <a:lvl1pPr>
              <a:defRPr>
                <a:ea typeface="MS PGothic" pitchFamily="34" charset="-128"/>
              </a:defRPr>
            </a:lvl1pPr>
          </a:lstStyle>
          <a:p>
            <a:fld id="{E8EB38A6-A346-448B-BFD9-57507C5AC31E}" type="slidenum">
              <a:rPr lang="en-US" altLang="en-US"/>
              <a:pPr/>
              <a:t>‹#›</a:t>
            </a:fld>
            <a:endParaRPr lang="en-US" altLang="en-US"/>
          </a:p>
        </p:txBody>
      </p:sp>
      <p:sp>
        <p:nvSpPr>
          <p:cNvPr id="7" name="Footer Placeholder 6"/>
          <p:cNvSpPr>
            <a:spLocks noGrp="1"/>
          </p:cNvSpPr>
          <p:nvPr>
            <p:ph type="ftr" sz="quarter" idx="12"/>
          </p:nvPr>
        </p:nvSpPr>
        <p:spPr/>
        <p:txBody>
          <a:bodyPr/>
          <a:lstStyle>
            <a:lvl1pPr>
              <a:defRPr/>
            </a:lvl1pPr>
          </a:lstStyle>
          <a:p>
            <a:pPr>
              <a:defRPr/>
            </a:pPr>
            <a:r>
              <a:rPr lang="en-US" altLang="en-US"/>
              <a:t>NIT Delhi</a:t>
            </a:r>
          </a:p>
        </p:txBody>
      </p:sp>
    </p:spTree>
    <p:extLst>
      <p:ext uri="{BB962C8B-B14F-4D97-AF65-F5344CB8AC3E}">
        <p14:creationId xmlns:p14="http://schemas.microsoft.com/office/powerpoint/2010/main" val="156436597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Date Placeholder 6"/>
          <p:cNvSpPr>
            <a:spLocks noGrp="1"/>
          </p:cNvSpPr>
          <p:nvPr>
            <p:ph type="dt" sz="half" idx="10"/>
          </p:nvPr>
        </p:nvSpPr>
        <p:spPr/>
        <p:txBody>
          <a:bodyPr/>
          <a:lstStyle>
            <a:lvl1pPr>
              <a:defRPr/>
            </a:lvl1pPr>
          </a:lstStyle>
          <a:p>
            <a:pPr>
              <a:defRPr/>
            </a:pPr>
            <a:endParaRPr lang="en-US" altLang="en-US"/>
          </a:p>
        </p:txBody>
      </p:sp>
      <p:sp>
        <p:nvSpPr>
          <p:cNvPr id="8" name="Slide Number Placeholder 7"/>
          <p:cNvSpPr>
            <a:spLocks noGrp="1"/>
          </p:cNvSpPr>
          <p:nvPr>
            <p:ph type="sldNum" sz="quarter" idx="11"/>
          </p:nvPr>
        </p:nvSpPr>
        <p:spPr/>
        <p:txBody>
          <a:bodyPr/>
          <a:lstStyle>
            <a:lvl1pPr>
              <a:defRPr>
                <a:ea typeface="MS PGothic" pitchFamily="34" charset="-128"/>
              </a:defRPr>
            </a:lvl1pPr>
          </a:lstStyle>
          <a:p>
            <a:fld id="{84170819-124A-45C1-ADD3-BAE1B76D7DB2}" type="slidenum">
              <a:rPr lang="en-US" altLang="en-US"/>
              <a:pPr/>
              <a:t>‹#›</a:t>
            </a:fld>
            <a:endParaRPr lang="en-US" altLang="en-US"/>
          </a:p>
        </p:txBody>
      </p:sp>
      <p:sp>
        <p:nvSpPr>
          <p:cNvPr id="9" name="Footer Placeholder 8"/>
          <p:cNvSpPr>
            <a:spLocks noGrp="1"/>
          </p:cNvSpPr>
          <p:nvPr>
            <p:ph type="ftr" sz="quarter" idx="12"/>
          </p:nvPr>
        </p:nvSpPr>
        <p:spPr/>
        <p:txBody>
          <a:bodyPr/>
          <a:lstStyle>
            <a:lvl1pPr>
              <a:defRPr/>
            </a:lvl1pPr>
          </a:lstStyle>
          <a:p>
            <a:pPr>
              <a:defRPr/>
            </a:pPr>
            <a:r>
              <a:rPr lang="en-US" altLang="en-US"/>
              <a:t>NIT Delhi</a:t>
            </a:r>
          </a:p>
        </p:txBody>
      </p:sp>
    </p:spTree>
    <p:extLst>
      <p:ext uri="{BB962C8B-B14F-4D97-AF65-F5344CB8AC3E}">
        <p14:creationId xmlns:p14="http://schemas.microsoft.com/office/powerpoint/2010/main" val="293300261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ltLang="en-US"/>
          </a:p>
        </p:txBody>
      </p:sp>
      <p:sp>
        <p:nvSpPr>
          <p:cNvPr id="4" name="Slide Number Placeholder 3"/>
          <p:cNvSpPr>
            <a:spLocks noGrp="1"/>
          </p:cNvSpPr>
          <p:nvPr>
            <p:ph type="sldNum" sz="quarter" idx="11"/>
          </p:nvPr>
        </p:nvSpPr>
        <p:spPr/>
        <p:txBody>
          <a:bodyPr/>
          <a:lstStyle>
            <a:lvl1pPr>
              <a:defRPr>
                <a:ea typeface="MS PGothic" pitchFamily="34" charset="-128"/>
              </a:defRPr>
            </a:lvl1pPr>
          </a:lstStyle>
          <a:p>
            <a:fld id="{3AEF9B46-6940-4203-8755-90E365E8ED5A}" type="slidenum">
              <a:rPr lang="en-US" altLang="en-US"/>
              <a:pPr/>
              <a:t>‹#›</a:t>
            </a:fld>
            <a:endParaRPr lang="en-US" altLang="en-US"/>
          </a:p>
        </p:txBody>
      </p:sp>
      <p:sp>
        <p:nvSpPr>
          <p:cNvPr id="5" name="Footer Placeholder 4"/>
          <p:cNvSpPr>
            <a:spLocks noGrp="1"/>
          </p:cNvSpPr>
          <p:nvPr>
            <p:ph type="ftr" sz="quarter" idx="12"/>
          </p:nvPr>
        </p:nvSpPr>
        <p:spPr/>
        <p:txBody>
          <a:bodyPr/>
          <a:lstStyle>
            <a:lvl1pPr>
              <a:defRPr/>
            </a:lvl1pPr>
          </a:lstStyle>
          <a:p>
            <a:pPr>
              <a:defRPr/>
            </a:pPr>
            <a:r>
              <a:rPr lang="en-US" altLang="en-US"/>
              <a:t>NIT Delhi</a:t>
            </a:r>
          </a:p>
        </p:txBody>
      </p:sp>
    </p:spTree>
    <p:extLst>
      <p:ext uri="{BB962C8B-B14F-4D97-AF65-F5344CB8AC3E}">
        <p14:creationId xmlns:p14="http://schemas.microsoft.com/office/powerpoint/2010/main" val="207107618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en-US"/>
          </a:p>
        </p:txBody>
      </p:sp>
      <p:sp>
        <p:nvSpPr>
          <p:cNvPr id="3" name="Slide Number Placeholder 2"/>
          <p:cNvSpPr>
            <a:spLocks noGrp="1"/>
          </p:cNvSpPr>
          <p:nvPr>
            <p:ph type="sldNum" sz="quarter" idx="11"/>
          </p:nvPr>
        </p:nvSpPr>
        <p:spPr/>
        <p:txBody>
          <a:bodyPr/>
          <a:lstStyle>
            <a:lvl1pPr>
              <a:defRPr>
                <a:ea typeface="MS PGothic" pitchFamily="34" charset="-128"/>
              </a:defRPr>
            </a:lvl1pPr>
          </a:lstStyle>
          <a:p>
            <a:fld id="{92122A9E-95D1-4CA0-8409-BDC4C33EF482}" type="slidenum">
              <a:rPr lang="en-US" altLang="en-US"/>
              <a:pPr/>
              <a:t>‹#›</a:t>
            </a:fld>
            <a:endParaRPr lang="en-US" altLang="en-US"/>
          </a:p>
        </p:txBody>
      </p:sp>
      <p:sp>
        <p:nvSpPr>
          <p:cNvPr id="4" name="Footer Placeholder 3"/>
          <p:cNvSpPr>
            <a:spLocks noGrp="1"/>
          </p:cNvSpPr>
          <p:nvPr>
            <p:ph type="ftr" sz="quarter" idx="12"/>
          </p:nvPr>
        </p:nvSpPr>
        <p:spPr/>
        <p:txBody>
          <a:bodyPr/>
          <a:lstStyle>
            <a:lvl1pPr>
              <a:defRPr/>
            </a:lvl1pPr>
          </a:lstStyle>
          <a:p>
            <a:pPr>
              <a:defRPr/>
            </a:pPr>
            <a:r>
              <a:rPr lang="en-US" altLang="en-US"/>
              <a:t>NIT Delhi</a:t>
            </a:r>
          </a:p>
        </p:txBody>
      </p:sp>
    </p:spTree>
    <p:extLst>
      <p:ext uri="{BB962C8B-B14F-4D97-AF65-F5344CB8AC3E}">
        <p14:creationId xmlns:p14="http://schemas.microsoft.com/office/powerpoint/2010/main" val="3412309457"/>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1"/>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en-US"/>
          </a:p>
        </p:txBody>
      </p:sp>
      <p:sp>
        <p:nvSpPr>
          <p:cNvPr id="6" name="Slide Number Placeholder 5"/>
          <p:cNvSpPr>
            <a:spLocks noGrp="1"/>
          </p:cNvSpPr>
          <p:nvPr>
            <p:ph type="sldNum" sz="quarter" idx="11"/>
          </p:nvPr>
        </p:nvSpPr>
        <p:spPr/>
        <p:txBody>
          <a:bodyPr/>
          <a:lstStyle>
            <a:lvl1pPr>
              <a:defRPr>
                <a:ea typeface="MS PGothic" pitchFamily="34" charset="-128"/>
              </a:defRPr>
            </a:lvl1pPr>
          </a:lstStyle>
          <a:p>
            <a:fld id="{24585899-EB58-4FF2-ABC2-5329112877DD}" type="slidenum">
              <a:rPr lang="en-US" altLang="en-US"/>
              <a:pPr/>
              <a:t>‹#›</a:t>
            </a:fld>
            <a:endParaRPr lang="en-US" altLang="en-US"/>
          </a:p>
        </p:txBody>
      </p:sp>
      <p:sp>
        <p:nvSpPr>
          <p:cNvPr id="7" name="Footer Placeholder 6"/>
          <p:cNvSpPr>
            <a:spLocks noGrp="1"/>
          </p:cNvSpPr>
          <p:nvPr>
            <p:ph type="ftr" sz="quarter" idx="12"/>
          </p:nvPr>
        </p:nvSpPr>
        <p:spPr/>
        <p:txBody>
          <a:bodyPr/>
          <a:lstStyle>
            <a:lvl1pPr>
              <a:defRPr/>
            </a:lvl1pPr>
          </a:lstStyle>
          <a:p>
            <a:pPr>
              <a:defRPr/>
            </a:pPr>
            <a:r>
              <a:rPr lang="en-US" altLang="en-US"/>
              <a:t>NIT Delhi</a:t>
            </a:r>
          </a:p>
        </p:txBody>
      </p:sp>
    </p:spTree>
    <p:extLst>
      <p:ext uri="{BB962C8B-B14F-4D97-AF65-F5344CB8AC3E}">
        <p14:creationId xmlns:p14="http://schemas.microsoft.com/office/powerpoint/2010/main" val="42603690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1"/>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en-US"/>
          </a:p>
        </p:txBody>
      </p:sp>
      <p:sp>
        <p:nvSpPr>
          <p:cNvPr id="6" name="Slide Number Placeholder 5"/>
          <p:cNvSpPr>
            <a:spLocks noGrp="1"/>
          </p:cNvSpPr>
          <p:nvPr>
            <p:ph type="sldNum" sz="quarter" idx="11"/>
          </p:nvPr>
        </p:nvSpPr>
        <p:spPr/>
        <p:txBody>
          <a:bodyPr/>
          <a:lstStyle>
            <a:lvl1pPr>
              <a:defRPr>
                <a:ea typeface="MS PGothic" pitchFamily="34" charset="-128"/>
              </a:defRPr>
            </a:lvl1pPr>
          </a:lstStyle>
          <a:p>
            <a:fld id="{33D0BE9D-989C-4B08-8AF4-0D55A514EFCA}" type="slidenum">
              <a:rPr lang="en-US" altLang="en-US"/>
              <a:pPr/>
              <a:t>‹#›</a:t>
            </a:fld>
            <a:endParaRPr lang="en-US" altLang="en-US"/>
          </a:p>
        </p:txBody>
      </p:sp>
      <p:sp>
        <p:nvSpPr>
          <p:cNvPr id="7" name="Footer Placeholder 6"/>
          <p:cNvSpPr>
            <a:spLocks noGrp="1"/>
          </p:cNvSpPr>
          <p:nvPr>
            <p:ph type="ftr" sz="quarter" idx="12"/>
          </p:nvPr>
        </p:nvSpPr>
        <p:spPr/>
        <p:txBody>
          <a:bodyPr/>
          <a:lstStyle>
            <a:lvl1pPr>
              <a:defRPr/>
            </a:lvl1pPr>
          </a:lstStyle>
          <a:p>
            <a:pPr>
              <a:defRPr/>
            </a:pPr>
            <a:r>
              <a:rPr lang="en-US" altLang="en-US"/>
              <a:t>NIT Delhi</a:t>
            </a:r>
          </a:p>
        </p:txBody>
      </p:sp>
    </p:spTree>
    <p:extLst>
      <p:ext uri="{BB962C8B-B14F-4D97-AF65-F5344CB8AC3E}">
        <p14:creationId xmlns:p14="http://schemas.microsoft.com/office/powerpoint/2010/main" val="274081851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image" Target="../media/image1.jpeg"/><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685800" y="346075"/>
            <a:ext cx="7772400"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4294967295"/>
          </p:nvPr>
        </p:nvSpPr>
        <p:spPr bwMode="auto">
          <a:xfrm>
            <a:off x="685800" y="1371600"/>
            <a:ext cx="7772400" cy="468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5412" name="Rectangle 4"/>
          <p:cNvSpPr>
            <a:spLocks noGrp="1" noChangeArrowheads="1"/>
          </p:cNvSpPr>
          <p:nvPr>
            <p:ph type="dt" sz="half" idx="2"/>
          </p:nvPr>
        </p:nvSpPr>
        <p:spPr bwMode="auto">
          <a:xfrm>
            <a:off x="228600" y="6400800"/>
            <a:ext cx="1905000" cy="457200"/>
          </a:xfrm>
          <a:prstGeom prst="rect">
            <a:avLst/>
          </a:prstGeom>
          <a:noFill/>
          <a:ln w="9525">
            <a:noFill/>
            <a:miter lim="800000"/>
          </a:ln>
          <a:effectLst/>
        </p:spPr>
        <p:txBody>
          <a:bodyPr vert="horz" wrap="square" lIns="91440" tIns="45720" rIns="91440" bIns="45720" numCol="1" anchor="t" anchorCtr="0" compatLnSpc="1"/>
          <a:lstStyle>
            <a:lvl1pPr algn="ctr" eaLnBrk="1" fontAlgn="auto" hangingPunct="1">
              <a:spcBef>
                <a:spcPts val="0"/>
              </a:spcBef>
              <a:spcAft>
                <a:spcPts val="0"/>
              </a:spcAft>
              <a:defRPr sz="1200" i="0">
                <a:solidFill>
                  <a:srgbClr val="FF9933"/>
                </a:solidFill>
                <a:latin typeface="Times New Roman" panose="02020603050405020304" pitchFamily="18" charset="0"/>
                <a:ea typeface="PMingLiU" pitchFamily="18" charset="-120"/>
                <a:cs typeface="+mn-cs"/>
              </a:defRPr>
            </a:lvl1pPr>
          </a:lstStyle>
          <a:p>
            <a:pPr>
              <a:defRPr/>
            </a:pPr>
            <a:endParaRPr lang="en-US" altLang="en-US"/>
          </a:p>
        </p:txBody>
      </p:sp>
      <p:sp>
        <p:nvSpPr>
          <p:cNvPr id="1029" name="Line 5"/>
          <p:cNvSpPr>
            <a:spLocks noChangeShapeType="1"/>
          </p:cNvSpPr>
          <p:nvPr/>
        </p:nvSpPr>
        <p:spPr bwMode="auto">
          <a:xfrm>
            <a:off x="533400" y="1219200"/>
            <a:ext cx="8077200" cy="0"/>
          </a:xfrm>
          <a:prstGeom prst="line">
            <a:avLst/>
          </a:prstGeom>
          <a:noFill/>
          <a:ln w="762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414" name="Rectangle 6"/>
          <p:cNvSpPr>
            <a:spLocks noGrp="1" noChangeArrowheads="1"/>
          </p:cNvSpPr>
          <p:nvPr>
            <p:ph type="sldNum" sz="quarter" idx="4"/>
          </p:nvPr>
        </p:nvSpPr>
        <p:spPr bwMode="auto">
          <a:xfrm>
            <a:off x="6934200" y="6400800"/>
            <a:ext cx="19050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a:defRPr sz="1200">
                <a:solidFill>
                  <a:srgbClr val="CC6600"/>
                </a:solidFill>
                <a:latin typeface="Helvetica" pitchFamily="34" charset="0"/>
                <a:ea typeface="PMingLiU" pitchFamily="18" charset="-120"/>
              </a:defRPr>
            </a:lvl1pPr>
          </a:lstStyle>
          <a:p>
            <a:fld id="{525EAAF8-3C1C-4551-887D-9953DECB6675}" type="slidenum">
              <a:rPr lang="en-US" altLang="en-US"/>
              <a:pPr/>
              <a:t>‹#›</a:t>
            </a:fld>
            <a:endParaRPr lang="en-US" altLang="en-US"/>
          </a:p>
        </p:txBody>
      </p:sp>
      <p:sp>
        <p:nvSpPr>
          <p:cNvPr id="145415" name="Rectangle 7"/>
          <p:cNvSpPr>
            <a:spLocks noGrp="1" noChangeArrowheads="1"/>
          </p:cNvSpPr>
          <p:nvPr>
            <p:ph type="ftr" sz="quarter" idx="3"/>
          </p:nvPr>
        </p:nvSpPr>
        <p:spPr bwMode="auto">
          <a:xfrm>
            <a:off x="3124200" y="64008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fontAlgn="auto" hangingPunct="1">
              <a:spcBef>
                <a:spcPts val="0"/>
              </a:spcBef>
              <a:spcAft>
                <a:spcPts val="0"/>
              </a:spcAft>
              <a:defRPr sz="1400" i="0">
                <a:solidFill>
                  <a:srgbClr val="CC6600"/>
                </a:solidFill>
                <a:latin typeface="Times New Roman" panose="02020603050405020304" pitchFamily="18" charset="0"/>
                <a:ea typeface="PMingLiU" pitchFamily="18" charset="-120"/>
                <a:cs typeface="+mn-cs"/>
              </a:defRPr>
            </a:lvl1pPr>
          </a:lstStyle>
          <a:p>
            <a:pPr>
              <a:defRPr/>
            </a:pPr>
            <a:r>
              <a:rPr lang="en-US" altLang="en-US"/>
              <a:t>NIT Delhi</a:t>
            </a:r>
          </a:p>
        </p:txBody>
      </p:sp>
      <p:pic>
        <p:nvPicPr>
          <p:cNvPr id="1032" name="Picture 1" descr="download"/>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8026400" y="96838"/>
            <a:ext cx="1011238"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09" r:id="rId14"/>
    <p:sldLayoutId id="2147483723" r:id="rId15"/>
    <p:sldLayoutId id="2147483724" r:id="rId16"/>
    <p:sldLayoutId id="2147483725" r:id="rId17"/>
    <p:sldLayoutId id="2147483726" r:id="rId18"/>
    <p:sldLayoutId id="2147483727" r:id="rId19"/>
  </p:sldLayoutIdLst>
  <p:hf hdr="0" dt="0"/>
  <p:txStyles>
    <p:titleStyle>
      <a:lvl1pPr algn="ctr" rtl="0" eaLnBrk="0" fontAlgn="base" hangingPunct="0">
        <a:spcBef>
          <a:spcPct val="0"/>
        </a:spcBef>
        <a:spcAft>
          <a:spcPct val="0"/>
        </a:spcAft>
        <a:defRPr sz="3600">
          <a:solidFill>
            <a:srgbClr val="0033CC"/>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600">
          <a:solidFill>
            <a:srgbClr val="0033CC"/>
          </a:solidFill>
          <a:latin typeface="Times New Roman" panose="02020603050405020304" pitchFamily="18"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600">
          <a:solidFill>
            <a:srgbClr val="0033CC"/>
          </a:solidFill>
          <a:latin typeface="Times New Roman" panose="02020603050405020304" pitchFamily="18"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600">
          <a:solidFill>
            <a:srgbClr val="0033CC"/>
          </a:solidFill>
          <a:latin typeface="Times New Roman" panose="02020603050405020304" pitchFamily="18"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600">
          <a:solidFill>
            <a:srgbClr val="0033CC"/>
          </a:solidFill>
          <a:latin typeface="Times New Roman" panose="02020603050405020304" pitchFamily="18" charset="0"/>
          <a:ea typeface="MS PGothic" panose="020B0600070205080204" pitchFamily="34" charset="-128"/>
          <a:cs typeface="MS PGothic" panose="020B0600070205080204" pitchFamily="34" charset="-128"/>
        </a:defRPr>
      </a:lvl5pPr>
      <a:lvl6pPr marL="457200" algn="ctr" rtl="0" eaLnBrk="1" fontAlgn="base" hangingPunct="1">
        <a:spcBef>
          <a:spcPct val="0"/>
        </a:spcBef>
        <a:spcAft>
          <a:spcPct val="0"/>
        </a:spcAft>
        <a:defRPr sz="3600">
          <a:solidFill>
            <a:srgbClr val="0033CC"/>
          </a:solidFill>
          <a:latin typeface="Times New Roman" panose="02020603050405020304" pitchFamily="18" charset="0"/>
        </a:defRPr>
      </a:lvl6pPr>
      <a:lvl7pPr marL="914400" algn="ctr" rtl="0" eaLnBrk="1" fontAlgn="base" hangingPunct="1">
        <a:spcBef>
          <a:spcPct val="0"/>
        </a:spcBef>
        <a:spcAft>
          <a:spcPct val="0"/>
        </a:spcAft>
        <a:defRPr sz="3600">
          <a:solidFill>
            <a:srgbClr val="0033CC"/>
          </a:solidFill>
          <a:latin typeface="Times New Roman" panose="02020603050405020304" pitchFamily="18" charset="0"/>
        </a:defRPr>
      </a:lvl7pPr>
      <a:lvl8pPr marL="1371600" algn="ctr" rtl="0" eaLnBrk="1" fontAlgn="base" hangingPunct="1">
        <a:spcBef>
          <a:spcPct val="0"/>
        </a:spcBef>
        <a:spcAft>
          <a:spcPct val="0"/>
        </a:spcAft>
        <a:defRPr sz="3600">
          <a:solidFill>
            <a:srgbClr val="0033CC"/>
          </a:solidFill>
          <a:latin typeface="Times New Roman" panose="02020603050405020304" pitchFamily="18" charset="0"/>
        </a:defRPr>
      </a:lvl8pPr>
      <a:lvl9pPr marL="1828800" algn="ctr" rtl="0" eaLnBrk="1" fontAlgn="base" hangingPunct="1">
        <a:spcBef>
          <a:spcPct val="0"/>
        </a:spcBef>
        <a:spcAft>
          <a:spcPct val="0"/>
        </a:spcAft>
        <a:defRPr sz="3600">
          <a:solidFill>
            <a:srgbClr val="0033CC"/>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FF0000"/>
        </a:buClr>
        <a:buChar char="•"/>
        <a:defRPr sz="28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chemeClr val="accent2"/>
        </a:buClr>
        <a:buChar char="–"/>
        <a:defRPr sz="2400">
          <a:solidFill>
            <a:srgbClr val="000099"/>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Clr>
          <a:srgbClr val="00CC00"/>
        </a:buClr>
        <a:buChar char="•"/>
        <a:defRPr sz="2400">
          <a:solidFill>
            <a:srgbClr val="336600"/>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Clr>
          <a:srgbClr val="00CC00"/>
        </a:buClr>
        <a:buChar char="–"/>
        <a:defRPr sz="2000">
          <a:solidFill>
            <a:schemeClr val="tx1"/>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Clr>
          <a:srgbClr val="00CC00"/>
        </a:buClr>
        <a:buChar char="»"/>
        <a:defRPr sz="2000">
          <a:solidFill>
            <a:schemeClr val="tx1"/>
          </a:solidFill>
          <a:latin typeface="+mn-lt"/>
          <a:ea typeface="MS PGothic" panose="020B0600070205080204" pitchFamily="34" charset="-128"/>
          <a:cs typeface="MS PGothic" panose="020B0600070205080204" pitchFamily="34" charset="-128"/>
        </a:defRPr>
      </a:lvl5pPr>
      <a:lvl6pPr marL="2514600" indent="-228600" algn="l" rtl="0" eaLnBrk="1" fontAlgn="base" hangingPunct="1">
        <a:spcBef>
          <a:spcPct val="20000"/>
        </a:spcBef>
        <a:spcAft>
          <a:spcPct val="0"/>
        </a:spcAft>
        <a:buClr>
          <a:srgbClr val="00CC00"/>
        </a:buClr>
        <a:buChar char="»"/>
        <a:defRPr sz="2000">
          <a:solidFill>
            <a:schemeClr val="tx1"/>
          </a:solidFill>
          <a:latin typeface="+mn-lt"/>
        </a:defRPr>
      </a:lvl6pPr>
      <a:lvl7pPr marL="2971800" indent="-228600" algn="l" rtl="0" eaLnBrk="1" fontAlgn="base" hangingPunct="1">
        <a:spcBef>
          <a:spcPct val="20000"/>
        </a:spcBef>
        <a:spcAft>
          <a:spcPct val="0"/>
        </a:spcAft>
        <a:buClr>
          <a:srgbClr val="00CC00"/>
        </a:buClr>
        <a:buChar char="»"/>
        <a:defRPr sz="2000">
          <a:solidFill>
            <a:schemeClr val="tx1"/>
          </a:solidFill>
          <a:latin typeface="+mn-lt"/>
        </a:defRPr>
      </a:lvl7pPr>
      <a:lvl8pPr marL="3429000" indent="-228600" algn="l" rtl="0" eaLnBrk="1" fontAlgn="base" hangingPunct="1">
        <a:spcBef>
          <a:spcPct val="20000"/>
        </a:spcBef>
        <a:spcAft>
          <a:spcPct val="0"/>
        </a:spcAft>
        <a:buClr>
          <a:srgbClr val="00CC00"/>
        </a:buClr>
        <a:buChar char="»"/>
        <a:defRPr sz="2000">
          <a:solidFill>
            <a:schemeClr val="tx1"/>
          </a:solidFill>
          <a:latin typeface="+mn-lt"/>
        </a:defRPr>
      </a:lvl8pPr>
      <a:lvl9pPr marL="3886200" indent="-228600" algn="l" rtl="0" eaLnBrk="1" fontAlgn="base" hangingPunct="1">
        <a:spcBef>
          <a:spcPct val="20000"/>
        </a:spcBef>
        <a:spcAft>
          <a:spcPct val="0"/>
        </a:spcAft>
        <a:buClr>
          <a:srgbClr val="00CC00"/>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n-US"/>
              <a:t>NIT Delhi</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5EAAF8-3C1C-4551-887D-9953DECB6675}" type="slidenum">
              <a:rPr lang="en-US" altLang="en-US" smtClean="0"/>
              <a:pPr/>
              <a:t>‹#›</a:t>
            </a:fld>
            <a:endParaRPr lang="en-US" altLang="en-US"/>
          </a:p>
        </p:txBody>
      </p:sp>
      <p:pic>
        <p:nvPicPr>
          <p:cNvPr id="7" name="Picture 1" descr="download"/>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026400" y="96838"/>
            <a:ext cx="1011238"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7172584"/>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livebook.manning.com/book/making-sense-of-nosql/chapter-5/" TargetMode="External"/><Relationship Id="rId3" Type="http://schemas.openxmlformats.org/officeDocument/2006/relationships/hyperlink" Target="https://www.lucidchart.com/pages/database-diagram/database-models" TargetMode="External"/><Relationship Id="rId7" Type="http://schemas.openxmlformats.org/officeDocument/2006/relationships/hyperlink" Target="https://mariadb.com/resources/blog/why-is-columnstore-important/" TargetMode="External"/><Relationship Id="rId2" Type="http://schemas.openxmlformats.org/officeDocument/2006/relationships/hyperlink" Target="https://nodegoat.net/guide.s/22/upload-a-csv-file" TargetMode="External"/><Relationship Id="rId1" Type="http://schemas.openxmlformats.org/officeDocument/2006/relationships/slideLayout" Target="../slideLayouts/slideLayout2.xml"/><Relationship Id="rId6" Type="http://schemas.openxmlformats.org/officeDocument/2006/relationships/hyperlink" Target="https://neo4j.com/developer/graph-database/" TargetMode="External"/><Relationship Id="rId5" Type="http://schemas.openxmlformats.org/officeDocument/2006/relationships/hyperlink" Target="https://kariera.future-processing.pl/blog/rules-of-data-conversion-from-document-to-relational-databases/" TargetMode="External"/><Relationship Id="rId4" Type="http://schemas.openxmlformats.org/officeDocument/2006/relationships/hyperlink" Target="https://redis.com/nosql/key-value-databases/" TargetMode="External"/></Relationships>
</file>

<file path=ppt/slides/_rels/slide33.xml.rels><?xml version="1.0" encoding="UTF-8" standalone="yes"?>
<Relationships xmlns="http://schemas.openxmlformats.org/package/2006/relationships"><Relationship Id="rId2" Type="http://schemas.openxmlformats.org/officeDocument/2006/relationships/hyperlink" Target="https://www.geeksforgeeks.org/difference-between-sql-and-nosq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mongodb.com/scale/types-of-nosql-databases" TargetMode="External"/><Relationship Id="rId2" Type="http://schemas.openxmlformats.org/officeDocument/2006/relationships/hyperlink" Target="https://www.geeksforgeeks.org/introduction-to-nosq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29" name="Slide Number Placeholder 3"/>
          <p:cNvSpPr>
            <a:spLocks noGrp="1" noChangeArrowheads="1"/>
          </p:cNvSpPr>
          <p:nvPr>
            <p:ph type="sldNum" sz="quarter" idx="11"/>
          </p:nvPr>
        </p:nvSpPr>
        <p:spPr>
          <a:xfrm>
            <a:off x="8229504" y="6400800"/>
            <a:ext cx="574826"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CB3C104-4810-4880-A368-6A97D73A8098}" type="slidenum">
              <a:rPr lang="en-US" altLang="en-US">
                <a:ea typeface="PMingLiU" pitchFamily="18" charset="-120"/>
              </a:rPr>
              <a:pPr/>
              <a:t>1</a:t>
            </a:fld>
            <a:endParaRPr lang="en-US" altLang="en-US" dirty="0">
              <a:latin typeface="Times New Roman" pitchFamily="18" charset="0"/>
              <a:ea typeface="PMingLiU" pitchFamily="18" charset="-120"/>
            </a:endParaRPr>
          </a:p>
        </p:txBody>
      </p:sp>
      <p:sp>
        <p:nvSpPr>
          <p:cNvPr id="22530" name="Footer Placeholder 2"/>
          <p:cNvSpPr>
            <a:spLocks noGrp="1" noChangeArrowheads="1"/>
          </p:cNvSpPr>
          <p:nvPr>
            <p:ph type="ftr" sz="quarter" idx="12"/>
          </p:nvPr>
        </p:nvSpPr>
        <p:spPr>
          <a:xfrm>
            <a:off x="3037824" y="571494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fontAlgn="base">
              <a:spcBef>
                <a:spcPct val="0"/>
              </a:spcBef>
              <a:spcAft>
                <a:spcPct val="0"/>
              </a:spcAft>
            </a:pPr>
            <a:r>
              <a:rPr lang="en-US" altLang="zh-CN" dirty="0"/>
              <a:t>NIT Delhi</a:t>
            </a:r>
          </a:p>
        </p:txBody>
      </p:sp>
      <p:sp>
        <p:nvSpPr>
          <p:cNvPr id="22531" name="Rectangle 1"/>
          <p:cNvSpPr>
            <a:spLocks noGrp="1" noChangeArrowheads="1"/>
          </p:cNvSpPr>
          <p:nvPr>
            <p:ph type="title" idx="4294967295"/>
          </p:nvPr>
        </p:nvSpPr>
        <p:spPr>
          <a:xfrm>
            <a:off x="153194" y="228684"/>
            <a:ext cx="8839200" cy="1106488"/>
          </a:xfrm>
        </p:spPr>
        <p:txBody>
          <a:bodyPr lIns="0" tIns="0" rIns="0" bIns="0"/>
          <a:lstStyle/>
          <a:p>
            <a:pPr defTabSz="457200" eaLnBrk="1" hangingPunct="1">
              <a:buClr>
                <a:srgbClr val="006633"/>
              </a:buClr>
              <a:tabLst>
                <a:tab pos="0" algn="l"/>
                <a:tab pos="414338" algn="l"/>
                <a:tab pos="828675" algn="l"/>
                <a:tab pos="1243013" algn="l"/>
                <a:tab pos="1657350" algn="l"/>
                <a:tab pos="2073275" algn="l"/>
                <a:tab pos="2486025" algn="l"/>
                <a:tab pos="2901950" algn="l"/>
                <a:tab pos="3314700" algn="l"/>
                <a:tab pos="3729038" algn="l"/>
                <a:tab pos="4144963" algn="l"/>
                <a:tab pos="4559300" algn="l"/>
                <a:tab pos="4973638" algn="l"/>
                <a:tab pos="5387975" algn="l"/>
                <a:tab pos="5803900" algn="l"/>
                <a:tab pos="6218238" algn="l"/>
                <a:tab pos="6632575" algn="l"/>
                <a:tab pos="7046913" algn="l"/>
                <a:tab pos="7461250" algn="l"/>
                <a:tab pos="7877175" algn="l"/>
                <a:tab pos="8291513" algn="l"/>
              </a:tabLst>
            </a:pPr>
            <a:r>
              <a:rPr lang="en-US" altLang="zh-CN" dirty="0"/>
              <a:t>Data Storage Models</a:t>
            </a:r>
            <a:endParaRPr lang="en-US" altLang="en-US" dirty="0">
              <a:solidFill>
                <a:srgbClr val="7030A0"/>
              </a:solidFill>
            </a:endParaRPr>
          </a:p>
        </p:txBody>
      </p:sp>
      <p:sp>
        <p:nvSpPr>
          <p:cNvPr id="22532" name="Rectangle 1"/>
          <p:cNvSpPr>
            <a:spLocks noChangeArrowheads="1"/>
          </p:cNvSpPr>
          <p:nvPr/>
        </p:nvSpPr>
        <p:spPr bwMode="auto">
          <a:xfrm>
            <a:off x="5303981" y="2895614"/>
            <a:ext cx="3805237" cy="1122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36" tIns="41469" rIns="82936" bIns="41469">
            <a:spAutoFit/>
          </a:bodyPr>
          <a:lstStyle/>
          <a:p>
            <a:pPr algn="ctr" defTabSz="414338" eaLnBrk="0" hangingPunct="0">
              <a:lnSpc>
                <a:spcPct val="125000"/>
              </a:lnSpc>
            </a:pPr>
            <a:r>
              <a:rPr lang="en-US" altLang="en-US" b="1" dirty="0">
                <a:solidFill>
                  <a:srgbClr val="000000"/>
                </a:solidFill>
                <a:latin typeface="Cambria" pitchFamily="18" charset="0"/>
                <a:ea typeface="MS PGothic" pitchFamily="34" charset="-128"/>
              </a:rPr>
              <a:t>Presented By : </a:t>
            </a:r>
          </a:p>
          <a:p>
            <a:pPr algn="ctr" defTabSz="414338" eaLnBrk="0" hangingPunct="0">
              <a:lnSpc>
                <a:spcPct val="125000"/>
              </a:lnSpc>
            </a:pPr>
            <a:r>
              <a:rPr lang="en-US" altLang="en-US" dirty="0">
                <a:solidFill>
                  <a:srgbClr val="000000"/>
                </a:solidFill>
                <a:latin typeface="Cambria" pitchFamily="18" charset="0"/>
                <a:ea typeface="MS PGothic" pitchFamily="34" charset="-128"/>
              </a:rPr>
              <a:t>Prabhat Pushp</a:t>
            </a:r>
          </a:p>
          <a:p>
            <a:pPr algn="ctr" defTabSz="414338" eaLnBrk="0" hangingPunct="0">
              <a:lnSpc>
                <a:spcPct val="125000"/>
              </a:lnSpc>
            </a:pPr>
            <a:r>
              <a:rPr lang="en-US" altLang="en-US" dirty="0">
                <a:solidFill>
                  <a:srgbClr val="000000"/>
                </a:solidFill>
                <a:latin typeface="Cambria" pitchFamily="18" charset="0"/>
                <a:ea typeface="MS PGothic" pitchFamily="34" charset="-128"/>
              </a:rPr>
              <a:t>212211012</a:t>
            </a:r>
          </a:p>
        </p:txBody>
      </p:sp>
      <p:sp>
        <p:nvSpPr>
          <p:cNvPr id="22533" name="Rectangle 1"/>
          <p:cNvSpPr>
            <a:spLocks noChangeArrowheads="1"/>
          </p:cNvSpPr>
          <p:nvPr/>
        </p:nvSpPr>
        <p:spPr bwMode="auto">
          <a:xfrm>
            <a:off x="3502168" y="5096518"/>
            <a:ext cx="1809608" cy="468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36" tIns="41469" rIns="82936" bIns="41469">
            <a:spAutoFit/>
          </a:bodyPr>
          <a:lstStyle/>
          <a:p>
            <a:pPr defTabSz="414338" eaLnBrk="0" hangingPunct="0"/>
            <a:r>
              <a:rPr lang="en-IN" altLang="en-US" sz="2500" b="1" dirty="0">
                <a:latin typeface="Times New Roman" pitchFamily="18" charset="0"/>
                <a:ea typeface="MS PGothic" pitchFamily="34" charset="-128"/>
              </a:rPr>
              <a:t>March </a:t>
            </a:r>
            <a:r>
              <a:rPr lang="en-US" altLang="en-US" sz="2500" b="1" dirty="0">
                <a:latin typeface="Times New Roman" pitchFamily="18" charset="0"/>
                <a:ea typeface="MS PGothic" pitchFamily="34" charset="-128"/>
              </a:rPr>
              <a:t>20</a:t>
            </a:r>
            <a:r>
              <a:rPr lang="en-IN" altLang="en-US" sz="2500" b="1" dirty="0">
                <a:latin typeface="Times New Roman" pitchFamily="18" charset="0"/>
                <a:ea typeface="MS PGothic" pitchFamily="34" charset="-128"/>
              </a:rPr>
              <a:t>23</a:t>
            </a:r>
            <a:endParaRPr lang="en-US" altLang="zh-CN" sz="2700" dirty="0">
              <a:latin typeface="Times New Roman" pitchFamily="18" charset="0"/>
              <a:ea typeface="MS PGothic" pitchFamily="34" charset="-128"/>
            </a:endParaRPr>
          </a:p>
        </p:txBody>
      </p:sp>
      <p:sp>
        <p:nvSpPr>
          <p:cNvPr id="22534" name="Rectangle 1"/>
          <p:cNvSpPr>
            <a:spLocks noChangeArrowheads="1"/>
          </p:cNvSpPr>
          <p:nvPr/>
        </p:nvSpPr>
        <p:spPr bwMode="auto">
          <a:xfrm>
            <a:off x="65231" y="2895614"/>
            <a:ext cx="3373437" cy="158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36" tIns="41469" rIns="82936" bIns="41469">
            <a:spAutoFit/>
          </a:bodyPr>
          <a:lstStyle/>
          <a:p>
            <a:pPr algn="ctr" defTabSz="414338" eaLnBrk="0" hangingPunct="0">
              <a:lnSpc>
                <a:spcPct val="125000"/>
              </a:lnSpc>
            </a:pPr>
            <a:r>
              <a:rPr lang="en-US" altLang="en-US" b="1" dirty="0">
                <a:solidFill>
                  <a:srgbClr val="000000"/>
                </a:solidFill>
                <a:latin typeface="Cambria" pitchFamily="18" charset="0"/>
                <a:ea typeface="MS PGothic" pitchFamily="34" charset="-128"/>
              </a:rPr>
              <a:t>Guide:</a:t>
            </a:r>
          </a:p>
          <a:p>
            <a:pPr lvl="0" algn="ctr" defTabSz="414338" eaLnBrk="0" hangingPunct="0">
              <a:lnSpc>
                <a:spcPct val="125000"/>
              </a:lnSpc>
            </a:pPr>
            <a:r>
              <a:rPr lang="en-US" altLang="en-US" sz="2000" dirty="0">
                <a:solidFill>
                  <a:srgbClr val="000000"/>
                </a:solidFill>
                <a:latin typeface="Times New Roman" pitchFamily="18" charset="0"/>
                <a:ea typeface="MS PGothic" pitchFamily="34" charset="-128"/>
              </a:rPr>
              <a:t>Dr. Shelly Sachdeva</a:t>
            </a:r>
          </a:p>
          <a:p>
            <a:pPr lvl="0" algn="ctr" defTabSz="414338" eaLnBrk="0" hangingPunct="0">
              <a:lnSpc>
                <a:spcPct val="125000"/>
              </a:lnSpc>
            </a:pPr>
            <a:r>
              <a:rPr lang="en-US" sz="2000" dirty="0">
                <a:solidFill>
                  <a:srgbClr val="000000"/>
                </a:solidFill>
                <a:latin typeface="+mj-lt"/>
              </a:rPr>
              <a:t>Associate Professor</a:t>
            </a:r>
            <a:endParaRPr lang="en-US" altLang="en-US" sz="2000" dirty="0">
              <a:solidFill>
                <a:srgbClr val="000000"/>
              </a:solidFill>
              <a:latin typeface="+mj-lt"/>
              <a:ea typeface="MS PGothic" pitchFamily="34" charset="-128"/>
            </a:endParaRPr>
          </a:p>
          <a:p>
            <a:pPr algn="ctr" defTabSz="414338" eaLnBrk="0" hangingPunct="0">
              <a:lnSpc>
                <a:spcPct val="125000"/>
              </a:lnSpc>
            </a:pPr>
            <a:endParaRPr lang="en-US" altLang="en-US" sz="2000" dirty="0">
              <a:solidFill>
                <a:srgbClr val="000000"/>
              </a:solidFill>
              <a:latin typeface="Times New Roman" pitchFamily="18" charset="0"/>
              <a:ea typeface="MS PGothic" pitchFamily="34" charset="-128"/>
            </a:endParaRPr>
          </a:p>
        </p:txBody>
      </p:sp>
      <p:sp>
        <p:nvSpPr>
          <p:cNvPr id="22535" name="Rectangle 6"/>
          <p:cNvSpPr>
            <a:spLocks noChangeArrowheads="1"/>
          </p:cNvSpPr>
          <p:nvPr/>
        </p:nvSpPr>
        <p:spPr bwMode="auto">
          <a:xfrm>
            <a:off x="2878693" y="1676446"/>
            <a:ext cx="3385029" cy="5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414338" eaLnBrk="0" hangingPunct="0">
              <a:lnSpc>
                <a:spcPct val="125000"/>
              </a:lnSpc>
            </a:pPr>
            <a:r>
              <a:rPr lang="en-US" altLang="en-US" sz="2500" b="1" dirty="0">
                <a:solidFill>
                  <a:srgbClr val="000000"/>
                </a:solidFill>
                <a:latin typeface="Cambria" pitchFamily="18" charset="0"/>
              </a:rPr>
              <a:t>Independent Seminar</a:t>
            </a:r>
          </a:p>
        </p:txBody>
      </p:sp>
      <p:pic>
        <p:nvPicPr>
          <p:cNvPr id="225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8668" y="2617802"/>
            <a:ext cx="2093913" cy="20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Document Based Databases</a:t>
            </a:r>
            <a:endParaRPr lang="en-US" dirty="0"/>
          </a:p>
        </p:txBody>
      </p:sp>
      <p:sp>
        <p:nvSpPr>
          <p:cNvPr id="3" name="Content Placeholder 2"/>
          <p:cNvSpPr>
            <a:spLocks noGrp="1"/>
          </p:cNvSpPr>
          <p:nvPr>
            <p:ph idx="1"/>
          </p:nvPr>
        </p:nvSpPr>
        <p:spPr/>
        <p:txBody>
          <a:bodyPr/>
          <a:lstStyle/>
          <a:p>
            <a:pPr marL="0" indent="0">
              <a:buNone/>
            </a:pPr>
            <a:r>
              <a:rPr lang="en-US" sz="1800" dirty="0">
                <a:effectLst/>
                <a:latin typeface="Times New Roman" panose="02020603050405020304" pitchFamily="18" charset="0"/>
                <a:ea typeface="Times New Roman" panose="02020603050405020304" pitchFamily="18" charset="0"/>
              </a:rPr>
              <a:t>A document-oriented database is a computer program designed for storing, retrieving, and managing </a:t>
            </a:r>
            <a:r>
              <a:rPr lang="en-US" sz="1800" b="1" dirty="0">
                <a:effectLst/>
                <a:latin typeface="Times New Roman" panose="02020603050405020304" pitchFamily="18" charset="0"/>
                <a:ea typeface="Times New Roman" panose="02020603050405020304" pitchFamily="18" charset="0"/>
              </a:rPr>
              <a:t>document oriented</a:t>
            </a:r>
            <a:r>
              <a:rPr lang="en-US" sz="1800" dirty="0">
                <a:effectLst/>
                <a:latin typeface="Times New Roman" panose="02020603050405020304" pitchFamily="18" charset="0"/>
                <a:ea typeface="Times New Roman" panose="02020603050405020304" pitchFamily="18" charset="0"/>
              </a:rPr>
              <a:t>, or </a:t>
            </a:r>
            <a:r>
              <a:rPr lang="en-US" sz="1800" b="1" dirty="0">
                <a:effectLst/>
                <a:latin typeface="Times New Roman" panose="02020603050405020304" pitchFamily="18" charset="0"/>
                <a:ea typeface="Times New Roman" panose="02020603050405020304" pitchFamily="18" charset="0"/>
              </a:rPr>
              <a:t>semi-structured data </a:t>
            </a:r>
            <a:r>
              <a:rPr lang="en-US" sz="1800" dirty="0">
                <a:effectLst/>
                <a:latin typeface="Times New Roman" panose="02020603050405020304" pitchFamily="18" charset="0"/>
                <a:ea typeface="Times New Roman" panose="02020603050405020304" pitchFamily="18" charset="0"/>
              </a:rPr>
              <a:t>information.</a:t>
            </a:r>
          </a:p>
          <a:p>
            <a:pPr marL="0" indent="0">
              <a:buNone/>
            </a:pP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Advantages of Document based databases:</a:t>
            </a:r>
          </a:p>
          <a:p>
            <a:pPr lvl="1"/>
            <a:r>
              <a:rPr lang="en-US" sz="1400" dirty="0">
                <a:effectLst/>
                <a:latin typeface="Times New Roman" panose="02020603050405020304" pitchFamily="18" charset="0"/>
                <a:ea typeface="Times New Roman" panose="02020603050405020304" pitchFamily="18" charset="0"/>
              </a:rPr>
              <a:t>Schema-less</a:t>
            </a:r>
            <a:endParaRPr lang="en-US" sz="1400" dirty="0">
              <a:latin typeface="Times New Roman" panose="02020603050405020304" pitchFamily="18" charset="0"/>
              <a:ea typeface="Times New Roman" panose="02020603050405020304" pitchFamily="18" charset="0"/>
            </a:endParaRPr>
          </a:p>
          <a:p>
            <a:pPr lvl="1"/>
            <a:r>
              <a:rPr lang="en-US" sz="1400" dirty="0">
                <a:effectLst/>
                <a:latin typeface="Times New Roman" panose="02020603050405020304" pitchFamily="18" charset="0"/>
                <a:ea typeface="Times New Roman" panose="02020603050405020304" pitchFamily="18" charset="0"/>
              </a:rPr>
              <a:t>Faster creation and care</a:t>
            </a:r>
          </a:p>
          <a:p>
            <a:pPr lvl="1"/>
            <a:r>
              <a:rPr lang="en-US" sz="1400" dirty="0">
                <a:effectLst/>
                <a:latin typeface="Times New Roman" panose="02020603050405020304" pitchFamily="18" charset="0"/>
                <a:ea typeface="Times New Roman" panose="02020603050405020304" pitchFamily="18" charset="0"/>
              </a:rPr>
              <a:t>No foreign keys</a:t>
            </a:r>
          </a:p>
          <a:p>
            <a:pPr lvl="1"/>
            <a:r>
              <a:rPr lang="en-US" sz="1400" dirty="0">
                <a:effectLst/>
                <a:latin typeface="Times New Roman" panose="02020603050405020304" pitchFamily="18" charset="0"/>
                <a:ea typeface="Times New Roman" panose="02020603050405020304" pitchFamily="18" charset="0"/>
              </a:rPr>
              <a:t>Open formats</a:t>
            </a:r>
          </a:p>
          <a:p>
            <a:pPr lvl="1"/>
            <a:r>
              <a:rPr lang="en-US" sz="1400" dirty="0">
                <a:effectLst/>
                <a:latin typeface="Times New Roman" panose="02020603050405020304" pitchFamily="18" charset="0"/>
                <a:ea typeface="Times New Roman" panose="02020603050405020304" pitchFamily="18" charset="0"/>
              </a:rPr>
              <a:t>Built-in versioning</a:t>
            </a:r>
            <a:endParaRPr lang="en-IN" sz="1400" dirty="0">
              <a:effectLst/>
              <a:latin typeface="Times New Roman" panose="02020603050405020304" pitchFamily="18" charset="0"/>
              <a:ea typeface="Times New Roman" panose="02020603050405020304" pitchFamily="18" charset="0"/>
            </a:endParaRPr>
          </a:p>
          <a:p>
            <a:pPr marL="0" indent="0">
              <a:buNone/>
            </a:pPr>
            <a:endParaRPr lang="en-US" sz="1800" i="0" dirty="0">
              <a:solidFill>
                <a:schemeClr val="tx1"/>
              </a:solidFill>
              <a:effectLst/>
              <a:latin typeface="Times New Roman" panose="02020603050405020304" pitchFamily="18" charset="0"/>
              <a:cs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Disadvantages of Document based databases:</a:t>
            </a:r>
          </a:p>
          <a:p>
            <a:pPr lvl="1"/>
            <a:r>
              <a:rPr lang="en-US" sz="1400" dirty="0">
                <a:effectLst/>
                <a:latin typeface="Times New Roman" panose="02020603050405020304" pitchFamily="18" charset="0"/>
                <a:ea typeface="Times New Roman" panose="02020603050405020304" pitchFamily="18" charset="0"/>
              </a:rPr>
              <a:t>Consistency-Check Limitations</a:t>
            </a:r>
          </a:p>
          <a:p>
            <a:pPr lvl="1"/>
            <a:r>
              <a:rPr lang="en-US" sz="1400" dirty="0">
                <a:effectLst/>
                <a:latin typeface="Times New Roman" panose="02020603050405020304" pitchFamily="18" charset="0"/>
                <a:ea typeface="Times New Roman" panose="02020603050405020304" pitchFamily="18" charset="0"/>
              </a:rPr>
              <a:t>Atomicity weaknesses</a:t>
            </a:r>
          </a:p>
          <a:p>
            <a:pPr lvl="1"/>
            <a:r>
              <a:rPr lang="en-US" sz="1400" dirty="0">
                <a:effectLst/>
                <a:latin typeface="Times New Roman" panose="02020603050405020304" pitchFamily="18" charset="0"/>
                <a:ea typeface="Times New Roman" panose="02020603050405020304" pitchFamily="18" charset="0"/>
              </a:rPr>
              <a:t>Security</a:t>
            </a:r>
            <a:endParaRPr lang="en-IN" sz="14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1"/>
          </p:nvPr>
        </p:nvSpPr>
        <p:spPr/>
        <p:txBody>
          <a:bodyPr/>
          <a:lstStyle/>
          <a:p>
            <a:fld id="{72A19FA5-5882-46EB-AA2C-E8D7FE7C815E}" type="slidenum">
              <a:rPr lang="en-US" altLang="en-US" smtClean="0"/>
              <a:pPr/>
              <a:t>10</a:t>
            </a:fld>
            <a:endParaRPr lang="en-US" altLang="en-US"/>
          </a:p>
        </p:txBody>
      </p:sp>
      <p:sp>
        <p:nvSpPr>
          <p:cNvPr id="5" name="Footer Placeholder 4"/>
          <p:cNvSpPr>
            <a:spLocks noGrp="1"/>
          </p:cNvSpPr>
          <p:nvPr>
            <p:ph type="ftr" sz="quarter" idx="12"/>
          </p:nvPr>
        </p:nvSpPr>
        <p:spPr/>
        <p:txBody>
          <a:bodyPr/>
          <a:lstStyle/>
          <a:p>
            <a:pPr>
              <a:defRPr/>
            </a:pPr>
            <a:r>
              <a:rPr lang="en-US" altLang="en-US"/>
              <a:t>NIT Delhi</a:t>
            </a:r>
          </a:p>
        </p:txBody>
      </p:sp>
    </p:spTree>
    <p:extLst>
      <p:ext uri="{BB962C8B-B14F-4D97-AF65-F5344CB8AC3E}">
        <p14:creationId xmlns:p14="http://schemas.microsoft.com/office/powerpoint/2010/main" val="92795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Document Based Databases</a:t>
            </a:r>
            <a:endParaRPr lang="en-US" dirty="0"/>
          </a:p>
        </p:txBody>
      </p:sp>
      <p:sp>
        <p:nvSpPr>
          <p:cNvPr id="4" name="Slide Number Placeholder 3"/>
          <p:cNvSpPr>
            <a:spLocks noGrp="1"/>
          </p:cNvSpPr>
          <p:nvPr>
            <p:ph type="sldNum" sz="quarter" idx="11"/>
          </p:nvPr>
        </p:nvSpPr>
        <p:spPr/>
        <p:txBody>
          <a:bodyPr/>
          <a:lstStyle/>
          <a:p>
            <a:fld id="{72A19FA5-5882-46EB-AA2C-E8D7FE7C815E}" type="slidenum">
              <a:rPr lang="en-US" altLang="en-US" smtClean="0"/>
              <a:pPr/>
              <a:t>11</a:t>
            </a:fld>
            <a:endParaRPr lang="en-US" altLang="en-US"/>
          </a:p>
        </p:txBody>
      </p:sp>
      <p:sp>
        <p:nvSpPr>
          <p:cNvPr id="5" name="Footer Placeholder 4"/>
          <p:cNvSpPr>
            <a:spLocks noGrp="1"/>
          </p:cNvSpPr>
          <p:nvPr>
            <p:ph type="ftr" sz="quarter" idx="12"/>
          </p:nvPr>
        </p:nvSpPr>
        <p:spPr/>
        <p:txBody>
          <a:bodyPr/>
          <a:lstStyle/>
          <a:p>
            <a:pPr>
              <a:defRPr/>
            </a:pPr>
            <a:r>
              <a:rPr lang="en-US" altLang="en-US"/>
              <a:t>NIT Delhi</a:t>
            </a:r>
          </a:p>
        </p:txBody>
      </p:sp>
      <p:sp>
        <p:nvSpPr>
          <p:cNvPr id="6" name="TextBox 5">
            <a:extLst>
              <a:ext uri="{FF2B5EF4-FFF2-40B4-BE49-F238E27FC236}">
                <a16:creationId xmlns:a16="http://schemas.microsoft.com/office/drawing/2014/main" id="{51511D7D-4F4B-444E-BFCB-7F6AE986F124}"/>
              </a:ext>
            </a:extLst>
          </p:cNvPr>
          <p:cNvSpPr txBox="1"/>
          <p:nvPr/>
        </p:nvSpPr>
        <p:spPr>
          <a:xfrm>
            <a:off x="1576233" y="5638730"/>
            <a:ext cx="5991533" cy="276999"/>
          </a:xfrm>
          <a:prstGeom prst="rect">
            <a:avLst/>
          </a:prstGeom>
          <a:solidFill>
            <a:schemeClr val="bg1">
              <a:lumMod val="95000"/>
            </a:schemeClr>
          </a:solidFill>
          <a:ln>
            <a:solidFill>
              <a:schemeClr val="tx2">
                <a:lumMod val="75000"/>
                <a:lumOff val="2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200" b="1" dirty="0"/>
              <a:t>Fig 4 : Document based database (MongoDB) [4]</a:t>
            </a:r>
            <a:endParaRPr lang="en-US" sz="1200" dirty="0"/>
          </a:p>
        </p:txBody>
      </p:sp>
      <p:pic>
        <p:nvPicPr>
          <p:cNvPr id="8" name="Picture 7">
            <a:extLst>
              <a:ext uri="{FF2B5EF4-FFF2-40B4-BE49-F238E27FC236}">
                <a16:creationId xmlns:a16="http://schemas.microsoft.com/office/drawing/2014/main" id="{991570DF-6B85-4DD9-A9FB-549400D0C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534" y="1327877"/>
            <a:ext cx="7526931" cy="4306379"/>
          </a:xfrm>
          <a:prstGeom prst="rect">
            <a:avLst/>
          </a:prstGeom>
        </p:spPr>
      </p:pic>
    </p:spTree>
    <p:extLst>
      <p:ext uri="{BB962C8B-B14F-4D97-AF65-F5344CB8AC3E}">
        <p14:creationId xmlns:p14="http://schemas.microsoft.com/office/powerpoint/2010/main" val="81571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Based Databases</a:t>
            </a:r>
          </a:p>
        </p:txBody>
      </p:sp>
      <p:sp>
        <p:nvSpPr>
          <p:cNvPr id="3" name="Content Placeholder 2"/>
          <p:cNvSpPr>
            <a:spLocks noGrp="1"/>
          </p:cNvSpPr>
          <p:nvPr>
            <p:ph idx="1"/>
          </p:nvPr>
        </p:nvSpPr>
        <p:spPr/>
        <p:txBody>
          <a:bodyPr/>
          <a:lstStyle/>
          <a:p>
            <a:pPr marL="0" indent="0">
              <a:buNone/>
            </a:pPr>
            <a:r>
              <a:rPr lang="en-US" sz="1800" dirty="0"/>
              <a:t>Graph database is a kind of No SQL database that uses graph structures with nodes, edges, and properties to represent and store information.</a:t>
            </a:r>
          </a:p>
          <a:p>
            <a:pPr marL="0" indent="0">
              <a:buNone/>
            </a:pPr>
            <a:endParaRPr lang="en-US" sz="1800" dirty="0"/>
          </a:p>
          <a:p>
            <a:r>
              <a:rPr lang="en-US" sz="1800" b="1" dirty="0">
                <a:effectLst/>
                <a:latin typeface="Times New Roman" panose="02020603050405020304" pitchFamily="18" charset="0"/>
                <a:ea typeface="Times New Roman" panose="02020603050405020304" pitchFamily="18" charset="0"/>
              </a:rPr>
              <a:t>Advantages of Document based databases:</a:t>
            </a:r>
          </a:p>
          <a:p>
            <a:pPr lvl="1"/>
            <a:r>
              <a:rPr lang="en-US" sz="1400" dirty="0">
                <a:latin typeface="Times New Roman" panose="02020603050405020304" pitchFamily="18" charset="0"/>
                <a:ea typeface="Times New Roman" panose="02020603050405020304" pitchFamily="18" charset="0"/>
              </a:rPr>
              <a:t>Agile and Flexible Structure</a:t>
            </a:r>
          </a:p>
          <a:p>
            <a:pPr lvl="1"/>
            <a:r>
              <a:rPr lang="en-US" sz="1400" dirty="0">
                <a:latin typeface="Times New Roman" panose="02020603050405020304" pitchFamily="18" charset="0"/>
                <a:ea typeface="Times New Roman" panose="02020603050405020304" pitchFamily="18" charset="0"/>
              </a:rPr>
              <a:t>Explicit Entity Relationship</a:t>
            </a:r>
          </a:p>
          <a:p>
            <a:pPr lvl="1"/>
            <a:r>
              <a:rPr lang="en-US" sz="1400" dirty="0">
                <a:latin typeface="Times New Roman" panose="02020603050405020304" pitchFamily="18" charset="0"/>
                <a:ea typeface="Times New Roman" panose="02020603050405020304" pitchFamily="18" charset="0"/>
              </a:rPr>
              <a:t>Realtime results </a:t>
            </a:r>
          </a:p>
          <a:p>
            <a:pPr lvl="1"/>
            <a:r>
              <a:rPr lang="en-US" sz="1400" dirty="0">
                <a:effectLst/>
                <a:latin typeface="Times New Roman" panose="02020603050405020304" pitchFamily="18" charset="0"/>
                <a:ea typeface="Times New Roman" panose="02020603050405020304" pitchFamily="18" charset="0"/>
              </a:rPr>
              <a:t>Useful for systems with highly connected relationships</a:t>
            </a:r>
            <a:endParaRPr lang="en-IN" sz="1400" dirty="0">
              <a:effectLst/>
              <a:latin typeface="Times New Roman" panose="02020603050405020304" pitchFamily="18" charset="0"/>
              <a:ea typeface="Times New Roman" panose="02020603050405020304" pitchFamily="18" charset="0"/>
            </a:endParaRPr>
          </a:p>
          <a:p>
            <a:pPr marL="0" indent="0">
              <a:buNone/>
            </a:pPr>
            <a:endParaRPr lang="en-US" sz="1800" i="0" dirty="0">
              <a:solidFill>
                <a:schemeClr val="tx1"/>
              </a:solidFill>
              <a:effectLst/>
              <a:latin typeface="Times New Roman" panose="02020603050405020304" pitchFamily="18" charset="0"/>
              <a:cs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Disadvantages of Document based databases:</a:t>
            </a:r>
          </a:p>
          <a:p>
            <a:pPr lvl="1"/>
            <a:r>
              <a:rPr lang="en-US" sz="1400" dirty="0">
                <a:latin typeface="Times New Roman" panose="02020603050405020304" pitchFamily="18" charset="0"/>
                <a:ea typeface="Times New Roman" panose="02020603050405020304" pitchFamily="18" charset="0"/>
              </a:rPr>
              <a:t>No Standard Query Language</a:t>
            </a:r>
          </a:p>
          <a:p>
            <a:pPr lvl="1"/>
            <a:r>
              <a:rPr lang="en-US" sz="1400" dirty="0">
                <a:effectLst/>
                <a:latin typeface="Times New Roman" panose="02020603050405020304" pitchFamily="18" charset="0"/>
                <a:ea typeface="Times New Roman" panose="02020603050405020304" pitchFamily="18" charset="0"/>
              </a:rPr>
              <a:t>Not for Transact</a:t>
            </a:r>
            <a:r>
              <a:rPr lang="en-US" sz="1400" dirty="0">
                <a:latin typeface="Times New Roman" panose="02020603050405020304" pitchFamily="18" charset="0"/>
                <a:ea typeface="Times New Roman" panose="02020603050405020304" pitchFamily="18" charset="0"/>
              </a:rPr>
              <a:t>ional Based Systems</a:t>
            </a:r>
          </a:p>
          <a:p>
            <a:pPr lvl="1"/>
            <a:r>
              <a:rPr lang="en-US" sz="1400" dirty="0">
                <a:effectLst/>
                <a:latin typeface="Times New Roman" panose="02020603050405020304" pitchFamily="18" charset="0"/>
                <a:ea typeface="Times New Roman" panose="02020603050405020304" pitchFamily="18" charset="0"/>
              </a:rPr>
              <a:t>User base is </a:t>
            </a:r>
            <a:r>
              <a:rPr lang="en-US" sz="1400" dirty="0">
                <a:latin typeface="Times New Roman" panose="02020603050405020304" pitchFamily="18" charset="0"/>
                <a:ea typeface="Times New Roman" panose="02020603050405020304" pitchFamily="18" charset="0"/>
              </a:rPr>
              <a:t>small. Debugging and support is hard to find.</a:t>
            </a:r>
            <a:endParaRPr lang="en-US" sz="14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1"/>
          </p:nvPr>
        </p:nvSpPr>
        <p:spPr/>
        <p:txBody>
          <a:bodyPr/>
          <a:lstStyle/>
          <a:p>
            <a:fld id="{72A19FA5-5882-46EB-AA2C-E8D7FE7C815E}" type="slidenum">
              <a:rPr lang="en-US" altLang="en-US" smtClean="0"/>
              <a:pPr/>
              <a:t>12</a:t>
            </a:fld>
            <a:endParaRPr lang="en-US" altLang="en-US"/>
          </a:p>
        </p:txBody>
      </p:sp>
      <p:sp>
        <p:nvSpPr>
          <p:cNvPr id="5" name="Footer Placeholder 4"/>
          <p:cNvSpPr>
            <a:spLocks noGrp="1"/>
          </p:cNvSpPr>
          <p:nvPr>
            <p:ph type="ftr" sz="quarter" idx="12"/>
          </p:nvPr>
        </p:nvSpPr>
        <p:spPr/>
        <p:txBody>
          <a:bodyPr/>
          <a:lstStyle/>
          <a:p>
            <a:pPr>
              <a:defRPr/>
            </a:pPr>
            <a:r>
              <a:rPr lang="en-US" altLang="en-US"/>
              <a:t>NIT Delhi</a:t>
            </a:r>
          </a:p>
        </p:txBody>
      </p:sp>
    </p:spTree>
    <p:extLst>
      <p:ext uri="{BB962C8B-B14F-4D97-AF65-F5344CB8AC3E}">
        <p14:creationId xmlns:p14="http://schemas.microsoft.com/office/powerpoint/2010/main" val="253442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Based Databases</a:t>
            </a:r>
          </a:p>
        </p:txBody>
      </p:sp>
      <p:sp>
        <p:nvSpPr>
          <p:cNvPr id="4" name="Slide Number Placeholder 3"/>
          <p:cNvSpPr>
            <a:spLocks noGrp="1"/>
          </p:cNvSpPr>
          <p:nvPr>
            <p:ph type="sldNum" sz="quarter" idx="11"/>
          </p:nvPr>
        </p:nvSpPr>
        <p:spPr/>
        <p:txBody>
          <a:bodyPr/>
          <a:lstStyle/>
          <a:p>
            <a:fld id="{72A19FA5-5882-46EB-AA2C-E8D7FE7C815E}" type="slidenum">
              <a:rPr lang="en-US" altLang="en-US" smtClean="0"/>
              <a:pPr/>
              <a:t>13</a:t>
            </a:fld>
            <a:endParaRPr lang="en-US" altLang="en-US"/>
          </a:p>
        </p:txBody>
      </p:sp>
      <p:sp>
        <p:nvSpPr>
          <p:cNvPr id="5" name="Footer Placeholder 4"/>
          <p:cNvSpPr>
            <a:spLocks noGrp="1"/>
          </p:cNvSpPr>
          <p:nvPr>
            <p:ph type="ftr" sz="quarter" idx="12"/>
          </p:nvPr>
        </p:nvSpPr>
        <p:spPr/>
        <p:txBody>
          <a:bodyPr/>
          <a:lstStyle/>
          <a:p>
            <a:pPr>
              <a:defRPr/>
            </a:pPr>
            <a:r>
              <a:rPr lang="en-US" altLang="en-US"/>
              <a:t>NIT Delhi</a:t>
            </a:r>
          </a:p>
        </p:txBody>
      </p:sp>
      <p:sp>
        <p:nvSpPr>
          <p:cNvPr id="6" name="TextBox 5">
            <a:extLst>
              <a:ext uri="{FF2B5EF4-FFF2-40B4-BE49-F238E27FC236}">
                <a16:creationId xmlns:a16="http://schemas.microsoft.com/office/drawing/2014/main" id="{E270A936-75EF-41BF-8B04-5335BA295EF7}"/>
              </a:ext>
            </a:extLst>
          </p:cNvPr>
          <p:cNvSpPr txBox="1"/>
          <p:nvPr/>
        </p:nvSpPr>
        <p:spPr>
          <a:xfrm>
            <a:off x="1576233" y="5638730"/>
            <a:ext cx="5991533" cy="276999"/>
          </a:xfrm>
          <a:prstGeom prst="rect">
            <a:avLst/>
          </a:prstGeom>
          <a:solidFill>
            <a:schemeClr val="bg1">
              <a:lumMod val="95000"/>
            </a:schemeClr>
          </a:solidFill>
          <a:ln>
            <a:solidFill>
              <a:schemeClr val="tx2">
                <a:lumMod val="75000"/>
                <a:lumOff val="2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200" b="1" dirty="0"/>
              <a:t>Fig 5 : Graph based database (Neo4j) [5]</a:t>
            </a:r>
            <a:endParaRPr lang="en-US" sz="1200" dirty="0"/>
          </a:p>
        </p:txBody>
      </p:sp>
      <p:pic>
        <p:nvPicPr>
          <p:cNvPr id="8" name="Picture 7">
            <a:extLst>
              <a:ext uri="{FF2B5EF4-FFF2-40B4-BE49-F238E27FC236}">
                <a16:creationId xmlns:a16="http://schemas.microsoft.com/office/drawing/2014/main" id="{68A9825A-65C9-4BB4-B580-F583BDC422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5132" y="1319353"/>
            <a:ext cx="5193734" cy="4237125"/>
          </a:xfrm>
          <a:prstGeom prst="rect">
            <a:avLst/>
          </a:prstGeom>
        </p:spPr>
      </p:pic>
    </p:spTree>
    <p:extLst>
      <p:ext uri="{BB962C8B-B14F-4D97-AF65-F5344CB8AC3E}">
        <p14:creationId xmlns:p14="http://schemas.microsoft.com/office/powerpoint/2010/main" val="4151288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Based Databases</a:t>
            </a:r>
          </a:p>
        </p:txBody>
      </p:sp>
      <p:sp>
        <p:nvSpPr>
          <p:cNvPr id="3" name="Content Placeholder 2"/>
          <p:cNvSpPr>
            <a:spLocks noGrp="1"/>
          </p:cNvSpPr>
          <p:nvPr>
            <p:ph idx="1"/>
          </p:nvPr>
        </p:nvSpPr>
        <p:spPr/>
        <p:txBody>
          <a:bodyPr/>
          <a:lstStyle/>
          <a:p>
            <a:pPr marL="0" indent="0">
              <a:buNone/>
            </a:pPr>
            <a:r>
              <a:rPr lang="en-US" sz="1800" dirty="0"/>
              <a:t>Column oriented databases are databases that organize data by field, keeping all of the data associated with a field next to each other in memory. Columnar databases are great for querying data. </a:t>
            </a:r>
          </a:p>
          <a:p>
            <a:pPr marL="0" indent="0">
              <a:buNone/>
            </a:pPr>
            <a:endParaRPr lang="en-US" sz="1800" dirty="0"/>
          </a:p>
          <a:p>
            <a:r>
              <a:rPr lang="en-US" sz="1800" b="1" dirty="0">
                <a:effectLst/>
                <a:latin typeface="Times New Roman" panose="02020603050405020304" pitchFamily="18" charset="0"/>
                <a:ea typeface="Times New Roman" panose="02020603050405020304" pitchFamily="18" charset="0"/>
              </a:rPr>
              <a:t>Advantages of Column based databases:</a:t>
            </a:r>
          </a:p>
          <a:p>
            <a:pPr lvl="1"/>
            <a:r>
              <a:rPr lang="en-US" sz="1400" dirty="0">
                <a:solidFill>
                  <a:schemeClr val="accent6"/>
                </a:solidFill>
                <a:effectLst/>
                <a:latin typeface="Times New Roman" panose="02020603050405020304" pitchFamily="18" charset="0"/>
                <a:ea typeface="Times New Roman" panose="02020603050405020304" pitchFamily="18" charset="0"/>
              </a:rPr>
              <a:t>Self-Indexing</a:t>
            </a:r>
          </a:p>
          <a:p>
            <a:pPr lvl="1"/>
            <a:r>
              <a:rPr lang="en-US" sz="1400" i="0" dirty="0">
                <a:solidFill>
                  <a:schemeClr val="accent6"/>
                </a:solidFill>
                <a:latin typeface="Times New Roman" panose="02020603050405020304" pitchFamily="18" charset="0"/>
                <a:cs typeface="Times New Roman" panose="02020603050405020304" pitchFamily="18" charset="0"/>
              </a:rPr>
              <a:t>Sp</a:t>
            </a:r>
            <a:r>
              <a:rPr lang="en-US" sz="1400" dirty="0">
                <a:solidFill>
                  <a:schemeClr val="accent6"/>
                </a:solidFill>
                <a:latin typeface="Times New Roman" panose="02020603050405020304" pitchFamily="18" charset="0"/>
                <a:cs typeface="Times New Roman" panose="02020603050405020304" pitchFamily="18" charset="0"/>
              </a:rPr>
              <a:t>eed and efficiency</a:t>
            </a:r>
          </a:p>
          <a:p>
            <a:pPr lvl="1"/>
            <a:r>
              <a:rPr lang="en-US" sz="1400" i="0" dirty="0">
                <a:solidFill>
                  <a:schemeClr val="accent6"/>
                </a:solidFill>
                <a:effectLst/>
                <a:latin typeface="Times New Roman" panose="02020603050405020304" pitchFamily="18" charset="0"/>
                <a:cs typeface="Times New Roman" panose="02020603050405020304" pitchFamily="18" charset="0"/>
              </a:rPr>
              <a:t>Compressible da</a:t>
            </a:r>
            <a:r>
              <a:rPr lang="en-US" sz="1400" dirty="0">
                <a:solidFill>
                  <a:schemeClr val="accent6"/>
                </a:solidFill>
                <a:latin typeface="Times New Roman" panose="02020603050405020304" pitchFamily="18" charset="0"/>
                <a:cs typeface="Times New Roman" panose="02020603050405020304" pitchFamily="18" charset="0"/>
              </a:rPr>
              <a:t>ta</a:t>
            </a:r>
          </a:p>
          <a:p>
            <a:pPr lvl="1"/>
            <a:r>
              <a:rPr lang="en-US" sz="1400" i="0" dirty="0">
                <a:solidFill>
                  <a:schemeClr val="accent6"/>
                </a:solidFill>
                <a:effectLst/>
                <a:latin typeface="Times New Roman" panose="02020603050405020304" pitchFamily="18" charset="0"/>
                <a:cs typeface="Times New Roman" panose="02020603050405020304" pitchFamily="18" charset="0"/>
              </a:rPr>
              <a:t>Bulk data</a:t>
            </a:r>
          </a:p>
          <a:p>
            <a:pPr lvl="1"/>
            <a:endParaRPr lang="en-US" sz="1800" i="0" dirty="0">
              <a:solidFill>
                <a:schemeClr val="accent6"/>
              </a:solidFill>
              <a:effectLst/>
              <a:latin typeface="Times New Roman" panose="02020603050405020304" pitchFamily="18" charset="0"/>
              <a:cs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Disadvantages of Column based databases:</a:t>
            </a:r>
          </a:p>
          <a:p>
            <a:pPr lvl="1"/>
            <a:r>
              <a:rPr lang="en-US" sz="1400" dirty="0">
                <a:latin typeface="Times New Roman" panose="02020603050405020304" pitchFamily="18" charset="0"/>
              </a:rPr>
              <a:t>Bad for transactional data</a:t>
            </a:r>
          </a:p>
          <a:p>
            <a:pPr lvl="1"/>
            <a:r>
              <a:rPr lang="en-US" sz="1400" dirty="0">
                <a:latin typeface="Times New Roman" panose="02020603050405020304" pitchFamily="18" charset="0"/>
              </a:rPr>
              <a:t>Security</a:t>
            </a:r>
          </a:p>
          <a:p>
            <a:pPr lvl="1"/>
            <a:endParaRPr lang="en-US" sz="1400" dirty="0">
              <a:latin typeface="Times New Roman" panose="02020603050405020304" pitchFamily="18" charset="0"/>
            </a:endParaRPr>
          </a:p>
          <a:p>
            <a:pPr lvl="1"/>
            <a:endParaRPr lang="en-US" sz="1800" dirty="0"/>
          </a:p>
        </p:txBody>
      </p:sp>
      <p:sp>
        <p:nvSpPr>
          <p:cNvPr id="4" name="Slide Number Placeholder 3"/>
          <p:cNvSpPr>
            <a:spLocks noGrp="1"/>
          </p:cNvSpPr>
          <p:nvPr>
            <p:ph type="sldNum" sz="quarter" idx="11"/>
          </p:nvPr>
        </p:nvSpPr>
        <p:spPr/>
        <p:txBody>
          <a:bodyPr/>
          <a:lstStyle/>
          <a:p>
            <a:fld id="{72A19FA5-5882-46EB-AA2C-E8D7FE7C815E}" type="slidenum">
              <a:rPr lang="en-US" altLang="en-US" smtClean="0"/>
              <a:pPr/>
              <a:t>14</a:t>
            </a:fld>
            <a:endParaRPr lang="en-US" altLang="en-US"/>
          </a:p>
        </p:txBody>
      </p:sp>
      <p:sp>
        <p:nvSpPr>
          <p:cNvPr id="5" name="Footer Placeholder 4"/>
          <p:cNvSpPr>
            <a:spLocks noGrp="1"/>
          </p:cNvSpPr>
          <p:nvPr>
            <p:ph type="ftr" sz="quarter" idx="12"/>
          </p:nvPr>
        </p:nvSpPr>
        <p:spPr/>
        <p:txBody>
          <a:bodyPr/>
          <a:lstStyle/>
          <a:p>
            <a:pPr>
              <a:defRPr/>
            </a:pPr>
            <a:r>
              <a:rPr lang="en-US" altLang="en-US"/>
              <a:t>NIT Delhi</a:t>
            </a:r>
          </a:p>
        </p:txBody>
      </p:sp>
    </p:spTree>
    <p:extLst>
      <p:ext uri="{BB962C8B-B14F-4D97-AF65-F5344CB8AC3E}">
        <p14:creationId xmlns:p14="http://schemas.microsoft.com/office/powerpoint/2010/main" val="1657509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Based Databases</a:t>
            </a:r>
          </a:p>
        </p:txBody>
      </p:sp>
      <p:sp>
        <p:nvSpPr>
          <p:cNvPr id="4" name="Slide Number Placeholder 3"/>
          <p:cNvSpPr>
            <a:spLocks noGrp="1"/>
          </p:cNvSpPr>
          <p:nvPr>
            <p:ph type="sldNum" sz="quarter" idx="11"/>
          </p:nvPr>
        </p:nvSpPr>
        <p:spPr/>
        <p:txBody>
          <a:bodyPr/>
          <a:lstStyle/>
          <a:p>
            <a:fld id="{72A19FA5-5882-46EB-AA2C-E8D7FE7C815E}" type="slidenum">
              <a:rPr lang="en-US" altLang="en-US" smtClean="0"/>
              <a:pPr/>
              <a:t>15</a:t>
            </a:fld>
            <a:endParaRPr lang="en-US" altLang="en-US"/>
          </a:p>
        </p:txBody>
      </p:sp>
      <p:sp>
        <p:nvSpPr>
          <p:cNvPr id="5" name="Footer Placeholder 4"/>
          <p:cNvSpPr>
            <a:spLocks noGrp="1"/>
          </p:cNvSpPr>
          <p:nvPr>
            <p:ph type="ftr" sz="quarter" idx="12"/>
          </p:nvPr>
        </p:nvSpPr>
        <p:spPr/>
        <p:txBody>
          <a:bodyPr/>
          <a:lstStyle/>
          <a:p>
            <a:pPr>
              <a:defRPr/>
            </a:pPr>
            <a:r>
              <a:rPr lang="en-US" altLang="en-US"/>
              <a:t>NIT Delhi</a:t>
            </a:r>
          </a:p>
        </p:txBody>
      </p:sp>
      <p:pic>
        <p:nvPicPr>
          <p:cNvPr id="7" name="Picture 6">
            <a:extLst>
              <a:ext uri="{FF2B5EF4-FFF2-40B4-BE49-F238E27FC236}">
                <a16:creationId xmlns:a16="http://schemas.microsoft.com/office/drawing/2014/main" id="{96F76B73-55AD-45C7-97FE-090E4383E7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506" y="1283134"/>
            <a:ext cx="8076988" cy="4291732"/>
          </a:xfrm>
          <a:prstGeom prst="rect">
            <a:avLst/>
          </a:prstGeom>
        </p:spPr>
      </p:pic>
      <p:sp>
        <p:nvSpPr>
          <p:cNvPr id="8" name="TextBox 7">
            <a:extLst>
              <a:ext uri="{FF2B5EF4-FFF2-40B4-BE49-F238E27FC236}">
                <a16:creationId xmlns:a16="http://schemas.microsoft.com/office/drawing/2014/main" id="{34BA7038-70A7-4974-BB34-256ED1573214}"/>
              </a:ext>
            </a:extLst>
          </p:cNvPr>
          <p:cNvSpPr txBox="1"/>
          <p:nvPr/>
        </p:nvSpPr>
        <p:spPr>
          <a:xfrm>
            <a:off x="1576233" y="5638730"/>
            <a:ext cx="5991533" cy="276999"/>
          </a:xfrm>
          <a:prstGeom prst="rect">
            <a:avLst/>
          </a:prstGeom>
          <a:solidFill>
            <a:schemeClr val="bg1">
              <a:lumMod val="95000"/>
            </a:schemeClr>
          </a:solidFill>
          <a:ln>
            <a:solidFill>
              <a:schemeClr val="tx2">
                <a:lumMod val="75000"/>
                <a:lumOff val="2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200" b="1" dirty="0"/>
              <a:t>Fig 6 : Column based database (MariaDB) [6]</a:t>
            </a:r>
            <a:endParaRPr lang="en-US" sz="1200" dirty="0"/>
          </a:p>
        </p:txBody>
      </p:sp>
    </p:spTree>
    <p:extLst>
      <p:ext uri="{BB962C8B-B14F-4D97-AF65-F5344CB8AC3E}">
        <p14:creationId xmlns:p14="http://schemas.microsoft.com/office/powerpoint/2010/main" val="993235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Native XML Based Databases</a:t>
            </a:r>
          </a:p>
        </p:txBody>
      </p:sp>
      <p:sp>
        <p:nvSpPr>
          <p:cNvPr id="3" name="Content Placeholder 2"/>
          <p:cNvSpPr>
            <a:spLocks noGrp="1"/>
          </p:cNvSpPr>
          <p:nvPr>
            <p:ph idx="1"/>
          </p:nvPr>
        </p:nvSpPr>
        <p:spPr/>
        <p:txBody>
          <a:bodyPr/>
          <a:lstStyle/>
          <a:p>
            <a:pPr marL="0" indent="0">
              <a:buNone/>
            </a:pPr>
            <a:r>
              <a:rPr lang="en-US" sz="1800" dirty="0"/>
              <a:t>Native XML database is based on the container rather than table format. It can store large amount of XML document and data. Native XML database is queried by the XPath-expressions.</a:t>
            </a:r>
          </a:p>
          <a:p>
            <a:pPr marL="0" indent="0">
              <a:buNone/>
            </a:pPr>
            <a:endParaRPr lang="en-US" sz="1800" dirty="0"/>
          </a:p>
          <a:p>
            <a:r>
              <a:rPr lang="en-US" sz="1800" b="1" dirty="0">
                <a:effectLst/>
                <a:latin typeface="Times New Roman" panose="02020603050405020304" pitchFamily="18" charset="0"/>
                <a:ea typeface="Times New Roman" panose="02020603050405020304" pitchFamily="18" charset="0"/>
              </a:rPr>
              <a:t>Advantages of Native XML based databases:</a:t>
            </a:r>
          </a:p>
          <a:p>
            <a:pPr lvl="1"/>
            <a:r>
              <a:rPr lang="en-US" sz="1400" i="0" dirty="0">
                <a:solidFill>
                  <a:schemeClr val="accent6"/>
                </a:solidFill>
                <a:latin typeface="Times New Roman" panose="02020603050405020304" pitchFamily="18" charset="0"/>
                <a:cs typeface="Times New Roman" panose="02020603050405020304" pitchFamily="18" charset="0"/>
              </a:rPr>
              <a:t>Efficient in storing and managing XML documents than XML-enabled databases</a:t>
            </a:r>
          </a:p>
          <a:p>
            <a:pPr lvl="1"/>
            <a:r>
              <a:rPr lang="en-US" sz="1400" i="0" dirty="0">
                <a:solidFill>
                  <a:schemeClr val="accent6"/>
                </a:solidFill>
                <a:effectLst/>
                <a:latin typeface="Times New Roman" panose="02020603050405020304" pitchFamily="18" charset="0"/>
                <a:cs typeface="Times New Roman" panose="02020603050405020304" pitchFamily="18" charset="0"/>
              </a:rPr>
              <a:t>Can store more than 2 dimensional data</a:t>
            </a:r>
          </a:p>
          <a:p>
            <a:pPr lvl="1"/>
            <a:endParaRPr lang="en-US" sz="1400" i="0" dirty="0">
              <a:solidFill>
                <a:schemeClr val="tx1"/>
              </a:solidFill>
              <a:effectLst/>
              <a:latin typeface="Times New Roman" panose="02020603050405020304" pitchFamily="18" charset="0"/>
              <a:cs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Disadvantages of Native XML based databases:</a:t>
            </a:r>
          </a:p>
          <a:p>
            <a:pPr lvl="1"/>
            <a:r>
              <a:rPr lang="en-US" sz="1400" dirty="0">
                <a:latin typeface="Times New Roman" panose="02020603050405020304" pitchFamily="18" charset="0"/>
              </a:rPr>
              <a:t>Relatively new</a:t>
            </a:r>
          </a:p>
          <a:p>
            <a:pPr lvl="1"/>
            <a:r>
              <a:rPr lang="en-US" sz="1400" dirty="0">
                <a:latin typeface="Times New Roman" panose="02020603050405020304" pitchFamily="18" charset="0"/>
              </a:rPr>
              <a:t>Not easy to learn</a:t>
            </a:r>
          </a:p>
          <a:p>
            <a:pPr lvl="1"/>
            <a:r>
              <a:rPr lang="en-US" sz="1400" dirty="0">
                <a:latin typeface="Times New Roman" panose="02020603050405020304" pitchFamily="18" charset="0"/>
              </a:rPr>
              <a:t>Small community so support is hard to find.</a:t>
            </a:r>
            <a:endParaRPr lang="en-US" sz="1800" dirty="0"/>
          </a:p>
        </p:txBody>
      </p:sp>
      <p:sp>
        <p:nvSpPr>
          <p:cNvPr id="4" name="Slide Number Placeholder 3"/>
          <p:cNvSpPr>
            <a:spLocks noGrp="1"/>
          </p:cNvSpPr>
          <p:nvPr>
            <p:ph type="sldNum" sz="quarter" idx="11"/>
          </p:nvPr>
        </p:nvSpPr>
        <p:spPr/>
        <p:txBody>
          <a:bodyPr/>
          <a:lstStyle/>
          <a:p>
            <a:fld id="{72A19FA5-5882-46EB-AA2C-E8D7FE7C815E}" type="slidenum">
              <a:rPr lang="en-US" altLang="en-US" smtClean="0"/>
              <a:pPr/>
              <a:t>16</a:t>
            </a:fld>
            <a:endParaRPr lang="en-US" altLang="en-US"/>
          </a:p>
        </p:txBody>
      </p:sp>
      <p:sp>
        <p:nvSpPr>
          <p:cNvPr id="5" name="Footer Placeholder 4"/>
          <p:cNvSpPr>
            <a:spLocks noGrp="1"/>
          </p:cNvSpPr>
          <p:nvPr>
            <p:ph type="ftr" sz="quarter" idx="12"/>
          </p:nvPr>
        </p:nvSpPr>
        <p:spPr/>
        <p:txBody>
          <a:bodyPr/>
          <a:lstStyle/>
          <a:p>
            <a:pPr>
              <a:defRPr/>
            </a:pPr>
            <a:r>
              <a:rPr lang="en-US" altLang="en-US"/>
              <a:t>NIT Delhi</a:t>
            </a:r>
          </a:p>
        </p:txBody>
      </p:sp>
    </p:spTree>
    <p:extLst>
      <p:ext uri="{BB962C8B-B14F-4D97-AF65-F5344CB8AC3E}">
        <p14:creationId xmlns:p14="http://schemas.microsoft.com/office/powerpoint/2010/main" val="53383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Native XML Based Databases</a:t>
            </a:r>
          </a:p>
        </p:txBody>
      </p:sp>
      <p:sp>
        <p:nvSpPr>
          <p:cNvPr id="4" name="Slide Number Placeholder 3"/>
          <p:cNvSpPr>
            <a:spLocks noGrp="1"/>
          </p:cNvSpPr>
          <p:nvPr>
            <p:ph type="sldNum" sz="quarter" idx="11"/>
          </p:nvPr>
        </p:nvSpPr>
        <p:spPr/>
        <p:txBody>
          <a:bodyPr/>
          <a:lstStyle/>
          <a:p>
            <a:fld id="{72A19FA5-5882-46EB-AA2C-E8D7FE7C815E}" type="slidenum">
              <a:rPr lang="en-US" altLang="en-US" smtClean="0"/>
              <a:pPr/>
              <a:t>17</a:t>
            </a:fld>
            <a:endParaRPr lang="en-US" altLang="en-US"/>
          </a:p>
        </p:txBody>
      </p:sp>
      <p:sp>
        <p:nvSpPr>
          <p:cNvPr id="5" name="Footer Placeholder 4"/>
          <p:cNvSpPr>
            <a:spLocks noGrp="1"/>
          </p:cNvSpPr>
          <p:nvPr>
            <p:ph type="ftr" sz="quarter" idx="12"/>
          </p:nvPr>
        </p:nvSpPr>
        <p:spPr/>
        <p:txBody>
          <a:bodyPr/>
          <a:lstStyle/>
          <a:p>
            <a:pPr>
              <a:defRPr/>
            </a:pPr>
            <a:r>
              <a:rPr lang="en-US" altLang="en-US"/>
              <a:t>NIT Delhi</a:t>
            </a:r>
          </a:p>
        </p:txBody>
      </p:sp>
      <p:pic>
        <p:nvPicPr>
          <p:cNvPr id="7" name="Picture 6">
            <a:extLst>
              <a:ext uri="{FF2B5EF4-FFF2-40B4-BE49-F238E27FC236}">
                <a16:creationId xmlns:a16="http://schemas.microsoft.com/office/drawing/2014/main" id="{6F0E7B39-AE57-4650-A38B-8327775F9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0915" y="1289259"/>
            <a:ext cx="3262170" cy="4645329"/>
          </a:xfrm>
          <a:prstGeom prst="rect">
            <a:avLst/>
          </a:prstGeom>
        </p:spPr>
      </p:pic>
      <p:sp>
        <p:nvSpPr>
          <p:cNvPr id="8" name="TextBox 7">
            <a:extLst>
              <a:ext uri="{FF2B5EF4-FFF2-40B4-BE49-F238E27FC236}">
                <a16:creationId xmlns:a16="http://schemas.microsoft.com/office/drawing/2014/main" id="{399AC783-C419-4DB3-94F0-12B95AD24E31}"/>
              </a:ext>
            </a:extLst>
          </p:cNvPr>
          <p:cNvSpPr txBox="1"/>
          <p:nvPr/>
        </p:nvSpPr>
        <p:spPr>
          <a:xfrm>
            <a:off x="1576233" y="6024729"/>
            <a:ext cx="5991533" cy="276999"/>
          </a:xfrm>
          <a:prstGeom prst="rect">
            <a:avLst/>
          </a:prstGeom>
          <a:solidFill>
            <a:schemeClr val="bg1">
              <a:lumMod val="95000"/>
            </a:schemeClr>
          </a:solidFill>
          <a:ln>
            <a:solidFill>
              <a:schemeClr val="tx2">
                <a:lumMod val="75000"/>
                <a:lumOff val="2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200" b="1" dirty="0"/>
              <a:t>Fig 7 : Native XML based database [7]</a:t>
            </a:r>
            <a:endParaRPr lang="en-US" sz="1200" dirty="0"/>
          </a:p>
        </p:txBody>
      </p:sp>
    </p:spTree>
    <p:extLst>
      <p:ext uri="{BB962C8B-B14F-4D97-AF65-F5344CB8AC3E}">
        <p14:creationId xmlns:p14="http://schemas.microsoft.com/office/powerpoint/2010/main" val="896647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Databases</a:t>
            </a:r>
          </a:p>
        </p:txBody>
      </p:sp>
      <p:sp>
        <p:nvSpPr>
          <p:cNvPr id="3" name="Content Placeholder 2"/>
          <p:cNvSpPr>
            <a:spLocks noGrp="1"/>
          </p:cNvSpPr>
          <p:nvPr>
            <p:ph idx="1"/>
          </p:nvPr>
        </p:nvSpPr>
        <p:spPr>
          <a:xfrm>
            <a:off x="685800" y="1371600"/>
            <a:ext cx="7772400" cy="4952924"/>
          </a:xfrm>
        </p:spPr>
        <p:txBody>
          <a:bodyPr/>
          <a:lstStyle/>
          <a:p>
            <a:pPr marL="0" indent="0">
              <a:buNone/>
            </a:pPr>
            <a:r>
              <a:rPr lang="en-US" sz="1800" dirty="0"/>
              <a:t>Hierarchical databases revolutionized the field of database management by introducing a new way of organizing data. Hierarchical databases provide a hierarchy of records where each record has a single parent, resulting in a tree-like structure that may be used to classify entries based on their parent record.</a:t>
            </a:r>
          </a:p>
          <a:p>
            <a:r>
              <a:rPr lang="en-US" sz="1800" b="1" dirty="0">
                <a:effectLst/>
                <a:latin typeface="Times New Roman" panose="02020603050405020304" pitchFamily="18" charset="0"/>
                <a:ea typeface="Times New Roman" panose="02020603050405020304" pitchFamily="18" charset="0"/>
              </a:rPr>
              <a:t>Advantages of Hierarchical Databases:</a:t>
            </a:r>
          </a:p>
          <a:p>
            <a:pPr lvl="1"/>
            <a:r>
              <a:rPr lang="en-US" sz="1400" i="0" dirty="0">
                <a:solidFill>
                  <a:schemeClr val="accent6"/>
                </a:solidFill>
                <a:latin typeface="Times New Roman" panose="02020603050405020304" pitchFamily="18" charset="0"/>
                <a:cs typeface="Times New Roman" panose="02020603050405020304" pitchFamily="18" charset="0"/>
              </a:rPr>
              <a:t>Hierarchical structure, like a family tree</a:t>
            </a:r>
          </a:p>
          <a:p>
            <a:pPr lvl="1"/>
            <a:r>
              <a:rPr lang="en-US" sz="1400" i="0" dirty="0">
                <a:solidFill>
                  <a:schemeClr val="accent6"/>
                </a:solidFill>
                <a:latin typeface="Times New Roman" panose="02020603050405020304" pitchFamily="18" charset="0"/>
                <a:cs typeface="Times New Roman" panose="02020603050405020304" pitchFamily="18" charset="0"/>
              </a:rPr>
              <a:t>Simple and easy to use</a:t>
            </a:r>
          </a:p>
          <a:p>
            <a:pPr lvl="1"/>
            <a:r>
              <a:rPr lang="en-US" sz="1400" i="0" dirty="0">
                <a:solidFill>
                  <a:schemeClr val="accent6"/>
                </a:solidFill>
                <a:effectLst/>
                <a:latin typeface="Times New Roman" panose="02020603050405020304" pitchFamily="18" charset="0"/>
                <a:cs typeface="Times New Roman" panose="02020603050405020304" pitchFamily="18" charset="0"/>
              </a:rPr>
              <a:t>Good for applications that require fast data access and retrieval</a:t>
            </a:r>
          </a:p>
          <a:p>
            <a:pPr lvl="1"/>
            <a:r>
              <a:rPr lang="en-US" sz="1400" i="0" dirty="0">
                <a:solidFill>
                  <a:schemeClr val="accent6"/>
                </a:solidFill>
                <a:effectLst/>
                <a:latin typeface="Times New Roman" panose="02020603050405020304" pitchFamily="18" charset="0"/>
                <a:cs typeface="Times New Roman" panose="02020603050405020304" pitchFamily="18" charset="0"/>
              </a:rPr>
              <a:t>Efficient for batch processing</a:t>
            </a:r>
          </a:p>
          <a:p>
            <a:pPr lvl="1"/>
            <a:endParaRPr lang="en-US" sz="1400" i="0" dirty="0">
              <a:solidFill>
                <a:schemeClr val="tx1"/>
              </a:solidFill>
              <a:effectLst/>
              <a:latin typeface="Times New Roman" panose="02020603050405020304" pitchFamily="18" charset="0"/>
              <a:cs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Disadvantages of Hierarchical Databases:</a:t>
            </a:r>
          </a:p>
          <a:p>
            <a:pPr lvl="1"/>
            <a:r>
              <a:rPr lang="en-US" sz="1400" dirty="0">
                <a:latin typeface="Times New Roman" panose="02020603050405020304" pitchFamily="18" charset="0"/>
              </a:rPr>
              <a:t>Limited flexibility</a:t>
            </a:r>
          </a:p>
          <a:p>
            <a:pPr lvl="1"/>
            <a:r>
              <a:rPr lang="en-US" sz="1400" dirty="0">
                <a:latin typeface="Times New Roman" panose="02020603050405020304" pitchFamily="18" charset="0"/>
              </a:rPr>
              <a:t>Difficult to handle complex relationships between data elements</a:t>
            </a:r>
          </a:p>
          <a:p>
            <a:pPr lvl="1"/>
            <a:r>
              <a:rPr lang="en-US" sz="1400" dirty="0">
                <a:latin typeface="Times New Roman" panose="02020603050405020304" pitchFamily="18" charset="0"/>
              </a:rPr>
              <a:t>Can lead to data redundancy and inconsistency</a:t>
            </a:r>
          </a:p>
          <a:p>
            <a:pPr lvl="1"/>
            <a:r>
              <a:rPr lang="en-US" sz="1400" dirty="0">
                <a:latin typeface="Times New Roman" panose="02020603050405020304" pitchFamily="18" charset="0"/>
              </a:rPr>
              <a:t>Not suitable for handling unstructured data</a:t>
            </a:r>
            <a:endParaRPr lang="en-US" sz="1400" b="1" dirty="0">
              <a:effectLst/>
              <a:latin typeface="Times New Roman" panose="02020603050405020304" pitchFamily="18" charset="0"/>
              <a:ea typeface="Times New Roman" panose="02020603050405020304" pitchFamily="18" charset="0"/>
            </a:endParaRPr>
          </a:p>
          <a:p>
            <a:r>
              <a:rPr lang="en-US" sz="1800" b="1" dirty="0">
                <a:latin typeface="Times New Roman" panose="02020603050405020304" pitchFamily="18" charset="0"/>
                <a:ea typeface="Times New Roman" panose="02020603050405020304" pitchFamily="18" charset="0"/>
              </a:rPr>
              <a:t>Examples: </a:t>
            </a:r>
          </a:p>
          <a:p>
            <a:pPr lvl="1"/>
            <a:r>
              <a:rPr lang="en-US" sz="1400" dirty="0">
                <a:latin typeface="Times New Roman" panose="02020603050405020304" pitchFamily="18" charset="0"/>
              </a:rPr>
              <a:t>Filesystems, DNS, LDAP directories</a:t>
            </a:r>
          </a:p>
          <a:p>
            <a:pPr lvl="1"/>
            <a:endParaRPr lang="en-US" sz="1800" dirty="0"/>
          </a:p>
        </p:txBody>
      </p:sp>
      <p:sp>
        <p:nvSpPr>
          <p:cNvPr id="4" name="Slide Number Placeholder 3"/>
          <p:cNvSpPr>
            <a:spLocks noGrp="1"/>
          </p:cNvSpPr>
          <p:nvPr>
            <p:ph type="sldNum" sz="quarter" idx="11"/>
          </p:nvPr>
        </p:nvSpPr>
        <p:spPr/>
        <p:txBody>
          <a:bodyPr/>
          <a:lstStyle/>
          <a:p>
            <a:fld id="{72A19FA5-5882-46EB-AA2C-E8D7FE7C815E}" type="slidenum">
              <a:rPr lang="en-US" altLang="en-US" smtClean="0"/>
              <a:pPr/>
              <a:t>18</a:t>
            </a:fld>
            <a:endParaRPr lang="en-US" altLang="en-US"/>
          </a:p>
        </p:txBody>
      </p:sp>
      <p:sp>
        <p:nvSpPr>
          <p:cNvPr id="5" name="Footer Placeholder 4"/>
          <p:cNvSpPr>
            <a:spLocks noGrp="1"/>
          </p:cNvSpPr>
          <p:nvPr>
            <p:ph type="ftr" sz="quarter" idx="12"/>
          </p:nvPr>
        </p:nvSpPr>
        <p:spPr/>
        <p:txBody>
          <a:bodyPr/>
          <a:lstStyle/>
          <a:p>
            <a:pPr>
              <a:defRPr/>
            </a:pPr>
            <a:r>
              <a:rPr lang="en-US" altLang="en-US"/>
              <a:t>NIT Delhi</a:t>
            </a:r>
          </a:p>
        </p:txBody>
      </p:sp>
    </p:spTree>
    <p:extLst>
      <p:ext uri="{BB962C8B-B14F-4D97-AF65-F5344CB8AC3E}">
        <p14:creationId xmlns:p14="http://schemas.microsoft.com/office/powerpoint/2010/main" val="996631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Databases</a:t>
            </a:r>
          </a:p>
        </p:txBody>
      </p:sp>
      <p:sp>
        <p:nvSpPr>
          <p:cNvPr id="4" name="Slide Number Placeholder 3"/>
          <p:cNvSpPr>
            <a:spLocks noGrp="1"/>
          </p:cNvSpPr>
          <p:nvPr>
            <p:ph type="sldNum" sz="quarter" idx="11"/>
          </p:nvPr>
        </p:nvSpPr>
        <p:spPr/>
        <p:txBody>
          <a:bodyPr/>
          <a:lstStyle/>
          <a:p>
            <a:fld id="{72A19FA5-5882-46EB-AA2C-E8D7FE7C815E}" type="slidenum">
              <a:rPr lang="en-US" altLang="en-US" smtClean="0"/>
              <a:pPr/>
              <a:t>19</a:t>
            </a:fld>
            <a:endParaRPr lang="en-US" altLang="en-US"/>
          </a:p>
        </p:txBody>
      </p:sp>
      <p:sp>
        <p:nvSpPr>
          <p:cNvPr id="5" name="Footer Placeholder 4"/>
          <p:cNvSpPr>
            <a:spLocks noGrp="1"/>
          </p:cNvSpPr>
          <p:nvPr>
            <p:ph type="ftr" sz="quarter" idx="12"/>
          </p:nvPr>
        </p:nvSpPr>
        <p:spPr/>
        <p:txBody>
          <a:bodyPr/>
          <a:lstStyle/>
          <a:p>
            <a:pPr>
              <a:defRPr/>
            </a:pPr>
            <a:r>
              <a:rPr lang="en-US" altLang="en-US"/>
              <a:t>NIT Delhi</a:t>
            </a:r>
          </a:p>
        </p:txBody>
      </p:sp>
      <p:sp>
        <p:nvSpPr>
          <p:cNvPr id="8" name="TextBox 7">
            <a:extLst>
              <a:ext uri="{FF2B5EF4-FFF2-40B4-BE49-F238E27FC236}">
                <a16:creationId xmlns:a16="http://schemas.microsoft.com/office/drawing/2014/main" id="{399AC783-C419-4DB3-94F0-12B95AD24E31}"/>
              </a:ext>
            </a:extLst>
          </p:cNvPr>
          <p:cNvSpPr txBox="1"/>
          <p:nvPr/>
        </p:nvSpPr>
        <p:spPr>
          <a:xfrm>
            <a:off x="1576233" y="6024729"/>
            <a:ext cx="5991533" cy="276999"/>
          </a:xfrm>
          <a:prstGeom prst="rect">
            <a:avLst/>
          </a:prstGeom>
          <a:solidFill>
            <a:schemeClr val="bg1">
              <a:lumMod val="95000"/>
            </a:schemeClr>
          </a:solidFill>
          <a:ln>
            <a:solidFill>
              <a:schemeClr val="tx2">
                <a:lumMod val="75000"/>
                <a:lumOff val="2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200" b="1" dirty="0"/>
              <a:t>Fig 8 : Hierarchical Databases [8]</a:t>
            </a:r>
            <a:endParaRPr lang="en-US" sz="1200" dirty="0"/>
          </a:p>
        </p:txBody>
      </p:sp>
      <p:pic>
        <p:nvPicPr>
          <p:cNvPr id="6" name="Graphic 5">
            <a:extLst>
              <a:ext uri="{FF2B5EF4-FFF2-40B4-BE49-F238E27FC236}">
                <a16:creationId xmlns:a16="http://schemas.microsoft.com/office/drawing/2014/main" id="{CC8B3849-59B7-4DC4-837F-46462E65FB7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4480"/>
          <a:stretch/>
        </p:blipFill>
        <p:spPr>
          <a:xfrm>
            <a:off x="609644" y="1833292"/>
            <a:ext cx="7924712" cy="3600083"/>
          </a:xfrm>
          <a:prstGeom prst="rect">
            <a:avLst/>
          </a:prstGeom>
        </p:spPr>
      </p:pic>
    </p:spTree>
    <p:extLst>
      <p:ext uri="{BB962C8B-B14F-4D97-AF65-F5344CB8AC3E}">
        <p14:creationId xmlns:p14="http://schemas.microsoft.com/office/powerpoint/2010/main" val="1585216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noChangeArrowheads="1"/>
          </p:cNvSpPr>
          <p:nvPr>
            <p:ph type="title"/>
          </p:nvPr>
        </p:nvSpPr>
        <p:spPr/>
        <p:txBody>
          <a:bodyPr/>
          <a:lstStyle/>
          <a:p>
            <a:r>
              <a:rPr lang="en-US" altLang="en-US" dirty="0"/>
              <a:t>Table of Contents</a:t>
            </a:r>
            <a:endParaRPr lang="en-IN" altLang="en-US" dirty="0"/>
          </a:p>
        </p:txBody>
      </p:sp>
      <p:sp>
        <p:nvSpPr>
          <p:cNvPr id="24578" name="Content Placeholder 2"/>
          <p:cNvSpPr>
            <a:spLocks noGrp="1" noChangeArrowheads="1"/>
          </p:cNvSpPr>
          <p:nvPr>
            <p:ph idx="1"/>
          </p:nvPr>
        </p:nvSpPr>
        <p:spPr>
          <a:xfrm>
            <a:off x="609704" y="1371600"/>
            <a:ext cx="8076988" cy="4687888"/>
          </a:xfrm>
        </p:spPr>
        <p:txBody>
          <a:bodyPr/>
          <a:lstStyle/>
          <a:p>
            <a:pPr algn="just">
              <a:buFont typeface="+mj-lt"/>
              <a:buAutoNum type="arabicPeriod"/>
            </a:pPr>
            <a:r>
              <a:rPr lang="en-US" sz="1800" dirty="0">
                <a:ea typeface="Times New Roman" panose="02020603050405020304" pitchFamily="18" charset="0"/>
              </a:rPr>
              <a:t>INTRODUCTION</a:t>
            </a:r>
          </a:p>
          <a:p>
            <a:pPr algn="just">
              <a:buFont typeface="+mj-lt"/>
              <a:buAutoNum type="arabicPeriod"/>
            </a:pPr>
            <a:r>
              <a:rPr lang="en-US" sz="1800" dirty="0">
                <a:solidFill>
                  <a:srgbClr val="202124"/>
                </a:solidFill>
                <a:ea typeface="Times New Roman" panose="02020603050405020304" pitchFamily="18" charset="0"/>
              </a:rPr>
              <a:t>FLAT FILE-BASED DATABASE</a:t>
            </a:r>
          </a:p>
          <a:p>
            <a:pPr algn="just">
              <a:buFont typeface="+mj-lt"/>
              <a:buAutoNum type="arabicPeriod"/>
            </a:pPr>
            <a:r>
              <a:rPr lang="en-US" sz="1800" dirty="0">
                <a:solidFill>
                  <a:srgbClr val="202124"/>
                </a:solidFill>
                <a:ea typeface="Times New Roman" panose="02020603050405020304" pitchFamily="18" charset="0"/>
              </a:rPr>
              <a:t>RELATIONAL BASED DATABASE</a:t>
            </a:r>
          </a:p>
          <a:p>
            <a:pPr algn="just">
              <a:buFont typeface="+mj-lt"/>
              <a:buAutoNum type="arabicPeriod"/>
            </a:pPr>
            <a:r>
              <a:rPr lang="en-US" sz="1800" dirty="0">
                <a:solidFill>
                  <a:srgbClr val="202124"/>
                </a:solidFill>
                <a:ea typeface="Times New Roman" panose="02020603050405020304" pitchFamily="18" charset="0"/>
              </a:rPr>
              <a:t>KEY-VALUE-BASED DATABASE</a:t>
            </a:r>
          </a:p>
          <a:p>
            <a:pPr algn="just">
              <a:buFont typeface="+mj-lt"/>
              <a:buAutoNum type="arabicPeriod"/>
            </a:pPr>
            <a:r>
              <a:rPr lang="en-US" sz="1800" dirty="0">
                <a:solidFill>
                  <a:srgbClr val="202124"/>
                </a:solidFill>
                <a:ea typeface="Times New Roman" panose="02020603050405020304" pitchFamily="18" charset="0"/>
              </a:rPr>
              <a:t>DOCUMENT-BASED DATABASE</a:t>
            </a:r>
          </a:p>
          <a:p>
            <a:pPr algn="just">
              <a:buFont typeface="+mj-lt"/>
              <a:buAutoNum type="arabicPeriod"/>
            </a:pPr>
            <a:r>
              <a:rPr lang="en-US" sz="1800" dirty="0">
                <a:solidFill>
                  <a:srgbClr val="202124"/>
                </a:solidFill>
                <a:ea typeface="Times New Roman" panose="02020603050405020304" pitchFamily="18" charset="0"/>
              </a:rPr>
              <a:t>GRAPH-BASED DATABASE</a:t>
            </a:r>
          </a:p>
          <a:p>
            <a:pPr algn="just">
              <a:buFont typeface="+mj-lt"/>
              <a:buAutoNum type="arabicPeriod"/>
            </a:pPr>
            <a:r>
              <a:rPr lang="en-US" sz="1800" dirty="0">
                <a:solidFill>
                  <a:srgbClr val="202124"/>
                </a:solidFill>
                <a:ea typeface="Times New Roman" panose="02020603050405020304" pitchFamily="18" charset="0"/>
              </a:rPr>
              <a:t>COLUMN-BASEDATABASE</a:t>
            </a:r>
          </a:p>
          <a:p>
            <a:pPr algn="just">
              <a:buFont typeface="+mj-lt"/>
              <a:buAutoNum type="arabicPeriod"/>
            </a:pPr>
            <a:r>
              <a:rPr lang="en-US" sz="1800" dirty="0">
                <a:solidFill>
                  <a:srgbClr val="202124"/>
                </a:solidFill>
                <a:ea typeface="Times New Roman" panose="02020603050405020304" pitchFamily="18" charset="0"/>
              </a:rPr>
              <a:t>NATIVE XML-BASED DATABASE</a:t>
            </a:r>
          </a:p>
          <a:p>
            <a:pPr algn="just">
              <a:buFont typeface="+mj-lt"/>
              <a:buAutoNum type="arabicPeriod"/>
            </a:pPr>
            <a:r>
              <a:rPr lang="en-US" sz="1800" dirty="0">
                <a:solidFill>
                  <a:srgbClr val="202124"/>
                </a:solidFill>
              </a:rPr>
              <a:t>HIERARCHICAL DATABASES (4th </a:t>
            </a:r>
            <a:r>
              <a:rPr lang="en-US" sz="1800" dirty="0" err="1">
                <a:solidFill>
                  <a:srgbClr val="202124"/>
                </a:solidFill>
              </a:rPr>
              <a:t>sem</a:t>
            </a:r>
            <a:r>
              <a:rPr lang="en-US" sz="1800" dirty="0">
                <a:solidFill>
                  <a:srgbClr val="202124"/>
                </a:solidFill>
              </a:rPr>
              <a:t>)</a:t>
            </a:r>
          </a:p>
          <a:p>
            <a:pPr algn="just">
              <a:buFont typeface="+mj-lt"/>
              <a:buAutoNum type="arabicPeriod"/>
            </a:pPr>
            <a:r>
              <a:rPr lang="en-US" sz="1800" dirty="0">
                <a:solidFill>
                  <a:srgbClr val="202124"/>
                </a:solidFill>
              </a:rPr>
              <a:t>NETWORK DATABASES (4th </a:t>
            </a:r>
            <a:r>
              <a:rPr lang="en-US" sz="1800" dirty="0" err="1">
                <a:solidFill>
                  <a:srgbClr val="202124"/>
                </a:solidFill>
              </a:rPr>
              <a:t>sem</a:t>
            </a:r>
            <a:r>
              <a:rPr lang="en-US" sz="1800" dirty="0">
                <a:solidFill>
                  <a:srgbClr val="202124"/>
                </a:solidFill>
              </a:rPr>
              <a:t>)</a:t>
            </a:r>
          </a:p>
          <a:p>
            <a:pPr algn="just">
              <a:buFont typeface="+mj-lt"/>
              <a:buAutoNum type="arabicPeriod"/>
            </a:pPr>
            <a:r>
              <a:rPr lang="en-US" sz="1800" dirty="0">
                <a:solidFill>
                  <a:srgbClr val="202124"/>
                </a:solidFill>
              </a:rPr>
              <a:t>TIME SERIES DATABASES (4th </a:t>
            </a:r>
            <a:r>
              <a:rPr lang="en-US" sz="1800" dirty="0" err="1">
                <a:solidFill>
                  <a:srgbClr val="202124"/>
                </a:solidFill>
              </a:rPr>
              <a:t>sem</a:t>
            </a:r>
            <a:r>
              <a:rPr lang="en-US" sz="1800" dirty="0">
                <a:solidFill>
                  <a:srgbClr val="202124"/>
                </a:solidFill>
              </a:rPr>
              <a:t>)</a:t>
            </a:r>
          </a:p>
          <a:p>
            <a:pPr algn="just">
              <a:buFont typeface="+mj-lt"/>
              <a:buAutoNum type="arabicPeriod"/>
            </a:pPr>
            <a:r>
              <a:rPr lang="en-US" sz="1800" dirty="0">
                <a:solidFill>
                  <a:srgbClr val="202124"/>
                </a:solidFill>
              </a:rPr>
              <a:t>NEWSQL DATABASES (4th </a:t>
            </a:r>
            <a:r>
              <a:rPr lang="en-US" sz="1800" dirty="0" err="1">
                <a:solidFill>
                  <a:srgbClr val="202124"/>
                </a:solidFill>
              </a:rPr>
              <a:t>sem</a:t>
            </a:r>
            <a:r>
              <a:rPr lang="en-US" sz="1800" dirty="0">
                <a:solidFill>
                  <a:srgbClr val="202124"/>
                </a:solidFill>
              </a:rPr>
              <a:t>)</a:t>
            </a:r>
          </a:p>
          <a:p>
            <a:pPr algn="just">
              <a:buFont typeface="+mj-lt"/>
              <a:buAutoNum type="arabicPeriod"/>
            </a:pPr>
            <a:r>
              <a:rPr lang="en-US" sz="1800" dirty="0">
                <a:solidFill>
                  <a:srgbClr val="202124"/>
                </a:solidFill>
              </a:rPr>
              <a:t>MULTI-MODEL DATABASES (4th </a:t>
            </a:r>
            <a:r>
              <a:rPr lang="en-US" sz="1800" dirty="0" err="1">
                <a:solidFill>
                  <a:srgbClr val="202124"/>
                </a:solidFill>
              </a:rPr>
              <a:t>sem</a:t>
            </a:r>
            <a:r>
              <a:rPr lang="en-US" sz="1800" dirty="0">
                <a:solidFill>
                  <a:srgbClr val="202124"/>
                </a:solidFill>
              </a:rPr>
              <a:t>)</a:t>
            </a:r>
          </a:p>
          <a:p>
            <a:pPr algn="just">
              <a:buFont typeface="+mj-lt"/>
              <a:buAutoNum type="arabicPeriod"/>
            </a:pPr>
            <a:r>
              <a:rPr lang="en-US" sz="1800" dirty="0"/>
              <a:t>COMPARATIVE ANALYSIS</a:t>
            </a:r>
            <a:endParaRPr lang="en-US" sz="1800" dirty="0">
              <a:solidFill>
                <a:srgbClr val="202124"/>
              </a:solidFill>
            </a:endParaRPr>
          </a:p>
          <a:p>
            <a:pPr algn="just">
              <a:buFont typeface="+mj-lt"/>
              <a:buAutoNum type="arabicPeriod"/>
            </a:pPr>
            <a:r>
              <a:rPr lang="en-US" sz="1800" dirty="0">
                <a:solidFill>
                  <a:srgbClr val="202124"/>
                </a:solidFill>
                <a:ea typeface="Times New Roman" panose="02020603050405020304" pitchFamily="18" charset="0"/>
              </a:rPr>
              <a:t>REFERENCES</a:t>
            </a:r>
            <a:endParaRPr lang="en-US" sz="1800" dirty="0">
              <a:ea typeface="Times New Roman" panose="02020603050405020304" pitchFamily="18" charset="0"/>
            </a:endParaRPr>
          </a:p>
          <a:p>
            <a:pPr marL="0" indent="0" algn="just">
              <a:buNone/>
            </a:pPr>
            <a:endParaRPr lang="en-US" sz="1800" dirty="0">
              <a:ea typeface="Times New Roman" panose="02020603050405020304" pitchFamily="18" charset="0"/>
            </a:endParaRPr>
          </a:p>
        </p:txBody>
      </p:sp>
      <p:sp>
        <p:nvSpPr>
          <p:cNvPr id="24579" name="Slide Number Placeholder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3203B1C-F0E4-423E-B69C-E7EF61C7EDC2}" type="slidenum">
              <a:rPr lang="en-US" altLang="en-US"/>
              <a:pPr/>
              <a:t>2</a:t>
            </a:fld>
            <a:endParaRPr lang="en-US" altLang="en-US">
              <a:latin typeface="Times New Roman" pitchFamily="18" charset="0"/>
            </a:endParaRPr>
          </a:p>
        </p:txBody>
      </p:sp>
      <p:sp>
        <p:nvSpPr>
          <p:cNvPr id="24580" name="Footer Placeholder 1"/>
          <p:cNvSpPr>
            <a:spLocks noGrp="1" noChangeArrowheads="1"/>
          </p:cNvSpPr>
          <p:nvPr>
            <p:ph type="ftr" sz="quarter" idx="12"/>
          </p:nvPr>
        </p:nvSpPr>
        <p:spPr>
          <a:xfrm>
            <a:off x="3131987" y="647692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fontAlgn="base">
              <a:spcBef>
                <a:spcPct val="0"/>
              </a:spcBef>
              <a:spcAft>
                <a:spcPct val="0"/>
              </a:spcAft>
            </a:pPr>
            <a:r>
              <a:rPr lang="en-US" altLang="zh-CN" dirty="0"/>
              <a:t>NIT Delhi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databases</a:t>
            </a:r>
          </a:p>
        </p:txBody>
      </p:sp>
      <p:sp>
        <p:nvSpPr>
          <p:cNvPr id="3" name="Content Placeholder 2"/>
          <p:cNvSpPr>
            <a:spLocks noGrp="1"/>
          </p:cNvSpPr>
          <p:nvPr>
            <p:ph idx="1"/>
          </p:nvPr>
        </p:nvSpPr>
        <p:spPr/>
        <p:txBody>
          <a:bodyPr/>
          <a:lstStyle/>
          <a:p>
            <a:pPr marL="0" indent="0">
              <a:buNone/>
            </a:pPr>
            <a:r>
              <a:rPr lang="en-US" sz="1800" dirty="0"/>
              <a:t>Network databases are a type of database management system (DBMS) that allows data to be stored in a network-like structure. This structure allows for complex relationships between data elements, making it a popular choice in applications such as engineering, scientific research, and telecommunications.</a:t>
            </a:r>
          </a:p>
          <a:p>
            <a:pPr marL="0" indent="0">
              <a:buNone/>
            </a:pPr>
            <a:endParaRPr lang="en-US" sz="1800" dirty="0"/>
          </a:p>
          <a:p>
            <a:r>
              <a:rPr lang="en-US" sz="1800" b="1" dirty="0">
                <a:effectLst/>
                <a:latin typeface="Times New Roman" panose="02020603050405020304" pitchFamily="18" charset="0"/>
                <a:ea typeface="Times New Roman" panose="02020603050405020304" pitchFamily="18" charset="0"/>
              </a:rPr>
              <a:t>Advantages of Network databases:</a:t>
            </a:r>
          </a:p>
          <a:p>
            <a:pPr lvl="1"/>
            <a:r>
              <a:rPr lang="en-US" sz="1400" i="0" dirty="0">
                <a:solidFill>
                  <a:schemeClr val="accent6"/>
                </a:solidFill>
                <a:latin typeface="Times New Roman" panose="02020603050405020304" pitchFamily="18" charset="0"/>
                <a:cs typeface="Times New Roman" panose="02020603050405020304" pitchFamily="18" charset="0"/>
              </a:rPr>
              <a:t>Offers greater flexibility than a hierarchical database</a:t>
            </a:r>
          </a:p>
          <a:p>
            <a:pPr lvl="1"/>
            <a:r>
              <a:rPr lang="en-US" sz="1400" i="0" dirty="0">
                <a:solidFill>
                  <a:schemeClr val="accent6"/>
                </a:solidFill>
                <a:latin typeface="Times New Roman" panose="02020603050405020304" pitchFamily="18" charset="0"/>
                <a:cs typeface="Times New Roman" panose="02020603050405020304" pitchFamily="18" charset="0"/>
              </a:rPr>
              <a:t>Allows for complex relationships between data elements</a:t>
            </a:r>
          </a:p>
          <a:p>
            <a:pPr lvl="1"/>
            <a:r>
              <a:rPr lang="en-US" sz="1400" i="0" dirty="0">
                <a:solidFill>
                  <a:schemeClr val="accent6"/>
                </a:solidFill>
                <a:effectLst/>
                <a:latin typeface="Times New Roman" panose="02020603050405020304" pitchFamily="18" charset="0"/>
                <a:cs typeface="Times New Roman" panose="02020603050405020304" pitchFamily="18" charset="0"/>
              </a:rPr>
              <a:t>Useful for applications that require a high level of data integrity, such as banking, finance, and scientific research.</a:t>
            </a:r>
            <a:endParaRPr lang="en-US" sz="1400" i="0" dirty="0">
              <a:solidFill>
                <a:schemeClr val="tx1"/>
              </a:solidFill>
              <a:effectLst/>
              <a:latin typeface="Times New Roman" panose="02020603050405020304" pitchFamily="18" charset="0"/>
              <a:cs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Disadvantages of Network databases:</a:t>
            </a:r>
          </a:p>
          <a:p>
            <a:pPr lvl="1"/>
            <a:r>
              <a:rPr lang="en-US" sz="1400" dirty="0">
                <a:latin typeface="Times New Roman" panose="02020603050405020304" pitchFamily="18" charset="0"/>
              </a:rPr>
              <a:t>Difficult to use for simple data structures</a:t>
            </a:r>
          </a:p>
          <a:p>
            <a:pPr lvl="1"/>
            <a:r>
              <a:rPr lang="en-US" sz="1400" dirty="0">
                <a:latin typeface="Times New Roman" panose="02020603050405020304" pitchFamily="18" charset="0"/>
              </a:rPr>
              <a:t>Requires extensive programming knowledge to manage</a:t>
            </a:r>
          </a:p>
          <a:p>
            <a:pPr lvl="1"/>
            <a:r>
              <a:rPr lang="en-US" sz="1400" dirty="0">
                <a:latin typeface="Times New Roman" panose="02020603050405020304" pitchFamily="18" charset="0"/>
              </a:rPr>
              <a:t>Can be slow to retrieve data due to complex relationships</a:t>
            </a:r>
          </a:p>
          <a:p>
            <a:r>
              <a:rPr lang="en-US" sz="1800" b="1" dirty="0">
                <a:latin typeface="Times New Roman" panose="02020603050405020304" pitchFamily="18" charset="0"/>
                <a:ea typeface="Times New Roman" panose="02020603050405020304" pitchFamily="18" charset="0"/>
              </a:rPr>
              <a:t>Examples: </a:t>
            </a:r>
          </a:p>
          <a:p>
            <a:pPr lvl="1"/>
            <a:r>
              <a:rPr lang="en-US" sz="1400" dirty="0">
                <a:latin typeface="Times New Roman" panose="02020603050405020304" pitchFamily="18" charset="0"/>
              </a:rPr>
              <a:t>The Integrated Database Management System (IDMS)</a:t>
            </a:r>
          </a:p>
        </p:txBody>
      </p:sp>
      <p:sp>
        <p:nvSpPr>
          <p:cNvPr id="4" name="Slide Number Placeholder 3"/>
          <p:cNvSpPr>
            <a:spLocks noGrp="1"/>
          </p:cNvSpPr>
          <p:nvPr>
            <p:ph type="sldNum" sz="quarter" idx="11"/>
          </p:nvPr>
        </p:nvSpPr>
        <p:spPr/>
        <p:txBody>
          <a:bodyPr/>
          <a:lstStyle/>
          <a:p>
            <a:fld id="{72A19FA5-5882-46EB-AA2C-E8D7FE7C815E}" type="slidenum">
              <a:rPr lang="en-US" altLang="en-US" smtClean="0"/>
              <a:pPr/>
              <a:t>20</a:t>
            </a:fld>
            <a:endParaRPr lang="en-US" altLang="en-US"/>
          </a:p>
        </p:txBody>
      </p:sp>
      <p:sp>
        <p:nvSpPr>
          <p:cNvPr id="5" name="Footer Placeholder 4"/>
          <p:cNvSpPr>
            <a:spLocks noGrp="1"/>
          </p:cNvSpPr>
          <p:nvPr>
            <p:ph type="ftr" sz="quarter" idx="12"/>
          </p:nvPr>
        </p:nvSpPr>
        <p:spPr/>
        <p:txBody>
          <a:bodyPr/>
          <a:lstStyle/>
          <a:p>
            <a:pPr>
              <a:defRPr/>
            </a:pPr>
            <a:r>
              <a:rPr lang="en-US" altLang="en-US"/>
              <a:t>NIT Delhi</a:t>
            </a:r>
          </a:p>
        </p:txBody>
      </p:sp>
    </p:spTree>
    <p:extLst>
      <p:ext uri="{BB962C8B-B14F-4D97-AF65-F5344CB8AC3E}">
        <p14:creationId xmlns:p14="http://schemas.microsoft.com/office/powerpoint/2010/main" val="2025603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databases</a:t>
            </a:r>
          </a:p>
        </p:txBody>
      </p:sp>
      <p:sp>
        <p:nvSpPr>
          <p:cNvPr id="4" name="Slide Number Placeholder 3"/>
          <p:cNvSpPr>
            <a:spLocks noGrp="1"/>
          </p:cNvSpPr>
          <p:nvPr>
            <p:ph type="sldNum" sz="quarter" idx="11"/>
          </p:nvPr>
        </p:nvSpPr>
        <p:spPr/>
        <p:txBody>
          <a:bodyPr/>
          <a:lstStyle/>
          <a:p>
            <a:fld id="{72A19FA5-5882-46EB-AA2C-E8D7FE7C815E}" type="slidenum">
              <a:rPr lang="en-US" altLang="en-US" smtClean="0"/>
              <a:pPr/>
              <a:t>21</a:t>
            </a:fld>
            <a:endParaRPr lang="en-US" altLang="en-US"/>
          </a:p>
        </p:txBody>
      </p:sp>
      <p:sp>
        <p:nvSpPr>
          <p:cNvPr id="5" name="Footer Placeholder 4"/>
          <p:cNvSpPr>
            <a:spLocks noGrp="1"/>
          </p:cNvSpPr>
          <p:nvPr>
            <p:ph type="ftr" sz="quarter" idx="12"/>
          </p:nvPr>
        </p:nvSpPr>
        <p:spPr/>
        <p:txBody>
          <a:bodyPr/>
          <a:lstStyle/>
          <a:p>
            <a:pPr>
              <a:defRPr/>
            </a:pPr>
            <a:r>
              <a:rPr lang="en-US" altLang="en-US"/>
              <a:t>NIT Delhi</a:t>
            </a:r>
          </a:p>
        </p:txBody>
      </p:sp>
      <p:sp>
        <p:nvSpPr>
          <p:cNvPr id="8" name="TextBox 7">
            <a:extLst>
              <a:ext uri="{FF2B5EF4-FFF2-40B4-BE49-F238E27FC236}">
                <a16:creationId xmlns:a16="http://schemas.microsoft.com/office/drawing/2014/main" id="{399AC783-C419-4DB3-94F0-12B95AD24E31}"/>
              </a:ext>
            </a:extLst>
          </p:cNvPr>
          <p:cNvSpPr txBox="1"/>
          <p:nvPr/>
        </p:nvSpPr>
        <p:spPr>
          <a:xfrm>
            <a:off x="1576233" y="6024729"/>
            <a:ext cx="5991533" cy="276999"/>
          </a:xfrm>
          <a:prstGeom prst="rect">
            <a:avLst/>
          </a:prstGeom>
          <a:solidFill>
            <a:schemeClr val="bg1">
              <a:lumMod val="95000"/>
            </a:schemeClr>
          </a:solidFill>
          <a:ln>
            <a:solidFill>
              <a:schemeClr val="tx2">
                <a:lumMod val="75000"/>
                <a:lumOff val="2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200" b="1" dirty="0"/>
              <a:t>Fig 9 : Network databases [9]</a:t>
            </a:r>
            <a:endParaRPr lang="en-US" sz="1200" dirty="0"/>
          </a:p>
        </p:txBody>
      </p:sp>
      <p:pic>
        <p:nvPicPr>
          <p:cNvPr id="6" name="Picture 5">
            <a:extLst>
              <a:ext uri="{FF2B5EF4-FFF2-40B4-BE49-F238E27FC236}">
                <a16:creationId xmlns:a16="http://schemas.microsoft.com/office/drawing/2014/main" id="{73B800CB-BF92-4C65-A6AA-18A2F4773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259" y="2057436"/>
            <a:ext cx="7451482" cy="3252734"/>
          </a:xfrm>
          <a:prstGeom prst="rect">
            <a:avLst/>
          </a:prstGeom>
        </p:spPr>
      </p:pic>
    </p:spTree>
    <p:extLst>
      <p:ext uri="{BB962C8B-B14F-4D97-AF65-F5344CB8AC3E}">
        <p14:creationId xmlns:p14="http://schemas.microsoft.com/office/powerpoint/2010/main" val="2686659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series databases</a:t>
            </a:r>
          </a:p>
        </p:txBody>
      </p:sp>
      <p:sp>
        <p:nvSpPr>
          <p:cNvPr id="3" name="Content Placeholder 2"/>
          <p:cNvSpPr>
            <a:spLocks noGrp="1"/>
          </p:cNvSpPr>
          <p:nvPr>
            <p:ph idx="1"/>
          </p:nvPr>
        </p:nvSpPr>
        <p:spPr/>
        <p:txBody>
          <a:bodyPr/>
          <a:lstStyle/>
          <a:p>
            <a:pPr marL="0" indent="0">
              <a:buNone/>
            </a:pPr>
            <a:r>
              <a:rPr lang="en-US" sz="1800" dirty="0"/>
              <a:t>Time series databases are a type of database management system (DBMS) designed to handle time-stamped data. They are used in applications that require storing and analyzing large amounts of data over time, such as financial trading, IoT (Internet of Things), and scientific research.</a:t>
            </a:r>
          </a:p>
          <a:p>
            <a:r>
              <a:rPr lang="en-US" sz="1800" b="1" dirty="0">
                <a:effectLst/>
                <a:latin typeface="Times New Roman" panose="02020603050405020304" pitchFamily="18" charset="0"/>
                <a:ea typeface="Times New Roman" panose="02020603050405020304" pitchFamily="18" charset="0"/>
              </a:rPr>
              <a:t>Advantages of Time series databases:</a:t>
            </a:r>
          </a:p>
          <a:p>
            <a:pPr lvl="1"/>
            <a:r>
              <a:rPr lang="en-US" sz="1400" i="0" dirty="0">
                <a:solidFill>
                  <a:schemeClr val="accent6"/>
                </a:solidFill>
                <a:latin typeface="Times New Roman" panose="02020603050405020304" pitchFamily="18" charset="0"/>
                <a:cs typeface="Times New Roman" panose="02020603050405020304" pitchFamily="18" charset="0"/>
              </a:rPr>
              <a:t>Designed specifically for handling time-stamped data, making it efficient for time-based analysis.</a:t>
            </a:r>
          </a:p>
          <a:p>
            <a:pPr lvl="1"/>
            <a:r>
              <a:rPr lang="en-US" sz="1400" i="0" dirty="0">
                <a:solidFill>
                  <a:schemeClr val="accent6"/>
                </a:solidFill>
                <a:latin typeface="Times New Roman" panose="02020603050405020304" pitchFamily="18" charset="0"/>
                <a:cs typeface="Times New Roman" panose="02020603050405020304" pitchFamily="18" charset="0"/>
              </a:rPr>
              <a:t>High performance and scalability due to the ability to store and query large amounts of data quickly.</a:t>
            </a:r>
          </a:p>
          <a:p>
            <a:pPr lvl="1"/>
            <a:r>
              <a:rPr lang="en-US" sz="1400" i="0" dirty="0">
                <a:solidFill>
                  <a:schemeClr val="accent6"/>
                </a:solidFill>
                <a:latin typeface="Times New Roman" panose="02020603050405020304" pitchFamily="18" charset="0"/>
                <a:cs typeface="Times New Roman" panose="02020603050405020304" pitchFamily="18" charset="0"/>
              </a:rPr>
              <a:t>Provides real-time analytics capabilities, allowing for rapid decision-making.</a:t>
            </a:r>
          </a:p>
          <a:p>
            <a:pPr lvl="1"/>
            <a:r>
              <a:rPr lang="en-US" sz="1400" i="0" dirty="0">
                <a:solidFill>
                  <a:schemeClr val="accent6"/>
                </a:solidFill>
                <a:latin typeface="Times New Roman" panose="02020603050405020304" pitchFamily="18" charset="0"/>
                <a:cs typeface="Times New Roman" panose="02020603050405020304" pitchFamily="18" charset="0"/>
              </a:rPr>
              <a:t>Easy to integrate with other systems, making it an ideal solution for IoT and big data applications.</a:t>
            </a:r>
            <a:endParaRPr lang="en-US" sz="1400" i="0" dirty="0">
              <a:solidFill>
                <a:schemeClr val="tx1"/>
              </a:solidFill>
              <a:effectLst/>
              <a:latin typeface="Times New Roman" panose="02020603050405020304" pitchFamily="18" charset="0"/>
              <a:cs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Disadvantages of Time series databases:</a:t>
            </a:r>
          </a:p>
          <a:p>
            <a:pPr lvl="1"/>
            <a:r>
              <a:rPr lang="en-US" sz="1400" dirty="0">
                <a:latin typeface="Times New Roman" panose="02020603050405020304" pitchFamily="18" charset="0"/>
              </a:rPr>
              <a:t>Limited flexibility for non-time-based data analysis.</a:t>
            </a:r>
          </a:p>
          <a:p>
            <a:pPr lvl="1"/>
            <a:r>
              <a:rPr lang="en-US" sz="1400" dirty="0">
                <a:latin typeface="Times New Roman" panose="02020603050405020304" pitchFamily="18" charset="0"/>
              </a:rPr>
              <a:t>Complex data models can be difficult to implement in a time series database.</a:t>
            </a:r>
          </a:p>
          <a:p>
            <a:pPr lvl="1"/>
            <a:r>
              <a:rPr lang="en-US" sz="1400" dirty="0">
                <a:latin typeface="Times New Roman" panose="02020603050405020304" pitchFamily="18" charset="0"/>
              </a:rPr>
              <a:t>Can be expensive to implement and maintain.</a:t>
            </a:r>
          </a:p>
          <a:p>
            <a:r>
              <a:rPr lang="en-US" sz="1800" b="1" dirty="0">
                <a:latin typeface="Times New Roman" panose="02020603050405020304" pitchFamily="18" charset="0"/>
                <a:ea typeface="Times New Roman" panose="02020603050405020304" pitchFamily="18" charset="0"/>
              </a:rPr>
              <a:t>Examples: </a:t>
            </a:r>
          </a:p>
          <a:p>
            <a:pPr lvl="1"/>
            <a:r>
              <a:rPr lang="en-US" sz="1400" dirty="0">
                <a:latin typeface="Times New Roman" panose="02020603050405020304" pitchFamily="18" charset="0"/>
              </a:rPr>
              <a:t>OpenTSDB, Prometheus, </a:t>
            </a:r>
            <a:r>
              <a:rPr lang="en-US" sz="1400" dirty="0" err="1">
                <a:latin typeface="Times New Roman" panose="02020603050405020304" pitchFamily="18" charset="0"/>
              </a:rPr>
              <a:t>InfluxDB</a:t>
            </a:r>
            <a:r>
              <a:rPr lang="en-US" sz="1400" dirty="0">
                <a:latin typeface="Times New Roman" panose="02020603050405020304" pitchFamily="18" charset="0"/>
              </a:rPr>
              <a:t>, </a:t>
            </a:r>
            <a:r>
              <a:rPr lang="en-US" sz="1400" dirty="0" err="1">
                <a:latin typeface="Times New Roman" panose="02020603050405020304" pitchFamily="18" charset="0"/>
              </a:rPr>
              <a:t>TimescaleDB</a:t>
            </a:r>
            <a:r>
              <a:rPr lang="en-US" sz="1400" dirty="0">
                <a:latin typeface="Times New Roman" panose="02020603050405020304" pitchFamily="18" charset="0"/>
              </a:rPr>
              <a:t>, </a:t>
            </a:r>
            <a:r>
              <a:rPr lang="en-US" sz="1400" dirty="0" err="1">
                <a:latin typeface="Times New Roman" panose="02020603050405020304" pitchFamily="18" charset="0"/>
              </a:rPr>
              <a:t>KairosDB</a:t>
            </a:r>
            <a:endParaRPr lang="en-US" sz="1400" dirty="0">
              <a:latin typeface="Times New Roman" panose="02020603050405020304" pitchFamily="18" charset="0"/>
            </a:endParaRPr>
          </a:p>
          <a:p>
            <a:pPr lvl="1"/>
            <a:endParaRPr lang="en-US" sz="1800" dirty="0"/>
          </a:p>
        </p:txBody>
      </p:sp>
      <p:sp>
        <p:nvSpPr>
          <p:cNvPr id="4" name="Slide Number Placeholder 3"/>
          <p:cNvSpPr>
            <a:spLocks noGrp="1"/>
          </p:cNvSpPr>
          <p:nvPr>
            <p:ph type="sldNum" sz="quarter" idx="11"/>
          </p:nvPr>
        </p:nvSpPr>
        <p:spPr/>
        <p:txBody>
          <a:bodyPr/>
          <a:lstStyle/>
          <a:p>
            <a:fld id="{72A19FA5-5882-46EB-AA2C-E8D7FE7C815E}" type="slidenum">
              <a:rPr lang="en-US" altLang="en-US" smtClean="0"/>
              <a:pPr/>
              <a:t>22</a:t>
            </a:fld>
            <a:endParaRPr lang="en-US" altLang="en-US"/>
          </a:p>
        </p:txBody>
      </p:sp>
      <p:sp>
        <p:nvSpPr>
          <p:cNvPr id="5" name="Footer Placeholder 4"/>
          <p:cNvSpPr>
            <a:spLocks noGrp="1"/>
          </p:cNvSpPr>
          <p:nvPr>
            <p:ph type="ftr" sz="quarter" idx="12"/>
          </p:nvPr>
        </p:nvSpPr>
        <p:spPr/>
        <p:txBody>
          <a:bodyPr/>
          <a:lstStyle/>
          <a:p>
            <a:pPr>
              <a:defRPr/>
            </a:pPr>
            <a:r>
              <a:rPr lang="en-US" altLang="en-US"/>
              <a:t>NIT Delhi</a:t>
            </a:r>
          </a:p>
        </p:txBody>
      </p:sp>
    </p:spTree>
    <p:extLst>
      <p:ext uri="{BB962C8B-B14F-4D97-AF65-F5344CB8AC3E}">
        <p14:creationId xmlns:p14="http://schemas.microsoft.com/office/powerpoint/2010/main" val="1334153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series databases</a:t>
            </a:r>
          </a:p>
        </p:txBody>
      </p:sp>
      <p:sp>
        <p:nvSpPr>
          <p:cNvPr id="4" name="Slide Number Placeholder 3"/>
          <p:cNvSpPr>
            <a:spLocks noGrp="1"/>
          </p:cNvSpPr>
          <p:nvPr>
            <p:ph type="sldNum" sz="quarter" idx="11"/>
          </p:nvPr>
        </p:nvSpPr>
        <p:spPr/>
        <p:txBody>
          <a:bodyPr/>
          <a:lstStyle/>
          <a:p>
            <a:fld id="{72A19FA5-5882-46EB-AA2C-E8D7FE7C815E}" type="slidenum">
              <a:rPr lang="en-US" altLang="en-US" smtClean="0"/>
              <a:pPr/>
              <a:t>23</a:t>
            </a:fld>
            <a:endParaRPr lang="en-US" altLang="en-US"/>
          </a:p>
        </p:txBody>
      </p:sp>
      <p:sp>
        <p:nvSpPr>
          <p:cNvPr id="5" name="Footer Placeholder 4"/>
          <p:cNvSpPr>
            <a:spLocks noGrp="1"/>
          </p:cNvSpPr>
          <p:nvPr>
            <p:ph type="ftr" sz="quarter" idx="12"/>
          </p:nvPr>
        </p:nvSpPr>
        <p:spPr/>
        <p:txBody>
          <a:bodyPr/>
          <a:lstStyle/>
          <a:p>
            <a:pPr>
              <a:defRPr/>
            </a:pPr>
            <a:r>
              <a:rPr lang="en-US" altLang="en-US"/>
              <a:t>NIT Delhi</a:t>
            </a:r>
          </a:p>
        </p:txBody>
      </p:sp>
      <p:sp>
        <p:nvSpPr>
          <p:cNvPr id="8" name="TextBox 7">
            <a:extLst>
              <a:ext uri="{FF2B5EF4-FFF2-40B4-BE49-F238E27FC236}">
                <a16:creationId xmlns:a16="http://schemas.microsoft.com/office/drawing/2014/main" id="{399AC783-C419-4DB3-94F0-12B95AD24E31}"/>
              </a:ext>
            </a:extLst>
          </p:cNvPr>
          <p:cNvSpPr txBox="1"/>
          <p:nvPr/>
        </p:nvSpPr>
        <p:spPr>
          <a:xfrm>
            <a:off x="1576233" y="6024729"/>
            <a:ext cx="5991533" cy="276999"/>
          </a:xfrm>
          <a:prstGeom prst="rect">
            <a:avLst/>
          </a:prstGeom>
          <a:solidFill>
            <a:schemeClr val="bg1">
              <a:lumMod val="95000"/>
            </a:schemeClr>
          </a:solidFill>
          <a:ln>
            <a:solidFill>
              <a:schemeClr val="tx2">
                <a:lumMod val="75000"/>
                <a:lumOff val="2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200" b="1" dirty="0"/>
              <a:t>Fig 10 : Time series databases [10]</a:t>
            </a:r>
            <a:endParaRPr lang="en-US" sz="1200" dirty="0"/>
          </a:p>
        </p:txBody>
      </p:sp>
      <p:pic>
        <p:nvPicPr>
          <p:cNvPr id="6" name="Picture 5">
            <a:extLst>
              <a:ext uri="{FF2B5EF4-FFF2-40B4-BE49-F238E27FC236}">
                <a16:creationId xmlns:a16="http://schemas.microsoft.com/office/drawing/2014/main" id="{80F7A6C3-B932-4223-8266-0587BB4A35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961" y="1683627"/>
            <a:ext cx="5934075" cy="3876675"/>
          </a:xfrm>
          <a:prstGeom prst="rect">
            <a:avLst/>
          </a:prstGeom>
        </p:spPr>
      </p:pic>
    </p:spTree>
    <p:extLst>
      <p:ext uri="{BB962C8B-B14F-4D97-AF65-F5344CB8AC3E}">
        <p14:creationId xmlns:p14="http://schemas.microsoft.com/office/powerpoint/2010/main" val="729326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NewSQL databases</a:t>
            </a:r>
          </a:p>
        </p:txBody>
      </p:sp>
      <p:sp>
        <p:nvSpPr>
          <p:cNvPr id="3" name="Content Placeholder 2"/>
          <p:cNvSpPr>
            <a:spLocks noGrp="1"/>
          </p:cNvSpPr>
          <p:nvPr>
            <p:ph idx="1"/>
          </p:nvPr>
        </p:nvSpPr>
        <p:spPr/>
        <p:txBody>
          <a:bodyPr/>
          <a:lstStyle/>
          <a:p>
            <a:pPr marL="0" indent="0">
              <a:buNone/>
            </a:pPr>
            <a:r>
              <a:rPr lang="en-US" sz="1800" dirty="0"/>
              <a:t>NewSQL databases are a type of database management system (DBMS) that combines the scalability of NoSQL databases with the traditional ACID (Atomicity, Consistency, Isolation, Durability) properties of relational databases. They are designed to handle large amounts of data in distributed environments and are popular in modern, high-performance applications.</a:t>
            </a:r>
          </a:p>
          <a:p>
            <a:r>
              <a:rPr lang="en-US" sz="1800" b="1" dirty="0">
                <a:effectLst/>
                <a:latin typeface="Times New Roman" panose="02020603050405020304" pitchFamily="18" charset="0"/>
                <a:ea typeface="Times New Roman" panose="02020603050405020304" pitchFamily="18" charset="0"/>
              </a:rPr>
              <a:t>Advantages of NewSQL databases:</a:t>
            </a:r>
          </a:p>
          <a:p>
            <a:pPr lvl="1"/>
            <a:r>
              <a:rPr lang="en-US" sz="1400" i="0" dirty="0">
                <a:solidFill>
                  <a:schemeClr val="accent6"/>
                </a:solidFill>
                <a:latin typeface="Times New Roman" panose="02020603050405020304" pitchFamily="18" charset="0"/>
                <a:cs typeface="Times New Roman" panose="02020603050405020304" pitchFamily="18" charset="0"/>
              </a:rPr>
              <a:t>High performance and scalability due to the distributed architecture.</a:t>
            </a:r>
          </a:p>
          <a:p>
            <a:pPr lvl="1"/>
            <a:r>
              <a:rPr lang="en-US" sz="1400" i="0" dirty="0">
                <a:solidFill>
                  <a:schemeClr val="accent6"/>
                </a:solidFill>
                <a:latin typeface="Times New Roman" panose="02020603050405020304" pitchFamily="18" charset="0"/>
                <a:cs typeface="Times New Roman" panose="02020603050405020304" pitchFamily="18" charset="0"/>
              </a:rPr>
              <a:t>ACID compliance, making them suitable for transactional applications.</a:t>
            </a:r>
          </a:p>
          <a:p>
            <a:pPr lvl="1"/>
            <a:r>
              <a:rPr lang="en-US" sz="1400" i="0" dirty="0">
                <a:solidFill>
                  <a:schemeClr val="accent6"/>
                </a:solidFill>
                <a:latin typeface="Times New Roman" panose="02020603050405020304" pitchFamily="18" charset="0"/>
                <a:cs typeface="Times New Roman" panose="02020603050405020304" pitchFamily="18" charset="0"/>
              </a:rPr>
              <a:t>Familiar SQL interface, making them easy to integrate with existing systems and applications.</a:t>
            </a:r>
          </a:p>
          <a:p>
            <a:pPr lvl="1"/>
            <a:r>
              <a:rPr lang="en-US" sz="1400" i="0" dirty="0">
                <a:solidFill>
                  <a:schemeClr val="accent6"/>
                </a:solidFill>
                <a:latin typeface="Times New Roman" panose="02020603050405020304" pitchFamily="18" charset="0"/>
                <a:cs typeface="Times New Roman" panose="02020603050405020304" pitchFamily="18" charset="0"/>
              </a:rPr>
              <a:t>In-memory processing and caching for faster data retrieval.</a:t>
            </a:r>
          </a:p>
          <a:p>
            <a:pPr lvl="1"/>
            <a:r>
              <a:rPr lang="en-US" sz="1400" i="0" dirty="0">
                <a:solidFill>
                  <a:schemeClr val="accent6"/>
                </a:solidFill>
                <a:latin typeface="Times New Roman" panose="02020603050405020304" pitchFamily="18" charset="0"/>
                <a:cs typeface="Times New Roman" panose="02020603050405020304" pitchFamily="18" charset="0"/>
              </a:rPr>
              <a:t>Ability to handle both structured and unstructured data.</a:t>
            </a:r>
            <a:endParaRPr lang="en-US" sz="1400" i="0" dirty="0">
              <a:solidFill>
                <a:schemeClr val="tx1"/>
              </a:solidFill>
              <a:effectLst/>
              <a:latin typeface="Times New Roman" panose="02020603050405020304" pitchFamily="18" charset="0"/>
              <a:cs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Disadvantages of NewSQL databases:</a:t>
            </a:r>
          </a:p>
          <a:p>
            <a:pPr lvl="1"/>
            <a:r>
              <a:rPr lang="en-US" sz="1400" dirty="0">
                <a:latin typeface="Times New Roman" panose="02020603050405020304" pitchFamily="18" charset="0"/>
              </a:rPr>
              <a:t>Can be complex to set up and maintain.</a:t>
            </a:r>
          </a:p>
          <a:p>
            <a:pPr lvl="1"/>
            <a:r>
              <a:rPr lang="en-US" sz="1400" dirty="0">
                <a:latin typeface="Times New Roman" panose="02020603050405020304" pitchFamily="18" charset="0"/>
              </a:rPr>
              <a:t>Limited support for advanced analytics and reporting.</a:t>
            </a:r>
          </a:p>
          <a:p>
            <a:r>
              <a:rPr lang="en-US" sz="1800" b="1" dirty="0">
                <a:latin typeface="Times New Roman" panose="02020603050405020304" pitchFamily="18" charset="0"/>
                <a:ea typeface="Times New Roman" panose="02020603050405020304" pitchFamily="18" charset="0"/>
              </a:rPr>
              <a:t>Examples: </a:t>
            </a:r>
          </a:p>
          <a:p>
            <a:pPr lvl="1"/>
            <a:r>
              <a:rPr lang="en-US" sz="1400" dirty="0">
                <a:latin typeface="Times New Roman" panose="02020603050405020304" pitchFamily="18" charset="0"/>
              </a:rPr>
              <a:t>MemSQL, </a:t>
            </a:r>
            <a:r>
              <a:rPr lang="en-US" sz="1400" dirty="0" err="1">
                <a:latin typeface="Times New Roman" panose="02020603050405020304" pitchFamily="18" charset="0"/>
              </a:rPr>
              <a:t>VoltDB</a:t>
            </a:r>
            <a:r>
              <a:rPr lang="en-US" sz="1400" dirty="0">
                <a:latin typeface="Times New Roman" panose="02020603050405020304" pitchFamily="18" charset="0"/>
              </a:rPr>
              <a:t>, Spanner, Calvin, </a:t>
            </a:r>
            <a:r>
              <a:rPr lang="en-US" sz="1400" dirty="0" err="1">
                <a:latin typeface="Times New Roman" panose="02020603050405020304" pitchFamily="18" charset="0"/>
              </a:rPr>
              <a:t>CockroachDB</a:t>
            </a:r>
            <a:r>
              <a:rPr lang="en-US" sz="1400" dirty="0">
                <a:latin typeface="Times New Roman" panose="02020603050405020304" pitchFamily="18" charset="0"/>
              </a:rPr>
              <a:t>, </a:t>
            </a:r>
            <a:r>
              <a:rPr lang="en-US" sz="1400" dirty="0" err="1">
                <a:latin typeface="Times New Roman" panose="02020603050405020304" pitchFamily="18" charset="0"/>
              </a:rPr>
              <a:t>FaunaDB</a:t>
            </a:r>
            <a:r>
              <a:rPr lang="en-US" sz="1400" dirty="0">
                <a:latin typeface="Times New Roman" panose="02020603050405020304" pitchFamily="18" charset="0"/>
              </a:rPr>
              <a:t>, </a:t>
            </a:r>
            <a:r>
              <a:rPr lang="en-US" sz="1400" dirty="0" err="1">
                <a:latin typeface="Times New Roman" panose="02020603050405020304" pitchFamily="18" charset="0"/>
              </a:rPr>
              <a:t>yugabyteDB</a:t>
            </a:r>
            <a:r>
              <a:rPr lang="en-US" sz="1400" dirty="0">
                <a:latin typeface="Times New Roman" panose="02020603050405020304" pitchFamily="18" charset="0"/>
              </a:rPr>
              <a:t>, </a:t>
            </a:r>
            <a:r>
              <a:rPr lang="en-US" sz="1400" dirty="0" err="1">
                <a:latin typeface="Times New Roman" panose="02020603050405020304" pitchFamily="18" charset="0"/>
              </a:rPr>
              <a:t>PlanetScale</a:t>
            </a:r>
            <a:endParaRPr lang="en-US" sz="1800" dirty="0"/>
          </a:p>
        </p:txBody>
      </p:sp>
      <p:sp>
        <p:nvSpPr>
          <p:cNvPr id="4" name="Slide Number Placeholder 3"/>
          <p:cNvSpPr>
            <a:spLocks noGrp="1"/>
          </p:cNvSpPr>
          <p:nvPr>
            <p:ph type="sldNum" sz="quarter" idx="11"/>
          </p:nvPr>
        </p:nvSpPr>
        <p:spPr/>
        <p:txBody>
          <a:bodyPr/>
          <a:lstStyle/>
          <a:p>
            <a:fld id="{72A19FA5-5882-46EB-AA2C-E8D7FE7C815E}" type="slidenum">
              <a:rPr lang="en-US" altLang="en-US" smtClean="0"/>
              <a:pPr/>
              <a:t>24</a:t>
            </a:fld>
            <a:endParaRPr lang="en-US" altLang="en-US"/>
          </a:p>
        </p:txBody>
      </p:sp>
      <p:sp>
        <p:nvSpPr>
          <p:cNvPr id="5" name="Footer Placeholder 4"/>
          <p:cNvSpPr>
            <a:spLocks noGrp="1"/>
          </p:cNvSpPr>
          <p:nvPr>
            <p:ph type="ftr" sz="quarter" idx="12"/>
          </p:nvPr>
        </p:nvSpPr>
        <p:spPr/>
        <p:txBody>
          <a:bodyPr/>
          <a:lstStyle/>
          <a:p>
            <a:pPr>
              <a:defRPr/>
            </a:pPr>
            <a:r>
              <a:rPr lang="en-US" altLang="en-US"/>
              <a:t>NIT Delhi</a:t>
            </a:r>
          </a:p>
        </p:txBody>
      </p:sp>
    </p:spTree>
    <p:extLst>
      <p:ext uri="{BB962C8B-B14F-4D97-AF65-F5344CB8AC3E}">
        <p14:creationId xmlns:p14="http://schemas.microsoft.com/office/powerpoint/2010/main" val="2891685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NewSQL databases</a:t>
            </a:r>
          </a:p>
        </p:txBody>
      </p:sp>
      <p:sp>
        <p:nvSpPr>
          <p:cNvPr id="4" name="Slide Number Placeholder 3"/>
          <p:cNvSpPr>
            <a:spLocks noGrp="1"/>
          </p:cNvSpPr>
          <p:nvPr>
            <p:ph type="sldNum" sz="quarter" idx="11"/>
          </p:nvPr>
        </p:nvSpPr>
        <p:spPr/>
        <p:txBody>
          <a:bodyPr/>
          <a:lstStyle/>
          <a:p>
            <a:fld id="{72A19FA5-5882-46EB-AA2C-E8D7FE7C815E}" type="slidenum">
              <a:rPr lang="en-US" altLang="en-US" smtClean="0"/>
              <a:pPr/>
              <a:t>25</a:t>
            </a:fld>
            <a:endParaRPr lang="en-US" altLang="en-US"/>
          </a:p>
        </p:txBody>
      </p:sp>
      <p:sp>
        <p:nvSpPr>
          <p:cNvPr id="5" name="Footer Placeholder 4"/>
          <p:cNvSpPr>
            <a:spLocks noGrp="1"/>
          </p:cNvSpPr>
          <p:nvPr>
            <p:ph type="ftr" sz="quarter" idx="12"/>
          </p:nvPr>
        </p:nvSpPr>
        <p:spPr/>
        <p:txBody>
          <a:bodyPr/>
          <a:lstStyle/>
          <a:p>
            <a:pPr>
              <a:defRPr/>
            </a:pPr>
            <a:r>
              <a:rPr lang="en-US" altLang="en-US"/>
              <a:t>NIT Delhi</a:t>
            </a:r>
          </a:p>
        </p:txBody>
      </p:sp>
      <p:sp>
        <p:nvSpPr>
          <p:cNvPr id="8" name="TextBox 7">
            <a:extLst>
              <a:ext uri="{FF2B5EF4-FFF2-40B4-BE49-F238E27FC236}">
                <a16:creationId xmlns:a16="http://schemas.microsoft.com/office/drawing/2014/main" id="{399AC783-C419-4DB3-94F0-12B95AD24E31}"/>
              </a:ext>
            </a:extLst>
          </p:cNvPr>
          <p:cNvSpPr txBox="1"/>
          <p:nvPr/>
        </p:nvSpPr>
        <p:spPr>
          <a:xfrm>
            <a:off x="1576233" y="6024729"/>
            <a:ext cx="5991533" cy="276999"/>
          </a:xfrm>
          <a:prstGeom prst="rect">
            <a:avLst/>
          </a:prstGeom>
          <a:solidFill>
            <a:schemeClr val="bg1">
              <a:lumMod val="95000"/>
            </a:schemeClr>
          </a:solidFill>
          <a:ln>
            <a:solidFill>
              <a:schemeClr val="tx2">
                <a:lumMod val="75000"/>
                <a:lumOff val="2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200" b="1" dirty="0"/>
              <a:t>Fig 11 : NewSQL databases (</a:t>
            </a:r>
            <a:r>
              <a:rPr lang="en-US" sz="1200" b="1" dirty="0" err="1"/>
              <a:t>CockroachDB</a:t>
            </a:r>
            <a:r>
              <a:rPr lang="en-US" sz="1200" b="1" dirty="0"/>
              <a:t>) [11]</a:t>
            </a:r>
            <a:endParaRPr lang="en-US" sz="1200" dirty="0"/>
          </a:p>
        </p:txBody>
      </p:sp>
      <p:pic>
        <p:nvPicPr>
          <p:cNvPr id="6" name="Picture 5">
            <a:extLst>
              <a:ext uri="{FF2B5EF4-FFF2-40B4-BE49-F238E27FC236}">
                <a16:creationId xmlns:a16="http://schemas.microsoft.com/office/drawing/2014/main" id="{B00E4E14-2E92-4401-80B8-9D29C8CD56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45" y="1600248"/>
            <a:ext cx="8000910" cy="4174388"/>
          </a:xfrm>
          <a:prstGeom prst="rect">
            <a:avLst/>
          </a:prstGeom>
        </p:spPr>
      </p:pic>
    </p:spTree>
    <p:extLst>
      <p:ext uri="{BB962C8B-B14F-4D97-AF65-F5344CB8AC3E}">
        <p14:creationId xmlns:p14="http://schemas.microsoft.com/office/powerpoint/2010/main" val="1387966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Multi-model databases</a:t>
            </a:r>
          </a:p>
        </p:txBody>
      </p:sp>
      <p:sp>
        <p:nvSpPr>
          <p:cNvPr id="3" name="Content Placeholder 2"/>
          <p:cNvSpPr>
            <a:spLocks noGrp="1"/>
          </p:cNvSpPr>
          <p:nvPr>
            <p:ph idx="1"/>
          </p:nvPr>
        </p:nvSpPr>
        <p:spPr/>
        <p:txBody>
          <a:bodyPr/>
          <a:lstStyle/>
          <a:p>
            <a:pPr marL="0" indent="0">
              <a:buNone/>
            </a:pPr>
            <a:r>
              <a:rPr lang="en-US" sz="1800" dirty="0"/>
              <a:t>Multi-model databases are a type of database management system (DBMS) that can support multiple data models, such as relational, document, key-value, graph, and more. They are designed to provide flexibility and efficiency in handling different types of data, making them popular in modern, complex applications.</a:t>
            </a:r>
          </a:p>
          <a:p>
            <a:r>
              <a:rPr lang="en-US" sz="1800" b="1" dirty="0">
                <a:effectLst/>
                <a:latin typeface="Times New Roman" panose="02020603050405020304" pitchFamily="18" charset="0"/>
                <a:ea typeface="Times New Roman" panose="02020603050405020304" pitchFamily="18" charset="0"/>
              </a:rPr>
              <a:t>Advantages of Multi-model databases:</a:t>
            </a:r>
          </a:p>
          <a:p>
            <a:pPr lvl="1"/>
            <a:r>
              <a:rPr lang="en-US" sz="1400" i="0" dirty="0">
                <a:solidFill>
                  <a:schemeClr val="accent6"/>
                </a:solidFill>
                <a:latin typeface="Times New Roman" panose="02020603050405020304" pitchFamily="18" charset="0"/>
                <a:cs typeface="Times New Roman" panose="02020603050405020304" pitchFamily="18" charset="0"/>
              </a:rPr>
              <a:t>Flexibility in handling different types of data, reducing the need for multiple databases.</a:t>
            </a:r>
          </a:p>
          <a:p>
            <a:pPr lvl="1"/>
            <a:r>
              <a:rPr lang="en-US" sz="1400" i="0" dirty="0">
                <a:solidFill>
                  <a:schemeClr val="accent6"/>
                </a:solidFill>
                <a:latin typeface="Times New Roman" panose="02020603050405020304" pitchFamily="18" charset="0"/>
                <a:cs typeface="Times New Roman" panose="02020603050405020304" pitchFamily="18" charset="0"/>
              </a:rPr>
              <a:t>Improved efficiency and cost-effectiveness, as multiple data models can be managed within a single system.</a:t>
            </a:r>
          </a:p>
          <a:p>
            <a:pPr lvl="1"/>
            <a:r>
              <a:rPr lang="en-US" sz="1400" i="0" dirty="0">
                <a:solidFill>
                  <a:schemeClr val="accent6"/>
                </a:solidFill>
                <a:latin typeface="Times New Roman" panose="02020603050405020304" pitchFamily="18" charset="0"/>
                <a:cs typeface="Times New Roman" panose="02020603050405020304" pitchFamily="18" charset="0"/>
              </a:rPr>
              <a:t>Easy integration with existing applications and systems.</a:t>
            </a:r>
          </a:p>
          <a:p>
            <a:pPr lvl="1"/>
            <a:r>
              <a:rPr lang="en-US" sz="1400" i="0" dirty="0">
                <a:solidFill>
                  <a:schemeClr val="accent6"/>
                </a:solidFill>
                <a:latin typeface="Times New Roman" panose="02020603050405020304" pitchFamily="18" charset="0"/>
                <a:cs typeface="Times New Roman" panose="02020603050405020304" pitchFamily="18" charset="0"/>
              </a:rPr>
              <a:t>Scalability and availability through distributed architectures.</a:t>
            </a:r>
          </a:p>
          <a:p>
            <a:pPr lvl="1"/>
            <a:r>
              <a:rPr lang="en-US" sz="1400" i="0" dirty="0">
                <a:solidFill>
                  <a:schemeClr val="accent6"/>
                </a:solidFill>
                <a:latin typeface="Times New Roman" panose="02020603050405020304" pitchFamily="18" charset="0"/>
                <a:cs typeface="Times New Roman" panose="02020603050405020304" pitchFamily="18" charset="0"/>
              </a:rPr>
              <a:t>Better support for complex data relationships and analytics.</a:t>
            </a:r>
            <a:endParaRPr lang="en-US" sz="1400" i="0" dirty="0">
              <a:solidFill>
                <a:schemeClr val="tx1"/>
              </a:solidFill>
              <a:effectLst/>
              <a:latin typeface="Times New Roman" panose="02020603050405020304" pitchFamily="18" charset="0"/>
              <a:cs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Disadvantages of Multi-model databases:</a:t>
            </a:r>
          </a:p>
          <a:p>
            <a:pPr lvl="1"/>
            <a:r>
              <a:rPr lang="en-US" sz="1400" dirty="0">
                <a:latin typeface="Times New Roman" panose="02020603050405020304" pitchFamily="18" charset="0"/>
              </a:rPr>
              <a:t>Increased complexity compared to single-model databases.</a:t>
            </a:r>
          </a:p>
          <a:p>
            <a:pPr lvl="1"/>
            <a:r>
              <a:rPr lang="en-US" sz="1400" dirty="0">
                <a:latin typeface="Times New Roman" panose="02020603050405020304" pitchFamily="18" charset="0"/>
              </a:rPr>
              <a:t>Higher learning curve for developers and administrators.</a:t>
            </a:r>
          </a:p>
          <a:p>
            <a:pPr lvl="1"/>
            <a:r>
              <a:rPr lang="en-US" sz="1400" dirty="0">
                <a:latin typeface="Times New Roman" panose="02020603050405020304" pitchFamily="18" charset="0"/>
              </a:rPr>
              <a:t>Limited support for some data models or query languages.</a:t>
            </a:r>
          </a:p>
          <a:p>
            <a:pPr lvl="1"/>
            <a:r>
              <a:rPr lang="en-US" sz="1400" dirty="0">
                <a:latin typeface="Times New Roman" panose="02020603050405020304" pitchFamily="18" charset="0"/>
              </a:rPr>
              <a:t>Performance may be affected when using multiple data models in the same database.</a:t>
            </a:r>
          </a:p>
          <a:p>
            <a:r>
              <a:rPr lang="en-US" sz="1800" b="1" dirty="0">
                <a:latin typeface="Times New Roman" panose="02020603050405020304" pitchFamily="18" charset="0"/>
                <a:ea typeface="Times New Roman" panose="02020603050405020304" pitchFamily="18" charset="0"/>
              </a:rPr>
              <a:t>Examples: </a:t>
            </a:r>
          </a:p>
          <a:p>
            <a:pPr lvl="1"/>
            <a:r>
              <a:rPr lang="en-US" sz="1400" dirty="0" err="1">
                <a:latin typeface="Times New Roman" panose="02020603050405020304" pitchFamily="18" charset="0"/>
              </a:rPr>
              <a:t>ArangoDB</a:t>
            </a:r>
            <a:r>
              <a:rPr lang="en-US" sz="1400" dirty="0">
                <a:latin typeface="Times New Roman" panose="02020603050405020304" pitchFamily="18" charset="0"/>
              </a:rPr>
              <a:t>, </a:t>
            </a:r>
            <a:r>
              <a:rPr lang="en-US" sz="1400" dirty="0" err="1">
                <a:latin typeface="Times New Roman" panose="02020603050405020304" pitchFamily="18" charset="0"/>
              </a:rPr>
              <a:t>OrientDB</a:t>
            </a:r>
            <a:r>
              <a:rPr lang="en-US" sz="1400" dirty="0">
                <a:latin typeface="Times New Roman" panose="02020603050405020304" pitchFamily="18" charset="0"/>
              </a:rPr>
              <a:t>, Couchbase</a:t>
            </a:r>
            <a:endParaRPr lang="en-US" sz="1800" dirty="0"/>
          </a:p>
        </p:txBody>
      </p:sp>
      <p:sp>
        <p:nvSpPr>
          <p:cNvPr id="4" name="Slide Number Placeholder 3"/>
          <p:cNvSpPr>
            <a:spLocks noGrp="1"/>
          </p:cNvSpPr>
          <p:nvPr>
            <p:ph type="sldNum" sz="quarter" idx="11"/>
          </p:nvPr>
        </p:nvSpPr>
        <p:spPr/>
        <p:txBody>
          <a:bodyPr/>
          <a:lstStyle/>
          <a:p>
            <a:fld id="{72A19FA5-5882-46EB-AA2C-E8D7FE7C815E}" type="slidenum">
              <a:rPr lang="en-US" altLang="en-US" smtClean="0"/>
              <a:pPr/>
              <a:t>26</a:t>
            </a:fld>
            <a:endParaRPr lang="en-US" altLang="en-US"/>
          </a:p>
        </p:txBody>
      </p:sp>
      <p:sp>
        <p:nvSpPr>
          <p:cNvPr id="5" name="Footer Placeholder 4"/>
          <p:cNvSpPr>
            <a:spLocks noGrp="1"/>
          </p:cNvSpPr>
          <p:nvPr>
            <p:ph type="ftr" sz="quarter" idx="12"/>
          </p:nvPr>
        </p:nvSpPr>
        <p:spPr/>
        <p:txBody>
          <a:bodyPr/>
          <a:lstStyle/>
          <a:p>
            <a:pPr>
              <a:defRPr/>
            </a:pPr>
            <a:r>
              <a:rPr lang="en-US" altLang="en-US"/>
              <a:t>NIT Delhi</a:t>
            </a:r>
          </a:p>
        </p:txBody>
      </p:sp>
    </p:spTree>
    <p:extLst>
      <p:ext uri="{BB962C8B-B14F-4D97-AF65-F5344CB8AC3E}">
        <p14:creationId xmlns:p14="http://schemas.microsoft.com/office/powerpoint/2010/main" val="153766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Multi-model databases</a:t>
            </a:r>
          </a:p>
        </p:txBody>
      </p:sp>
      <p:sp>
        <p:nvSpPr>
          <p:cNvPr id="4" name="Slide Number Placeholder 3"/>
          <p:cNvSpPr>
            <a:spLocks noGrp="1"/>
          </p:cNvSpPr>
          <p:nvPr>
            <p:ph type="sldNum" sz="quarter" idx="11"/>
          </p:nvPr>
        </p:nvSpPr>
        <p:spPr/>
        <p:txBody>
          <a:bodyPr/>
          <a:lstStyle/>
          <a:p>
            <a:fld id="{72A19FA5-5882-46EB-AA2C-E8D7FE7C815E}" type="slidenum">
              <a:rPr lang="en-US" altLang="en-US" smtClean="0"/>
              <a:pPr/>
              <a:t>27</a:t>
            </a:fld>
            <a:endParaRPr lang="en-US" altLang="en-US"/>
          </a:p>
        </p:txBody>
      </p:sp>
      <p:sp>
        <p:nvSpPr>
          <p:cNvPr id="5" name="Footer Placeholder 4"/>
          <p:cNvSpPr>
            <a:spLocks noGrp="1"/>
          </p:cNvSpPr>
          <p:nvPr>
            <p:ph type="ftr" sz="quarter" idx="12"/>
          </p:nvPr>
        </p:nvSpPr>
        <p:spPr/>
        <p:txBody>
          <a:bodyPr/>
          <a:lstStyle/>
          <a:p>
            <a:pPr>
              <a:defRPr/>
            </a:pPr>
            <a:r>
              <a:rPr lang="en-US" altLang="en-US"/>
              <a:t>NIT Delhi</a:t>
            </a:r>
          </a:p>
        </p:txBody>
      </p:sp>
      <p:sp>
        <p:nvSpPr>
          <p:cNvPr id="8" name="TextBox 7">
            <a:extLst>
              <a:ext uri="{FF2B5EF4-FFF2-40B4-BE49-F238E27FC236}">
                <a16:creationId xmlns:a16="http://schemas.microsoft.com/office/drawing/2014/main" id="{399AC783-C419-4DB3-94F0-12B95AD24E31}"/>
              </a:ext>
            </a:extLst>
          </p:cNvPr>
          <p:cNvSpPr txBox="1"/>
          <p:nvPr/>
        </p:nvSpPr>
        <p:spPr>
          <a:xfrm>
            <a:off x="1576233" y="6024729"/>
            <a:ext cx="5991533" cy="276999"/>
          </a:xfrm>
          <a:prstGeom prst="rect">
            <a:avLst/>
          </a:prstGeom>
          <a:solidFill>
            <a:schemeClr val="bg1">
              <a:lumMod val="95000"/>
            </a:schemeClr>
          </a:solidFill>
          <a:ln>
            <a:solidFill>
              <a:schemeClr val="tx2">
                <a:lumMod val="75000"/>
                <a:lumOff val="2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200" b="1" dirty="0"/>
              <a:t>Fig 12 : Multi-model databases [12]</a:t>
            </a:r>
            <a:endParaRPr lang="en-US" sz="1200" dirty="0"/>
          </a:p>
        </p:txBody>
      </p:sp>
      <p:pic>
        <p:nvPicPr>
          <p:cNvPr id="6" name="Picture 5">
            <a:extLst>
              <a:ext uri="{FF2B5EF4-FFF2-40B4-BE49-F238E27FC236}">
                <a16:creationId xmlns:a16="http://schemas.microsoft.com/office/drawing/2014/main" id="{C19FEFE3-B831-4B38-8BD7-96967E7C8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4" y="1514724"/>
            <a:ext cx="8096250" cy="4286250"/>
          </a:xfrm>
          <a:prstGeom prst="rect">
            <a:avLst/>
          </a:prstGeom>
        </p:spPr>
      </p:pic>
    </p:spTree>
    <p:extLst>
      <p:ext uri="{BB962C8B-B14F-4D97-AF65-F5344CB8AC3E}">
        <p14:creationId xmlns:p14="http://schemas.microsoft.com/office/powerpoint/2010/main" val="1150255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46075"/>
            <a:ext cx="7467506" cy="684213"/>
          </a:xfrm>
        </p:spPr>
        <p:txBody>
          <a:bodyPr/>
          <a:lstStyle/>
          <a:p>
            <a:r>
              <a:rPr lang="en-US" altLang="en-US" dirty="0"/>
              <a:t>Uses of Databases in Electronic Health Records</a:t>
            </a:r>
            <a:endParaRPr lang="en-US" dirty="0"/>
          </a:p>
        </p:txBody>
      </p:sp>
      <p:sp>
        <p:nvSpPr>
          <p:cNvPr id="3" name="Content Placeholder 2"/>
          <p:cNvSpPr>
            <a:spLocks noGrp="1"/>
          </p:cNvSpPr>
          <p:nvPr>
            <p:ph idx="1"/>
          </p:nvPr>
        </p:nvSpPr>
        <p:spPr/>
        <p:txBody>
          <a:bodyPr/>
          <a:lstStyle/>
          <a:p>
            <a:pPr marL="0" indent="0">
              <a:buNone/>
            </a:pPr>
            <a:r>
              <a:rPr lang="en-US" sz="1400" dirty="0">
                <a:effectLst/>
                <a:latin typeface="Times New Roman" panose="02020603050405020304" pitchFamily="18" charset="0"/>
                <a:ea typeface="Times New Roman" panose="02020603050405020304" pitchFamily="18" charset="0"/>
              </a:rPr>
              <a:t>Use Cases of </a:t>
            </a:r>
            <a:r>
              <a:rPr lang="en-US" sz="1400" b="1" dirty="0">
                <a:effectLst/>
                <a:latin typeface="Times New Roman" panose="02020603050405020304" pitchFamily="18" charset="0"/>
                <a:ea typeface="Times New Roman" panose="02020603050405020304" pitchFamily="18" charset="0"/>
              </a:rPr>
              <a:t>Flat File-Based Databases </a:t>
            </a:r>
            <a:r>
              <a:rPr lang="en-US" sz="1400" dirty="0">
                <a:effectLst/>
                <a:latin typeface="Times New Roman" panose="02020603050405020304" pitchFamily="18" charset="0"/>
                <a:ea typeface="Times New Roman" panose="02020603050405020304" pitchFamily="18" charset="0"/>
              </a:rPr>
              <a:t>in Electronic Health Records:</a:t>
            </a:r>
          </a:p>
          <a:p>
            <a:r>
              <a:rPr lang="en-US" sz="1400" dirty="0">
                <a:effectLst/>
                <a:latin typeface="Times New Roman" panose="02020603050405020304" pitchFamily="18" charset="0"/>
                <a:ea typeface="Times New Roman" panose="02020603050405020304" pitchFamily="18" charset="0"/>
              </a:rPr>
              <a:t>Patient Demographics (excel sheets, csv)</a:t>
            </a:r>
          </a:p>
          <a:p>
            <a:r>
              <a:rPr lang="en-US" sz="1400" dirty="0">
                <a:effectLst/>
                <a:latin typeface="Times New Roman" panose="02020603050405020304" pitchFamily="18" charset="0"/>
                <a:ea typeface="Times New Roman" panose="02020603050405020304" pitchFamily="18" charset="0"/>
              </a:rPr>
              <a:t>Medical History (excel sheets, csv, pdf, images)</a:t>
            </a:r>
          </a:p>
          <a:p>
            <a:r>
              <a:rPr lang="en-US" sz="1400" dirty="0">
                <a:effectLst/>
                <a:latin typeface="Times New Roman" panose="02020603050405020304" pitchFamily="18" charset="0"/>
                <a:ea typeface="Times New Roman" panose="02020603050405020304" pitchFamily="18" charset="0"/>
              </a:rPr>
              <a:t>Lab Results (images, videos, pdfs) </a:t>
            </a:r>
          </a:p>
          <a:p>
            <a:r>
              <a:rPr lang="en-US" sz="1400" dirty="0">
                <a:effectLst/>
                <a:latin typeface="Times New Roman" panose="02020603050405020304" pitchFamily="18" charset="0"/>
                <a:ea typeface="Times New Roman" panose="02020603050405020304" pitchFamily="18" charset="0"/>
              </a:rPr>
              <a:t>Research and Analysis (csv)</a:t>
            </a:r>
          </a:p>
          <a:p>
            <a:endParaRPr lang="en-US" sz="1400" dirty="0">
              <a:latin typeface="Times New Roman" panose="02020603050405020304" pitchFamily="18" charset="0"/>
              <a:ea typeface="Times New Roman" panose="02020603050405020304" pitchFamily="18" charset="0"/>
            </a:endParaRPr>
          </a:p>
          <a:p>
            <a:pPr marL="0" indent="0">
              <a:buNone/>
            </a:pPr>
            <a:r>
              <a:rPr lang="en-US" sz="1400" dirty="0">
                <a:effectLst/>
                <a:latin typeface="Times New Roman" panose="02020603050405020304" pitchFamily="18" charset="0"/>
                <a:ea typeface="Times New Roman" panose="02020603050405020304" pitchFamily="18" charset="0"/>
              </a:rPr>
              <a:t>Pros:</a:t>
            </a:r>
          </a:p>
          <a:p>
            <a:r>
              <a:rPr lang="en-US" sz="1400" dirty="0">
                <a:effectLst/>
                <a:latin typeface="Times New Roman" panose="02020603050405020304" pitchFamily="18" charset="0"/>
                <a:ea typeface="Times New Roman" panose="02020603050405020304" pitchFamily="18" charset="0"/>
              </a:rPr>
              <a:t>Simplicity (no processing required and easy to maintain)</a:t>
            </a:r>
          </a:p>
          <a:p>
            <a:r>
              <a:rPr lang="en-US" sz="1400" dirty="0">
                <a:effectLst/>
                <a:latin typeface="Times New Roman" panose="02020603050405020304" pitchFamily="18" charset="0"/>
                <a:ea typeface="Times New Roman" panose="02020603050405020304" pitchFamily="18" charset="0"/>
              </a:rPr>
              <a:t>Portability (easily sharable)</a:t>
            </a:r>
          </a:p>
          <a:p>
            <a:r>
              <a:rPr lang="en-US" sz="1400" dirty="0">
                <a:effectLst/>
                <a:latin typeface="Times New Roman" panose="02020603050405020304" pitchFamily="18" charset="0"/>
                <a:ea typeface="Times New Roman" panose="02020603050405020304" pitchFamily="18" charset="0"/>
              </a:rPr>
              <a:t>Speed (easy access as retrieval of data does not require complex querying)</a:t>
            </a:r>
          </a:p>
          <a:p>
            <a:pPr marL="0" indent="0">
              <a:buNone/>
            </a:pPr>
            <a:r>
              <a:rPr lang="en-US" sz="1400" dirty="0">
                <a:effectLst/>
                <a:latin typeface="Times New Roman" panose="02020603050405020304" pitchFamily="18" charset="0"/>
                <a:ea typeface="Times New Roman" panose="02020603050405020304" pitchFamily="18" charset="0"/>
              </a:rPr>
              <a:t>Cons:</a:t>
            </a:r>
          </a:p>
          <a:p>
            <a:r>
              <a:rPr lang="en-US" sz="1400" dirty="0">
                <a:effectLst/>
                <a:latin typeface="Times New Roman" panose="02020603050405020304" pitchFamily="18" charset="0"/>
                <a:ea typeface="Times New Roman" panose="02020603050405020304" pitchFamily="18" charset="0"/>
              </a:rPr>
              <a:t>Limited scalability (cannot handle large amount of data or relationships)</a:t>
            </a:r>
          </a:p>
          <a:p>
            <a:r>
              <a:rPr lang="en-US" sz="1400" dirty="0">
                <a:effectLst/>
                <a:latin typeface="Times New Roman" panose="02020603050405020304" pitchFamily="18" charset="0"/>
                <a:ea typeface="Times New Roman" panose="02020603050405020304" pitchFamily="18" charset="0"/>
              </a:rPr>
              <a:t>Data redundancy (data duplication problem, inconsistency problem)</a:t>
            </a:r>
          </a:p>
          <a:p>
            <a:r>
              <a:rPr lang="en-US" sz="1400" dirty="0">
                <a:effectLst/>
                <a:latin typeface="Times New Roman" panose="02020603050405020304" pitchFamily="18" charset="0"/>
                <a:ea typeface="Times New Roman" panose="02020603050405020304" pitchFamily="18" charset="0"/>
              </a:rPr>
              <a:t>Lack of data integrity (no constraints leads to data corruption and inconsistency)</a:t>
            </a:r>
          </a:p>
          <a:p>
            <a:r>
              <a:rPr lang="en-US" sz="1400" dirty="0">
                <a:effectLst/>
                <a:latin typeface="Times New Roman" panose="02020603050405020304" pitchFamily="18" charset="0"/>
                <a:ea typeface="Times New Roman" panose="02020603050405020304" pitchFamily="18" charset="0"/>
              </a:rPr>
              <a:t>Limited querying capabilities (make searching and retrieval slow as no query compatibility) </a:t>
            </a:r>
          </a:p>
          <a:p>
            <a:r>
              <a:rPr lang="en-US" sz="1400" dirty="0">
                <a:effectLst/>
                <a:latin typeface="Times New Roman" panose="02020603050405020304" pitchFamily="18" charset="0"/>
                <a:ea typeface="Times New Roman" panose="02020603050405020304" pitchFamily="18" charset="0"/>
              </a:rPr>
              <a:t>Limited security features (more vulnerable to unauthorized access)</a:t>
            </a:r>
          </a:p>
        </p:txBody>
      </p:sp>
      <p:sp>
        <p:nvSpPr>
          <p:cNvPr id="4" name="Slide Number Placeholder 3"/>
          <p:cNvSpPr>
            <a:spLocks noGrp="1"/>
          </p:cNvSpPr>
          <p:nvPr>
            <p:ph type="sldNum" sz="quarter" idx="11"/>
          </p:nvPr>
        </p:nvSpPr>
        <p:spPr/>
        <p:txBody>
          <a:bodyPr/>
          <a:lstStyle/>
          <a:p>
            <a:fld id="{72A19FA5-5882-46EB-AA2C-E8D7FE7C815E}" type="slidenum">
              <a:rPr lang="en-US" altLang="en-US" smtClean="0"/>
              <a:pPr/>
              <a:t>28</a:t>
            </a:fld>
            <a:endParaRPr lang="en-US" altLang="en-US"/>
          </a:p>
        </p:txBody>
      </p:sp>
      <p:sp>
        <p:nvSpPr>
          <p:cNvPr id="5" name="Footer Placeholder 4"/>
          <p:cNvSpPr>
            <a:spLocks noGrp="1"/>
          </p:cNvSpPr>
          <p:nvPr>
            <p:ph type="ftr" sz="quarter" idx="12"/>
          </p:nvPr>
        </p:nvSpPr>
        <p:spPr/>
        <p:txBody>
          <a:bodyPr/>
          <a:lstStyle/>
          <a:p>
            <a:pPr>
              <a:defRPr/>
            </a:pPr>
            <a:r>
              <a:rPr lang="en-US" altLang="en-US"/>
              <a:t>NIT Delhi</a:t>
            </a:r>
          </a:p>
        </p:txBody>
      </p:sp>
    </p:spTree>
    <p:extLst>
      <p:ext uri="{BB962C8B-B14F-4D97-AF65-F5344CB8AC3E}">
        <p14:creationId xmlns:p14="http://schemas.microsoft.com/office/powerpoint/2010/main" val="535705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46075"/>
            <a:ext cx="7467506" cy="684213"/>
          </a:xfrm>
        </p:spPr>
        <p:txBody>
          <a:bodyPr/>
          <a:lstStyle/>
          <a:p>
            <a:r>
              <a:rPr lang="en-US" altLang="en-US" dirty="0"/>
              <a:t>Uses of Databases in Electronic Health Records</a:t>
            </a:r>
            <a:endParaRPr lang="en-US" dirty="0"/>
          </a:p>
        </p:txBody>
      </p:sp>
      <p:sp>
        <p:nvSpPr>
          <p:cNvPr id="3" name="Content Placeholder 2"/>
          <p:cNvSpPr>
            <a:spLocks noGrp="1"/>
          </p:cNvSpPr>
          <p:nvPr>
            <p:ph idx="1"/>
          </p:nvPr>
        </p:nvSpPr>
        <p:spPr/>
        <p:txBody>
          <a:bodyPr/>
          <a:lstStyle/>
          <a:p>
            <a:pPr marL="0" indent="0">
              <a:buNone/>
            </a:pPr>
            <a:r>
              <a:rPr lang="en-US" sz="1400" dirty="0">
                <a:effectLst/>
                <a:latin typeface="Times New Roman" panose="02020603050405020304" pitchFamily="18" charset="0"/>
                <a:ea typeface="Times New Roman" panose="02020603050405020304" pitchFamily="18" charset="0"/>
              </a:rPr>
              <a:t>Use Cases </a:t>
            </a:r>
            <a:r>
              <a:rPr lang="en-US" sz="1400">
                <a:effectLst/>
                <a:latin typeface="Times New Roman" panose="02020603050405020304" pitchFamily="18" charset="0"/>
                <a:ea typeface="Times New Roman" panose="02020603050405020304" pitchFamily="18" charset="0"/>
              </a:rPr>
              <a:t>of </a:t>
            </a:r>
            <a:r>
              <a:rPr lang="en-US" sz="1400" b="1">
                <a:latin typeface="Times New Roman" panose="02020603050405020304" pitchFamily="18" charset="0"/>
                <a:ea typeface="Times New Roman" panose="02020603050405020304" pitchFamily="18" charset="0"/>
              </a:rPr>
              <a:t>Relational </a:t>
            </a:r>
            <a:r>
              <a:rPr lang="en-US" sz="1400" b="1">
                <a:effectLst/>
                <a:latin typeface="Times New Roman" panose="02020603050405020304" pitchFamily="18" charset="0"/>
                <a:ea typeface="Times New Roman" panose="02020603050405020304" pitchFamily="18" charset="0"/>
              </a:rPr>
              <a:t>Databases </a:t>
            </a:r>
            <a:r>
              <a:rPr lang="en-US" sz="1400" dirty="0">
                <a:effectLst/>
                <a:latin typeface="Times New Roman" panose="02020603050405020304" pitchFamily="18" charset="0"/>
                <a:ea typeface="Times New Roman" panose="02020603050405020304" pitchFamily="18" charset="0"/>
              </a:rPr>
              <a:t>in Electronic Health Records:</a:t>
            </a:r>
          </a:p>
          <a:p>
            <a:r>
              <a:rPr lang="en-US" sz="1400" dirty="0">
                <a:effectLst/>
                <a:latin typeface="Times New Roman" panose="02020603050405020304" pitchFamily="18" charset="0"/>
                <a:ea typeface="Times New Roman" panose="02020603050405020304" pitchFamily="18" charset="0"/>
              </a:rPr>
              <a:t>Patient Demographics (excel sheets, csv)</a:t>
            </a:r>
          </a:p>
          <a:p>
            <a:r>
              <a:rPr lang="en-US" sz="1400" dirty="0">
                <a:effectLst/>
                <a:latin typeface="Times New Roman" panose="02020603050405020304" pitchFamily="18" charset="0"/>
                <a:ea typeface="Times New Roman" panose="02020603050405020304" pitchFamily="18" charset="0"/>
              </a:rPr>
              <a:t>Medical History (excel sheets, csv, pdf, images)</a:t>
            </a:r>
          </a:p>
          <a:p>
            <a:r>
              <a:rPr lang="en-US" sz="1400" dirty="0">
                <a:effectLst/>
                <a:latin typeface="Times New Roman" panose="02020603050405020304" pitchFamily="18" charset="0"/>
                <a:ea typeface="Times New Roman" panose="02020603050405020304" pitchFamily="18" charset="0"/>
              </a:rPr>
              <a:t>Lab Results (images, videos, pdfs) </a:t>
            </a:r>
          </a:p>
          <a:p>
            <a:r>
              <a:rPr lang="en-US" sz="1400" dirty="0">
                <a:effectLst/>
                <a:latin typeface="Times New Roman" panose="02020603050405020304" pitchFamily="18" charset="0"/>
                <a:ea typeface="Times New Roman" panose="02020603050405020304" pitchFamily="18" charset="0"/>
              </a:rPr>
              <a:t>Research and Analysis (csv)</a:t>
            </a:r>
          </a:p>
          <a:p>
            <a:endParaRPr lang="en-US" sz="1400" dirty="0">
              <a:latin typeface="Times New Roman" panose="02020603050405020304" pitchFamily="18" charset="0"/>
              <a:ea typeface="Times New Roman" panose="02020603050405020304" pitchFamily="18" charset="0"/>
            </a:endParaRPr>
          </a:p>
          <a:p>
            <a:pPr marL="0" indent="0">
              <a:buNone/>
            </a:pPr>
            <a:r>
              <a:rPr lang="en-US" sz="1400" dirty="0">
                <a:effectLst/>
                <a:latin typeface="Times New Roman" panose="02020603050405020304" pitchFamily="18" charset="0"/>
                <a:ea typeface="Times New Roman" panose="02020603050405020304" pitchFamily="18" charset="0"/>
              </a:rPr>
              <a:t>Pros:</a:t>
            </a:r>
          </a:p>
          <a:p>
            <a:r>
              <a:rPr lang="en-US" sz="1400" dirty="0">
                <a:effectLst/>
                <a:latin typeface="Times New Roman" panose="02020603050405020304" pitchFamily="18" charset="0"/>
                <a:ea typeface="Times New Roman" panose="02020603050405020304" pitchFamily="18" charset="0"/>
              </a:rPr>
              <a:t>Simplicity (no processing required and easy to maintain)</a:t>
            </a:r>
          </a:p>
          <a:p>
            <a:r>
              <a:rPr lang="en-US" sz="1400" dirty="0">
                <a:effectLst/>
                <a:latin typeface="Times New Roman" panose="02020603050405020304" pitchFamily="18" charset="0"/>
                <a:ea typeface="Times New Roman" panose="02020603050405020304" pitchFamily="18" charset="0"/>
              </a:rPr>
              <a:t>Portability (easily sharable)</a:t>
            </a:r>
          </a:p>
          <a:p>
            <a:r>
              <a:rPr lang="en-US" sz="1400" dirty="0">
                <a:effectLst/>
                <a:latin typeface="Times New Roman" panose="02020603050405020304" pitchFamily="18" charset="0"/>
                <a:ea typeface="Times New Roman" panose="02020603050405020304" pitchFamily="18" charset="0"/>
              </a:rPr>
              <a:t>Speed (easy access as retrieval of data does not require complex querying)</a:t>
            </a:r>
          </a:p>
          <a:p>
            <a:pPr marL="0" indent="0">
              <a:buNone/>
            </a:pPr>
            <a:r>
              <a:rPr lang="en-US" sz="1400" dirty="0">
                <a:effectLst/>
                <a:latin typeface="Times New Roman" panose="02020603050405020304" pitchFamily="18" charset="0"/>
                <a:ea typeface="Times New Roman" panose="02020603050405020304" pitchFamily="18" charset="0"/>
              </a:rPr>
              <a:t>Cons:</a:t>
            </a:r>
          </a:p>
          <a:p>
            <a:r>
              <a:rPr lang="en-US" sz="1400" dirty="0">
                <a:effectLst/>
                <a:latin typeface="Times New Roman" panose="02020603050405020304" pitchFamily="18" charset="0"/>
                <a:ea typeface="Times New Roman" panose="02020603050405020304" pitchFamily="18" charset="0"/>
              </a:rPr>
              <a:t>Limited scalability (cannot handle large amount of data or relationships)</a:t>
            </a:r>
          </a:p>
          <a:p>
            <a:r>
              <a:rPr lang="en-US" sz="1400" dirty="0">
                <a:effectLst/>
                <a:latin typeface="Times New Roman" panose="02020603050405020304" pitchFamily="18" charset="0"/>
                <a:ea typeface="Times New Roman" panose="02020603050405020304" pitchFamily="18" charset="0"/>
              </a:rPr>
              <a:t>Data redundancy (data duplication problem, inconsistency problem)</a:t>
            </a:r>
          </a:p>
          <a:p>
            <a:r>
              <a:rPr lang="en-US" sz="1400" dirty="0">
                <a:effectLst/>
                <a:latin typeface="Times New Roman" panose="02020603050405020304" pitchFamily="18" charset="0"/>
                <a:ea typeface="Times New Roman" panose="02020603050405020304" pitchFamily="18" charset="0"/>
              </a:rPr>
              <a:t>Lack of data integrity (no constraints leads to data corruption and inconsistency)</a:t>
            </a:r>
          </a:p>
          <a:p>
            <a:r>
              <a:rPr lang="en-US" sz="1400" dirty="0">
                <a:effectLst/>
                <a:latin typeface="Times New Roman" panose="02020603050405020304" pitchFamily="18" charset="0"/>
                <a:ea typeface="Times New Roman" panose="02020603050405020304" pitchFamily="18" charset="0"/>
              </a:rPr>
              <a:t>Limited querying capabilities (make searching and retrieval slow as no query compatibility) </a:t>
            </a:r>
          </a:p>
          <a:p>
            <a:r>
              <a:rPr lang="en-US" sz="1400" dirty="0">
                <a:effectLst/>
                <a:latin typeface="Times New Roman" panose="02020603050405020304" pitchFamily="18" charset="0"/>
                <a:ea typeface="Times New Roman" panose="02020603050405020304" pitchFamily="18" charset="0"/>
              </a:rPr>
              <a:t>Limited security features (more vulnerable to unauthorized access)</a:t>
            </a:r>
          </a:p>
        </p:txBody>
      </p:sp>
      <p:sp>
        <p:nvSpPr>
          <p:cNvPr id="4" name="Slide Number Placeholder 3"/>
          <p:cNvSpPr>
            <a:spLocks noGrp="1"/>
          </p:cNvSpPr>
          <p:nvPr>
            <p:ph type="sldNum" sz="quarter" idx="11"/>
          </p:nvPr>
        </p:nvSpPr>
        <p:spPr/>
        <p:txBody>
          <a:bodyPr/>
          <a:lstStyle/>
          <a:p>
            <a:fld id="{72A19FA5-5882-46EB-AA2C-E8D7FE7C815E}" type="slidenum">
              <a:rPr lang="en-US" altLang="en-US" smtClean="0"/>
              <a:pPr/>
              <a:t>29</a:t>
            </a:fld>
            <a:endParaRPr lang="en-US" altLang="en-US"/>
          </a:p>
        </p:txBody>
      </p:sp>
      <p:sp>
        <p:nvSpPr>
          <p:cNvPr id="5" name="Footer Placeholder 4"/>
          <p:cNvSpPr>
            <a:spLocks noGrp="1"/>
          </p:cNvSpPr>
          <p:nvPr>
            <p:ph type="ftr" sz="quarter" idx="12"/>
          </p:nvPr>
        </p:nvSpPr>
        <p:spPr/>
        <p:txBody>
          <a:bodyPr/>
          <a:lstStyle/>
          <a:p>
            <a:pPr>
              <a:defRPr/>
            </a:pPr>
            <a:r>
              <a:rPr lang="en-US" altLang="en-US"/>
              <a:t>NIT Delhi</a:t>
            </a:r>
          </a:p>
        </p:txBody>
      </p:sp>
    </p:spTree>
    <p:extLst>
      <p:ext uri="{BB962C8B-B14F-4D97-AF65-F5344CB8AC3E}">
        <p14:creationId xmlns:p14="http://schemas.microsoft.com/office/powerpoint/2010/main" val="249239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noChangeArrowheads="1"/>
          </p:cNvSpPr>
          <p:nvPr>
            <p:ph type="title"/>
          </p:nvPr>
        </p:nvSpPr>
        <p:spPr/>
        <p:txBody>
          <a:bodyPr/>
          <a:lstStyle/>
          <a:p>
            <a:r>
              <a:rPr lang="en-US" altLang="en-US" dirty="0"/>
              <a:t>Introduction</a:t>
            </a:r>
            <a:endParaRPr lang="en-IN" altLang="en-US" dirty="0"/>
          </a:p>
        </p:txBody>
      </p:sp>
      <p:sp>
        <p:nvSpPr>
          <p:cNvPr id="24578" name="Content Placeholder 2"/>
          <p:cNvSpPr>
            <a:spLocks noGrp="1" noChangeArrowheads="1"/>
          </p:cNvSpPr>
          <p:nvPr>
            <p:ph idx="1"/>
          </p:nvPr>
        </p:nvSpPr>
        <p:spPr>
          <a:xfrm>
            <a:off x="609704" y="1371600"/>
            <a:ext cx="8076988" cy="4687888"/>
          </a:xfrm>
        </p:spPr>
        <p:txBody>
          <a:bodyPr/>
          <a:lstStyle/>
          <a:p>
            <a:pPr marL="0" indent="0" algn="just">
              <a:buNone/>
            </a:pPr>
            <a:r>
              <a:rPr lang="en-US" sz="1800" b="0" i="0" dirty="0">
                <a:solidFill>
                  <a:srgbClr val="202124"/>
                </a:solidFill>
                <a:effectLst/>
                <a:latin typeface="+mj-lt"/>
              </a:rPr>
              <a:t>A data model is a representation that we use to perceive and manipulate our data. </a:t>
            </a:r>
          </a:p>
          <a:p>
            <a:pPr marL="0" indent="0" algn="just">
              <a:buNone/>
            </a:pPr>
            <a:r>
              <a:rPr lang="en-US" sz="1800" b="0" i="0" dirty="0">
                <a:solidFill>
                  <a:srgbClr val="202124"/>
                </a:solidFill>
                <a:effectLst/>
                <a:latin typeface="+mj-lt"/>
              </a:rPr>
              <a:t>It allows us to :</a:t>
            </a:r>
          </a:p>
          <a:p>
            <a:pPr algn="just"/>
            <a:r>
              <a:rPr lang="en-US" sz="1400" b="0" i="0" dirty="0">
                <a:solidFill>
                  <a:srgbClr val="202124"/>
                </a:solidFill>
                <a:effectLst/>
                <a:latin typeface="+mj-lt"/>
              </a:rPr>
              <a:t>represent the data elements under analysis</a:t>
            </a:r>
          </a:p>
          <a:p>
            <a:pPr algn="just"/>
            <a:r>
              <a:rPr lang="en-US" sz="1400" dirty="0">
                <a:solidFill>
                  <a:srgbClr val="202124"/>
                </a:solidFill>
                <a:latin typeface="+mj-lt"/>
              </a:rPr>
              <a:t>h</a:t>
            </a:r>
            <a:r>
              <a:rPr lang="en-US" sz="1400" b="0" i="0" dirty="0">
                <a:solidFill>
                  <a:srgbClr val="202124"/>
                </a:solidFill>
                <a:effectLst/>
                <a:latin typeface="+mj-lt"/>
              </a:rPr>
              <a:t>ow these are related to each others</a:t>
            </a:r>
          </a:p>
          <a:p>
            <a:pPr marL="0" indent="0" algn="just">
              <a:buNone/>
            </a:pPr>
            <a:r>
              <a:rPr lang="en-US" sz="1800" dirty="0">
                <a:solidFill>
                  <a:srgbClr val="202124"/>
                </a:solidFill>
                <a:latin typeface="+mj-lt"/>
                <a:ea typeface="Times New Roman" panose="02020603050405020304" pitchFamily="18" charset="0"/>
              </a:rPr>
              <a:t>The Various data storage models available are:</a:t>
            </a:r>
          </a:p>
          <a:p>
            <a:pPr algn="just"/>
            <a:r>
              <a:rPr lang="en-US" sz="1400" dirty="0">
                <a:solidFill>
                  <a:srgbClr val="202124"/>
                </a:solidFill>
                <a:latin typeface="+mj-lt"/>
                <a:ea typeface="Times New Roman" panose="02020603050405020304" pitchFamily="18" charset="0"/>
              </a:rPr>
              <a:t>Flat File based database</a:t>
            </a:r>
          </a:p>
          <a:p>
            <a:pPr algn="just"/>
            <a:r>
              <a:rPr lang="en-US" sz="1400" dirty="0">
                <a:solidFill>
                  <a:srgbClr val="202124"/>
                </a:solidFill>
                <a:latin typeface="+mj-lt"/>
                <a:ea typeface="Times New Roman" panose="02020603050405020304" pitchFamily="18" charset="0"/>
              </a:rPr>
              <a:t>Relational based database</a:t>
            </a:r>
          </a:p>
          <a:p>
            <a:pPr algn="just"/>
            <a:r>
              <a:rPr lang="en-US" sz="1400" dirty="0">
                <a:solidFill>
                  <a:srgbClr val="202124"/>
                </a:solidFill>
                <a:latin typeface="+mj-lt"/>
                <a:ea typeface="Times New Roman" panose="02020603050405020304" pitchFamily="18" charset="0"/>
              </a:rPr>
              <a:t>Key-Value based database</a:t>
            </a:r>
          </a:p>
          <a:p>
            <a:pPr algn="just"/>
            <a:r>
              <a:rPr lang="en-US" sz="1400" dirty="0">
                <a:solidFill>
                  <a:srgbClr val="202124"/>
                </a:solidFill>
                <a:latin typeface="+mj-lt"/>
                <a:ea typeface="Times New Roman" panose="02020603050405020304" pitchFamily="18" charset="0"/>
              </a:rPr>
              <a:t>Document based database</a:t>
            </a:r>
          </a:p>
          <a:p>
            <a:pPr algn="just"/>
            <a:r>
              <a:rPr lang="en-US" sz="1400" dirty="0">
                <a:solidFill>
                  <a:srgbClr val="202124"/>
                </a:solidFill>
                <a:latin typeface="+mj-lt"/>
                <a:ea typeface="Times New Roman" panose="02020603050405020304" pitchFamily="18" charset="0"/>
              </a:rPr>
              <a:t>Graph based database</a:t>
            </a:r>
          </a:p>
          <a:p>
            <a:pPr algn="just"/>
            <a:r>
              <a:rPr lang="en-US" sz="1400" dirty="0">
                <a:solidFill>
                  <a:srgbClr val="202124"/>
                </a:solidFill>
                <a:latin typeface="+mj-lt"/>
                <a:ea typeface="Times New Roman" panose="02020603050405020304" pitchFamily="18" charset="0"/>
              </a:rPr>
              <a:t>Column based database</a:t>
            </a:r>
          </a:p>
          <a:p>
            <a:pPr algn="just"/>
            <a:r>
              <a:rPr lang="en-US" sz="1400" dirty="0">
                <a:solidFill>
                  <a:srgbClr val="202124"/>
                </a:solidFill>
                <a:latin typeface="+mj-lt"/>
                <a:ea typeface="Times New Roman" panose="02020603050405020304" pitchFamily="18" charset="0"/>
              </a:rPr>
              <a:t>Native XML based database</a:t>
            </a:r>
          </a:p>
          <a:p>
            <a:pPr algn="just"/>
            <a:r>
              <a:rPr lang="en-US" sz="1400" dirty="0">
                <a:solidFill>
                  <a:srgbClr val="202124"/>
                </a:solidFill>
                <a:latin typeface="+mj-lt"/>
              </a:rPr>
              <a:t>Hierarchical database</a:t>
            </a:r>
          </a:p>
          <a:p>
            <a:pPr algn="just"/>
            <a:r>
              <a:rPr lang="en-US" sz="1400" dirty="0">
                <a:solidFill>
                  <a:srgbClr val="202124"/>
                </a:solidFill>
                <a:latin typeface="+mj-lt"/>
              </a:rPr>
              <a:t>Network database</a:t>
            </a:r>
          </a:p>
          <a:p>
            <a:pPr algn="just"/>
            <a:r>
              <a:rPr lang="en-US" sz="1400" dirty="0">
                <a:solidFill>
                  <a:srgbClr val="202124"/>
                </a:solidFill>
                <a:latin typeface="+mj-lt"/>
              </a:rPr>
              <a:t>Time series database</a:t>
            </a:r>
          </a:p>
          <a:p>
            <a:pPr algn="just"/>
            <a:r>
              <a:rPr lang="en-US" sz="1400" dirty="0">
                <a:solidFill>
                  <a:srgbClr val="202124"/>
                </a:solidFill>
                <a:latin typeface="+mj-lt"/>
              </a:rPr>
              <a:t>NewSQL database</a:t>
            </a:r>
          </a:p>
          <a:p>
            <a:pPr algn="just"/>
            <a:r>
              <a:rPr lang="en-US" sz="1400" dirty="0">
                <a:solidFill>
                  <a:srgbClr val="202124"/>
                </a:solidFill>
                <a:latin typeface="+mj-lt"/>
              </a:rPr>
              <a:t>Multi-model database</a:t>
            </a:r>
          </a:p>
        </p:txBody>
      </p:sp>
      <p:sp>
        <p:nvSpPr>
          <p:cNvPr id="24579" name="Slide Number Placeholder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3203B1C-F0E4-423E-B69C-E7EF61C7EDC2}" type="slidenum">
              <a:rPr lang="en-US" altLang="en-US"/>
              <a:pPr/>
              <a:t>3</a:t>
            </a:fld>
            <a:endParaRPr lang="en-US" altLang="en-US">
              <a:latin typeface="Times New Roman" pitchFamily="18" charset="0"/>
            </a:endParaRPr>
          </a:p>
        </p:txBody>
      </p:sp>
      <p:sp>
        <p:nvSpPr>
          <p:cNvPr id="24580" name="Footer Placeholder 1"/>
          <p:cNvSpPr>
            <a:spLocks noGrp="1" noChangeArrowheads="1"/>
          </p:cNvSpPr>
          <p:nvPr>
            <p:ph type="ftr" sz="quarter" idx="12"/>
          </p:nvPr>
        </p:nvSpPr>
        <p:spPr>
          <a:xfrm>
            <a:off x="3131987" y="647692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fontAlgn="base">
              <a:spcBef>
                <a:spcPct val="0"/>
              </a:spcBef>
              <a:spcAft>
                <a:spcPct val="0"/>
              </a:spcAft>
            </a:pPr>
            <a:r>
              <a:rPr lang="en-US" altLang="zh-CN" dirty="0"/>
              <a:t>NIT Delhi</a:t>
            </a:r>
          </a:p>
        </p:txBody>
      </p:sp>
    </p:spTree>
    <p:extLst>
      <p:ext uri="{BB962C8B-B14F-4D97-AF65-F5344CB8AC3E}">
        <p14:creationId xmlns:p14="http://schemas.microsoft.com/office/powerpoint/2010/main" val="29593272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06" y="304882"/>
            <a:ext cx="7772400" cy="873125"/>
          </a:xfrm>
        </p:spPr>
        <p:txBody>
          <a:bodyPr/>
          <a:lstStyle/>
          <a:p>
            <a:r>
              <a:rPr lang="en-US" dirty="0"/>
              <a:t>Comparative Analysis</a:t>
            </a:r>
          </a:p>
        </p:txBody>
      </p:sp>
      <p:sp>
        <p:nvSpPr>
          <p:cNvPr id="4" name="Slide Number Placeholder 3"/>
          <p:cNvSpPr>
            <a:spLocks noGrp="1"/>
          </p:cNvSpPr>
          <p:nvPr>
            <p:ph type="sldNum" sz="quarter" idx="11"/>
          </p:nvPr>
        </p:nvSpPr>
        <p:spPr/>
        <p:txBody>
          <a:bodyPr/>
          <a:lstStyle/>
          <a:p>
            <a:fld id="{72A19FA5-5882-46EB-AA2C-E8D7FE7C815E}" type="slidenum">
              <a:rPr lang="en-US" altLang="en-US" smtClean="0"/>
              <a:pPr/>
              <a:t>30</a:t>
            </a:fld>
            <a:endParaRPr lang="en-US" altLang="en-US"/>
          </a:p>
        </p:txBody>
      </p:sp>
      <p:sp>
        <p:nvSpPr>
          <p:cNvPr id="5" name="Footer Placeholder 4"/>
          <p:cNvSpPr>
            <a:spLocks noGrp="1"/>
          </p:cNvSpPr>
          <p:nvPr>
            <p:ph type="ftr" sz="quarter" idx="12"/>
          </p:nvPr>
        </p:nvSpPr>
        <p:spPr/>
        <p:txBody>
          <a:bodyPr/>
          <a:lstStyle/>
          <a:p>
            <a:pPr>
              <a:defRPr/>
            </a:pPr>
            <a:r>
              <a:rPr lang="en-US" altLang="en-US"/>
              <a:t>NIT Delhi</a:t>
            </a:r>
          </a:p>
        </p:txBody>
      </p:sp>
      <p:graphicFrame>
        <p:nvGraphicFramePr>
          <p:cNvPr id="3" name="Table 6">
            <a:extLst>
              <a:ext uri="{FF2B5EF4-FFF2-40B4-BE49-F238E27FC236}">
                <a16:creationId xmlns:a16="http://schemas.microsoft.com/office/drawing/2014/main" id="{362963AF-3CA6-4F20-A3FE-AEA363E08094}"/>
              </a:ext>
            </a:extLst>
          </p:cNvPr>
          <p:cNvGraphicFramePr>
            <a:graphicFrameLocks noGrp="1"/>
          </p:cNvGraphicFramePr>
          <p:nvPr>
            <p:extLst>
              <p:ext uri="{D42A27DB-BD31-4B8C-83A1-F6EECF244321}">
                <p14:modId xmlns:p14="http://schemas.microsoft.com/office/powerpoint/2010/main" val="4187093336"/>
              </p:ext>
            </p:extLst>
          </p:nvPr>
        </p:nvGraphicFramePr>
        <p:xfrm>
          <a:off x="304912" y="1371654"/>
          <a:ext cx="8534288" cy="5013946"/>
        </p:xfrm>
        <a:graphic>
          <a:graphicData uri="http://schemas.openxmlformats.org/drawingml/2006/table">
            <a:tbl>
              <a:tblPr firstRow="1" bandRow="1">
                <a:tableStyleId>{5C22544A-7EE6-4342-B048-85BDC9FD1C3A}</a:tableStyleId>
              </a:tblPr>
              <a:tblGrid>
                <a:gridCol w="1642333">
                  <a:extLst>
                    <a:ext uri="{9D8B030D-6E8A-4147-A177-3AD203B41FA5}">
                      <a16:colId xmlns:a16="http://schemas.microsoft.com/office/drawing/2014/main" val="530204255"/>
                    </a:ext>
                  </a:extLst>
                </a:gridCol>
                <a:gridCol w="1700945">
                  <a:extLst>
                    <a:ext uri="{9D8B030D-6E8A-4147-A177-3AD203B41FA5}">
                      <a16:colId xmlns:a16="http://schemas.microsoft.com/office/drawing/2014/main" val="1770401283"/>
                    </a:ext>
                  </a:extLst>
                </a:gridCol>
                <a:gridCol w="2023563">
                  <a:extLst>
                    <a:ext uri="{9D8B030D-6E8A-4147-A177-3AD203B41FA5}">
                      <a16:colId xmlns:a16="http://schemas.microsoft.com/office/drawing/2014/main" val="1942326080"/>
                    </a:ext>
                  </a:extLst>
                </a:gridCol>
                <a:gridCol w="1319715">
                  <a:extLst>
                    <a:ext uri="{9D8B030D-6E8A-4147-A177-3AD203B41FA5}">
                      <a16:colId xmlns:a16="http://schemas.microsoft.com/office/drawing/2014/main" val="1267721883"/>
                    </a:ext>
                  </a:extLst>
                </a:gridCol>
                <a:gridCol w="1847732">
                  <a:extLst>
                    <a:ext uri="{9D8B030D-6E8A-4147-A177-3AD203B41FA5}">
                      <a16:colId xmlns:a16="http://schemas.microsoft.com/office/drawing/2014/main" val="673930272"/>
                    </a:ext>
                  </a:extLst>
                </a:gridCol>
              </a:tblGrid>
              <a:tr h="533386">
                <a:tc>
                  <a:txBody>
                    <a:bodyPr/>
                    <a:lstStyle/>
                    <a:p>
                      <a:pPr algn="ctr"/>
                      <a:r>
                        <a:rPr lang="en-US" dirty="0"/>
                        <a:t>Database</a:t>
                      </a:r>
                      <a:endParaRPr lang="en-IN" dirty="0"/>
                    </a:p>
                  </a:txBody>
                  <a:tcPr anchor="ctr"/>
                </a:tc>
                <a:tc>
                  <a:txBody>
                    <a:bodyPr/>
                    <a:lstStyle/>
                    <a:p>
                      <a:pPr algn="ctr"/>
                      <a:r>
                        <a:rPr lang="en-US" dirty="0"/>
                        <a:t>Speed</a:t>
                      </a:r>
                      <a:endParaRPr lang="en-IN" dirty="0"/>
                    </a:p>
                  </a:txBody>
                  <a:tcPr anchor="ctr"/>
                </a:tc>
                <a:tc>
                  <a:txBody>
                    <a:bodyPr/>
                    <a:lstStyle/>
                    <a:p>
                      <a:pPr algn="ctr"/>
                      <a:r>
                        <a:rPr lang="en-US" dirty="0"/>
                        <a:t>Use Case</a:t>
                      </a:r>
                      <a:endParaRPr lang="en-IN" dirty="0"/>
                    </a:p>
                  </a:txBody>
                  <a:tcPr anchor="ctr"/>
                </a:tc>
                <a:tc>
                  <a:txBody>
                    <a:bodyPr/>
                    <a:lstStyle/>
                    <a:p>
                      <a:pPr algn="ctr"/>
                      <a:r>
                        <a:rPr lang="en-US" dirty="0"/>
                        <a:t>Support</a:t>
                      </a:r>
                      <a:endParaRPr lang="en-IN" dirty="0"/>
                    </a:p>
                  </a:txBody>
                  <a:tcPr anchor="ctr"/>
                </a:tc>
                <a:tc>
                  <a:txBody>
                    <a:bodyPr/>
                    <a:lstStyle/>
                    <a:p>
                      <a:pPr algn="ctr"/>
                      <a:r>
                        <a:rPr lang="en-US" dirty="0"/>
                        <a:t>Examples</a:t>
                      </a:r>
                      <a:endParaRPr lang="en-IN" dirty="0"/>
                    </a:p>
                  </a:txBody>
                  <a:tcPr anchor="ctr"/>
                </a:tc>
                <a:extLst>
                  <a:ext uri="{0D108BD9-81ED-4DB2-BD59-A6C34878D82A}">
                    <a16:rowId xmlns:a16="http://schemas.microsoft.com/office/drawing/2014/main" val="2697233790"/>
                  </a:ext>
                </a:extLst>
              </a:tr>
              <a:tr h="515230">
                <a:tc>
                  <a:txBody>
                    <a:bodyPr/>
                    <a:lstStyle/>
                    <a:p>
                      <a:pPr algn="ctr"/>
                      <a:r>
                        <a:rPr lang="en-US" sz="1800" kern="1200" dirty="0">
                          <a:solidFill>
                            <a:srgbClr val="202124"/>
                          </a:solidFill>
                          <a:latin typeface="+mn-lt"/>
                          <a:ea typeface="Times New Roman" panose="02020603050405020304" pitchFamily="18" charset="0"/>
                          <a:cs typeface="+mn-cs"/>
                        </a:rPr>
                        <a:t>Flat File</a:t>
                      </a:r>
                    </a:p>
                  </a:txBody>
                  <a:tcPr anchor="ctr"/>
                </a:tc>
                <a:tc>
                  <a:txBody>
                    <a:bodyPr/>
                    <a:lstStyle/>
                    <a:p>
                      <a:pPr algn="ctr"/>
                      <a:r>
                        <a:rPr lang="en-US" dirty="0"/>
                        <a:t>Slowest</a:t>
                      </a:r>
                    </a:p>
                    <a:p>
                      <a:pPr algn="ctr"/>
                      <a:r>
                        <a:rPr lang="en-US" dirty="0"/>
                        <a:t>(Read)</a:t>
                      </a:r>
                      <a:endParaRPr lang="en-IN" dirty="0"/>
                    </a:p>
                  </a:txBody>
                  <a:tcPr anchor="ctr"/>
                </a:tc>
                <a:tc>
                  <a:txBody>
                    <a:bodyPr/>
                    <a:lstStyle/>
                    <a:p>
                      <a:pPr algn="ctr"/>
                      <a:r>
                        <a:rPr lang="en-US" dirty="0"/>
                        <a:t>File Systems</a:t>
                      </a:r>
                      <a:endParaRPr lang="en-IN" dirty="0"/>
                    </a:p>
                  </a:txBody>
                  <a:tcPr anchor="ctr"/>
                </a:tc>
                <a:tc>
                  <a:txBody>
                    <a:bodyPr/>
                    <a:lstStyle/>
                    <a:p>
                      <a:pPr algn="ctr"/>
                      <a:r>
                        <a:rPr lang="en-US" dirty="0"/>
                        <a:t>High</a:t>
                      </a:r>
                      <a:endParaRPr lang="en-IN" dirty="0"/>
                    </a:p>
                  </a:txBody>
                  <a:tcPr anchor="ctr"/>
                </a:tc>
                <a:tc>
                  <a:txBody>
                    <a:bodyPr/>
                    <a:lstStyle/>
                    <a:p>
                      <a:pPr algn="ctr"/>
                      <a:r>
                        <a:rPr lang="en-US" dirty="0"/>
                        <a:t>CSV, XML</a:t>
                      </a:r>
                      <a:endParaRPr lang="en-IN" dirty="0"/>
                    </a:p>
                  </a:txBody>
                  <a:tcPr anchor="ctr"/>
                </a:tc>
                <a:extLst>
                  <a:ext uri="{0D108BD9-81ED-4DB2-BD59-A6C34878D82A}">
                    <a16:rowId xmlns:a16="http://schemas.microsoft.com/office/drawing/2014/main" val="2386523825"/>
                  </a:ext>
                </a:extLst>
              </a:tr>
              <a:tr h="515230">
                <a:tc>
                  <a:txBody>
                    <a:bodyPr/>
                    <a:lstStyle/>
                    <a:p>
                      <a:pPr algn="ctr"/>
                      <a:r>
                        <a:rPr lang="en-US" sz="1800" kern="1200" dirty="0">
                          <a:solidFill>
                            <a:srgbClr val="202124"/>
                          </a:solidFill>
                          <a:latin typeface="+mn-lt"/>
                          <a:ea typeface="Times New Roman" panose="02020603050405020304" pitchFamily="18" charset="0"/>
                          <a:cs typeface="+mn-cs"/>
                        </a:rPr>
                        <a:t>Relational</a:t>
                      </a:r>
                      <a:endParaRPr lang="en-IN" dirty="0"/>
                    </a:p>
                  </a:txBody>
                  <a:tcPr anchor="ctr"/>
                </a:tc>
                <a:tc>
                  <a:txBody>
                    <a:bodyPr/>
                    <a:lstStyle/>
                    <a:p>
                      <a:pPr algn="ctr"/>
                      <a:r>
                        <a:rPr lang="en-US" dirty="0"/>
                        <a:t>Slow</a:t>
                      </a:r>
                    </a:p>
                    <a:p>
                      <a:pPr algn="ctr"/>
                      <a:r>
                        <a:rPr lang="en-US" dirty="0"/>
                        <a:t>(Write)</a:t>
                      </a:r>
                      <a:endParaRPr lang="en-IN" dirty="0"/>
                    </a:p>
                  </a:txBody>
                  <a:tcPr anchor="ctr"/>
                </a:tc>
                <a:tc>
                  <a:txBody>
                    <a:bodyPr/>
                    <a:lstStyle/>
                    <a:p>
                      <a:pPr algn="ctr"/>
                      <a:r>
                        <a:rPr lang="en-US" dirty="0"/>
                        <a:t>Transactional Databases</a:t>
                      </a:r>
                      <a:endParaRPr lang="en-IN" dirty="0"/>
                    </a:p>
                  </a:txBody>
                  <a:tcPr anchor="ctr"/>
                </a:tc>
                <a:tc>
                  <a:txBody>
                    <a:bodyPr/>
                    <a:lstStyle/>
                    <a:p>
                      <a:pPr algn="ctr"/>
                      <a:r>
                        <a:rPr lang="en-US" dirty="0"/>
                        <a:t>High</a:t>
                      </a:r>
                      <a:endParaRPr lang="en-IN" dirty="0"/>
                    </a:p>
                  </a:txBody>
                  <a:tcPr anchor="ctr"/>
                </a:tc>
                <a:tc>
                  <a:txBody>
                    <a:bodyPr/>
                    <a:lstStyle/>
                    <a:p>
                      <a:pPr algn="ctr"/>
                      <a:r>
                        <a:rPr lang="en-IN" dirty="0"/>
                        <a:t>MySQL</a:t>
                      </a:r>
                    </a:p>
                  </a:txBody>
                  <a:tcPr anchor="ctr"/>
                </a:tc>
                <a:extLst>
                  <a:ext uri="{0D108BD9-81ED-4DB2-BD59-A6C34878D82A}">
                    <a16:rowId xmlns:a16="http://schemas.microsoft.com/office/drawing/2014/main" val="4194657317"/>
                  </a:ext>
                </a:extLst>
              </a:tr>
              <a:tr h="515230">
                <a:tc>
                  <a:txBody>
                    <a:bodyPr/>
                    <a:lstStyle/>
                    <a:p>
                      <a:pPr algn="ctr"/>
                      <a:r>
                        <a:rPr lang="en-US" sz="1800" kern="1200" dirty="0">
                          <a:solidFill>
                            <a:srgbClr val="202124"/>
                          </a:solidFill>
                          <a:latin typeface="+mn-lt"/>
                          <a:ea typeface="Times New Roman" panose="02020603050405020304" pitchFamily="18" charset="0"/>
                          <a:cs typeface="+mn-cs"/>
                        </a:rPr>
                        <a:t>Key-Value</a:t>
                      </a:r>
                      <a:endParaRPr lang="en-IN" dirty="0"/>
                    </a:p>
                  </a:txBody>
                  <a:tcPr anchor="ctr"/>
                </a:tc>
                <a:tc>
                  <a:txBody>
                    <a:bodyPr/>
                    <a:lstStyle/>
                    <a:p>
                      <a:pPr algn="ctr"/>
                      <a:r>
                        <a:rPr lang="en-US" dirty="0"/>
                        <a:t>Fastest</a:t>
                      </a:r>
                    </a:p>
                    <a:p>
                      <a:pPr algn="ctr"/>
                      <a:r>
                        <a:rPr lang="en-US" dirty="0"/>
                        <a:t>(Read)</a:t>
                      </a:r>
                      <a:endParaRPr lang="en-IN" dirty="0"/>
                    </a:p>
                  </a:txBody>
                  <a:tcPr anchor="ctr"/>
                </a:tc>
                <a:tc>
                  <a:txBody>
                    <a:bodyPr/>
                    <a:lstStyle/>
                    <a:p>
                      <a:pPr algn="ctr"/>
                      <a:r>
                        <a:rPr lang="en-US" dirty="0"/>
                        <a:t>Authentication</a:t>
                      </a:r>
                      <a:endParaRPr lang="en-IN" dirty="0"/>
                    </a:p>
                  </a:txBody>
                  <a:tcPr anchor="ctr"/>
                </a:tc>
                <a:tc>
                  <a:txBody>
                    <a:bodyPr/>
                    <a:lstStyle/>
                    <a:p>
                      <a:pPr algn="ctr"/>
                      <a:r>
                        <a:rPr lang="en-US" dirty="0"/>
                        <a:t>Medium</a:t>
                      </a:r>
                      <a:endParaRPr lang="en-IN" dirty="0"/>
                    </a:p>
                  </a:txBody>
                  <a:tcPr anchor="ctr"/>
                </a:tc>
                <a:tc>
                  <a:txBody>
                    <a:bodyPr/>
                    <a:lstStyle/>
                    <a:p>
                      <a:pPr algn="ctr"/>
                      <a:r>
                        <a:rPr lang="en-US" dirty="0"/>
                        <a:t>JSON, Redis</a:t>
                      </a:r>
                      <a:endParaRPr lang="en-IN" dirty="0"/>
                    </a:p>
                  </a:txBody>
                  <a:tcPr anchor="ctr"/>
                </a:tc>
                <a:extLst>
                  <a:ext uri="{0D108BD9-81ED-4DB2-BD59-A6C34878D82A}">
                    <a16:rowId xmlns:a16="http://schemas.microsoft.com/office/drawing/2014/main" val="979478782"/>
                  </a:ext>
                </a:extLst>
              </a:tr>
              <a:tr h="515230">
                <a:tc>
                  <a:txBody>
                    <a:bodyPr/>
                    <a:lstStyle/>
                    <a:p>
                      <a:pPr algn="ctr"/>
                      <a:r>
                        <a:rPr lang="en-US" sz="1800" kern="1200" dirty="0">
                          <a:solidFill>
                            <a:srgbClr val="202124"/>
                          </a:solidFill>
                          <a:latin typeface="+mn-lt"/>
                          <a:ea typeface="Times New Roman" panose="02020603050405020304" pitchFamily="18" charset="0"/>
                          <a:cs typeface="+mn-cs"/>
                        </a:rPr>
                        <a:t>Document</a:t>
                      </a:r>
                      <a:endParaRPr lang="en-IN" dirty="0"/>
                    </a:p>
                  </a:txBody>
                  <a:tcPr anchor="ctr"/>
                </a:tc>
                <a:tc>
                  <a:txBody>
                    <a:bodyPr/>
                    <a:lstStyle/>
                    <a:p>
                      <a:pPr algn="ctr"/>
                      <a:r>
                        <a:rPr lang="en-US" dirty="0"/>
                        <a:t>Fast</a:t>
                      </a:r>
                    </a:p>
                    <a:p>
                      <a:pPr algn="ctr"/>
                      <a:r>
                        <a:rPr lang="en-US" dirty="0"/>
                        <a:t>(Read)</a:t>
                      </a:r>
                      <a:endParaRPr lang="en-IN" dirty="0"/>
                    </a:p>
                  </a:txBody>
                  <a:tcPr anchor="ctr"/>
                </a:tc>
                <a:tc>
                  <a:txBody>
                    <a:bodyPr/>
                    <a:lstStyle/>
                    <a:p>
                      <a:pPr algn="ctr"/>
                      <a:r>
                        <a:rPr lang="en-US" dirty="0"/>
                        <a:t>Single Entity queries</a:t>
                      </a:r>
                      <a:endParaRPr lang="en-IN" dirty="0"/>
                    </a:p>
                  </a:txBody>
                  <a:tcPr anchor="ctr"/>
                </a:tc>
                <a:tc>
                  <a:txBody>
                    <a:bodyPr/>
                    <a:lstStyle/>
                    <a:p>
                      <a:pPr algn="ctr"/>
                      <a:r>
                        <a:rPr lang="en-US" dirty="0"/>
                        <a:t>High</a:t>
                      </a:r>
                      <a:endParaRPr lang="en-IN" dirty="0"/>
                    </a:p>
                  </a:txBody>
                  <a:tcPr anchor="ctr"/>
                </a:tc>
                <a:tc>
                  <a:txBody>
                    <a:bodyPr/>
                    <a:lstStyle/>
                    <a:p>
                      <a:pPr algn="ctr"/>
                      <a:r>
                        <a:rPr lang="en-US" dirty="0"/>
                        <a:t>MongoDB</a:t>
                      </a:r>
                      <a:endParaRPr lang="en-IN" dirty="0"/>
                    </a:p>
                  </a:txBody>
                  <a:tcPr anchor="ctr"/>
                </a:tc>
                <a:extLst>
                  <a:ext uri="{0D108BD9-81ED-4DB2-BD59-A6C34878D82A}">
                    <a16:rowId xmlns:a16="http://schemas.microsoft.com/office/drawing/2014/main" val="2544454927"/>
                  </a:ext>
                </a:extLst>
              </a:tr>
              <a:tr h="5298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rgbClr val="202124"/>
                          </a:solidFill>
                          <a:latin typeface="+mn-lt"/>
                          <a:ea typeface="Times New Roman" panose="02020603050405020304" pitchFamily="18" charset="0"/>
                          <a:cs typeface="+mn-cs"/>
                        </a:rPr>
                        <a:t>Graph</a:t>
                      </a:r>
                    </a:p>
                  </a:txBody>
                  <a:tcPr anchor="ctr"/>
                </a:tc>
                <a:tc>
                  <a:txBody>
                    <a:bodyPr/>
                    <a:lstStyle/>
                    <a:p>
                      <a:pPr algn="ctr"/>
                      <a:r>
                        <a:rPr lang="en-US" dirty="0"/>
                        <a:t>Fastest</a:t>
                      </a:r>
                    </a:p>
                    <a:p>
                      <a:pPr algn="ctr"/>
                      <a:r>
                        <a:rPr lang="en-US" dirty="0"/>
                        <a:t>(relationship)</a:t>
                      </a:r>
                      <a:endParaRPr lang="en-IN" dirty="0"/>
                    </a:p>
                  </a:txBody>
                  <a:tcPr anchor="ctr"/>
                </a:tc>
                <a:tc>
                  <a:txBody>
                    <a:bodyPr/>
                    <a:lstStyle/>
                    <a:p>
                      <a:pPr algn="ctr"/>
                      <a:r>
                        <a:rPr lang="en-US" dirty="0"/>
                        <a:t>Social Network</a:t>
                      </a:r>
                    </a:p>
                  </a:txBody>
                  <a:tcPr anchor="ctr"/>
                </a:tc>
                <a:tc>
                  <a:txBody>
                    <a:bodyPr/>
                    <a:lstStyle/>
                    <a:p>
                      <a:pPr algn="ctr"/>
                      <a:r>
                        <a:rPr lang="en-US" dirty="0"/>
                        <a:t>Low</a:t>
                      </a:r>
                      <a:endParaRPr lang="en-IN" dirty="0"/>
                    </a:p>
                  </a:txBody>
                  <a:tcPr anchor="ctr"/>
                </a:tc>
                <a:tc>
                  <a:txBody>
                    <a:bodyPr/>
                    <a:lstStyle/>
                    <a:p>
                      <a:pPr algn="ctr"/>
                      <a:r>
                        <a:rPr lang="en-US" dirty="0"/>
                        <a:t>Neo4j, </a:t>
                      </a:r>
                      <a:r>
                        <a:rPr lang="en-IN" sz="1800" b="0" i="0" kern="1200" dirty="0" err="1">
                          <a:solidFill>
                            <a:schemeClr val="dk1"/>
                          </a:solidFill>
                          <a:effectLst/>
                          <a:latin typeface="+mn-lt"/>
                          <a:ea typeface="+mn-ea"/>
                          <a:cs typeface="+mn-cs"/>
                        </a:rPr>
                        <a:t>OrientDB</a:t>
                      </a:r>
                      <a:endParaRPr lang="en-IN" dirty="0"/>
                    </a:p>
                  </a:txBody>
                  <a:tcPr anchor="ctr"/>
                </a:tc>
                <a:extLst>
                  <a:ext uri="{0D108BD9-81ED-4DB2-BD59-A6C34878D82A}">
                    <a16:rowId xmlns:a16="http://schemas.microsoft.com/office/drawing/2014/main" val="3213235249"/>
                  </a:ext>
                </a:extLst>
              </a:tr>
              <a:tr h="5333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rgbClr val="202124"/>
                          </a:solidFill>
                          <a:latin typeface="+mn-lt"/>
                          <a:ea typeface="Times New Roman" panose="02020603050405020304" pitchFamily="18" charset="0"/>
                          <a:cs typeface="+mn-cs"/>
                        </a:rPr>
                        <a:t>Column</a:t>
                      </a:r>
                    </a:p>
                  </a:txBody>
                  <a:tcPr anchor="ctr"/>
                </a:tc>
                <a:tc>
                  <a:txBody>
                    <a:bodyPr/>
                    <a:lstStyle/>
                    <a:p>
                      <a:pPr algn="ctr"/>
                      <a:r>
                        <a:rPr lang="en-US" dirty="0"/>
                        <a:t>Fast</a:t>
                      </a:r>
                    </a:p>
                    <a:p>
                      <a:pPr algn="ctr"/>
                      <a:r>
                        <a:rPr lang="en-US" dirty="0"/>
                        <a:t>(Write)</a:t>
                      </a:r>
                      <a:endParaRPr lang="en-IN" dirty="0"/>
                    </a:p>
                  </a:txBody>
                  <a:tcPr anchor="ctr"/>
                </a:tc>
                <a:tc>
                  <a:txBody>
                    <a:bodyPr/>
                    <a:lstStyle/>
                    <a:p>
                      <a:pPr algn="ctr"/>
                      <a:r>
                        <a:rPr lang="en-US" dirty="0"/>
                        <a:t>Real-time analytics</a:t>
                      </a:r>
                      <a:endParaRPr lang="en-IN" dirty="0"/>
                    </a:p>
                  </a:txBody>
                  <a:tcPr anchor="ctr"/>
                </a:tc>
                <a:tc>
                  <a:txBody>
                    <a:bodyPr/>
                    <a:lstStyle/>
                    <a:p>
                      <a:pPr algn="ctr"/>
                      <a:r>
                        <a:rPr lang="en-US" dirty="0"/>
                        <a:t>Medium</a:t>
                      </a:r>
                      <a:endParaRPr lang="en-IN" dirty="0"/>
                    </a:p>
                  </a:txBody>
                  <a:tcPr anchor="ctr"/>
                </a:tc>
                <a:tc>
                  <a:txBody>
                    <a:bodyPr/>
                    <a:lstStyle/>
                    <a:p>
                      <a:pPr algn="ctr"/>
                      <a:r>
                        <a:rPr lang="en-US" dirty="0"/>
                        <a:t>Cassandra</a:t>
                      </a:r>
                      <a:r>
                        <a:rPr lang="en-IN" dirty="0"/>
                        <a:t>, HBase</a:t>
                      </a:r>
                      <a:endParaRPr lang="en-US" dirty="0"/>
                    </a:p>
                  </a:txBody>
                  <a:tcPr anchor="ctr"/>
                </a:tc>
                <a:extLst>
                  <a:ext uri="{0D108BD9-81ED-4DB2-BD59-A6C34878D82A}">
                    <a16:rowId xmlns:a16="http://schemas.microsoft.com/office/drawing/2014/main" val="1156367503"/>
                  </a:ext>
                </a:extLst>
              </a:tr>
              <a:tr h="5333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rgbClr val="202124"/>
                          </a:solidFill>
                          <a:latin typeface="+mn-lt"/>
                          <a:ea typeface="Times New Roman" panose="02020603050405020304" pitchFamily="18" charset="0"/>
                          <a:cs typeface="+mn-cs"/>
                        </a:rPr>
                        <a:t>Native XML</a:t>
                      </a:r>
                      <a:endParaRPr lang="en-IN" dirty="0"/>
                    </a:p>
                  </a:txBody>
                  <a:tcPr anchor="ctr"/>
                </a:tc>
                <a:tc>
                  <a:txBody>
                    <a:bodyPr/>
                    <a:lstStyle/>
                    <a:p>
                      <a:pPr algn="ctr"/>
                      <a:r>
                        <a:rPr lang="en-US" dirty="0"/>
                        <a:t>Fast (XML)</a:t>
                      </a:r>
                      <a:endParaRPr lang="en-IN" dirty="0"/>
                    </a:p>
                  </a:txBody>
                  <a:tcPr anchor="ctr"/>
                </a:tc>
                <a:tc>
                  <a:txBody>
                    <a:bodyPr/>
                    <a:lstStyle/>
                    <a:p>
                      <a:pPr algn="ctr"/>
                      <a:r>
                        <a:rPr lang="en-US" dirty="0"/>
                        <a:t>Hierarchical data, websites</a:t>
                      </a:r>
                      <a:endParaRPr lang="en-IN" dirty="0"/>
                    </a:p>
                  </a:txBody>
                  <a:tcPr anchor="ctr"/>
                </a:tc>
                <a:tc>
                  <a:txBody>
                    <a:bodyPr/>
                    <a:lstStyle/>
                    <a:p>
                      <a:pPr algn="ctr"/>
                      <a:r>
                        <a:rPr lang="en-US" dirty="0"/>
                        <a:t>Low</a:t>
                      </a:r>
                      <a:endParaRPr lang="en-IN" dirty="0"/>
                    </a:p>
                  </a:txBody>
                  <a:tcPr anchor="ctr"/>
                </a:tc>
                <a:tc>
                  <a:txBody>
                    <a:bodyPr/>
                    <a:lstStyle/>
                    <a:p>
                      <a:pPr algn="ctr"/>
                      <a:r>
                        <a:rPr lang="en-IN" dirty="0" err="1"/>
                        <a:t>eXist</a:t>
                      </a:r>
                      <a:r>
                        <a:rPr lang="en-IN" dirty="0"/>
                        <a:t>, </a:t>
                      </a:r>
                      <a:r>
                        <a:rPr lang="en-IN" dirty="0" err="1"/>
                        <a:t>BaseX</a:t>
                      </a:r>
                      <a:endParaRPr lang="en-IN" dirty="0"/>
                    </a:p>
                  </a:txBody>
                  <a:tcPr anchor="ctr"/>
                </a:tc>
                <a:extLst>
                  <a:ext uri="{0D108BD9-81ED-4DB2-BD59-A6C34878D82A}">
                    <a16:rowId xmlns:a16="http://schemas.microsoft.com/office/drawing/2014/main" val="2015758049"/>
                  </a:ext>
                </a:extLst>
              </a:tr>
            </a:tbl>
          </a:graphicData>
        </a:graphic>
      </p:graphicFrame>
    </p:spTree>
    <p:extLst>
      <p:ext uri="{BB962C8B-B14F-4D97-AF65-F5344CB8AC3E}">
        <p14:creationId xmlns:p14="http://schemas.microsoft.com/office/powerpoint/2010/main" val="3802630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06" y="304882"/>
            <a:ext cx="7772400" cy="873125"/>
          </a:xfrm>
        </p:spPr>
        <p:txBody>
          <a:bodyPr/>
          <a:lstStyle/>
          <a:p>
            <a:r>
              <a:rPr lang="en-US" dirty="0"/>
              <a:t>Comparative Analysis</a:t>
            </a:r>
          </a:p>
        </p:txBody>
      </p:sp>
      <p:sp>
        <p:nvSpPr>
          <p:cNvPr id="4" name="Slide Number Placeholder 3"/>
          <p:cNvSpPr>
            <a:spLocks noGrp="1"/>
          </p:cNvSpPr>
          <p:nvPr>
            <p:ph type="sldNum" sz="quarter" idx="11"/>
          </p:nvPr>
        </p:nvSpPr>
        <p:spPr/>
        <p:txBody>
          <a:bodyPr/>
          <a:lstStyle/>
          <a:p>
            <a:fld id="{72A19FA5-5882-46EB-AA2C-E8D7FE7C815E}" type="slidenum">
              <a:rPr lang="en-US" altLang="en-US" smtClean="0"/>
              <a:pPr/>
              <a:t>31</a:t>
            </a:fld>
            <a:endParaRPr lang="en-US" altLang="en-US"/>
          </a:p>
        </p:txBody>
      </p:sp>
      <p:sp>
        <p:nvSpPr>
          <p:cNvPr id="5" name="Footer Placeholder 4"/>
          <p:cNvSpPr>
            <a:spLocks noGrp="1"/>
          </p:cNvSpPr>
          <p:nvPr>
            <p:ph type="ftr" sz="quarter" idx="12"/>
          </p:nvPr>
        </p:nvSpPr>
        <p:spPr/>
        <p:txBody>
          <a:bodyPr/>
          <a:lstStyle/>
          <a:p>
            <a:pPr>
              <a:defRPr/>
            </a:pPr>
            <a:r>
              <a:rPr lang="en-US" altLang="en-US"/>
              <a:t>NIT Delhi</a:t>
            </a:r>
          </a:p>
        </p:txBody>
      </p:sp>
      <p:graphicFrame>
        <p:nvGraphicFramePr>
          <p:cNvPr id="3" name="Table 6">
            <a:extLst>
              <a:ext uri="{FF2B5EF4-FFF2-40B4-BE49-F238E27FC236}">
                <a16:creationId xmlns:a16="http://schemas.microsoft.com/office/drawing/2014/main" id="{362963AF-3CA6-4F20-A3FE-AEA363E08094}"/>
              </a:ext>
            </a:extLst>
          </p:cNvPr>
          <p:cNvGraphicFramePr>
            <a:graphicFrameLocks noGrp="1"/>
          </p:cNvGraphicFramePr>
          <p:nvPr>
            <p:extLst>
              <p:ext uri="{D42A27DB-BD31-4B8C-83A1-F6EECF244321}">
                <p14:modId xmlns:p14="http://schemas.microsoft.com/office/powerpoint/2010/main" val="720578368"/>
              </p:ext>
            </p:extLst>
          </p:nvPr>
        </p:nvGraphicFramePr>
        <p:xfrm>
          <a:off x="304912" y="1371654"/>
          <a:ext cx="8534289" cy="4706216"/>
        </p:xfrm>
        <a:graphic>
          <a:graphicData uri="http://schemas.openxmlformats.org/drawingml/2006/table">
            <a:tbl>
              <a:tblPr firstRow="1" bandRow="1">
                <a:tableStyleId>{5C22544A-7EE6-4342-B048-85BDC9FD1C3A}</a:tableStyleId>
              </a:tblPr>
              <a:tblGrid>
                <a:gridCol w="1409332">
                  <a:extLst>
                    <a:ext uri="{9D8B030D-6E8A-4147-A177-3AD203B41FA5}">
                      <a16:colId xmlns:a16="http://schemas.microsoft.com/office/drawing/2014/main" val="530204255"/>
                    </a:ext>
                  </a:extLst>
                </a:gridCol>
                <a:gridCol w="1644221">
                  <a:extLst>
                    <a:ext uri="{9D8B030D-6E8A-4147-A177-3AD203B41FA5}">
                      <a16:colId xmlns:a16="http://schemas.microsoft.com/office/drawing/2014/main" val="1770401283"/>
                    </a:ext>
                  </a:extLst>
                </a:gridCol>
                <a:gridCol w="2035702">
                  <a:extLst>
                    <a:ext uri="{9D8B030D-6E8A-4147-A177-3AD203B41FA5}">
                      <a16:colId xmlns:a16="http://schemas.microsoft.com/office/drawing/2014/main" val="1942326080"/>
                    </a:ext>
                  </a:extLst>
                </a:gridCol>
                <a:gridCol w="1017851">
                  <a:extLst>
                    <a:ext uri="{9D8B030D-6E8A-4147-A177-3AD203B41FA5}">
                      <a16:colId xmlns:a16="http://schemas.microsoft.com/office/drawing/2014/main" val="1267721883"/>
                    </a:ext>
                  </a:extLst>
                </a:gridCol>
                <a:gridCol w="2427183">
                  <a:extLst>
                    <a:ext uri="{9D8B030D-6E8A-4147-A177-3AD203B41FA5}">
                      <a16:colId xmlns:a16="http://schemas.microsoft.com/office/drawing/2014/main" val="673930272"/>
                    </a:ext>
                  </a:extLst>
                </a:gridCol>
              </a:tblGrid>
              <a:tr h="533386">
                <a:tc>
                  <a:txBody>
                    <a:bodyPr/>
                    <a:lstStyle/>
                    <a:p>
                      <a:pPr algn="ctr"/>
                      <a:r>
                        <a:rPr lang="en-US" dirty="0"/>
                        <a:t>Database</a:t>
                      </a:r>
                      <a:endParaRPr lang="en-IN" dirty="0"/>
                    </a:p>
                  </a:txBody>
                  <a:tcPr anchor="ctr"/>
                </a:tc>
                <a:tc>
                  <a:txBody>
                    <a:bodyPr/>
                    <a:lstStyle/>
                    <a:p>
                      <a:pPr algn="ctr"/>
                      <a:r>
                        <a:rPr lang="en-US" dirty="0"/>
                        <a:t>Speed</a:t>
                      </a:r>
                      <a:endParaRPr lang="en-IN" dirty="0"/>
                    </a:p>
                  </a:txBody>
                  <a:tcPr anchor="ctr"/>
                </a:tc>
                <a:tc>
                  <a:txBody>
                    <a:bodyPr/>
                    <a:lstStyle/>
                    <a:p>
                      <a:pPr algn="ctr"/>
                      <a:r>
                        <a:rPr lang="en-US" dirty="0"/>
                        <a:t>Use Case</a:t>
                      </a:r>
                      <a:endParaRPr lang="en-IN" dirty="0"/>
                    </a:p>
                  </a:txBody>
                  <a:tcPr anchor="ctr"/>
                </a:tc>
                <a:tc>
                  <a:txBody>
                    <a:bodyPr/>
                    <a:lstStyle/>
                    <a:p>
                      <a:pPr algn="ctr"/>
                      <a:r>
                        <a:rPr lang="en-US" dirty="0"/>
                        <a:t>Support</a:t>
                      </a:r>
                      <a:endParaRPr lang="en-IN" dirty="0"/>
                    </a:p>
                  </a:txBody>
                  <a:tcPr anchor="ctr"/>
                </a:tc>
                <a:tc>
                  <a:txBody>
                    <a:bodyPr/>
                    <a:lstStyle/>
                    <a:p>
                      <a:pPr algn="ctr"/>
                      <a:r>
                        <a:rPr lang="en-US" dirty="0"/>
                        <a:t>Examples</a:t>
                      </a:r>
                      <a:endParaRPr lang="en-IN" dirty="0"/>
                    </a:p>
                  </a:txBody>
                  <a:tcPr anchor="ctr"/>
                </a:tc>
                <a:extLst>
                  <a:ext uri="{0D108BD9-81ED-4DB2-BD59-A6C34878D82A}">
                    <a16:rowId xmlns:a16="http://schemas.microsoft.com/office/drawing/2014/main" val="2697233790"/>
                  </a:ext>
                </a:extLst>
              </a:tr>
              <a:tr h="515230">
                <a:tc>
                  <a:txBody>
                    <a:bodyPr/>
                    <a:lstStyle/>
                    <a:p>
                      <a:pPr fontAlgn="base"/>
                      <a:r>
                        <a:rPr lang="en-IN" dirty="0">
                          <a:effectLst/>
                        </a:rPr>
                        <a:t>Hierarchical</a:t>
                      </a:r>
                    </a:p>
                  </a:txBody>
                  <a:tcPr anchor="ctr"/>
                </a:tc>
                <a:tc>
                  <a:txBody>
                    <a:bodyPr/>
                    <a:lstStyle/>
                    <a:p>
                      <a:pPr fontAlgn="base"/>
                      <a:r>
                        <a:rPr lang="en-IN" dirty="0">
                          <a:effectLst/>
                        </a:rPr>
                        <a:t>Fast (Tree)</a:t>
                      </a:r>
                    </a:p>
                  </a:txBody>
                  <a:tcPr anchor="ctr"/>
                </a:tc>
                <a:tc>
                  <a:txBody>
                    <a:bodyPr/>
                    <a:lstStyle/>
                    <a:p>
                      <a:pPr fontAlgn="base"/>
                      <a:r>
                        <a:rPr lang="en-IN" dirty="0">
                          <a:effectLst/>
                        </a:rPr>
                        <a:t>File Systems, DNS</a:t>
                      </a:r>
                    </a:p>
                  </a:txBody>
                  <a:tcPr anchor="ctr"/>
                </a:tc>
                <a:tc>
                  <a:txBody>
                    <a:bodyPr/>
                    <a:lstStyle/>
                    <a:p>
                      <a:pPr fontAlgn="base"/>
                      <a:r>
                        <a:rPr lang="en-IN" dirty="0">
                          <a:effectLst/>
                        </a:rPr>
                        <a:t>Low</a:t>
                      </a:r>
                    </a:p>
                  </a:txBody>
                  <a:tcPr anchor="ctr"/>
                </a:tc>
                <a:tc>
                  <a:txBody>
                    <a:bodyPr/>
                    <a:lstStyle/>
                    <a:p>
                      <a:pPr fontAlgn="base"/>
                      <a:r>
                        <a:rPr lang="en-US" sz="1800" dirty="0">
                          <a:latin typeface="Times New Roman" panose="02020603050405020304" pitchFamily="18" charset="0"/>
                        </a:rPr>
                        <a:t>DNS, LDAP, IMS</a:t>
                      </a:r>
                      <a:endParaRPr lang="en-US" dirty="0">
                        <a:effectLst/>
                      </a:endParaRPr>
                    </a:p>
                  </a:txBody>
                  <a:tcPr anchor="ctr"/>
                </a:tc>
                <a:extLst>
                  <a:ext uri="{0D108BD9-81ED-4DB2-BD59-A6C34878D82A}">
                    <a16:rowId xmlns:a16="http://schemas.microsoft.com/office/drawing/2014/main" val="2386523825"/>
                  </a:ext>
                </a:extLst>
              </a:tr>
              <a:tr h="515230">
                <a:tc>
                  <a:txBody>
                    <a:bodyPr/>
                    <a:lstStyle/>
                    <a:p>
                      <a:pPr fontAlgn="base"/>
                      <a:r>
                        <a:rPr lang="en-IN">
                          <a:effectLst/>
                        </a:rPr>
                        <a:t>Network</a:t>
                      </a:r>
                    </a:p>
                  </a:txBody>
                  <a:tcPr anchor="ctr"/>
                </a:tc>
                <a:tc>
                  <a:txBody>
                    <a:bodyPr/>
                    <a:lstStyle/>
                    <a:p>
                      <a:pPr fontAlgn="base"/>
                      <a:r>
                        <a:rPr lang="en-IN" dirty="0">
                          <a:effectLst/>
                        </a:rPr>
                        <a:t>Fast (Tree + networks)</a:t>
                      </a:r>
                    </a:p>
                  </a:txBody>
                  <a:tcPr anchor="ctr"/>
                </a:tc>
                <a:tc>
                  <a:txBody>
                    <a:bodyPr/>
                    <a:lstStyle/>
                    <a:p>
                      <a:pPr fontAlgn="base"/>
                      <a:r>
                        <a:rPr lang="en-US" dirty="0">
                          <a:effectLst/>
                        </a:rPr>
                        <a:t>Complex Relationships, Graphs, and Trees</a:t>
                      </a:r>
                    </a:p>
                  </a:txBody>
                  <a:tcPr anchor="ctr"/>
                </a:tc>
                <a:tc>
                  <a:txBody>
                    <a:bodyPr/>
                    <a:lstStyle/>
                    <a:p>
                      <a:pPr fontAlgn="base"/>
                      <a:r>
                        <a:rPr lang="en-IN" dirty="0">
                          <a:effectLst/>
                        </a:rPr>
                        <a:t>Low</a:t>
                      </a:r>
                    </a:p>
                  </a:txBody>
                  <a:tcPr anchor="ctr"/>
                </a:tc>
                <a:tc>
                  <a:txBody>
                    <a:bodyPr/>
                    <a:lstStyle/>
                    <a:p>
                      <a:pPr fontAlgn="base"/>
                      <a:r>
                        <a:rPr lang="en-US" sz="1800" kern="1200" dirty="0">
                          <a:solidFill>
                            <a:schemeClr val="dk1"/>
                          </a:solidFill>
                          <a:effectLst/>
                          <a:latin typeface="+mn-lt"/>
                          <a:ea typeface="+mn-ea"/>
                          <a:cs typeface="+mn-cs"/>
                        </a:rPr>
                        <a:t>IDMS</a:t>
                      </a:r>
                      <a:endParaRPr lang="en-IN" dirty="0">
                        <a:effectLst/>
                      </a:endParaRPr>
                    </a:p>
                  </a:txBody>
                  <a:tcPr anchor="ctr"/>
                </a:tc>
                <a:extLst>
                  <a:ext uri="{0D108BD9-81ED-4DB2-BD59-A6C34878D82A}">
                    <a16:rowId xmlns:a16="http://schemas.microsoft.com/office/drawing/2014/main" val="4194657317"/>
                  </a:ext>
                </a:extLst>
              </a:tr>
              <a:tr h="529812">
                <a:tc>
                  <a:txBody>
                    <a:bodyPr/>
                    <a:lstStyle/>
                    <a:p>
                      <a:pPr fontAlgn="base"/>
                      <a:r>
                        <a:rPr lang="en-IN" dirty="0">
                          <a:effectLst/>
                        </a:rPr>
                        <a:t>Time Series</a:t>
                      </a:r>
                    </a:p>
                  </a:txBody>
                  <a:tcPr anchor="ctr"/>
                </a:tc>
                <a:tc>
                  <a:txBody>
                    <a:bodyPr/>
                    <a:lstStyle/>
                    <a:p>
                      <a:pPr fontAlgn="base"/>
                      <a:r>
                        <a:rPr lang="en-IN" dirty="0">
                          <a:effectLst/>
                        </a:rPr>
                        <a:t>Fast (storage)</a:t>
                      </a:r>
                    </a:p>
                  </a:txBody>
                  <a:tcPr anchor="ctr"/>
                </a:tc>
                <a:tc>
                  <a:txBody>
                    <a:bodyPr/>
                    <a:lstStyle/>
                    <a:p>
                      <a:pPr fontAlgn="base"/>
                      <a:r>
                        <a:rPr lang="en-IN" dirty="0">
                          <a:effectLst/>
                        </a:rPr>
                        <a:t>Time-Stamped Data, Sensor data</a:t>
                      </a:r>
                    </a:p>
                  </a:txBody>
                  <a:tcPr anchor="ctr"/>
                </a:tc>
                <a:tc>
                  <a:txBody>
                    <a:bodyPr/>
                    <a:lstStyle/>
                    <a:p>
                      <a:pPr fontAlgn="base"/>
                      <a:r>
                        <a:rPr lang="en-US" dirty="0">
                          <a:effectLst/>
                        </a:rPr>
                        <a:t>Medium</a:t>
                      </a:r>
                    </a:p>
                  </a:txBody>
                  <a:tcPr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OpenTSDB, Prometheus, </a:t>
                      </a:r>
                      <a:r>
                        <a:rPr lang="en-US" sz="1800" kern="1200" dirty="0" err="1">
                          <a:solidFill>
                            <a:schemeClr val="dk1"/>
                          </a:solidFill>
                          <a:effectLst/>
                          <a:latin typeface="+mn-lt"/>
                          <a:ea typeface="+mn-ea"/>
                          <a:cs typeface="+mn-cs"/>
                        </a:rPr>
                        <a:t>InfluxDB</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TimescaleDB</a:t>
                      </a:r>
                      <a:endParaRPr lang="en-IN" sz="1800" dirty="0">
                        <a:effectLst/>
                      </a:endParaRPr>
                    </a:p>
                  </a:txBody>
                  <a:tcPr anchor="ctr"/>
                </a:tc>
                <a:extLst>
                  <a:ext uri="{0D108BD9-81ED-4DB2-BD59-A6C34878D82A}">
                    <a16:rowId xmlns:a16="http://schemas.microsoft.com/office/drawing/2014/main" val="3213235249"/>
                  </a:ext>
                </a:extLst>
              </a:tr>
              <a:tr h="533386">
                <a:tc>
                  <a:txBody>
                    <a:bodyPr/>
                    <a:lstStyle/>
                    <a:p>
                      <a:pPr fontAlgn="base"/>
                      <a:r>
                        <a:rPr lang="en-IN">
                          <a:effectLst/>
                        </a:rPr>
                        <a:t>NewSQL</a:t>
                      </a:r>
                    </a:p>
                  </a:txBody>
                  <a:tcPr anchor="ctr"/>
                </a:tc>
                <a:tc>
                  <a:txBody>
                    <a:bodyPr/>
                    <a:lstStyle/>
                    <a:p>
                      <a:pPr fontAlgn="base"/>
                      <a:r>
                        <a:rPr lang="en-IN" dirty="0">
                          <a:effectLst/>
                        </a:rPr>
                        <a:t>Fast (Distributed)</a:t>
                      </a:r>
                    </a:p>
                  </a:txBody>
                  <a:tcPr anchor="ctr"/>
                </a:tc>
                <a:tc>
                  <a:txBody>
                    <a:bodyPr/>
                    <a:lstStyle/>
                    <a:p>
                      <a:pPr fontAlgn="base"/>
                      <a:r>
                        <a:rPr lang="en-IN" dirty="0">
                          <a:effectLst/>
                        </a:rPr>
                        <a:t>High-Volume, High-Velocity Transactions</a:t>
                      </a:r>
                    </a:p>
                  </a:txBody>
                  <a:tcPr anchor="ctr"/>
                </a:tc>
                <a:tc>
                  <a:txBody>
                    <a:bodyPr/>
                    <a:lstStyle/>
                    <a:p>
                      <a:pPr fontAlgn="base"/>
                      <a:r>
                        <a:rPr lang="en-US" dirty="0">
                          <a:effectLst/>
                        </a:rPr>
                        <a:t>Medium</a:t>
                      </a:r>
                    </a:p>
                  </a:txBody>
                  <a:tcPr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MemSQL, </a:t>
                      </a:r>
                      <a:r>
                        <a:rPr lang="en-US" sz="1800" kern="1200" dirty="0" err="1">
                          <a:solidFill>
                            <a:schemeClr val="dk1"/>
                          </a:solidFill>
                          <a:effectLst/>
                          <a:latin typeface="+mn-lt"/>
                          <a:ea typeface="+mn-ea"/>
                          <a:cs typeface="+mn-cs"/>
                        </a:rPr>
                        <a:t>VoltDB</a:t>
                      </a:r>
                      <a:r>
                        <a:rPr lang="en-US" sz="1800" kern="1200" dirty="0">
                          <a:solidFill>
                            <a:schemeClr val="dk1"/>
                          </a:solidFill>
                          <a:effectLst/>
                          <a:latin typeface="+mn-lt"/>
                          <a:ea typeface="+mn-ea"/>
                          <a:cs typeface="+mn-cs"/>
                        </a:rPr>
                        <a:t>, Spanner, Calvin, </a:t>
                      </a:r>
                      <a:r>
                        <a:rPr lang="en-US" sz="1800" kern="1200" dirty="0" err="1">
                          <a:solidFill>
                            <a:schemeClr val="dk1"/>
                          </a:solidFill>
                          <a:effectLst/>
                          <a:latin typeface="+mn-lt"/>
                          <a:ea typeface="+mn-ea"/>
                          <a:cs typeface="+mn-cs"/>
                        </a:rPr>
                        <a:t>CockroachDB</a:t>
                      </a:r>
                      <a:endParaRPr lang="en-IN" sz="1800" dirty="0">
                        <a:effectLst/>
                      </a:endParaRPr>
                    </a:p>
                  </a:txBody>
                  <a:tcPr anchor="ctr"/>
                </a:tc>
                <a:extLst>
                  <a:ext uri="{0D108BD9-81ED-4DB2-BD59-A6C34878D82A}">
                    <a16:rowId xmlns:a16="http://schemas.microsoft.com/office/drawing/2014/main" val="1156367503"/>
                  </a:ext>
                </a:extLst>
              </a:tr>
              <a:tr h="533386">
                <a:tc>
                  <a:txBody>
                    <a:bodyPr/>
                    <a:lstStyle/>
                    <a:p>
                      <a:pPr fontAlgn="base"/>
                      <a:r>
                        <a:rPr lang="en-IN">
                          <a:effectLst/>
                        </a:rPr>
                        <a:t>Multi-Model</a:t>
                      </a:r>
                    </a:p>
                  </a:txBody>
                  <a:tcPr anchor="ctr"/>
                </a:tc>
                <a:tc>
                  <a:txBody>
                    <a:bodyPr/>
                    <a:lstStyle/>
                    <a:p>
                      <a:pPr fontAlgn="base"/>
                      <a:r>
                        <a:rPr lang="en-IN" dirty="0">
                          <a:effectLst/>
                        </a:rPr>
                        <a:t>Fast (Different Databases)</a:t>
                      </a:r>
                    </a:p>
                  </a:txBody>
                  <a:tcPr anchor="ctr"/>
                </a:tc>
                <a:tc>
                  <a:txBody>
                    <a:bodyPr/>
                    <a:lstStyle/>
                    <a:p>
                      <a:pPr fontAlgn="base"/>
                      <a:r>
                        <a:rPr lang="en-IN" dirty="0">
                          <a:effectLst/>
                        </a:rPr>
                        <a:t>Multiple Data Models, Complex Data</a:t>
                      </a:r>
                    </a:p>
                  </a:txBody>
                  <a:tcPr anchor="ctr"/>
                </a:tc>
                <a:tc>
                  <a:txBody>
                    <a:bodyPr/>
                    <a:lstStyle/>
                    <a:p>
                      <a:pPr fontAlgn="base"/>
                      <a:r>
                        <a:rPr lang="en-IN" dirty="0">
                          <a:effectLst/>
                        </a:rPr>
                        <a:t>Medium</a:t>
                      </a:r>
                    </a:p>
                  </a:txBody>
                  <a:tcPr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mn-lt"/>
                          <a:ea typeface="+mn-ea"/>
                          <a:cs typeface="+mn-cs"/>
                        </a:rPr>
                        <a:t>ArangoDB</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OrientDB</a:t>
                      </a:r>
                      <a:r>
                        <a:rPr lang="en-US" sz="1800" kern="1200" dirty="0">
                          <a:solidFill>
                            <a:schemeClr val="dk1"/>
                          </a:solidFill>
                          <a:effectLst/>
                          <a:latin typeface="+mn-lt"/>
                          <a:ea typeface="+mn-ea"/>
                          <a:cs typeface="+mn-cs"/>
                        </a:rPr>
                        <a:t>, Couchbase</a:t>
                      </a:r>
                      <a:endParaRPr lang="en-IN" sz="1800" dirty="0">
                        <a:effectLst/>
                      </a:endParaRPr>
                    </a:p>
                  </a:txBody>
                  <a:tcPr anchor="ctr"/>
                </a:tc>
                <a:extLst>
                  <a:ext uri="{0D108BD9-81ED-4DB2-BD59-A6C34878D82A}">
                    <a16:rowId xmlns:a16="http://schemas.microsoft.com/office/drawing/2014/main" val="2015758049"/>
                  </a:ext>
                </a:extLst>
              </a:tr>
            </a:tbl>
          </a:graphicData>
        </a:graphic>
      </p:graphicFrame>
    </p:spTree>
    <p:extLst>
      <p:ext uri="{BB962C8B-B14F-4D97-AF65-F5344CB8AC3E}">
        <p14:creationId xmlns:p14="http://schemas.microsoft.com/office/powerpoint/2010/main" val="23503143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noChangeArrowheads="1"/>
          </p:cNvSpPr>
          <p:nvPr>
            <p:ph type="title"/>
          </p:nvPr>
        </p:nvSpPr>
        <p:spPr/>
        <p:txBody>
          <a:bodyPr/>
          <a:lstStyle/>
          <a:p>
            <a:r>
              <a:rPr lang="en-US" altLang="en-US" dirty="0"/>
              <a:t>References</a:t>
            </a:r>
            <a:endParaRPr lang="en-IN" altLang="en-US" dirty="0"/>
          </a:p>
        </p:txBody>
      </p:sp>
      <p:sp>
        <p:nvSpPr>
          <p:cNvPr id="31746" name="Content Placeholder 2"/>
          <p:cNvSpPr>
            <a:spLocks noGrp="1" noChangeArrowheads="1"/>
          </p:cNvSpPr>
          <p:nvPr>
            <p:ph idx="1"/>
          </p:nvPr>
        </p:nvSpPr>
        <p:spPr>
          <a:xfrm>
            <a:off x="685800" y="1371600"/>
            <a:ext cx="7772400" cy="5029200"/>
          </a:xfrm>
        </p:spPr>
        <p:txBody>
          <a:bodyPr/>
          <a:lstStyle/>
          <a:p>
            <a:pPr marL="457200" indent="-457200">
              <a:buFont typeface="+mj-lt"/>
              <a:buAutoNum type="arabicPeriod"/>
            </a:pPr>
            <a:r>
              <a:rPr lang="en-US" sz="1800" dirty="0"/>
              <a:t>“</a:t>
            </a:r>
            <a:r>
              <a:rPr lang="en-US" sz="1800" dirty="0" err="1"/>
              <a:t>Nodegoat</a:t>
            </a:r>
            <a:r>
              <a:rPr lang="en-US" sz="1800" dirty="0"/>
              <a:t>” CSV and XML Figures, accessed 02/10/2022 [</a:t>
            </a:r>
            <a:r>
              <a:rPr lang="en-US" sz="1800" i="1" dirty="0">
                <a:hlinkClick r:id="rId2">
                  <a:extLst>
                    <a:ext uri="{A12FA001-AC4F-418D-AE19-62706E023703}">
                      <ahyp:hlinkClr xmlns:ahyp="http://schemas.microsoft.com/office/drawing/2018/hyperlinkcolor" val="tx"/>
                    </a:ext>
                  </a:extLst>
                </a:hlinkClick>
              </a:rPr>
              <a:t>https://nodegoat.net/guide.s/22/upload-a-csv-file</a:t>
            </a:r>
            <a:r>
              <a:rPr lang="en-US" sz="1800" dirty="0"/>
              <a:t>]</a:t>
            </a:r>
          </a:p>
          <a:p>
            <a:pPr marL="457200" indent="-457200">
              <a:buFont typeface="+mj-lt"/>
              <a:buAutoNum type="arabicPeriod"/>
            </a:pPr>
            <a:r>
              <a:rPr lang="en-US" sz="1800" dirty="0"/>
              <a:t>“</a:t>
            </a:r>
            <a:r>
              <a:rPr lang="en-US" sz="1800" dirty="0" err="1"/>
              <a:t>LucidCharts</a:t>
            </a:r>
            <a:r>
              <a:rPr lang="en-US" sz="1800" dirty="0"/>
              <a:t>” Relational database Figure, accessed 02/10/2022 [</a:t>
            </a:r>
            <a:r>
              <a:rPr lang="en-US" sz="1800" i="1" dirty="0">
                <a:hlinkClick r:id="rId3">
                  <a:extLst>
                    <a:ext uri="{A12FA001-AC4F-418D-AE19-62706E023703}">
                      <ahyp:hlinkClr xmlns:ahyp="http://schemas.microsoft.com/office/drawing/2018/hyperlinkcolor" val="tx"/>
                    </a:ext>
                  </a:extLst>
                </a:hlinkClick>
              </a:rPr>
              <a:t>https://www.lucidchart.com/pages/database-diagram/database-models</a:t>
            </a:r>
            <a:r>
              <a:rPr lang="en-US" sz="1800" dirty="0"/>
              <a:t>]</a:t>
            </a:r>
          </a:p>
          <a:p>
            <a:pPr marL="457200" indent="-457200">
              <a:buFont typeface="+mj-lt"/>
              <a:buAutoNum type="arabicPeriod"/>
            </a:pPr>
            <a:r>
              <a:rPr lang="en-US" sz="1800" dirty="0"/>
              <a:t>“Redis” Key-value database Figure, accessed 02/10/2022 [</a:t>
            </a:r>
            <a:r>
              <a:rPr lang="en-US" sz="1800" i="1" dirty="0">
                <a:hlinkClick r:id="rId4">
                  <a:extLst>
                    <a:ext uri="{A12FA001-AC4F-418D-AE19-62706E023703}">
                      <ahyp:hlinkClr xmlns:ahyp="http://schemas.microsoft.com/office/drawing/2018/hyperlinkcolor" val="tx"/>
                    </a:ext>
                  </a:extLst>
                </a:hlinkClick>
              </a:rPr>
              <a:t>https://redis.com/nosql/key-value-databases/</a:t>
            </a:r>
            <a:r>
              <a:rPr lang="en-US" sz="1800" dirty="0"/>
              <a:t>]</a:t>
            </a:r>
          </a:p>
          <a:p>
            <a:pPr marL="457200" indent="-457200">
              <a:buFont typeface="+mj-lt"/>
              <a:buAutoNum type="arabicPeriod"/>
            </a:pPr>
            <a:r>
              <a:rPr lang="en-US" sz="1800" dirty="0"/>
              <a:t>“Future-Processing” Document database Figure, accessed 02/10/2022 [</a:t>
            </a:r>
            <a:r>
              <a:rPr lang="en-US" sz="1800" i="1" dirty="0">
                <a:hlinkClick r:id="rId5">
                  <a:extLst>
                    <a:ext uri="{A12FA001-AC4F-418D-AE19-62706E023703}">
                      <ahyp:hlinkClr xmlns:ahyp="http://schemas.microsoft.com/office/drawing/2018/hyperlinkcolor" val="tx"/>
                    </a:ext>
                  </a:extLst>
                </a:hlinkClick>
              </a:rPr>
              <a:t>https://kariera.future-processing.pl/blog/rules-of-data-conversion-from-document-to-relational-databases/</a:t>
            </a:r>
            <a:r>
              <a:rPr lang="en-US" sz="1800" dirty="0"/>
              <a:t>]</a:t>
            </a:r>
          </a:p>
          <a:p>
            <a:pPr marL="457200" indent="-457200">
              <a:buFont typeface="+mj-lt"/>
              <a:buAutoNum type="arabicPeriod"/>
            </a:pPr>
            <a:r>
              <a:rPr lang="en-US" sz="1800" dirty="0"/>
              <a:t>“Neo4j” Graph Based Databases figure, accessed 02/10/2022, [</a:t>
            </a:r>
            <a:r>
              <a:rPr lang="en-US" sz="1800" i="1" dirty="0">
                <a:hlinkClick r:id="rId6">
                  <a:extLst>
                    <a:ext uri="{A12FA001-AC4F-418D-AE19-62706E023703}">
                      <ahyp:hlinkClr xmlns:ahyp="http://schemas.microsoft.com/office/drawing/2018/hyperlinkcolor" val="tx"/>
                    </a:ext>
                  </a:extLst>
                </a:hlinkClick>
              </a:rPr>
              <a:t>https://neo4j.com/developer/graph-database/</a:t>
            </a:r>
            <a:r>
              <a:rPr lang="en-US" sz="1800" dirty="0"/>
              <a:t>]</a:t>
            </a:r>
          </a:p>
          <a:p>
            <a:pPr marL="457200" indent="-457200">
              <a:buFont typeface="+mj-lt"/>
              <a:buAutoNum type="arabicPeriod"/>
            </a:pPr>
            <a:r>
              <a:rPr lang="en-US" sz="1800" dirty="0"/>
              <a:t>“MariaDB” Column Based Databases figure, accessed 02/10/2022, [</a:t>
            </a:r>
            <a:r>
              <a:rPr lang="en-US" sz="1800" dirty="0">
                <a:hlinkClick r:id="rId7">
                  <a:extLst>
                    <a:ext uri="{A12FA001-AC4F-418D-AE19-62706E023703}">
                      <ahyp:hlinkClr xmlns:ahyp="http://schemas.microsoft.com/office/drawing/2018/hyperlinkcolor" val="tx"/>
                    </a:ext>
                  </a:extLst>
                </a:hlinkClick>
              </a:rPr>
              <a:t>https://mariadb.com/resources/blog/why-is-columnstore-important/</a:t>
            </a:r>
            <a:r>
              <a:rPr lang="en-US" sz="1800" dirty="0"/>
              <a:t>]</a:t>
            </a:r>
          </a:p>
          <a:p>
            <a:pPr marL="457200" indent="-457200">
              <a:buFont typeface="+mj-lt"/>
              <a:buAutoNum type="arabicPeriod"/>
            </a:pPr>
            <a:r>
              <a:rPr lang="en-US" sz="1800" dirty="0"/>
              <a:t>“Manning” Native XML Databases, accessed 06/10/2022, [</a:t>
            </a:r>
            <a:r>
              <a:rPr lang="en-US" sz="1800" i="1" dirty="0">
                <a:hlinkClick r:id="rId8">
                  <a:extLst>
                    <a:ext uri="{A12FA001-AC4F-418D-AE19-62706E023703}">
                      <ahyp:hlinkClr xmlns:ahyp="http://schemas.microsoft.com/office/drawing/2018/hyperlinkcolor" val="tx"/>
                    </a:ext>
                  </a:extLst>
                </a:hlinkClick>
              </a:rPr>
              <a:t>https://livebook.manning.com/book/making-sense-of-nosql/chapter-5/</a:t>
            </a:r>
            <a:r>
              <a:rPr lang="en-US" sz="1800" dirty="0"/>
              <a:t>]</a:t>
            </a:r>
          </a:p>
          <a:p>
            <a:pPr marL="457200" indent="-457200">
              <a:buFont typeface="+mj-lt"/>
              <a:buAutoNum type="arabicPeriod"/>
            </a:pPr>
            <a:endParaRPr lang="en-US" sz="1800" dirty="0"/>
          </a:p>
          <a:p>
            <a:pPr marL="457200" indent="-457200">
              <a:buFont typeface="+mj-lt"/>
              <a:buAutoNum type="arabicPeriod"/>
            </a:pPr>
            <a:endParaRPr lang="en-US" sz="1800" dirty="0"/>
          </a:p>
          <a:p>
            <a:pPr marL="457200" indent="-457200">
              <a:buFont typeface="+mj-lt"/>
              <a:buAutoNum type="arabicPeriod"/>
            </a:pPr>
            <a:endParaRPr lang="en-US" sz="1800" dirty="0"/>
          </a:p>
        </p:txBody>
      </p:sp>
      <p:sp>
        <p:nvSpPr>
          <p:cNvPr id="31747" name="Slide Number Placeholder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98E385-F604-43FA-8B6E-CD4001924635}" type="slidenum">
              <a:rPr lang="en-US" altLang="en-US"/>
              <a:pPr/>
              <a:t>32</a:t>
            </a:fld>
            <a:endParaRPr lang="en-US" altLang="en-US">
              <a:latin typeface="Times New Roman" pitchFamily="18" charset="0"/>
            </a:endParaRPr>
          </a:p>
        </p:txBody>
      </p:sp>
      <p:sp>
        <p:nvSpPr>
          <p:cNvPr id="31748" name="Footer Placeholder 1"/>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fontAlgn="base">
              <a:spcBef>
                <a:spcPct val="0"/>
              </a:spcBef>
              <a:spcAft>
                <a:spcPct val="0"/>
              </a:spcAft>
            </a:pPr>
            <a:r>
              <a:rPr lang="en-US" altLang="zh-CN"/>
              <a:t>NIT Delhi</a:t>
            </a:r>
          </a:p>
        </p:txBody>
      </p:sp>
    </p:spTree>
    <p:extLst>
      <p:ext uri="{BB962C8B-B14F-4D97-AF65-F5344CB8AC3E}">
        <p14:creationId xmlns:p14="http://schemas.microsoft.com/office/powerpoint/2010/main" val="29208808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noChangeArrowheads="1"/>
          </p:cNvSpPr>
          <p:nvPr>
            <p:ph type="title"/>
          </p:nvPr>
        </p:nvSpPr>
        <p:spPr/>
        <p:txBody>
          <a:bodyPr/>
          <a:lstStyle/>
          <a:p>
            <a:r>
              <a:rPr lang="en-US" altLang="en-US" dirty="0"/>
              <a:t>References</a:t>
            </a:r>
            <a:endParaRPr lang="en-IN" altLang="en-US" dirty="0"/>
          </a:p>
        </p:txBody>
      </p:sp>
      <p:sp>
        <p:nvSpPr>
          <p:cNvPr id="31746" name="Content Placeholder 2"/>
          <p:cNvSpPr>
            <a:spLocks noGrp="1" noChangeArrowheads="1"/>
          </p:cNvSpPr>
          <p:nvPr>
            <p:ph idx="1"/>
          </p:nvPr>
        </p:nvSpPr>
        <p:spPr>
          <a:xfrm>
            <a:off x="685800" y="1371600"/>
            <a:ext cx="7772400" cy="5029200"/>
          </a:xfrm>
        </p:spPr>
        <p:txBody>
          <a:bodyPr/>
          <a:lstStyle/>
          <a:p>
            <a:pPr marL="457200" indent="-457200">
              <a:buFont typeface="+mj-lt"/>
              <a:buAutoNum type="arabicPeriod" startAt="8"/>
            </a:pPr>
            <a:r>
              <a:rPr lang="en-US" sz="1800" dirty="0"/>
              <a:t>“</a:t>
            </a:r>
            <a:r>
              <a:rPr lang="en-US" sz="1800" dirty="0" err="1"/>
              <a:t>Hyperskill</a:t>
            </a:r>
            <a:r>
              <a:rPr lang="en-US" sz="1800" dirty="0"/>
              <a:t>” Hierarchical database model, accessed 05/03/2023, [</a:t>
            </a:r>
            <a:r>
              <a:rPr lang="en-US" sz="1800" i="1" dirty="0"/>
              <a:t>https://hyperskill.org/learn/step/17042</a:t>
            </a:r>
            <a:r>
              <a:rPr lang="en-US" sz="1800" dirty="0"/>
              <a:t>]</a:t>
            </a:r>
          </a:p>
          <a:p>
            <a:pPr marL="457200" indent="-457200">
              <a:buFont typeface="+mj-lt"/>
              <a:buAutoNum type="arabicPeriod" startAt="8"/>
            </a:pPr>
            <a:r>
              <a:rPr lang="en-US" sz="1800" dirty="0"/>
              <a:t>“</a:t>
            </a:r>
            <a:r>
              <a:rPr lang="en-US" sz="1800" dirty="0" err="1"/>
              <a:t>GeeksForFeeks</a:t>
            </a:r>
            <a:r>
              <a:rPr lang="en-US" sz="1800" dirty="0"/>
              <a:t>” Difference between Network and Relational data model, accessed 05/03/2023, [</a:t>
            </a:r>
            <a:r>
              <a:rPr lang="en-US" sz="1800" i="1" dirty="0"/>
              <a:t>https://www.geeksforgeeks.org/difference-between-network-and-relational-data-model/</a:t>
            </a:r>
            <a:r>
              <a:rPr lang="en-US" sz="1800" dirty="0"/>
              <a:t>]</a:t>
            </a:r>
          </a:p>
          <a:p>
            <a:pPr marL="457200" indent="-457200">
              <a:buFont typeface="+mj-lt"/>
              <a:buAutoNum type="arabicPeriod" startAt="8"/>
            </a:pPr>
            <a:r>
              <a:rPr lang="en-US" sz="1800" dirty="0"/>
              <a:t>“</a:t>
            </a:r>
            <a:r>
              <a:rPr lang="en-US" sz="1800" dirty="0" err="1"/>
              <a:t>Dongyueweb</a:t>
            </a:r>
            <a:r>
              <a:rPr lang="en-US" sz="1800" dirty="0"/>
              <a:t>” Introduction to Time Series Database, accessed 06/03/2023, [</a:t>
            </a:r>
            <a:r>
              <a:rPr lang="en-US" sz="1800" i="1" dirty="0"/>
              <a:t>https://blog.dongyueweb.com/introduction_to_time_series_database.html]</a:t>
            </a:r>
          </a:p>
          <a:p>
            <a:pPr marL="457200" indent="-457200">
              <a:buFont typeface="+mj-lt"/>
              <a:buAutoNum type="arabicPeriod" startAt="8"/>
            </a:pPr>
            <a:r>
              <a:rPr lang="en-US" sz="1800" dirty="0"/>
              <a:t>Pina, E.; Sá, F.; Bernardino, J. NewSQL Databases Assessment: </a:t>
            </a:r>
            <a:r>
              <a:rPr lang="en-US" sz="1800" dirty="0" err="1"/>
              <a:t>CockroachDB</a:t>
            </a:r>
            <a:r>
              <a:rPr lang="en-US" sz="1800" dirty="0"/>
              <a:t>, MariaDB </a:t>
            </a:r>
            <a:r>
              <a:rPr lang="en-US" sz="1800" dirty="0" err="1"/>
              <a:t>Xpand</a:t>
            </a:r>
            <a:r>
              <a:rPr lang="en-US" sz="1800" dirty="0"/>
              <a:t>, and </a:t>
            </a:r>
            <a:r>
              <a:rPr lang="en-US" sz="1800" dirty="0" err="1"/>
              <a:t>VoltDB</a:t>
            </a:r>
            <a:r>
              <a:rPr lang="en-US" sz="1800" dirty="0"/>
              <a:t>. Future Internet 2023, 15, 10. https://doi.org/10.3390/fi15010010</a:t>
            </a:r>
          </a:p>
          <a:p>
            <a:pPr marL="457200" indent="-457200">
              <a:buFont typeface="+mj-lt"/>
              <a:buAutoNum type="arabicPeriod" startAt="8"/>
            </a:pPr>
            <a:r>
              <a:rPr lang="en-US" sz="1800" dirty="0"/>
              <a:t>Zhang, Chao &amp; Lu, </a:t>
            </a:r>
            <a:r>
              <a:rPr lang="en-US" sz="1800" dirty="0" err="1"/>
              <a:t>Jiaheng</a:t>
            </a:r>
            <a:r>
              <a:rPr lang="en-US" sz="1800" dirty="0"/>
              <a:t>. (2021). Holistic evaluation in multi-model databases benchmarking. Distributed and Parallel Databases. 39. 10.1007/s10619-019-07279-6. </a:t>
            </a:r>
          </a:p>
          <a:p>
            <a:pPr marL="457200" indent="-457200">
              <a:buFont typeface="+mj-lt"/>
              <a:buAutoNum type="arabicPeriod" startAt="8"/>
            </a:pPr>
            <a:r>
              <a:rPr lang="en-US" sz="1800" dirty="0"/>
              <a:t>“</a:t>
            </a:r>
            <a:r>
              <a:rPr lang="en-US" sz="1800" dirty="0" err="1"/>
              <a:t>GeeksForGeeks</a:t>
            </a:r>
            <a:r>
              <a:rPr lang="en-US" sz="1800" dirty="0"/>
              <a:t>” SQL vs NoSQL, accessed 02/10/2022, [</a:t>
            </a:r>
            <a:r>
              <a:rPr lang="en-US" sz="1800" i="1" dirty="0">
                <a:hlinkClick r:id="rId2">
                  <a:extLst>
                    <a:ext uri="{A12FA001-AC4F-418D-AE19-62706E023703}">
                      <ahyp:hlinkClr xmlns:ahyp="http://schemas.microsoft.com/office/drawing/2018/hyperlinkcolor" val="tx"/>
                    </a:ext>
                  </a:extLst>
                </a:hlinkClick>
              </a:rPr>
              <a:t>https://www.geeksforgeeks.org/difference-between-sql-and-nosql/</a:t>
            </a:r>
            <a:r>
              <a:rPr lang="en-US" sz="1800" dirty="0"/>
              <a:t>]</a:t>
            </a:r>
          </a:p>
        </p:txBody>
      </p:sp>
      <p:sp>
        <p:nvSpPr>
          <p:cNvPr id="31747" name="Slide Number Placeholder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98E385-F604-43FA-8B6E-CD4001924635}" type="slidenum">
              <a:rPr lang="en-US" altLang="en-US"/>
              <a:pPr/>
              <a:t>33</a:t>
            </a:fld>
            <a:endParaRPr lang="en-US" altLang="en-US">
              <a:latin typeface="Times New Roman" pitchFamily="18" charset="0"/>
            </a:endParaRPr>
          </a:p>
        </p:txBody>
      </p:sp>
      <p:sp>
        <p:nvSpPr>
          <p:cNvPr id="31748" name="Footer Placeholder 1"/>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fontAlgn="base">
              <a:spcBef>
                <a:spcPct val="0"/>
              </a:spcBef>
              <a:spcAft>
                <a:spcPct val="0"/>
              </a:spcAft>
            </a:pPr>
            <a:r>
              <a:rPr lang="en-US" altLang="zh-CN"/>
              <a:t>NIT Delhi</a:t>
            </a:r>
          </a:p>
        </p:txBody>
      </p:sp>
    </p:spTree>
    <p:extLst>
      <p:ext uri="{BB962C8B-B14F-4D97-AF65-F5344CB8AC3E}">
        <p14:creationId xmlns:p14="http://schemas.microsoft.com/office/powerpoint/2010/main" val="2888787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noChangeArrowheads="1"/>
          </p:cNvSpPr>
          <p:nvPr>
            <p:ph type="title"/>
          </p:nvPr>
        </p:nvSpPr>
        <p:spPr/>
        <p:txBody>
          <a:bodyPr/>
          <a:lstStyle/>
          <a:p>
            <a:r>
              <a:rPr lang="en-US" altLang="en-US" dirty="0"/>
              <a:t>References</a:t>
            </a:r>
            <a:endParaRPr lang="en-IN" altLang="en-US" dirty="0"/>
          </a:p>
        </p:txBody>
      </p:sp>
      <p:sp>
        <p:nvSpPr>
          <p:cNvPr id="31746" name="Content Placeholder 2"/>
          <p:cNvSpPr>
            <a:spLocks noGrp="1" noChangeArrowheads="1"/>
          </p:cNvSpPr>
          <p:nvPr>
            <p:ph idx="1"/>
          </p:nvPr>
        </p:nvSpPr>
        <p:spPr>
          <a:xfrm>
            <a:off x="685800" y="1371600"/>
            <a:ext cx="7772400" cy="5029200"/>
          </a:xfrm>
        </p:spPr>
        <p:txBody>
          <a:bodyPr/>
          <a:lstStyle/>
          <a:p>
            <a:pPr marL="457200" indent="-457200">
              <a:buFont typeface="+mj-lt"/>
              <a:buAutoNum type="arabicPeriod" startAt="14"/>
            </a:pPr>
            <a:r>
              <a:rPr lang="en-US" sz="1800" dirty="0"/>
              <a:t>“</a:t>
            </a:r>
            <a:r>
              <a:rPr lang="en-US" sz="1800" dirty="0" err="1"/>
              <a:t>GeeksForGeeks</a:t>
            </a:r>
            <a:r>
              <a:rPr lang="en-US" sz="1800" dirty="0"/>
              <a:t>” Intro to NoSQL, accessed 02/10/2022, [</a:t>
            </a:r>
            <a:r>
              <a:rPr lang="en-US" sz="1800" i="1" dirty="0">
                <a:hlinkClick r:id="rId2">
                  <a:extLst>
                    <a:ext uri="{A12FA001-AC4F-418D-AE19-62706E023703}">
                      <ahyp:hlinkClr xmlns:ahyp="http://schemas.microsoft.com/office/drawing/2018/hyperlinkcolor" val="tx"/>
                    </a:ext>
                  </a:extLst>
                </a:hlinkClick>
              </a:rPr>
              <a:t>https://www.geeksforgeeks.org/introduction-to-nosql/</a:t>
            </a:r>
            <a:r>
              <a:rPr lang="en-US" sz="1800" dirty="0"/>
              <a:t>]</a:t>
            </a:r>
          </a:p>
          <a:p>
            <a:pPr marL="457200" indent="-457200">
              <a:buFont typeface="+mj-lt"/>
              <a:buAutoNum type="arabicPeriod" startAt="14"/>
            </a:pPr>
            <a:r>
              <a:rPr lang="en-US" sz="1800" dirty="0"/>
              <a:t>“MongoDB” Types of NoSQL Databases, accessed 03/10/2022, [</a:t>
            </a:r>
            <a:r>
              <a:rPr lang="en-US" sz="1800" i="1" dirty="0">
                <a:hlinkClick r:id="rId3">
                  <a:extLst>
                    <a:ext uri="{A12FA001-AC4F-418D-AE19-62706E023703}">
                      <ahyp:hlinkClr xmlns:ahyp="http://schemas.microsoft.com/office/drawing/2018/hyperlinkcolor" val="tx"/>
                    </a:ext>
                  </a:extLst>
                </a:hlinkClick>
              </a:rPr>
              <a:t>https://www.mongodb.com/scale/types-of-nosql-databases</a:t>
            </a:r>
            <a:r>
              <a:rPr lang="en-US" sz="1800" dirty="0"/>
              <a:t>]</a:t>
            </a:r>
          </a:p>
          <a:p>
            <a:pPr marL="457200" indent="-457200">
              <a:buFont typeface="+mj-lt"/>
              <a:buAutoNum type="arabicPeriod" startAt="14"/>
            </a:pPr>
            <a:endParaRPr lang="en-US" sz="1800" dirty="0"/>
          </a:p>
        </p:txBody>
      </p:sp>
      <p:sp>
        <p:nvSpPr>
          <p:cNvPr id="31747" name="Slide Number Placeholder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98E385-F604-43FA-8B6E-CD4001924635}" type="slidenum">
              <a:rPr lang="en-US" altLang="en-US"/>
              <a:pPr/>
              <a:t>34</a:t>
            </a:fld>
            <a:endParaRPr lang="en-US" altLang="en-US">
              <a:latin typeface="Times New Roman" pitchFamily="18" charset="0"/>
            </a:endParaRPr>
          </a:p>
        </p:txBody>
      </p:sp>
      <p:sp>
        <p:nvSpPr>
          <p:cNvPr id="31748" name="Footer Placeholder 1"/>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fontAlgn="base">
              <a:spcBef>
                <a:spcPct val="0"/>
              </a:spcBef>
              <a:spcAft>
                <a:spcPct val="0"/>
              </a:spcAft>
            </a:pPr>
            <a:r>
              <a:rPr lang="en-US" altLang="zh-CN"/>
              <a:t>NIT Delhi</a:t>
            </a:r>
          </a:p>
        </p:txBody>
      </p:sp>
    </p:spTree>
    <p:extLst>
      <p:ext uri="{BB962C8B-B14F-4D97-AF65-F5344CB8AC3E}">
        <p14:creationId xmlns:p14="http://schemas.microsoft.com/office/powerpoint/2010/main" val="3493257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a:t>NIT Delhi</a:t>
            </a:r>
          </a:p>
        </p:txBody>
      </p:sp>
      <p:sp>
        <p:nvSpPr>
          <p:cNvPr id="4" name="Slide Number Placeholder 3"/>
          <p:cNvSpPr>
            <a:spLocks noGrp="1"/>
          </p:cNvSpPr>
          <p:nvPr>
            <p:ph type="sldNum" sz="quarter" idx="12"/>
          </p:nvPr>
        </p:nvSpPr>
        <p:spPr/>
        <p:txBody>
          <a:bodyPr/>
          <a:lstStyle/>
          <a:p>
            <a:fld id="{72A19FA5-5882-46EB-AA2C-E8D7FE7C815E}" type="slidenum">
              <a:rPr lang="en-US" altLang="en-US" smtClean="0"/>
              <a:pPr/>
              <a:t>35</a:t>
            </a:fld>
            <a:endParaRPr lang="en-US" altLang="en-US"/>
          </a:p>
        </p:txBody>
      </p:sp>
      <p:sp>
        <p:nvSpPr>
          <p:cNvPr id="2" name="TextBox 1">
            <a:extLst>
              <a:ext uri="{FF2B5EF4-FFF2-40B4-BE49-F238E27FC236}">
                <a16:creationId xmlns:a16="http://schemas.microsoft.com/office/drawing/2014/main" id="{E844718C-144C-4364-9010-D329CEF31CA4}"/>
              </a:ext>
            </a:extLst>
          </p:cNvPr>
          <p:cNvSpPr txBox="1"/>
          <p:nvPr/>
        </p:nvSpPr>
        <p:spPr>
          <a:xfrm>
            <a:off x="2247961" y="2828835"/>
            <a:ext cx="4648078" cy="1200329"/>
          </a:xfrm>
          <a:prstGeom prst="rect">
            <a:avLst/>
          </a:prstGeom>
          <a:noFill/>
        </p:spPr>
        <p:txBody>
          <a:bodyPr wrap="square" rtlCol="0">
            <a:spAutoFit/>
          </a:bodyPr>
          <a:lstStyle/>
          <a:p>
            <a:r>
              <a:rPr lang="en-IN" sz="72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167642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Flat File Based Databases</a:t>
            </a:r>
            <a:endParaRPr lang="en-US" dirty="0"/>
          </a:p>
        </p:txBody>
      </p:sp>
      <p:sp>
        <p:nvSpPr>
          <p:cNvPr id="3" name="Content Placeholder 2"/>
          <p:cNvSpPr>
            <a:spLocks noGrp="1"/>
          </p:cNvSpPr>
          <p:nvPr>
            <p:ph idx="1"/>
          </p:nvPr>
        </p:nvSpPr>
        <p:spPr/>
        <p:txBody>
          <a:bodyPr/>
          <a:lstStyle/>
          <a:p>
            <a:pPr marL="0" indent="0">
              <a:buNone/>
            </a:pPr>
            <a:r>
              <a:rPr lang="en-US" sz="1800" dirty="0">
                <a:effectLst/>
                <a:latin typeface="Times New Roman" panose="02020603050405020304" pitchFamily="18" charset="0"/>
                <a:ea typeface="Times New Roman" panose="02020603050405020304" pitchFamily="18" charset="0"/>
              </a:rPr>
              <a:t>In this type of database data stored in file. A flat file can be a </a:t>
            </a:r>
            <a:r>
              <a:rPr lang="en-US" sz="1800" b="1" dirty="0">
                <a:effectLst/>
                <a:latin typeface="Times New Roman" panose="02020603050405020304" pitchFamily="18" charset="0"/>
                <a:ea typeface="Times New Roman" panose="02020603050405020304" pitchFamily="18" charset="0"/>
              </a:rPr>
              <a:t>plain text file </a:t>
            </a:r>
            <a:r>
              <a:rPr lang="en-US" sz="1800" dirty="0">
                <a:effectLst/>
                <a:latin typeface="Times New Roman" panose="02020603050405020304" pitchFamily="18" charset="0"/>
                <a:ea typeface="Times New Roman" panose="02020603050405020304" pitchFamily="18" charset="0"/>
              </a:rPr>
              <a:t>or a </a:t>
            </a:r>
            <a:r>
              <a:rPr lang="en-US" sz="1800" b="1" dirty="0">
                <a:effectLst/>
                <a:latin typeface="Times New Roman" panose="02020603050405020304" pitchFamily="18" charset="0"/>
                <a:ea typeface="Times New Roman" panose="02020603050405020304" pitchFamily="18" charset="0"/>
              </a:rPr>
              <a:t>binary file</a:t>
            </a:r>
            <a:r>
              <a:rPr lang="en-US" sz="1800" dirty="0">
                <a:effectLst/>
                <a:latin typeface="Times New Roman" panose="02020603050405020304" pitchFamily="18" charset="0"/>
                <a:ea typeface="Times New Roman" panose="02020603050405020304" pitchFamily="18" charset="0"/>
              </a:rPr>
              <a:t>. The term has generally implied a small, simple database.</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Advantage of Flat file database</a:t>
            </a:r>
          </a:p>
          <a:p>
            <a:pPr lvl="1"/>
            <a:r>
              <a:rPr lang="en-US" sz="1400" dirty="0">
                <a:effectLst/>
                <a:latin typeface="Times New Roman" panose="02020603050405020304" pitchFamily="18" charset="0"/>
                <a:ea typeface="Times New Roman" panose="02020603050405020304" pitchFamily="18" charset="0"/>
              </a:rPr>
              <a:t>Ideal for small amount of database</a:t>
            </a:r>
          </a:p>
          <a:p>
            <a:pPr lvl="1"/>
            <a:r>
              <a:rPr lang="en-US" sz="1400" dirty="0">
                <a:effectLst/>
                <a:latin typeface="Times New Roman" panose="02020603050405020304" pitchFamily="18" charset="0"/>
                <a:ea typeface="Times New Roman" panose="02020603050405020304" pitchFamily="18" charset="0"/>
              </a:rPr>
              <a:t>Stored many data in file</a:t>
            </a:r>
          </a:p>
          <a:p>
            <a:pPr lvl="1"/>
            <a:r>
              <a:rPr lang="en-US" sz="1400" dirty="0">
                <a:effectLst/>
                <a:latin typeface="Times New Roman" panose="02020603050405020304" pitchFamily="18" charset="0"/>
                <a:ea typeface="Times New Roman" panose="02020603050405020304" pitchFamily="18" charset="0"/>
              </a:rPr>
              <a:t>Less Software and Hardware Required</a:t>
            </a:r>
          </a:p>
          <a:p>
            <a:pPr lvl="1"/>
            <a:r>
              <a:rPr lang="en-US" sz="1400" dirty="0">
                <a:effectLst/>
                <a:latin typeface="Times New Roman" panose="02020603050405020304" pitchFamily="18" charset="0"/>
                <a:ea typeface="Times New Roman" panose="02020603050405020304" pitchFamily="18" charset="0"/>
              </a:rPr>
              <a:t>Less Skills are required to handle flat database systems.</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Disadvantage of Flat file database</a:t>
            </a:r>
          </a:p>
          <a:p>
            <a:pPr lvl="1"/>
            <a:r>
              <a:rPr lang="en-US" sz="1400" dirty="0">
                <a:effectLst/>
                <a:latin typeface="Times New Roman" panose="02020603050405020304" pitchFamily="18" charset="0"/>
                <a:ea typeface="Times New Roman" panose="02020603050405020304" pitchFamily="18" charset="0"/>
              </a:rPr>
              <a:t>Files are not linked</a:t>
            </a:r>
          </a:p>
          <a:p>
            <a:pPr lvl="1"/>
            <a:r>
              <a:rPr lang="en-US" sz="1400" dirty="0">
                <a:effectLst/>
                <a:latin typeface="Times New Roman" panose="02020603050405020304" pitchFamily="18" charset="0"/>
                <a:ea typeface="Times New Roman" panose="02020603050405020304" pitchFamily="18" charset="0"/>
              </a:rPr>
              <a:t>Security</a:t>
            </a:r>
          </a:p>
          <a:p>
            <a:pPr lvl="1"/>
            <a:r>
              <a:rPr lang="en-US" sz="1400" dirty="0">
                <a:effectLst/>
                <a:latin typeface="Times New Roman" panose="02020603050405020304" pitchFamily="18" charset="0"/>
                <a:ea typeface="Times New Roman" panose="02020603050405020304" pitchFamily="18" charset="0"/>
              </a:rPr>
              <a:t>Not stored images</a:t>
            </a:r>
          </a:p>
          <a:p>
            <a:pPr lvl="1"/>
            <a:r>
              <a:rPr lang="en-US" sz="1400" dirty="0">
                <a:effectLst/>
                <a:latin typeface="Times New Roman" panose="02020603050405020304" pitchFamily="18" charset="0"/>
                <a:ea typeface="Times New Roman" panose="02020603050405020304" pitchFamily="18" charset="0"/>
              </a:rPr>
              <a:t>Slow for huge database</a:t>
            </a:r>
          </a:p>
        </p:txBody>
      </p:sp>
      <p:sp>
        <p:nvSpPr>
          <p:cNvPr id="4" name="Slide Number Placeholder 3"/>
          <p:cNvSpPr>
            <a:spLocks noGrp="1"/>
          </p:cNvSpPr>
          <p:nvPr>
            <p:ph type="sldNum" sz="quarter" idx="11"/>
          </p:nvPr>
        </p:nvSpPr>
        <p:spPr/>
        <p:txBody>
          <a:bodyPr/>
          <a:lstStyle/>
          <a:p>
            <a:fld id="{72A19FA5-5882-46EB-AA2C-E8D7FE7C815E}" type="slidenum">
              <a:rPr lang="en-US" altLang="en-US" smtClean="0"/>
              <a:pPr/>
              <a:t>4</a:t>
            </a:fld>
            <a:endParaRPr lang="en-US" altLang="en-US"/>
          </a:p>
        </p:txBody>
      </p:sp>
      <p:sp>
        <p:nvSpPr>
          <p:cNvPr id="5" name="Footer Placeholder 4"/>
          <p:cNvSpPr>
            <a:spLocks noGrp="1"/>
          </p:cNvSpPr>
          <p:nvPr>
            <p:ph type="ftr" sz="quarter" idx="12"/>
          </p:nvPr>
        </p:nvSpPr>
        <p:spPr/>
        <p:txBody>
          <a:bodyPr/>
          <a:lstStyle/>
          <a:p>
            <a:pPr>
              <a:defRPr/>
            </a:pPr>
            <a:r>
              <a:rPr lang="en-US" altLang="en-US"/>
              <a:t>NIT Delhi</a:t>
            </a:r>
          </a:p>
        </p:txBody>
      </p:sp>
    </p:spTree>
    <p:extLst>
      <p:ext uri="{BB962C8B-B14F-4D97-AF65-F5344CB8AC3E}">
        <p14:creationId xmlns:p14="http://schemas.microsoft.com/office/powerpoint/2010/main" val="3829954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Flat File Based Databases</a:t>
            </a:r>
            <a:endParaRPr lang="en-US" dirty="0"/>
          </a:p>
        </p:txBody>
      </p:sp>
      <p:sp>
        <p:nvSpPr>
          <p:cNvPr id="4" name="Slide Number Placeholder 3"/>
          <p:cNvSpPr>
            <a:spLocks noGrp="1"/>
          </p:cNvSpPr>
          <p:nvPr>
            <p:ph type="sldNum" sz="quarter" idx="11"/>
          </p:nvPr>
        </p:nvSpPr>
        <p:spPr/>
        <p:txBody>
          <a:bodyPr/>
          <a:lstStyle/>
          <a:p>
            <a:fld id="{72A19FA5-5882-46EB-AA2C-E8D7FE7C815E}" type="slidenum">
              <a:rPr lang="en-US" altLang="en-US" smtClean="0"/>
              <a:pPr/>
              <a:t>5</a:t>
            </a:fld>
            <a:endParaRPr lang="en-US" altLang="en-US"/>
          </a:p>
        </p:txBody>
      </p:sp>
      <p:sp>
        <p:nvSpPr>
          <p:cNvPr id="5" name="Footer Placeholder 4"/>
          <p:cNvSpPr>
            <a:spLocks noGrp="1"/>
          </p:cNvSpPr>
          <p:nvPr>
            <p:ph type="ftr" sz="quarter" idx="12"/>
          </p:nvPr>
        </p:nvSpPr>
        <p:spPr/>
        <p:txBody>
          <a:bodyPr/>
          <a:lstStyle/>
          <a:p>
            <a:pPr>
              <a:defRPr/>
            </a:pPr>
            <a:r>
              <a:rPr lang="en-US" altLang="en-US"/>
              <a:t>NIT Delhi</a:t>
            </a:r>
          </a:p>
        </p:txBody>
      </p:sp>
      <p:pic>
        <p:nvPicPr>
          <p:cNvPr id="7" name="Picture 6">
            <a:extLst>
              <a:ext uri="{FF2B5EF4-FFF2-40B4-BE49-F238E27FC236}">
                <a16:creationId xmlns:a16="http://schemas.microsoft.com/office/drawing/2014/main" id="{FE3CB5E1-66E5-4FB6-8FDB-23E04F824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90" y="1609288"/>
            <a:ext cx="3108972" cy="3576756"/>
          </a:xfrm>
          <a:prstGeom prst="rect">
            <a:avLst/>
          </a:prstGeom>
        </p:spPr>
      </p:pic>
      <p:pic>
        <p:nvPicPr>
          <p:cNvPr id="9" name="Picture 8">
            <a:extLst>
              <a:ext uri="{FF2B5EF4-FFF2-40B4-BE49-F238E27FC236}">
                <a16:creationId xmlns:a16="http://schemas.microsoft.com/office/drawing/2014/main" id="{4A47C134-D89C-4821-99DF-E5B8D66F7D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1940" y="1636148"/>
            <a:ext cx="3352814" cy="3545422"/>
          </a:xfrm>
          <a:prstGeom prst="rect">
            <a:avLst/>
          </a:prstGeom>
        </p:spPr>
      </p:pic>
      <p:sp>
        <p:nvSpPr>
          <p:cNvPr id="10" name="TextBox 9">
            <a:extLst>
              <a:ext uri="{FF2B5EF4-FFF2-40B4-BE49-F238E27FC236}">
                <a16:creationId xmlns:a16="http://schemas.microsoft.com/office/drawing/2014/main" id="{AB79D9B5-AD5C-4FA8-B792-F74BED906C32}"/>
              </a:ext>
            </a:extLst>
          </p:cNvPr>
          <p:cNvSpPr txBox="1"/>
          <p:nvPr/>
        </p:nvSpPr>
        <p:spPr>
          <a:xfrm>
            <a:off x="1576233" y="5772943"/>
            <a:ext cx="5991533" cy="276999"/>
          </a:xfrm>
          <a:prstGeom prst="rect">
            <a:avLst/>
          </a:prstGeom>
          <a:solidFill>
            <a:schemeClr val="bg1">
              <a:lumMod val="95000"/>
            </a:schemeClr>
          </a:solidFill>
          <a:ln>
            <a:solidFill>
              <a:schemeClr val="tx2">
                <a:lumMod val="75000"/>
                <a:lumOff val="2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200" b="1" dirty="0"/>
              <a:t>Fig 1 : Flat File based databases (CSV and XML file) [1]</a:t>
            </a:r>
            <a:endParaRPr lang="en-US" sz="1200" dirty="0"/>
          </a:p>
        </p:txBody>
      </p:sp>
    </p:spTree>
    <p:extLst>
      <p:ext uri="{BB962C8B-B14F-4D97-AF65-F5344CB8AC3E}">
        <p14:creationId xmlns:p14="http://schemas.microsoft.com/office/powerpoint/2010/main" val="2677669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Relational Based Databases</a:t>
            </a:r>
            <a:endParaRPr lang="en-US" dirty="0"/>
          </a:p>
        </p:txBody>
      </p:sp>
      <p:sp>
        <p:nvSpPr>
          <p:cNvPr id="3" name="Content Placeholder 2"/>
          <p:cNvSpPr>
            <a:spLocks noGrp="1"/>
          </p:cNvSpPr>
          <p:nvPr>
            <p:ph idx="1"/>
          </p:nvPr>
        </p:nvSpPr>
        <p:spPr/>
        <p:txBody>
          <a:bodyPr/>
          <a:lstStyle/>
          <a:p>
            <a:pPr marL="0" indent="0">
              <a:buNone/>
            </a:pPr>
            <a:r>
              <a:rPr lang="en-US" sz="1800" dirty="0">
                <a:effectLst/>
                <a:latin typeface="Times New Roman" panose="02020603050405020304" pitchFamily="18" charset="0"/>
                <a:ea typeface="Times New Roman" panose="02020603050405020304" pitchFamily="18" charset="0"/>
              </a:rPr>
              <a:t>A relational database organizes data into </a:t>
            </a:r>
            <a:r>
              <a:rPr lang="en-US" sz="1800" b="1" dirty="0">
                <a:effectLst/>
                <a:latin typeface="Times New Roman" panose="02020603050405020304" pitchFamily="18" charset="0"/>
                <a:ea typeface="Times New Roman" panose="02020603050405020304" pitchFamily="18" charset="0"/>
              </a:rPr>
              <a:t>tables</a:t>
            </a:r>
            <a:r>
              <a:rPr lang="en-US" sz="1800" dirty="0">
                <a:effectLst/>
                <a:latin typeface="Times New Roman" panose="02020603050405020304" pitchFamily="18" charset="0"/>
                <a:ea typeface="Times New Roman" panose="02020603050405020304" pitchFamily="18" charset="0"/>
              </a:rPr>
              <a:t> which can be linked or related based on data common to each. Tables contains </a:t>
            </a:r>
            <a:r>
              <a:rPr lang="en-US" sz="1800" b="1" dirty="0">
                <a:effectLst/>
                <a:latin typeface="Times New Roman" panose="02020603050405020304" pitchFamily="18" charset="0"/>
                <a:ea typeface="Times New Roman" panose="02020603050405020304" pitchFamily="18" charset="0"/>
              </a:rPr>
              <a:t>tuples(rows) </a:t>
            </a:r>
            <a:r>
              <a:rPr lang="en-US" sz="1800" dirty="0">
                <a:effectLst/>
                <a:latin typeface="Times New Roman" panose="02020603050405020304" pitchFamily="18" charset="0"/>
                <a:ea typeface="Times New Roman" panose="02020603050405020304" pitchFamily="18" charset="0"/>
              </a:rPr>
              <a:t>and </a:t>
            </a:r>
            <a:r>
              <a:rPr lang="en-US" sz="1800" b="1" dirty="0">
                <a:effectLst/>
                <a:latin typeface="Times New Roman" panose="02020603050405020304" pitchFamily="18" charset="0"/>
                <a:ea typeface="Times New Roman" panose="02020603050405020304" pitchFamily="18" charset="0"/>
              </a:rPr>
              <a:t>attributes(columns). </a:t>
            </a:r>
            <a:r>
              <a:rPr lang="en-US" sz="1800" dirty="0">
                <a:effectLst/>
                <a:latin typeface="Times New Roman" panose="02020603050405020304" pitchFamily="18" charset="0"/>
                <a:ea typeface="Times New Roman" panose="02020603050405020304" pitchFamily="18" charset="0"/>
              </a:rPr>
              <a:t>You can communicate with relational databases using </a:t>
            </a:r>
            <a:r>
              <a:rPr lang="en-US" sz="1800" b="1" dirty="0">
                <a:effectLst/>
                <a:latin typeface="Times New Roman" panose="02020603050405020304" pitchFamily="18" charset="0"/>
                <a:ea typeface="Times New Roman" panose="02020603050405020304" pitchFamily="18" charset="0"/>
              </a:rPr>
              <a:t>Structured Query Language (SQL)</a:t>
            </a:r>
          </a:p>
          <a:p>
            <a:pPr marL="0" indent="0">
              <a:buNone/>
            </a:pPr>
            <a:endParaRPr lang="en-US" sz="1800" b="1" dirty="0">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Advantages of Relational based databases:</a:t>
            </a:r>
          </a:p>
          <a:p>
            <a:pPr lvl="1"/>
            <a:r>
              <a:rPr lang="en-US" sz="1400" i="0" dirty="0">
                <a:solidFill>
                  <a:schemeClr val="accent6"/>
                </a:solidFill>
                <a:effectLst/>
                <a:latin typeface="Times New Roman" panose="02020603050405020304" pitchFamily="18" charset="0"/>
                <a:cs typeface="Times New Roman" panose="02020603050405020304" pitchFamily="18" charset="0"/>
              </a:rPr>
              <a:t>Strict ACID rules</a:t>
            </a:r>
          </a:p>
          <a:p>
            <a:pPr lvl="1"/>
            <a:r>
              <a:rPr lang="en-US" sz="1400" i="0" dirty="0">
                <a:solidFill>
                  <a:schemeClr val="accent6"/>
                </a:solidFill>
                <a:effectLst/>
                <a:latin typeface="Times New Roman" panose="02020603050405020304" pitchFamily="18" charset="0"/>
                <a:cs typeface="Times New Roman" panose="02020603050405020304" pitchFamily="18" charset="0"/>
              </a:rPr>
              <a:t>Strict Schema</a:t>
            </a:r>
          </a:p>
          <a:p>
            <a:pPr marL="0" indent="0">
              <a:buNone/>
            </a:pPr>
            <a:endParaRPr lang="en-US" sz="1800" i="0" dirty="0">
              <a:solidFill>
                <a:schemeClr val="tx1"/>
              </a:solidFill>
              <a:effectLst/>
              <a:latin typeface="Times New Roman" panose="02020603050405020304" pitchFamily="18" charset="0"/>
              <a:cs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Disadvantages of Relational based databases:</a:t>
            </a:r>
          </a:p>
          <a:p>
            <a:pPr lvl="1"/>
            <a:r>
              <a:rPr lang="en-US" sz="1400" i="0" dirty="0">
                <a:solidFill>
                  <a:schemeClr val="accent6"/>
                </a:solidFill>
                <a:effectLst/>
                <a:latin typeface="Times New Roman" panose="02020603050405020304" pitchFamily="18" charset="0"/>
                <a:cs typeface="Times New Roman" panose="02020603050405020304" pitchFamily="18" charset="0"/>
              </a:rPr>
              <a:t>Strict ACID rules</a:t>
            </a:r>
          </a:p>
          <a:p>
            <a:pPr lvl="1"/>
            <a:r>
              <a:rPr lang="en-US" sz="1400" i="0" dirty="0">
                <a:solidFill>
                  <a:schemeClr val="accent6"/>
                </a:solidFill>
                <a:effectLst/>
                <a:latin typeface="Times New Roman" panose="02020603050405020304" pitchFamily="18" charset="0"/>
                <a:cs typeface="Times New Roman" panose="02020603050405020304" pitchFamily="18" charset="0"/>
              </a:rPr>
              <a:t>Strict Schema</a:t>
            </a:r>
          </a:p>
          <a:p>
            <a:pPr lvl="1"/>
            <a:r>
              <a:rPr lang="en-US" sz="1400" dirty="0">
                <a:solidFill>
                  <a:schemeClr val="accent6"/>
                </a:solidFill>
                <a:effectLst/>
                <a:latin typeface="Times New Roman" panose="02020603050405020304" pitchFamily="18" charset="0"/>
                <a:ea typeface="Times New Roman" panose="02020603050405020304" pitchFamily="18" charset="0"/>
              </a:rPr>
              <a:t>Vertical Scalability</a:t>
            </a:r>
          </a:p>
          <a:p>
            <a:pPr marL="0" indent="0">
              <a:buNone/>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1800" b="1"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1"/>
          </p:nvPr>
        </p:nvSpPr>
        <p:spPr/>
        <p:txBody>
          <a:bodyPr/>
          <a:lstStyle/>
          <a:p>
            <a:fld id="{72A19FA5-5882-46EB-AA2C-E8D7FE7C815E}" type="slidenum">
              <a:rPr lang="en-US" altLang="en-US" smtClean="0"/>
              <a:pPr/>
              <a:t>6</a:t>
            </a:fld>
            <a:endParaRPr lang="en-US" altLang="en-US"/>
          </a:p>
        </p:txBody>
      </p:sp>
      <p:sp>
        <p:nvSpPr>
          <p:cNvPr id="5" name="Footer Placeholder 4"/>
          <p:cNvSpPr>
            <a:spLocks noGrp="1"/>
          </p:cNvSpPr>
          <p:nvPr>
            <p:ph type="ftr" sz="quarter" idx="12"/>
          </p:nvPr>
        </p:nvSpPr>
        <p:spPr/>
        <p:txBody>
          <a:bodyPr/>
          <a:lstStyle/>
          <a:p>
            <a:pPr>
              <a:defRPr/>
            </a:pPr>
            <a:r>
              <a:rPr lang="en-US" altLang="en-US"/>
              <a:t>NIT Delhi</a:t>
            </a:r>
          </a:p>
        </p:txBody>
      </p:sp>
    </p:spTree>
    <p:extLst>
      <p:ext uri="{BB962C8B-B14F-4D97-AF65-F5344CB8AC3E}">
        <p14:creationId xmlns:p14="http://schemas.microsoft.com/office/powerpoint/2010/main" val="3430417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Relational Based Databases</a:t>
            </a:r>
            <a:endParaRPr lang="en-US" dirty="0"/>
          </a:p>
        </p:txBody>
      </p:sp>
      <p:sp>
        <p:nvSpPr>
          <p:cNvPr id="4" name="Slide Number Placeholder 3"/>
          <p:cNvSpPr>
            <a:spLocks noGrp="1"/>
          </p:cNvSpPr>
          <p:nvPr>
            <p:ph type="sldNum" sz="quarter" idx="11"/>
          </p:nvPr>
        </p:nvSpPr>
        <p:spPr/>
        <p:txBody>
          <a:bodyPr/>
          <a:lstStyle/>
          <a:p>
            <a:fld id="{72A19FA5-5882-46EB-AA2C-E8D7FE7C815E}" type="slidenum">
              <a:rPr lang="en-US" altLang="en-US" smtClean="0"/>
              <a:pPr/>
              <a:t>7</a:t>
            </a:fld>
            <a:endParaRPr lang="en-US" altLang="en-US"/>
          </a:p>
        </p:txBody>
      </p:sp>
      <p:sp>
        <p:nvSpPr>
          <p:cNvPr id="5" name="Footer Placeholder 4"/>
          <p:cNvSpPr>
            <a:spLocks noGrp="1"/>
          </p:cNvSpPr>
          <p:nvPr>
            <p:ph type="ftr" sz="quarter" idx="12"/>
          </p:nvPr>
        </p:nvSpPr>
        <p:spPr/>
        <p:txBody>
          <a:bodyPr/>
          <a:lstStyle/>
          <a:p>
            <a:pPr>
              <a:defRPr/>
            </a:pPr>
            <a:r>
              <a:rPr lang="en-US" altLang="en-US"/>
              <a:t>NIT Delhi</a:t>
            </a:r>
          </a:p>
        </p:txBody>
      </p:sp>
      <p:pic>
        <p:nvPicPr>
          <p:cNvPr id="7" name="Graphic 6">
            <a:extLst>
              <a:ext uri="{FF2B5EF4-FFF2-40B4-BE49-F238E27FC236}">
                <a16:creationId xmlns:a16="http://schemas.microsoft.com/office/drawing/2014/main" id="{C237BA3E-E25A-4732-B451-9FEE1FE767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05491" y="1371654"/>
            <a:ext cx="4133018" cy="4664406"/>
          </a:xfrm>
          <a:prstGeom prst="rect">
            <a:avLst/>
          </a:prstGeom>
        </p:spPr>
      </p:pic>
      <p:sp>
        <p:nvSpPr>
          <p:cNvPr id="9" name="TextBox 8">
            <a:extLst>
              <a:ext uri="{FF2B5EF4-FFF2-40B4-BE49-F238E27FC236}">
                <a16:creationId xmlns:a16="http://schemas.microsoft.com/office/drawing/2014/main" id="{E0292A16-6EC6-4826-BA26-D4CC5521222A}"/>
              </a:ext>
            </a:extLst>
          </p:cNvPr>
          <p:cNvSpPr txBox="1"/>
          <p:nvPr/>
        </p:nvSpPr>
        <p:spPr>
          <a:xfrm>
            <a:off x="1576233" y="6132704"/>
            <a:ext cx="5991533" cy="276999"/>
          </a:xfrm>
          <a:prstGeom prst="rect">
            <a:avLst/>
          </a:prstGeom>
          <a:solidFill>
            <a:schemeClr val="bg1">
              <a:lumMod val="95000"/>
            </a:schemeClr>
          </a:solidFill>
          <a:ln>
            <a:solidFill>
              <a:schemeClr val="tx2">
                <a:lumMod val="75000"/>
                <a:lumOff val="2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200" b="1" dirty="0"/>
              <a:t>Fig 2 : Relational Databases [2]</a:t>
            </a:r>
            <a:endParaRPr lang="en-US" sz="1200" dirty="0"/>
          </a:p>
        </p:txBody>
      </p:sp>
    </p:spTree>
    <p:extLst>
      <p:ext uri="{BB962C8B-B14F-4D97-AF65-F5344CB8AC3E}">
        <p14:creationId xmlns:p14="http://schemas.microsoft.com/office/powerpoint/2010/main" val="936581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Key-Value Based Databases</a:t>
            </a:r>
            <a:endParaRPr lang="en-US" dirty="0"/>
          </a:p>
        </p:txBody>
      </p:sp>
      <p:sp>
        <p:nvSpPr>
          <p:cNvPr id="3" name="Content Placeholder 2"/>
          <p:cNvSpPr>
            <a:spLocks noGrp="1"/>
          </p:cNvSpPr>
          <p:nvPr>
            <p:ph idx="1"/>
          </p:nvPr>
        </p:nvSpPr>
        <p:spPr/>
        <p:txBody>
          <a:bodyPr/>
          <a:lstStyle/>
          <a:p>
            <a:pPr marL="0" indent="0">
              <a:buNone/>
            </a:pPr>
            <a:r>
              <a:rPr lang="en-US" sz="1800" dirty="0">
                <a:effectLst/>
                <a:latin typeface="Times New Roman" panose="02020603050405020304" pitchFamily="18" charset="0"/>
                <a:ea typeface="Times New Roman" panose="02020603050405020304" pitchFamily="18" charset="0"/>
              </a:rPr>
              <a:t>Key-value databases are the simplest type of NoSQL database. It has simplicity, they are also the most scalable, allowing horizontal scaling of large amounts of data.</a:t>
            </a:r>
          </a:p>
          <a:p>
            <a:pPr marL="0" indent="0">
              <a:buNone/>
            </a:pPr>
            <a:endParaRPr lang="en-US" sz="1800" b="1" dirty="0">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Advantages of Key-Value based databases:</a:t>
            </a:r>
          </a:p>
          <a:p>
            <a:pPr lvl="1"/>
            <a:r>
              <a:rPr lang="en-US" sz="1400" dirty="0">
                <a:solidFill>
                  <a:schemeClr val="accent6"/>
                </a:solidFill>
                <a:latin typeface="Times New Roman" panose="02020603050405020304" pitchFamily="18" charset="0"/>
                <a:ea typeface="Times New Roman" panose="02020603050405020304" pitchFamily="18" charset="0"/>
              </a:rPr>
              <a:t>Very Fast</a:t>
            </a:r>
          </a:p>
          <a:p>
            <a:pPr lvl="1"/>
            <a:r>
              <a:rPr lang="en-US" sz="1400" dirty="0">
                <a:solidFill>
                  <a:schemeClr val="accent6"/>
                </a:solidFill>
                <a:latin typeface="Times New Roman" panose="02020603050405020304" pitchFamily="18" charset="0"/>
                <a:ea typeface="Times New Roman" panose="02020603050405020304" pitchFamily="18" charset="0"/>
              </a:rPr>
              <a:t>Good for session stores and shopping carts</a:t>
            </a:r>
            <a:endParaRPr lang="en-US" sz="1400" dirty="0">
              <a:solidFill>
                <a:schemeClr val="accent6"/>
              </a:solidFill>
              <a:effectLst/>
              <a:latin typeface="Times New Roman" panose="02020603050405020304" pitchFamily="18" charset="0"/>
              <a:ea typeface="Times New Roman" panose="02020603050405020304" pitchFamily="18" charset="0"/>
            </a:endParaRPr>
          </a:p>
          <a:p>
            <a:pPr marL="0" indent="0">
              <a:buNone/>
            </a:pPr>
            <a:endParaRPr lang="en-US" sz="1800" i="0" dirty="0">
              <a:solidFill>
                <a:schemeClr val="tx1"/>
              </a:solidFill>
              <a:effectLst/>
              <a:latin typeface="Times New Roman" panose="02020603050405020304" pitchFamily="18" charset="0"/>
              <a:cs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Disadvantages of Key-Value based databases:</a:t>
            </a:r>
          </a:p>
          <a:p>
            <a:pPr lvl="1"/>
            <a:r>
              <a:rPr lang="en-US" sz="1400" dirty="0">
                <a:solidFill>
                  <a:schemeClr val="accent6"/>
                </a:solidFill>
                <a:latin typeface="Times New Roman" panose="02020603050405020304" pitchFamily="18" charset="0"/>
                <a:ea typeface="Times New Roman" panose="02020603050405020304" pitchFamily="18" charset="0"/>
              </a:rPr>
              <a:t>Generally in-memory databases</a:t>
            </a:r>
          </a:p>
          <a:p>
            <a:pPr lvl="1"/>
            <a:r>
              <a:rPr lang="en-US" sz="1400" dirty="0">
                <a:solidFill>
                  <a:schemeClr val="accent6"/>
                </a:solidFill>
                <a:latin typeface="Times New Roman" panose="02020603050405020304" pitchFamily="18" charset="0"/>
                <a:ea typeface="Times New Roman" panose="02020603050405020304" pitchFamily="18" charset="0"/>
              </a:rPr>
              <a:t>Not suitable for storing complex data</a:t>
            </a:r>
          </a:p>
          <a:p>
            <a:pPr lvl="1"/>
            <a:r>
              <a:rPr lang="en-US" sz="1400" dirty="0">
                <a:solidFill>
                  <a:schemeClr val="accent6"/>
                </a:solidFill>
                <a:effectLst/>
                <a:latin typeface="Times New Roman" panose="02020603050405020304" pitchFamily="18" charset="0"/>
                <a:ea typeface="Times New Roman" panose="02020603050405020304" pitchFamily="18" charset="0"/>
              </a:rPr>
              <a:t>Bad for large data</a:t>
            </a:r>
          </a:p>
          <a:p>
            <a:pPr marL="0" indent="0">
              <a:buNone/>
            </a:pPr>
            <a:endParaRPr lang="en-US" sz="1800" b="1"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1"/>
          </p:nvPr>
        </p:nvSpPr>
        <p:spPr/>
        <p:txBody>
          <a:bodyPr/>
          <a:lstStyle/>
          <a:p>
            <a:fld id="{72A19FA5-5882-46EB-AA2C-E8D7FE7C815E}" type="slidenum">
              <a:rPr lang="en-US" altLang="en-US" smtClean="0"/>
              <a:pPr/>
              <a:t>8</a:t>
            </a:fld>
            <a:endParaRPr lang="en-US" altLang="en-US"/>
          </a:p>
        </p:txBody>
      </p:sp>
      <p:sp>
        <p:nvSpPr>
          <p:cNvPr id="5" name="Footer Placeholder 4"/>
          <p:cNvSpPr>
            <a:spLocks noGrp="1"/>
          </p:cNvSpPr>
          <p:nvPr>
            <p:ph type="ftr" sz="quarter" idx="12"/>
          </p:nvPr>
        </p:nvSpPr>
        <p:spPr/>
        <p:txBody>
          <a:bodyPr/>
          <a:lstStyle/>
          <a:p>
            <a:pPr>
              <a:defRPr/>
            </a:pPr>
            <a:r>
              <a:rPr lang="en-US" altLang="en-US"/>
              <a:t>NIT Delhi</a:t>
            </a:r>
          </a:p>
        </p:txBody>
      </p:sp>
    </p:spTree>
    <p:extLst>
      <p:ext uri="{BB962C8B-B14F-4D97-AF65-F5344CB8AC3E}">
        <p14:creationId xmlns:p14="http://schemas.microsoft.com/office/powerpoint/2010/main" val="2058814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Key-Value Based Databases</a:t>
            </a:r>
            <a:endParaRPr lang="en-US" dirty="0"/>
          </a:p>
        </p:txBody>
      </p:sp>
      <p:sp>
        <p:nvSpPr>
          <p:cNvPr id="4" name="Slide Number Placeholder 3"/>
          <p:cNvSpPr>
            <a:spLocks noGrp="1"/>
          </p:cNvSpPr>
          <p:nvPr>
            <p:ph type="sldNum" sz="quarter" idx="11"/>
          </p:nvPr>
        </p:nvSpPr>
        <p:spPr/>
        <p:txBody>
          <a:bodyPr/>
          <a:lstStyle/>
          <a:p>
            <a:fld id="{72A19FA5-5882-46EB-AA2C-E8D7FE7C815E}" type="slidenum">
              <a:rPr lang="en-US" altLang="en-US" smtClean="0"/>
              <a:pPr/>
              <a:t>9</a:t>
            </a:fld>
            <a:endParaRPr lang="en-US" altLang="en-US"/>
          </a:p>
        </p:txBody>
      </p:sp>
      <p:sp>
        <p:nvSpPr>
          <p:cNvPr id="5" name="Footer Placeholder 4"/>
          <p:cNvSpPr>
            <a:spLocks noGrp="1"/>
          </p:cNvSpPr>
          <p:nvPr>
            <p:ph type="ftr" sz="quarter" idx="12"/>
          </p:nvPr>
        </p:nvSpPr>
        <p:spPr/>
        <p:txBody>
          <a:bodyPr/>
          <a:lstStyle/>
          <a:p>
            <a:pPr>
              <a:defRPr/>
            </a:pPr>
            <a:r>
              <a:rPr lang="en-US" altLang="en-US"/>
              <a:t>NIT Delhi</a:t>
            </a:r>
          </a:p>
        </p:txBody>
      </p:sp>
      <p:pic>
        <p:nvPicPr>
          <p:cNvPr id="7" name="Picture 6">
            <a:extLst>
              <a:ext uri="{FF2B5EF4-FFF2-40B4-BE49-F238E27FC236}">
                <a16:creationId xmlns:a16="http://schemas.microsoft.com/office/drawing/2014/main" id="{494C6C7E-B574-47D7-87EB-9451B03B1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8825"/>
            <a:ext cx="9144000" cy="2800350"/>
          </a:xfrm>
          <a:prstGeom prst="rect">
            <a:avLst/>
          </a:prstGeom>
        </p:spPr>
      </p:pic>
      <p:sp>
        <p:nvSpPr>
          <p:cNvPr id="8" name="TextBox 7">
            <a:extLst>
              <a:ext uri="{FF2B5EF4-FFF2-40B4-BE49-F238E27FC236}">
                <a16:creationId xmlns:a16="http://schemas.microsoft.com/office/drawing/2014/main" id="{FB296150-69FB-4651-8E3C-D1DD73AF8987}"/>
              </a:ext>
            </a:extLst>
          </p:cNvPr>
          <p:cNvSpPr txBox="1"/>
          <p:nvPr/>
        </p:nvSpPr>
        <p:spPr>
          <a:xfrm>
            <a:off x="1576233" y="5638730"/>
            <a:ext cx="5991533" cy="276999"/>
          </a:xfrm>
          <a:prstGeom prst="rect">
            <a:avLst/>
          </a:prstGeom>
          <a:solidFill>
            <a:schemeClr val="bg1">
              <a:lumMod val="95000"/>
            </a:schemeClr>
          </a:solidFill>
          <a:ln>
            <a:solidFill>
              <a:schemeClr val="tx2">
                <a:lumMod val="75000"/>
                <a:lumOff val="2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200" b="1" dirty="0"/>
              <a:t>Fig 3 : Key-Value based database (Redis) [3]</a:t>
            </a:r>
            <a:endParaRPr lang="en-US" sz="1200" dirty="0"/>
          </a:p>
        </p:txBody>
      </p:sp>
    </p:spTree>
    <p:extLst>
      <p:ext uri="{BB962C8B-B14F-4D97-AF65-F5344CB8AC3E}">
        <p14:creationId xmlns:p14="http://schemas.microsoft.com/office/powerpoint/2010/main" val="4155298917"/>
      </p:ext>
    </p:extLst>
  </p:cSld>
  <p:clrMapOvr>
    <a:masterClrMapping/>
  </p:clrMapOvr>
</p:sld>
</file>

<file path=ppt/theme/theme1.xml><?xml version="1.0" encoding="utf-8"?>
<a:theme xmlns:a="http://schemas.openxmlformats.org/drawingml/2006/main" name="Theme2">
  <a:themeElements>
    <a:clrScheme name="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TW" altLang="en-GB" sz="1600" b="0" i="1" u="none" strike="noStrike" cap="none" normalizeH="0" baseline="0" smtClean="0">
            <a:ln>
              <a:noFill/>
            </a:ln>
            <a:solidFill>
              <a:schemeClr val="tx1"/>
            </a:solidFill>
            <a:effectLst/>
            <a:latin typeface="Times New Roman" panose="02020603050405020304" pitchFamily="18" charset="0"/>
            <a:ea typeface="PMingLiU"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TW" altLang="en-GB" sz="1600" b="0" i="1" u="none" strike="noStrike" cap="none" normalizeH="0" baseline="0" smtClean="0">
            <a:ln>
              <a:noFill/>
            </a:ln>
            <a:solidFill>
              <a:schemeClr val="tx1"/>
            </a:solidFill>
            <a:effectLst/>
            <a:latin typeface="Times New Roman" panose="02020603050405020304" pitchFamily="18" charset="0"/>
            <a:ea typeface="PMingLiU" pitchFamily="18" charset="-120"/>
          </a:defRPr>
        </a:defPPr>
      </a:lstStyle>
    </a:lnDef>
  </a:objectDefaults>
  <a:extraClrSchemeLst>
    <a:extraClrScheme>
      <a:clrScheme name="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61B9504CAF1AF42A2C68C1C3308E6DE" ma:contentTypeVersion="7" ma:contentTypeDescription="Create a new document." ma:contentTypeScope="" ma:versionID="b4c7bcaba31f603cf0840e2c0fbe22ec">
  <xsd:schema xmlns:xsd="http://www.w3.org/2001/XMLSchema" xmlns:xs="http://www.w3.org/2001/XMLSchema" xmlns:p="http://schemas.microsoft.com/office/2006/metadata/properties" xmlns:ns2="8af7bd33-7bce-41e8-94b7-76309c7c26da" targetNamespace="http://schemas.microsoft.com/office/2006/metadata/properties" ma:root="true" ma:fieldsID="dc097412bd85aff9672b50318f532e5f" ns2:_="">
    <xsd:import namespace="8af7bd33-7bce-41e8-94b7-76309c7c26d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f7bd33-7bce-41e8-94b7-76309c7c26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DC272D-BE4B-4684-8920-C41EADEE9BC6}">
  <ds:schemaRefs>
    <ds:schemaRef ds:uri="8af7bd33-7bce-41e8-94b7-76309c7c26da"/>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B92D4AA-3C55-4067-B507-DB8D65FCE2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f7bd33-7bce-41e8-94b7-76309c7c26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B67DED0-1284-4438-B29A-276AC74953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2758</TotalTime>
  <Words>2527</Words>
  <Application>Microsoft Office PowerPoint</Application>
  <PresentationFormat>On-screen Show (4:3)</PresentationFormat>
  <Paragraphs>427</Paragraphs>
  <Slides>35</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Arial</vt:lpstr>
      <vt:lpstr>Calibri</vt:lpstr>
      <vt:lpstr>Cambria</vt:lpstr>
      <vt:lpstr>Gloria Hallelujah</vt:lpstr>
      <vt:lpstr>Helvetica</vt:lpstr>
      <vt:lpstr>Times New Roman</vt:lpstr>
      <vt:lpstr>Theme2</vt:lpstr>
      <vt:lpstr>Office Theme</vt:lpstr>
      <vt:lpstr>Data Storage Models</vt:lpstr>
      <vt:lpstr>Table of Contents</vt:lpstr>
      <vt:lpstr>Introduction</vt:lpstr>
      <vt:lpstr>Flat File Based Databases</vt:lpstr>
      <vt:lpstr>Flat File Based Databases</vt:lpstr>
      <vt:lpstr>Relational Based Databases</vt:lpstr>
      <vt:lpstr>Relational Based Databases</vt:lpstr>
      <vt:lpstr>Key-Value Based Databases</vt:lpstr>
      <vt:lpstr>Key-Value Based Databases</vt:lpstr>
      <vt:lpstr>Document Based Databases</vt:lpstr>
      <vt:lpstr>Document Based Databases</vt:lpstr>
      <vt:lpstr>Graph Based Databases</vt:lpstr>
      <vt:lpstr>Graph Based Databases</vt:lpstr>
      <vt:lpstr>Column Based Databases</vt:lpstr>
      <vt:lpstr>Column Based Databases</vt:lpstr>
      <vt:lpstr>Native XML Based Databases</vt:lpstr>
      <vt:lpstr>Native XML Based Databases</vt:lpstr>
      <vt:lpstr>Hierarchical Databases</vt:lpstr>
      <vt:lpstr>Hierarchical Databases</vt:lpstr>
      <vt:lpstr>Network databases</vt:lpstr>
      <vt:lpstr>Network databases</vt:lpstr>
      <vt:lpstr>Time series databases</vt:lpstr>
      <vt:lpstr>Time series databases</vt:lpstr>
      <vt:lpstr>NewSQL databases</vt:lpstr>
      <vt:lpstr>NewSQL databases</vt:lpstr>
      <vt:lpstr>Multi-model databases</vt:lpstr>
      <vt:lpstr>Multi-model databases</vt:lpstr>
      <vt:lpstr>Uses of Databases in Electronic Health Records</vt:lpstr>
      <vt:lpstr>Uses of Databases in Electronic Health Records</vt:lpstr>
      <vt:lpstr>Comparative Analysis</vt:lpstr>
      <vt:lpstr>Comparative Analysis</vt:lpstr>
      <vt:lpstr>References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Prashant Krishnamurthy</dc:creator>
  <cp:lastModifiedBy>prabhat pushp</cp:lastModifiedBy>
  <cp:revision>805</cp:revision>
  <dcterms:created xsi:type="dcterms:W3CDTF">2002-01-05T23:33:30Z</dcterms:created>
  <dcterms:modified xsi:type="dcterms:W3CDTF">2023-05-25T02:24:41Z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1033-11.2.0.9085</vt:lpwstr>
  </property>
</Properties>
</file>