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4" r:id="rId1"/>
  </p:sldMasterIdLst>
  <p:sldIdLst>
    <p:sldId id="256" r:id="rId2"/>
    <p:sldId id="260" r:id="rId3"/>
    <p:sldId id="267" r:id="rId4"/>
    <p:sldId id="268" r:id="rId5"/>
    <p:sldId id="262" r:id="rId6"/>
    <p:sldId id="269" r:id="rId7"/>
    <p:sldId id="275" r:id="rId8"/>
    <p:sldId id="274" r:id="rId9"/>
    <p:sldId id="272" r:id="rId10"/>
    <p:sldId id="270" r:id="rId11"/>
    <p:sldId id="277" r:id="rId12"/>
    <p:sldId id="278" r:id="rId13"/>
    <p:sldId id="273" r:id="rId14"/>
    <p:sldId id="271" r:id="rId15"/>
    <p:sldId id="25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2B4CF-DA2C-4463-9ABC-E649E0CE910B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DC984-7373-4220-89D6-8F0643E7B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581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2B4CF-DA2C-4463-9ABC-E649E0CE910B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DC984-7373-4220-89D6-8F0643E7B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60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2B4CF-DA2C-4463-9ABC-E649E0CE910B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DC984-7373-4220-89D6-8F0643E7B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7773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2B4CF-DA2C-4463-9ABC-E649E0CE910B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DC984-7373-4220-89D6-8F0643E7B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2877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2B4CF-DA2C-4463-9ABC-E649E0CE910B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DC984-7373-4220-89D6-8F0643E7B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8341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2B4CF-DA2C-4463-9ABC-E649E0CE910B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DC984-7373-4220-89D6-8F0643E7B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9763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2B4CF-DA2C-4463-9ABC-E649E0CE910B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DC984-7373-4220-89D6-8F0643E7B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3277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2B4CF-DA2C-4463-9ABC-E649E0CE910B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DC984-7373-4220-89D6-8F0643E7B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4548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2B4CF-DA2C-4463-9ABC-E649E0CE910B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DC984-7373-4220-89D6-8F0643E7B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692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2B4CF-DA2C-4463-9ABC-E649E0CE910B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180DC984-7373-4220-89D6-8F0643E7B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079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2B4CF-DA2C-4463-9ABC-E649E0CE910B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DC984-7373-4220-89D6-8F0643E7B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769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2B4CF-DA2C-4463-9ABC-E649E0CE910B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DC984-7373-4220-89D6-8F0643E7B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971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2B4CF-DA2C-4463-9ABC-E649E0CE910B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DC984-7373-4220-89D6-8F0643E7B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735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2B4CF-DA2C-4463-9ABC-E649E0CE910B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DC984-7373-4220-89D6-8F0643E7B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824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2B4CF-DA2C-4463-9ABC-E649E0CE910B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DC984-7373-4220-89D6-8F0643E7B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982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2B4CF-DA2C-4463-9ABC-E649E0CE910B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DC984-7373-4220-89D6-8F0643E7B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641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2B4CF-DA2C-4463-9ABC-E649E0CE910B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DC984-7373-4220-89D6-8F0643E7B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388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562B4CF-DA2C-4463-9ABC-E649E0CE910B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80DC984-7373-4220-89D6-8F0643E7B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902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  <p:sldLayoutId id="2147483816" r:id="rId2"/>
    <p:sldLayoutId id="2147483817" r:id="rId3"/>
    <p:sldLayoutId id="2147483818" r:id="rId4"/>
    <p:sldLayoutId id="2147483819" r:id="rId5"/>
    <p:sldLayoutId id="2147483820" r:id="rId6"/>
    <p:sldLayoutId id="2147483821" r:id="rId7"/>
    <p:sldLayoutId id="2147483822" r:id="rId8"/>
    <p:sldLayoutId id="2147483823" r:id="rId9"/>
    <p:sldLayoutId id="2147483824" r:id="rId10"/>
    <p:sldLayoutId id="2147483825" r:id="rId11"/>
    <p:sldLayoutId id="2147483826" r:id="rId12"/>
    <p:sldLayoutId id="2147483827" r:id="rId13"/>
    <p:sldLayoutId id="2147483828" r:id="rId14"/>
    <p:sldLayoutId id="2147483829" r:id="rId15"/>
    <p:sldLayoutId id="2147483830" r:id="rId16"/>
    <p:sldLayoutId id="214748383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46">
            <a:extLst>
              <a:ext uri="{FF2B5EF4-FFF2-40B4-BE49-F238E27FC236}">
                <a16:creationId xmlns:a16="http://schemas.microsoft.com/office/drawing/2014/main" id="{E67A1FC6-22FB-4EA7-B90A-C9F18FBEF3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reeform: Shape 48">
            <a:extLst>
              <a:ext uri="{FF2B5EF4-FFF2-40B4-BE49-F238E27FC236}">
                <a16:creationId xmlns:a16="http://schemas.microsoft.com/office/drawing/2014/main" id="{6246FDC4-DD97-431A-914A-9EB57A4A3C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912130" cy="6858000"/>
          </a:xfrm>
          <a:custGeom>
            <a:avLst/>
            <a:gdLst>
              <a:gd name="connsiteX0" fmla="*/ 1073044 w 7912130"/>
              <a:gd name="connsiteY0" fmla="*/ 3032931 h 6858000"/>
              <a:gd name="connsiteX1" fmla="*/ 1073044 w 7912130"/>
              <a:gd name="connsiteY1" fmla="*/ 3035810 h 6858000"/>
              <a:gd name="connsiteX2" fmla="*/ 1076802 w 7912130"/>
              <a:gd name="connsiteY2" fmla="*/ 3035810 h 6858000"/>
              <a:gd name="connsiteX3" fmla="*/ 1170738 w 7912130"/>
              <a:gd name="connsiteY3" fmla="*/ 1248347 h 6858000"/>
              <a:gd name="connsiteX4" fmla="*/ 1170738 w 7912130"/>
              <a:gd name="connsiteY4" fmla="*/ 1273486 h 6858000"/>
              <a:gd name="connsiteX5" fmla="*/ 1183895 w 7912130"/>
              <a:gd name="connsiteY5" fmla="*/ 1248347 h 6858000"/>
              <a:gd name="connsiteX6" fmla="*/ 0 w 7912130"/>
              <a:gd name="connsiteY6" fmla="*/ 0 h 6858000"/>
              <a:gd name="connsiteX7" fmla="*/ 2133906 w 7912130"/>
              <a:gd name="connsiteY7" fmla="*/ 0 h 6858000"/>
              <a:gd name="connsiteX8" fmla="*/ 2629909 w 7912130"/>
              <a:gd name="connsiteY8" fmla="*/ 0 h 6858000"/>
              <a:gd name="connsiteX9" fmla="*/ 1227479 w 7912130"/>
              <a:gd name="connsiteY9" fmla="*/ 2669551 h 6858000"/>
              <a:gd name="connsiteX10" fmla="*/ 1235349 w 7912130"/>
              <a:gd name="connsiteY10" fmla="*/ 2673350 h 6858000"/>
              <a:gd name="connsiteX11" fmla="*/ 1353755 w 7912130"/>
              <a:gd name="connsiteY11" fmla="*/ 2754312 h 6858000"/>
              <a:gd name="connsiteX12" fmla="*/ 7912130 w 7912130"/>
              <a:gd name="connsiteY12" fmla="*/ 6858000 h 6858000"/>
              <a:gd name="connsiteX13" fmla="*/ 6066970 w 7912130"/>
              <a:gd name="connsiteY13" fmla="*/ 6858000 h 6858000"/>
              <a:gd name="connsiteX14" fmla="*/ 6059889 w 7912130"/>
              <a:gd name="connsiteY14" fmla="*/ 6852577 h 6858000"/>
              <a:gd name="connsiteX15" fmla="*/ 6059889 w 7912130"/>
              <a:gd name="connsiteY15" fmla="*/ 6857999 h 6858000"/>
              <a:gd name="connsiteX16" fmla="*/ 1707025 w 7912130"/>
              <a:gd name="connsiteY16" fmla="*/ 6857999 h 6858000"/>
              <a:gd name="connsiteX17" fmla="*/ 1707025 w 7912130"/>
              <a:gd name="connsiteY17" fmla="*/ 6858000 h 6858000"/>
              <a:gd name="connsiteX18" fmla="*/ 1073044 w 7912130"/>
              <a:gd name="connsiteY18" fmla="*/ 6858000 h 6858000"/>
              <a:gd name="connsiteX19" fmla="*/ 536592 w 7912130"/>
              <a:gd name="connsiteY19" fmla="*/ 6858000 h 6858000"/>
              <a:gd name="connsiteX20" fmla="*/ 0 w 7912130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912130" h="6858000">
                <a:moveTo>
                  <a:pt x="1073044" y="3032931"/>
                </a:moveTo>
                <a:lnTo>
                  <a:pt x="1073044" y="3035810"/>
                </a:lnTo>
                <a:lnTo>
                  <a:pt x="1076802" y="3035810"/>
                </a:lnTo>
                <a:close/>
                <a:moveTo>
                  <a:pt x="1170738" y="1248347"/>
                </a:moveTo>
                <a:lnTo>
                  <a:pt x="1170738" y="1273486"/>
                </a:lnTo>
                <a:lnTo>
                  <a:pt x="1183895" y="1248347"/>
                </a:lnTo>
                <a:close/>
                <a:moveTo>
                  <a:pt x="0" y="0"/>
                </a:moveTo>
                <a:lnTo>
                  <a:pt x="2133906" y="0"/>
                </a:lnTo>
                <a:lnTo>
                  <a:pt x="2629909" y="0"/>
                </a:lnTo>
                <a:lnTo>
                  <a:pt x="1227479" y="2669551"/>
                </a:lnTo>
                <a:lnTo>
                  <a:pt x="1235349" y="2673350"/>
                </a:lnTo>
                <a:lnTo>
                  <a:pt x="1353755" y="2754312"/>
                </a:lnTo>
                <a:lnTo>
                  <a:pt x="7912130" y="6858000"/>
                </a:lnTo>
                <a:lnTo>
                  <a:pt x="6066970" y="6858000"/>
                </a:lnTo>
                <a:lnTo>
                  <a:pt x="6059889" y="6852577"/>
                </a:lnTo>
                <a:lnTo>
                  <a:pt x="6059889" y="6857999"/>
                </a:lnTo>
                <a:lnTo>
                  <a:pt x="1707025" y="6857999"/>
                </a:lnTo>
                <a:lnTo>
                  <a:pt x="1707025" y="6858000"/>
                </a:lnTo>
                <a:lnTo>
                  <a:pt x="1073044" y="6858000"/>
                </a:lnTo>
                <a:lnTo>
                  <a:pt x="53659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1" name="Freeform: Shape 50">
            <a:extLst>
              <a:ext uri="{FF2B5EF4-FFF2-40B4-BE49-F238E27FC236}">
                <a16:creationId xmlns:a16="http://schemas.microsoft.com/office/drawing/2014/main" id="{CD4E68A2-74B0-42F5-BB75-2E1A7C2018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7535917" cy="6858000"/>
          </a:xfrm>
          <a:custGeom>
            <a:avLst/>
            <a:gdLst>
              <a:gd name="connsiteX0" fmla="*/ 696831 w 7535917"/>
              <a:gd name="connsiteY0" fmla="*/ 3032931 h 6858000"/>
              <a:gd name="connsiteX1" fmla="*/ 696831 w 7535917"/>
              <a:gd name="connsiteY1" fmla="*/ 3035810 h 6858000"/>
              <a:gd name="connsiteX2" fmla="*/ 700589 w 7535917"/>
              <a:gd name="connsiteY2" fmla="*/ 3035810 h 6858000"/>
              <a:gd name="connsiteX3" fmla="*/ 794525 w 7535917"/>
              <a:gd name="connsiteY3" fmla="*/ 1248347 h 6858000"/>
              <a:gd name="connsiteX4" fmla="*/ 794525 w 7535917"/>
              <a:gd name="connsiteY4" fmla="*/ 1273486 h 6858000"/>
              <a:gd name="connsiteX5" fmla="*/ 807682 w 7535917"/>
              <a:gd name="connsiteY5" fmla="*/ 1248347 h 6858000"/>
              <a:gd name="connsiteX6" fmla="*/ 0 w 7535917"/>
              <a:gd name="connsiteY6" fmla="*/ 0 h 6858000"/>
              <a:gd name="connsiteX7" fmla="*/ 1757693 w 7535917"/>
              <a:gd name="connsiteY7" fmla="*/ 0 h 6858000"/>
              <a:gd name="connsiteX8" fmla="*/ 2253696 w 7535917"/>
              <a:gd name="connsiteY8" fmla="*/ 0 h 6858000"/>
              <a:gd name="connsiteX9" fmla="*/ 851266 w 7535917"/>
              <a:gd name="connsiteY9" fmla="*/ 2669551 h 6858000"/>
              <a:gd name="connsiteX10" fmla="*/ 859136 w 7535917"/>
              <a:gd name="connsiteY10" fmla="*/ 2673350 h 6858000"/>
              <a:gd name="connsiteX11" fmla="*/ 977542 w 7535917"/>
              <a:gd name="connsiteY11" fmla="*/ 2754312 h 6858000"/>
              <a:gd name="connsiteX12" fmla="*/ 7535917 w 7535917"/>
              <a:gd name="connsiteY12" fmla="*/ 6858000 h 6858000"/>
              <a:gd name="connsiteX13" fmla="*/ 5690757 w 7535917"/>
              <a:gd name="connsiteY13" fmla="*/ 6858000 h 6858000"/>
              <a:gd name="connsiteX14" fmla="*/ 5683676 w 7535917"/>
              <a:gd name="connsiteY14" fmla="*/ 6852577 h 6858000"/>
              <a:gd name="connsiteX15" fmla="*/ 5683676 w 7535917"/>
              <a:gd name="connsiteY15" fmla="*/ 6857999 h 6858000"/>
              <a:gd name="connsiteX16" fmla="*/ 1330812 w 7535917"/>
              <a:gd name="connsiteY16" fmla="*/ 6857999 h 6858000"/>
              <a:gd name="connsiteX17" fmla="*/ 1330812 w 7535917"/>
              <a:gd name="connsiteY17" fmla="*/ 6858000 h 6858000"/>
              <a:gd name="connsiteX18" fmla="*/ 696831 w 7535917"/>
              <a:gd name="connsiteY18" fmla="*/ 6858000 h 6858000"/>
              <a:gd name="connsiteX19" fmla="*/ 160379 w 7535917"/>
              <a:gd name="connsiteY19" fmla="*/ 6858000 h 6858000"/>
              <a:gd name="connsiteX20" fmla="*/ 0 w 7535917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535917" h="6858000">
                <a:moveTo>
                  <a:pt x="696831" y="3032931"/>
                </a:moveTo>
                <a:lnTo>
                  <a:pt x="696831" y="3035810"/>
                </a:lnTo>
                <a:lnTo>
                  <a:pt x="700589" y="3035810"/>
                </a:lnTo>
                <a:close/>
                <a:moveTo>
                  <a:pt x="794525" y="1248347"/>
                </a:moveTo>
                <a:lnTo>
                  <a:pt x="794525" y="1273486"/>
                </a:lnTo>
                <a:lnTo>
                  <a:pt x="807682" y="1248347"/>
                </a:lnTo>
                <a:close/>
                <a:moveTo>
                  <a:pt x="0" y="0"/>
                </a:moveTo>
                <a:lnTo>
                  <a:pt x="1757693" y="0"/>
                </a:lnTo>
                <a:lnTo>
                  <a:pt x="2253696" y="0"/>
                </a:lnTo>
                <a:lnTo>
                  <a:pt x="851266" y="2669551"/>
                </a:lnTo>
                <a:lnTo>
                  <a:pt x="859136" y="2673350"/>
                </a:lnTo>
                <a:lnTo>
                  <a:pt x="977542" y="2754312"/>
                </a:lnTo>
                <a:lnTo>
                  <a:pt x="7535917" y="6858000"/>
                </a:lnTo>
                <a:lnTo>
                  <a:pt x="5690757" y="6858000"/>
                </a:lnTo>
                <a:lnTo>
                  <a:pt x="5683676" y="6852577"/>
                </a:lnTo>
                <a:lnTo>
                  <a:pt x="5683676" y="6857999"/>
                </a:lnTo>
                <a:lnTo>
                  <a:pt x="1330812" y="6857999"/>
                </a:lnTo>
                <a:lnTo>
                  <a:pt x="1330812" y="6858000"/>
                </a:lnTo>
                <a:lnTo>
                  <a:pt x="696831" y="6858000"/>
                </a:lnTo>
                <a:lnTo>
                  <a:pt x="160379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550A480-6640-4331-8A46-1030019B9EAC}"/>
              </a:ext>
            </a:extLst>
          </p:cNvPr>
          <p:cNvSpPr txBox="1"/>
          <p:nvPr/>
        </p:nvSpPr>
        <p:spPr>
          <a:xfrm>
            <a:off x="3444658" y="755904"/>
            <a:ext cx="7711025" cy="30845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Scalable Fair Clustering: 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Based on IOT, ICS and SWAT Datasets.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Assignment 2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700" b="1" dirty="0">
              <a:ln w="3175" cmpd="sng">
                <a:noFill/>
              </a:ln>
              <a:latin typeface="+mj-lt"/>
              <a:ea typeface="+mj-ea"/>
              <a:cs typeface="+mj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76CB60-9BBC-4FD9-9136-957EF642B6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12131" y="4089910"/>
            <a:ext cx="3316702" cy="171217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b="1">
                <a:ln w="3175" cmpd="sng">
                  <a:noFill/>
                </a:ln>
              </a:rPr>
              <a:t>Akansha Handa </a:t>
            </a:r>
          </a:p>
          <a:p>
            <a:pPr algn="l"/>
            <a:r>
              <a:rPr lang="en-US" b="1">
                <a:ln w="3175" cmpd="sng">
                  <a:noFill/>
                </a:ln>
              </a:rPr>
              <a:t>Prabhat Semwal </a:t>
            </a:r>
          </a:p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7958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EE71B-E97C-4AE0-BCC3-6763C58B3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FBF19DB-42E3-4B18-B93F-3EC4E9B5C9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7142556"/>
              </p:ext>
            </p:extLst>
          </p:nvPr>
        </p:nvGraphicFramePr>
        <p:xfrm>
          <a:off x="2031999" y="1323233"/>
          <a:ext cx="8416926" cy="44774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08463">
                  <a:extLst>
                    <a:ext uri="{9D8B030D-6E8A-4147-A177-3AD203B41FA5}">
                      <a16:colId xmlns:a16="http://schemas.microsoft.com/office/drawing/2014/main" val="1884655766"/>
                    </a:ext>
                  </a:extLst>
                </a:gridCol>
                <a:gridCol w="4208463">
                  <a:extLst>
                    <a:ext uri="{9D8B030D-6E8A-4147-A177-3AD203B41FA5}">
                      <a16:colId xmlns:a16="http://schemas.microsoft.com/office/drawing/2014/main" val="400118876"/>
                    </a:ext>
                  </a:extLst>
                </a:gridCol>
              </a:tblGrid>
              <a:tr h="1151357">
                <a:tc gridSpan="2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ICS dataset with 0.5 balance of 2 clusters.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5143336"/>
                  </a:ext>
                </a:extLst>
              </a:tr>
              <a:tr h="667054"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84.0%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9889067"/>
                  </a:ext>
                </a:extLst>
              </a:tr>
              <a:tr h="667054">
                <a:tc>
                  <a:txBody>
                    <a:bodyPr/>
                    <a:lstStyle/>
                    <a:p>
                      <a:r>
                        <a:rPr lang="en-US" dirty="0"/>
                        <a:t>True Positive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8216374"/>
                  </a:ext>
                </a:extLst>
              </a:tr>
              <a:tr h="657919">
                <a:tc>
                  <a:txBody>
                    <a:bodyPr/>
                    <a:lstStyle/>
                    <a:p>
                      <a:r>
                        <a:rPr lang="en-US" dirty="0"/>
                        <a:t>False Positive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2246791"/>
                  </a:ext>
                </a:extLst>
              </a:tr>
              <a:tr h="667054">
                <a:tc>
                  <a:txBody>
                    <a:bodyPr/>
                    <a:lstStyle/>
                    <a:p>
                      <a:r>
                        <a:rPr lang="en-US" dirty="0"/>
                        <a:t>F1-Score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1105648"/>
                  </a:ext>
                </a:extLst>
              </a:tr>
              <a:tr h="667054">
                <a:tc>
                  <a:txBody>
                    <a:bodyPr/>
                    <a:lstStyle/>
                    <a:p>
                      <a:r>
                        <a:rPr lang="en-US" dirty="0"/>
                        <a:t>Average Precision-Recall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8369913"/>
                  </a:ext>
                </a:extLst>
              </a:tr>
            </a:tbl>
          </a:graphicData>
        </a:graphic>
      </p:graphicFrame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BDBAC5C-52D7-4C0D-B0C2-41BCC670A2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75088" y="396158"/>
            <a:ext cx="8930748" cy="860400"/>
          </a:xfrm>
        </p:spPr>
        <p:txBody>
          <a:bodyPr>
            <a:normAutofit/>
          </a:bodyPr>
          <a:lstStyle/>
          <a:p>
            <a:pPr algn="ctr"/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40552272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9D059B6-ADD8-488A-B346-63289E90D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F69B42B4-BC82-4495-A6F9-A28167B56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83CC168C-2AD4-4FFB-9F25-420ED6514C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6C9F369A-6158-4AE8-BA04-138A9DFFA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3" name="Freeform 10">
              <a:extLst>
                <a:ext uri="{FF2B5EF4-FFF2-40B4-BE49-F238E27FC236}">
                  <a16:creationId xmlns:a16="http://schemas.microsoft.com/office/drawing/2014/main" id="{FC7B1DF4-AD98-42A8-820F-667A3DCC40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id="{61C58B74-3656-4FD5-AC47-EE3A59EBB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5" name="Freeform 12">
              <a:extLst>
                <a:ext uri="{FF2B5EF4-FFF2-40B4-BE49-F238E27FC236}">
                  <a16:creationId xmlns:a16="http://schemas.microsoft.com/office/drawing/2014/main" id="{8B349A01-D803-4A18-B608-47BFCED43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E67A1FC6-22FB-4EA7-B90A-C9F18FBEF3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246FDC4-DD97-431A-914A-9EB57A4A3C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912130" cy="6858000"/>
          </a:xfrm>
          <a:custGeom>
            <a:avLst/>
            <a:gdLst>
              <a:gd name="connsiteX0" fmla="*/ 1073044 w 7912130"/>
              <a:gd name="connsiteY0" fmla="*/ 3032931 h 6858000"/>
              <a:gd name="connsiteX1" fmla="*/ 1073044 w 7912130"/>
              <a:gd name="connsiteY1" fmla="*/ 3035810 h 6858000"/>
              <a:gd name="connsiteX2" fmla="*/ 1076802 w 7912130"/>
              <a:gd name="connsiteY2" fmla="*/ 3035810 h 6858000"/>
              <a:gd name="connsiteX3" fmla="*/ 1170738 w 7912130"/>
              <a:gd name="connsiteY3" fmla="*/ 1248347 h 6858000"/>
              <a:gd name="connsiteX4" fmla="*/ 1170738 w 7912130"/>
              <a:gd name="connsiteY4" fmla="*/ 1273486 h 6858000"/>
              <a:gd name="connsiteX5" fmla="*/ 1183895 w 7912130"/>
              <a:gd name="connsiteY5" fmla="*/ 1248347 h 6858000"/>
              <a:gd name="connsiteX6" fmla="*/ 0 w 7912130"/>
              <a:gd name="connsiteY6" fmla="*/ 0 h 6858000"/>
              <a:gd name="connsiteX7" fmla="*/ 2133906 w 7912130"/>
              <a:gd name="connsiteY7" fmla="*/ 0 h 6858000"/>
              <a:gd name="connsiteX8" fmla="*/ 2629909 w 7912130"/>
              <a:gd name="connsiteY8" fmla="*/ 0 h 6858000"/>
              <a:gd name="connsiteX9" fmla="*/ 1227479 w 7912130"/>
              <a:gd name="connsiteY9" fmla="*/ 2669551 h 6858000"/>
              <a:gd name="connsiteX10" fmla="*/ 1235349 w 7912130"/>
              <a:gd name="connsiteY10" fmla="*/ 2673350 h 6858000"/>
              <a:gd name="connsiteX11" fmla="*/ 1353755 w 7912130"/>
              <a:gd name="connsiteY11" fmla="*/ 2754312 h 6858000"/>
              <a:gd name="connsiteX12" fmla="*/ 7912130 w 7912130"/>
              <a:gd name="connsiteY12" fmla="*/ 6858000 h 6858000"/>
              <a:gd name="connsiteX13" fmla="*/ 6066970 w 7912130"/>
              <a:gd name="connsiteY13" fmla="*/ 6858000 h 6858000"/>
              <a:gd name="connsiteX14" fmla="*/ 6059889 w 7912130"/>
              <a:gd name="connsiteY14" fmla="*/ 6852577 h 6858000"/>
              <a:gd name="connsiteX15" fmla="*/ 6059889 w 7912130"/>
              <a:gd name="connsiteY15" fmla="*/ 6857999 h 6858000"/>
              <a:gd name="connsiteX16" fmla="*/ 1707025 w 7912130"/>
              <a:gd name="connsiteY16" fmla="*/ 6857999 h 6858000"/>
              <a:gd name="connsiteX17" fmla="*/ 1707025 w 7912130"/>
              <a:gd name="connsiteY17" fmla="*/ 6858000 h 6858000"/>
              <a:gd name="connsiteX18" fmla="*/ 1073044 w 7912130"/>
              <a:gd name="connsiteY18" fmla="*/ 6858000 h 6858000"/>
              <a:gd name="connsiteX19" fmla="*/ 536592 w 7912130"/>
              <a:gd name="connsiteY19" fmla="*/ 6858000 h 6858000"/>
              <a:gd name="connsiteX20" fmla="*/ 0 w 7912130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912130" h="6858000">
                <a:moveTo>
                  <a:pt x="1073044" y="3032931"/>
                </a:moveTo>
                <a:lnTo>
                  <a:pt x="1073044" y="3035810"/>
                </a:lnTo>
                <a:lnTo>
                  <a:pt x="1076802" y="3035810"/>
                </a:lnTo>
                <a:close/>
                <a:moveTo>
                  <a:pt x="1170738" y="1248347"/>
                </a:moveTo>
                <a:lnTo>
                  <a:pt x="1170738" y="1273486"/>
                </a:lnTo>
                <a:lnTo>
                  <a:pt x="1183895" y="1248347"/>
                </a:lnTo>
                <a:close/>
                <a:moveTo>
                  <a:pt x="0" y="0"/>
                </a:moveTo>
                <a:lnTo>
                  <a:pt x="2133906" y="0"/>
                </a:lnTo>
                <a:lnTo>
                  <a:pt x="2629909" y="0"/>
                </a:lnTo>
                <a:lnTo>
                  <a:pt x="1227479" y="2669551"/>
                </a:lnTo>
                <a:lnTo>
                  <a:pt x="1235349" y="2673350"/>
                </a:lnTo>
                <a:lnTo>
                  <a:pt x="1353755" y="2754312"/>
                </a:lnTo>
                <a:lnTo>
                  <a:pt x="7912130" y="6858000"/>
                </a:lnTo>
                <a:lnTo>
                  <a:pt x="6066970" y="6858000"/>
                </a:lnTo>
                <a:lnTo>
                  <a:pt x="6059889" y="6852577"/>
                </a:lnTo>
                <a:lnTo>
                  <a:pt x="6059889" y="6857999"/>
                </a:lnTo>
                <a:lnTo>
                  <a:pt x="1707025" y="6857999"/>
                </a:lnTo>
                <a:lnTo>
                  <a:pt x="1707025" y="6858000"/>
                </a:lnTo>
                <a:lnTo>
                  <a:pt x="1073044" y="6858000"/>
                </a:lnTo>
                <a:lnTo>
                  <a:pt x="53659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CD4E68A2-74B0-42F5-BB75-2E1A7C2018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7535917" cy="6858000"/>
          </a:xfrm>
          <a:custGeom>
            <a:avLst/>
            <a:gdLst>
              <a:gd name="connsiteX0" fmla="*/ 696831 w 7535917"/>
              <a:gd name="connsiteY0" fmla="*/ 3032931 h 6858000"/>
              <a:gd name="connsiteX1" fmla="*/ 696831 w 7535917"/>
              <a:gd name="connsiteY1" fmla="*/ 3035810 h 6858000"/>
              <a:gd name="connsiteX2" fmla="*/ 700589 w 7535917"/>
              <a:gd name="connsiteY2" fmla="*/ 3035810 h 6858000"/>
              <a:gd name="connsiteX3" fmla="*/ 794525 w 7535917"/>
              <a:gd name="connsiteY3" fmla="*/ 1248347 h 6858000"/>
              <a:gd name="connsiteX4" fmla="*/ 794525 w 7535917"/>
              <a:gd name="connsiteY4" fmla="*/ 1273486 h 6858000"/>
              <a:gd name="connsiteX5" fmla="*/ 807682 w 7535917"/>
              <a:gd name="connsiteY5" fmla="*/ 1248347 h 6858000"/>
              <a:gd name="connsiteX6" fmla="*/ 0 w 7535917"/>
              <a:gd name="connsiteY6" fmla="*/ 0 h 6858000"/>
              <a:gd name="connsiteX7" fmla="*/ 1757693 w 7535917"/>
              <a:gd name="connsiteY7" fmla="*/ 0 h 6858000"/>
              <a:gd name="connsiteX8" fmla="*/ 2253696 w 7535917"/>
              <a:gd name="connsiteY8" fmla="*/ 0 h 6858000"/>
              <a:gd name="connsiteX9" fmla="*/ 851266 w 7535917"/>
              <a:gd name="connsiteY9" fmla="*/ 2669551 h 6858000"/>
              <a:gd name="connsiteX10" fmla="*/ 859136 w 7535917"/>
              <a:gd name="connsiteY10" fmla="*/ 2673350 h 6858000"/>
              <a:gd name="connsiteX11" fmla="*/ 977542 w 7535917"/>
              <a:gd name="connsiteY11" fmla="*/ 2754312 h 6858000"/>
              <a:gd name="connsiteX12" fmla="*/ 7535917 w 7535917"/>
              <a:gd name="connsiteY12" fmla="*/ 6858000 h 6858000"/>
              <a:gd name="connsiteX13" fmla="*/ 5690757 w 7535917"/>
              <a:gd name="connsiteY13" fmla="*/ 6858000 h 6858000"/>
              <a:gd name="connsiteX14" fmla="*/ 5683676 w 7535917"/>
              <a:gd name="connsiteY14" fmla="*/ 6852577 h 6858000"/>
              <a:gd name="connsiteX15" fmla="*/ 5683676 w 7535917"/>
              <a:gd name="connsiteY15" fmla="*/ 6857999 h 6858000"/>
              <a:gd name="connsiteX16" fmla="*/ 1330812 w 7535917"/>
              <a:gd name="connsiteY16" fmla="*/ 6857999 h 6858000"/>
              <a:gd name="connsiteX17" fmla="*/ 1330812 w 7535917"/>
              <a:gd name="connsiteY17" fmla="*/ 6858000 h 6858000"/>
              <a:gd name="connsiteX18" fmla="*/ 696831 w 7535917"/>
              <a:gd name="connsiteY18" fmla="*/ 6858000 h 6858000"/>
              <a:gd name="connsiteX19" fmla="*/ 160379 w 7535917"/>
              <a:gd name="connsiteY19" fmla="*/ 6858000 h 6858000"/>
              <a:gd name="connsiteX20" fmla="*/ 0 w 7535917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535917" h="6858000">
                <a:moveTo>
                  <a:pt x="696831" y="3032931"/>
                </a:moveTo>
                <a:lnTo>
                  <a:pt x="696831" y="3035810"/>
                </a:lnTo>
                <a:lnTo>
                  <a:pt x="700589" y="3035810"/>
                </a:lnTo>
                <a:close/>
                <a:moveTo>
                  <a:pt x="794525" y="1248347"/>
                </a:moveTo>
                <a:lnTo>
                  <a:pt x="794525" y="1273486"/>
                </a:lnTo>
                <a:lnTo>
                  <a:pt x="807682" y="1248347"/>
                </a:lnTo>
                <a:close/>
                <a:moveTo>
                  <a:pt x="0" y="0"/>
                </a:moveTo>
                <a:lnTo>
                  <a:pt x="1757693" y="0"/>
                </a:lnTo>
                <a:lnTo>
                  <a:pt x="2253696" y="0"/>
                </a:lnTo>
                <a:lnTo>
                  <a:pt x="851266" y="2669551"/>
                </a:lnTo>
                <a:lnTo>
                  <a:pt x="859136" y="2673350"/>
                </a:lnTo>
                <a:lnTo>
                  <a:pt x="977542" y="2754312"/>
                </a:lnTo>
                <a:lnTo>
                  <a:pt x="7535917" y="6858000"/>
                </a:lnTo>
                <a:lnTo>
                  <a:pt x="5690757" y="6858000"/>
                </a:lnTo>
                <a:lnTo>
                  <a:pt x="5683676" y="6852577"/>
                </a:lnTo>
                <a:lnTo>
                  <a:pt x="5683676" y="6857999"/>
                </a:lnTo>
                <a:lnTo>
                  <a:pt x="1330812" y="6857999"/>
                </a:lnTo>
                <a:lnTo>
                  <a:pt x="1330812" y="6858000"/>
                </a:lnTo>
                <a:lnTo>
                  <a:pt x="696831" y="6858000"/>
                </a:lnTo>
                <a:lnTo>
                  <a:pt x="160379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4C35F96-26CF-4F76-B772-480F5FAC7AC1}"/>
              </a:ext>
            </a:extLst>
          </p:cNvPr>
          <p:cNvSpPr txBox="1">
            <a:spLocks/>
          </p:cNvSpPr>
          <p:nvPr/>
        </p:nvSpPr>
        <p:spPr>
          <a:xfrm>
            <a:off x="3444658" y="755904"/>
            <a:ext cx="7711025" cy="30845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000" b="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>
              <a:spcAft>
                <a:spcPts val="600"/>
              </a:spcAft>
            </a:pPr>
            <a:r>
              <a:rPr lang="en-US" sz="6000"/>
              <a:t>SWAT Dataset</a:t>
            </a:r>
          </a:p>
        </p:txBody>
      </p:sp>
    </p:spTree>
    <p:extLst>
      <p:ext uri="{BB962C8B-B14F-4D97-AF65-F5344CB8AC3E}">
        <p14:creationId xmlns:p14="http://schemas.microsoft.com/office/powerpoint/2010/main" val="36537356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1981642B-FF5C-4589-8805-A21E3D93FD2A}"/>
              </a:ext>
            </a:extLst>
          </p:cNvPr>
          <p:cNvSpPr txBox="1">
            <a:spLocks/>
          </p:cNvSpPr>
          <p:nvPr/>
        </p:nvSpPr>
        <p:spPr>
          <a:xfrm>
            <a:off x="1885951" y="308142"/>
            <a:ext cx="9591674" cy="52246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Implementation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998132-4962-429B-B4AC-61E7DC6DB580}"/>
              </a:ext>
            </a:extLst>
          </p:cNvPr>
          <p:cNvSpPr txBox="1"/>
          <p:nvPr/>
        </p:nvSpPr>
        <p:spPr>
          <a:xfrm>
            <a:off x="1482571" y="1038687"/>
            <a:ext cx="992027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processing: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obtained  : 78 features with 14994 samples.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Six attributes section out of 78 through Scoring: Univariate feature selection and Tree-based feature selection method: “ExtraTreesclassifier”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top ranked features: “AIT 402”,”PIT 502”,”AIT 201”,”LIT 301”,”AIT 502” and “P3_STATE”as sensitive attribute.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296D283B-6B53-4445-B01C-3061E76C31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3252" y="3347011"/>
            <a:ext cx="5022850" cy="3000375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DFC620EF-25D3-4F9D-84D0-77D825784B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7124" y="3347010"/>
            <a:ext cx="3925724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160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E7DC76E-BEA9-4BC9-8132-AB17BF886257}"/>
              </a:ext>
            </a:extLst>
          </p:cNvPr>
          <p:cNvSpPr txBox="1">
            <a:spLocks/>
          </p:cNvSpPr>
          <p:nvPr/>
        </p:nvSpPr>
        <p:spPr>
          <a:xfrm>
            <a:off x="960528" y="224162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b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ACD1A5-E368-4CDC-96CD-49AF9B514690}"/>
              </a:ext>
            </a:extLst>
          </p:cNvPr>
          <p:cNvSpPr txBox="1"/>
          <p:nvPr/>
        </p:nvSpPr>
        <p:spPr>
          <a:xfrm>
            <a:off x="1331301" y="1166505"/>
            <a:ext cx="9277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Fairlet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decomposition cost runtime for SWAT dataset with 0.5 balance of 10 clusters</a:t>
            </a:r>
          </a:p>
        </p:txBody>
      </p:sp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5A89E644-0A90-47C5-8DCF-2788F5ADAA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4179" y="1766657"/>
            <a:ext cx="7647874" cy="4394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3571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E797F5-9F44-4A7C-B3A3-95E398D537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0626" y="489465"/>
            <a:ext cx="8930748" cy="860400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D32D275-ADFD-41C8-891F-19CF770B4E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3489360"/>
              </p:ext>
            </p:extLst>
          </p:nvPr>
        </p:nvGraphicFramePr>
        <p:xfrm>
          <a:off x="1484311" y="1349865"/>
          <a:ext cx="9097871" cy="48023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6610">
                  <a:extLst>
                    <a:ext uri="{9D8B030D-6E8A-4147-A177-3AD203B41FA5}">
                      <a16:colId xmlns:a16="http://schemas.microsoft.com/office/drawing/2014/main" val="1884655766"/>
                    </a:ext>
                  </a:extLst>
                </a:gridCol>
                <a:gridCol w="4501261">
                  <a:extLst>
                    <a:ext uri="{9D8B030D-6E8A-4147-A177-3AD203B41FA5}">
                      <a16:colId xmlns:a16="http://schemas.microsoft.com/office/drawing/2014/main" val="400118876"/>
                    </a:ext>
                  </a:extLst>
                </a:gridCol>
              </a:tblGrid>
              <a:tr h="1234893">
                <a:tc gridSpan="2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SWAT dataset with 0.5 balance of 2 clusters.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5143336"/>
                  </a:ext>
                </a:extLst>
              </a:tr>
              <a:tr h="715453"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66.6%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9889067"/>
                  </a:ext>
                </a:extLst>
              </a:tr>
              <a:tr h="715453">
                <a:tc>
                  <a:txBody>
                    <a:bodyPr/>
                    <a:lstStyle/>
                    <a:p>
                      <a:r>
                        <a:rPr lang="en-US" dirty="0"/>
                        <a:t>True Positive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8216374"/>
                  </a:ext>
                </a:extLst>
              </a:tr>
              <a:tr h="705653">
                <a:tc>
                  <a:txBody>
                    <a:bodyPr/>
                    <a:lstStyle/>
                    <a:p>
                      <a:r>
                        <a:rPr lang="en-US" dirty="0"/>
                        <a:t>False Positive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2246791"/>
                  </a:ext>
                </a:extLst>
              </a:tr>
              <a:tr h="715453">
                <a:tc>
                  <a:txBody>
                    <a:bodyPr/>
                    <a:lstStyle/>
                    <a:p>
                      <a:r>
                        <a:rPr lang="en-US" dirty="0"/>
                        <a:t>F1-Score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1105648"/>
                  </a:ext>
                </a:extLst>
              </a:tr>
              <a:tr h="715453">
                <a:tc>
                  <a:txBody>
                    <a:bodyPr/>
                    <a:lstStyle/>
                    <a:p>
                      <a:r>
                        <a:rPr lang="en-US" dirty="0"/>
                        <a:t>Average Precision-Recall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83699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25725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67A1FC6-22FB-4EA7-B90A-C9F18FBEF3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246FDC4-DD97-431A-914A-9EB57A4A3C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912130" cy="6858000"/>
          </a:xfrm>
          <a:custGeom>
            <a:avLst/>
            <a:gdLst>
              <a:gd name="connsiteX0" fmla="*/ 1073044 w 7912130"/>
              <a:gd name="connsiteY0" fmla="*/ 3032931 h 6858000"/>
              <a:gd name="connsiteX1" fmla="*/ 1073044 w 7912130"/>
              <a:gd name="connsiteY1" fmla="*/ 3035810 h 6858000"/>
              <a:gd name="connsiteX2" fmla="*/ 1076802 w 7912130"/>
              <a:gd name="connsiteY2" fmla="*/ 3035810 h 6858000"/>
              <a:gd name="connsiteX3" fmla="*/ 1170738 w 7912130"/>
              <a:gd name="connsiteY3" fmla="*/ 1248347 h 6858000"/>
              <a:gd name="connsiteX4" fmla="*/ 1170738 w 7912130"/>
              <a:gd name="connsiteY4" fmla="*/ 1273486 h 6858000"/>
              <a:gd name="connsiteX5" fmla="*/ 1183895 w 7912130"/>
              <a:gd name="connsiteY5" fmla="*/ 1248347 h 6858000"/>
              <a:gd name="connsiteX6" fmla="*/ 0 w 7912130"/>
              <a:gd name="connsiteY6" fmla="*/ 0 h 6858000"/>
              <a:gd name="connsiteX7" fmla="*/ 2133906 w 7912130"/>
              <a:gd name="connsiteY7" fmla="*/ 0 h 6858000"/>
              <a:gd name="connsiteX8" fmla="*/ 2629909 w 7912130"/>
              <a:gd name="connsiteY8" fmla="*/ 0 h 6858000"/>
              <a:gd name="connsiteX9" fmla="*/ 1227479 w 7912130"/>
              <a:gd name="connsiteY9" fmla="*/ 2669551 h 6858000"/>
              <a:gd name="connsiteX10" fmla="*/ 1235349 w 7912130"/>
              <a:gd name="connsiteY10" fmla="*/ 2673350 h 6858000"/>
              <a:gd name="connsiteX11" fmla="*/ 1353755 w 7912130"/>
              <a:gd name="connsiteY11" fmla="*/ 2754312 h 6858000"/>
              <a:gd name="connsiteX12" fmla="*/ 7912130 w 7912130"/>
              <a:gd name="connsiteY12" fmla="*/ 6858000 h 6858000"/>
              <a:gd name="connsiteX13" fmla="*/ 6066970 w 7912130"/>
              <a:gd name="connsiteY13" fmla="*/ 6858000 h 6858000"/>
              <a:gd name="connsiteX14" fmla="*/ 6059889 w 7912130"/>
              <a:gd name="connsiteY14" fmla="*/ 6852577 h 6858000"/>
              <a:gd name="connsiteX15" fmla="*/ 6059889 w 7912130"/>
              <a:gd name="connsiteY15" fmla="*/ 6857999 h 6858000"/>
              <a:gd name="connsiteX16" fmla="*/ 1707025 w 7912130"/>
              <a:gd name="connsiteY16" fmla="*/ 6857999 h 6858000"/>
              <a:gd name="connsiteX17" fmla="*/ 1707025 w 7912130"/>
              <a:gd name="connsiteY17" fmla="*/ 6858000 h 6858000"/>
              <a:gd name="connsiteX18" fmla="*/ 1073044 w 7912130"/>
              <a:gd name="connsiteY18" fmla="*/ 6858000 h 6858000"/>
              <a:gd name="connsiteX19" fmla="*/ 536592 w 7912130"/>
              <a:gd name="connsiteY19" fmla="*/ 6858000 h 6858000"/>
              <a:gd name="connsiteX20" fmla="*/ 0 w 7912130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912130" h="6858000">
                <a:moveTo>
                  <a:pt x="1073044" y="3032931"/>
                </a:moveTo>
                <a:lnTo>
                  <a:pt x="1073044" y="3035810"/>
                </a:lnTo>
                <a:lnTo>
                  <a:pt x="1076802" y="3035810"/>
                </a:lnTo>
                <a:close/>
                <a:moveTo>
                  <a:pt x="1170738" y="1248347"/>
                </a:moveTo>
                <a:lnTo>
                  <a:pt x="1170738" y="1273486"/>
                </a:lnTo>
                <a:lnTo>
                  <a:pt x="1183895" y="1248347"/>
                </a:lnTo>
                <a:close/>
                <a:moveTo>
                  <a:pt x="0" y="0"/>
                </a:moveTo>
                <a:lnTo>
                  <a:pt x="2133906" y="0"/>
                </a:lnTo>
                <a:lnTo>
                  <a:pt x="2629909" y="0"/>
                </a:lnTo>
                <a:lnTo>
                  <a:pt x="1227479" y="2669551"/>
                </a:lnTo>
                <a:lnTo>
                  <a:pt x="1235349" y="2673350"/>
                </a:lnTo>
                <a:lnTo>
                  <a:pt x="1353755" y="2754312"/>
                </a:lnTo>
                <a:lnTo>
                  <a:pt x="7912130" y="6858000"/>
                </a:lnTo>
                <a:lnTo>
                  <a:pt x="6066970" y="6858000"/>
                </a:lnTo>
                <a:lnTo>
                  <a:pt x="6059889" y="6852577"/>
                </a:lnTo>
                <a:lnTo>
                  <a:pt x="6059889" y="6857999"/>
                </a:lnTo>
                <a:lnTo>
                  <a:pt x="1707025" y="6857999"/>
                </a:lnTo>
                <a:lnTo>
                  <a:pt x="1707025" y="6858000"/>
                </a:lnTo>
                <a:lnTo>
                  <a:pt x="1073044" y="6858000"/>
                </a:lnTo>
                <a:lnTo>
                  <a:pt x="53659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D4E68A2-74B0-42F5-BB75-2E1A7C2018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7535917" cy="6858000"/>
          </a:xfrm>
          <a:custGeom>
            <a:avLst/>
            <a:gdLst>
              <a:gd name="connsiteX0" fmla="*/ 696831 w 7535917"/>
              <a:gd name="connsiteY0" fmla="*/ 3032931 h 6858000"/>
              <a:gd name="connsiteX1" fmla="*/ 696831 w 7535917"/>
              <a:gd name="connsiteY1" fmla="*/ 3035810 h 6858000"/>
              <a:gd name="connsiteX2" fmla="*/ 700589 w 7535917"/>
              <a:gd name="connsiteY2" fmla="*/ 3035810 h 6858000"/>
              <a:gd name="connsiteX3" fmla="*/ 794525 w 7535917"/>
              <a:gd name="connsiteY3" fmla="*/ 1248347 h 6858000"/>
              <a:gd name="connsiteX4" fmla="*/ 794525 w 7535917"/>
              <a:gd name="connsiteY4" fmla="*/ 1273486 h 6858000"/>
              <a:gd name="connsiteX5" fmla="*/ 807682 w 7535917"/>
              <a:gd name="connsiteY5" fmla="*/ 1248347 h 6858000"/>
              <a:gd name="connsiteX6" fmla="*/ 0 w 7535917"/>
              <a:gd name="connsiteY6" fmla="*/ 0 h 6858000"/>
              <a:gd name="connsiteX7" fmla="*/ 1757693 w 7535917"/>
              <a:gd name="connsiteY7" fmla="*/ 0 h 6858000"/>
              <a:gd name="connsiteX8" fmla="*/ 2253696 w 7535917"/>
              <a:gd name="connsiteY8" fmla="*/ 0 h 6858000"/>
              <a:gd name="connsiteX9" fmla="*/ 851266 w 7535917"/>
              <a:gd name="connsiteY9" fmla="*/ 2669551 h 6858000"/>
              <a:gd name="connsiteX10" fmla="*/ 859136 w 7535917"/>
              <a:gd name="connsiteY10" fmla="*/ 2673350 h 6858000"/>
              <a:gd name="connsiteX11" fmla="*/ 977542 w 7535917"/>
              <a:gd name="connsiteY11" fmla="*/ 2754312 h 6858000"/>
              <a:gd name="connsiteX12" fmla="*/ 7535917 w 7535917"/>
              <a:gd name="connsiteY12" fmla="*/ 6858000 h 6858000"/>
              <a:gd name="connsiteX13" fmla="*/ 5690757 w 7535917"/>
              <a:gd name="connsiteY13" fmla="*/ 6858000 h 6858000"/>
              <a:gd name="connsiteX14" fmla="*/ 5683676 w 7535917"/>
              <a:gd name="connsiteY14" fmla="*/ 6852577 h 6858000"/>
              <a:gd name="connsiteX15" fmla="*/ 5683676 w 7535917"/>
              <a:gd name="connsiteY15" fmla="*/ 6857999 h 6858000"/>
              <a:gd name="connsiteX16" fmla="*/ 1330812 w 7535917"/>
              <a:gd name="connsiteY16" fmla="*/ 6857999 h 6858000"/>
              <a:gd name="connsiteX17" fmla="*/ 1330812 w 7535917"/>
              <a:gd name="connsiteY17" fmla="*/ 6858000 h 6858000"/>
              <a:gd name="connsiteX18" fmla="*/ 696831 w 7535917"/>
              <a:gd name="connsiteY18" fmla="*/ 6858000 h 6858000"/>
              <a:gd name="connsiteX19" fmla="*/ 160379 w 7535917"/>
              <a:gd name="connsiteY19" fmla="*/ 6858000 h 6858000"/>
              <a:gd name="connsiteX20" fmla="*/ 0 w 7535917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535917" h="6858000">
                <a:moveTo>
                  <a:pt x="696831" y="3032931"/>
                </a:moveTo>
                <a:lnTo>
                  <a:pt x="696831" y="3035810"/>
                </a:lnTo>
                <a:lnTo>
                  <a:pt x="700589" y="3035810"/>
                </a:lnTo>
                <a:close/>
                <a:moveTo>
                  <a:pt x="794525" y="1248347"/>
                </a:moveTo>
                <a:lnTo>
                  <a:pt x="794525" y="1273486"/>
                </a:lnTo>
                <a:lnTo>
                  <a:pt x="807682" y="1248347"/>
                </a:lnTo>
                <a:close/>
                <a:moveTo>
                  <a:pt x="0" y="0"/>
                </a:moveTo>
                <a:lnTo>
                  <a:pt x="1757693" y="0"/>
                </a:lnTo>
                <a:lnTo>
                  <a:pt x="2253696" y="0"/>
                </a:lnTo>
                <a:lnTo>
                  <a:pt x="851266" y="2669551"/>
                </a:lnTo>
                <a:lnTo>
                  <a:pt x="859136" y="2673350"/>
                </a:lnTo>
                <a:lnTo>
                  <a:pt x="977542" y="2754312"/>
                </a:lnTo>
                <a:lnTo>
                  <a:pt x="7535917" y="6858000"/>
                </a:lnTo>
                <a:lnTo>
                  <a:pt x="5690757" y="6858000"/>
                </a:lnTo>
                <a:lnTo>
                  <a:pt x="5683676" y="6852577"/>
                </a:lnTo>
                <a:lnTo>
                  <a:pt x="5683676" y="6857999"/>
                </a:lnTo>
                <a:lnTo>
                  <a:pt x="1330812" y="6857999"/>
                </a:lnTo>
                <a:lnTo>
                  <a:pt x="1330812" y="6858000"/>
                </a:lnTo>
                <a:lnTo>
                  <a:pt x="696831" y="6858000"/>
                </a:lnTo>
                <a:lnTo>
                  <a:pt x="160379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2CCDE8-C5E6-4D80-BFAA-ECDB6E542027}"/>
              </a:ext>
            </a:extLst>
          </p:cNvPr>
          <p:cNvSpPr txBox="1"/>
          <p:nvPr/>
        </p:nvSpPr>
        <p:spPr>
          <a:xfrm>
            <a:off x="3444658" y="755904"/>
            <a:ext cx="7711025" cy="30845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6000">
                <a:ln w="3175" cmpd="sng">
                  <a:noFill/>
                </a:ln>
                <a:latin typeface="+mj-lt"/>
                <a:ea typeface="+mj-ea"/>
                <a:cs typeface="+mj-cs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7516525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FB3C517-C511-4E9D-B411-16B542A96EE7}"/>
              </a:ext>
            </a:extLst>
          </p:cNvPr>
          <p:cNvSpPr txBox="1"/>
          <p:nvPr/>
        </p:nvSpPr>
        <p:spPr>
          <a:xfrm>
            <a:off x="1222159" y="1119281"/>
            <a:ext cx="974768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 Computation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sample points in two clusters were received after performing the K-medoid with K =2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Received “IDX” values for every point (IDX =1 and IDX =2)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Mapped the IDX values with the “target” feature (Label feature) to computed the weightage of two clusters with respected to  maximum samples in one cluster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Labeled IDX =1 to benign and IDX 2 to malware based on the output: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labeled clusters (IDX), calculated the predicted label based for all points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Created confusion matrix </a:t>
            </a:r>
          </a:p>
          <a:p>
            <a:pPr lvl="1"/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5DC1F7C7-48AA-4613-ABA0-7567A1C3BFB7}"/>
              </a:ext>
            </a:extLst>
          </p:cNvPr>
          <p:cNvSpPr txBox="1">
            <a:spLocks/>
          </p:cNvSpPr>
          <p:nvPr/>
        </p:nvSpPr>
        <p:spPr>
          <a:xfrm>
            <a:off x="1235062" y="191586"/>
            <a:ext cx="9734778" cy="6726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Implementation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F2BA8DAD-80D4-4569-8D06-569C66B952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8018512"/>
              </p:ext>
            </p:extLst>
          </p:nvPr>
        </p:nvGraphicFramePr>
        <p:xfrm>
          <a:off x="5419234" y="3941995"/>
          <a:ext cx="10332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3200">
                  <a:extLst>
                    <a:ext uri="{9D8B030D-6E8A-4147-A177-3AD203B41FA5}">
                      <a16:colId xmlns:a16="http://schemas.microsoft.com/office/drawing/2014/main" val="36216926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IDX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3529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7754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9289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49856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5817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0307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8113907"/>
                  </a:ext>
                </a:extLst>
              </a:tr>
            </a:tbl>
          </a:graphicData>
        </a:graphic>
      </p:graphicFrame>
      <p:graphicFrame>
        <p:nvGraphicFramePr>
          <p:cNvPr id="11" name="Table 9">
            <a:extLst>
              <a:ext uri="{FF2B5EF4-FFF2-40B4-BE49-F238E27FC236}">
                <a16:creationId xmlns:a16="http://schemas.microsoft.com/office/drawing/2014/main" id="{7103C608-1853-4B81-ABF3-620A44B446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8274496"/>
              </p:ext>
            </p:extLst>
          </p:nvPr>
        </p:nvGraphicFramePr>
        <p:xfrm>
          <a:off x="9144957" y="3936441"/>
          <a:ext cx="1635895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5895">
                  <a:extLst>
                    <a:ext uri="{9D8B030D-6E8A-4147-A177-3AD203B41FA5}">
                      <a16:colId xmlns:a16="http://schemas.microsoft.com/office/drawing/2014/main" val="36216926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Predicted label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3529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7754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9289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49856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5817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0307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8113907"/>
                  </a:ext>
                </a:extLst>
              </a:tr>
            </a:tbl>
          </a:graphicData>
        </a:graphic>
      </p:graphicFrame>
      <p:graphicFrame>
        <p:nvGraphicFramePr>
          <p:cNvPr id="12" name="Table 9">
            <a:extLst>
              <a:ext uri="{FF2B5EF4-FFF2-40B4-BE49-F238E27FC236}">
                <a16:creationId xmlns:a16="http://schemas.microsoft.com/office/drawing/2014/main" id="{66207AAF-136A-4FA1-800F-2E204424BB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4530664"/>
              </p:ext>
            </p:extLst>
          </p:nvPr>
        </p:nvGraphicFramePr>
        <p:xfrm>
          <a:off x="3047043" y="3944238"/>
          <a:ext cx="1635895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5895">
                  <a:extLst>
                    <a:ext uri="{9D8B030D-6E8A-4147-A177-3AD203B41FA5}">
                      <a16:colId xmlns:a16="http://schemas.microsoft.com/office/drawing/2014/main" val="36216926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Actual label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3529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7754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9289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49856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5817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0307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8113907"/>
                  </a:ext>
                </a:extLst>
              </a:tr>
            </a:tbl>
          </a:graphicData>
        </a:graphic>
      </p:graphicFrame>
      <p:graphicFrame>
        <p:nvGraphicFramePr>
          <p:cNvPr id="13" name="Table 9">
            <a:extLst>
              <a:ext uri="{FF2B5EF4-FFF2-40B4-BE49-F238E27FC236}">
                <a16:creationId xmlns:a16="http://schemas.microsoft.com/office/drawing/2014/main" id="{0DF9F096-FE23-4321-960C-D53533D8BE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7131564"/>
              </p:ext>
            </p:extLst>
          </p:nvPr>
        </p:nvGraphicFramePr>
        <p:xfrm>
          <a:off x="1235061" y="3941995"/>
          <a:ext cx="1264544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4544">
                  <a:extLst>
                    <a:ext uri="{9D8B030D-6E8A-4147-A177-3AD203B41FA5}">
                      <a16:colId xmlns:a16="http://schemas.microsoft.com/office/drawing/2014/main" val="36216926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Data points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3529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7754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9289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49856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5817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0307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8113907"/>
                  </a:ext>
                </a:extLst>
              </a:tr>
            </a:tbl>
          </a:graphicData>
        </a:graphic>
      </p:graphicFrame>
      <p:sp>
        <p:nvSpPr>
          <p:cNvPr id="14" name="Oval 13">
            <a:extLst>
              <a:ext uri="{FF2B5EF4-FFF2-40B4-BE49-F238E27FC236}">
                <a16:creationId xmlns:a16="http://schemas.microsoft.com/office/drawing/2014/main" id="{4FBB7F11-C005-496C-B17E-B8878402CEB1}"/>
              </a:ext>
            </a:extLst>
          </p:cNvPr>
          <p:cNvSpPr/>
          <p:nvPr/>
        </p:nvSpPr>
        <p:spPr>
          <a:xfrm>
            <a:off x="7111498" y="3939894"/>
            <a:ext cx="1560993" cy="1246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en-US" dirty="0"/>
              <a:t>-0,1,0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18E4FB7-6AAC-4699-9B12-812D8ED58BAA}"/>
              </a:ext>
            </a:extLst>
          </p:cNvPr>
          <p:cNvSpPr/>
          <p:nvPr/>
        </p:nvSpPr>
        <p:spPr>
          <a:xfrm>
            <a:off x="7111498" y="5275432"/>
            <a:ext cx="1560993" cy="1246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</a:t>
            </a:r>
            <a:r>
              <a:rPr lang="en-US" dirty="0"/>
              <a:t>-0,1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0E3EA7D-B174-41B8-8A61-161E923D19BF}"/>
              </a:ext>
            </a:extLst>
          </p:cNvPr>
          <p:cNvCxnSpPr>
            <a:cxnSpLocks/>
          </p:cNvCxnSpPr>
          <p:nvPr/>
        </p:nvCxnSpPr>
        <p:spPr>
          <a:xfrm>
            <a:off x="6452434" y="4500588"/>
            <a:ext cx="633424" cy="299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8999D8F-FC2B-456D-A183-BA69A18F4D44}"/>
              </a:ext>
            </a:extLst>
          </p:cNvPr>
          <p:cNvCxnSpPr>
            <a:cxnSpLocks/>
          </p:cNvCxnSpPr>
          <p:nvPr/>
        </p:nvCxnSpPr>
        <p:spPr>
          <a:xfrm>
            <a:off x="6461863" y="4867590"/>
            <a:ext cx="862026" cy="53974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A138B0D-55A2-4862-8CF7-57190571E8D3}"/>
              </a:ext>
            </a:extLst>
          </p:cNvPr>
          <p:cNvCxnSpPr>
            <a:cxnSpLocks/>
          </p:cNvCxnSpPr>
          <p:nvPr/>
        </p:nvCxnSpPr>
        <p:spPr>
          <a:xfrm flipV="1">
            <a:off x="6443302" y="4764764"/>
            <a:ext cx="702968" cy="46961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94E6665-03E0-4473-AD77-3A4CAD475D46}"/>
              </a:ext>
            </a:extLst>
          </p:cNvPr>
          <p:cNvCxnSpPr/>
          <p:nvPr/>
        </p:nvCxnSpPr>
        <p:spPr>
          <a:xfrm>
            <a:off x="6470387" y="5547999"/>
            <a:ext cx="623995" cy="13690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325D518-EC1A-4E90-BBF7-2EBC714C93FF}"/>
              </a:ext>
            </a:extLst>
          </p:cNvPr>
          <p:cNvCxnSpPr>
            <a:cxnSpLocks/>
          </p:cNvCxnSpPr>
          <p:nvPr/>
        </p:nvCxnSpPr>
        <p:spPr>
          <a:xfrm flipV="1">
            <a:off x="6479462" y="4962489"/>
            <a:ext cx="862026" cy="100568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152A6ED-F26A-4F81-8AFD-6A5C628A41FA}"/>
              </a:ext>
            </a:extLst>
          </p:cNvPr>
          <p:cNvCxnSpPr/>
          <p:nvPr/>
        </p:nvCxnSpPr>
        <p:spPr>
          <a:xfrm flipV="1">
            <a:off x="6470387" y="4829836"/>
            <a:ext cx="693539" cy="154394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2053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E9D059B6-ADD8-488A-B346-63289E90D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F69B42B4-BC82-4495-A6F9-A28167B56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83CC168C-2AD4-4FFB-9F25-420ED6514C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6C9F369A-6158-4AE8-BA04-138A9DFFA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FC7B1DF4-AD98-42A8-820F-667A3DCC40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61C58B74-3656-4FD5-AC47-EE3A59EBB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B349A01-D803-4A18-B608-47BFCED43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E67A1FC6-22FB-4EA7-B90A-C9F18FBEF3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6246FDC4-DD97-431A-914A-9EB57A4A3C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912130" cy="6858000"/>
          </a:xfrm>
          <a:custGeom>
            <a:avLst/>
            <a:gdLst>
              <a:gd name="connsiteX0" fmla="*/ 1073044 w 7912130"/>
              <a:gd name="connsiteY0" fmla="*/ 3032931 h 6858000"/>
              <a:gd name="connsiteX1" fmla="*/ 1073044 w 7912130"/>
              <a:gd name="connsiteY1" fmla="*/ 3035810 h 6858000"/>
              <a:gd name="connsiteX2" fmla="*/ 1076802 w 7912130"/>
              <a:gd name="connsiteY2" fmla="*/ 3035810 h 6858000"/>
              <a:gd name="connsiteX3" fmla="*/ 1170738 w 7912130"/>
              <a:gd name="connsiteY3" fmla="*/ 1248347 h 6858000"/>
              <a:gd name="connsiteX4" fmla="*/ 1170738 w 7912130"/>
              <a:gd name="connsiteY4" fmla="*/ 1273486 h 6858000"/>
              <a:gd name="connsiteX5" fmla="*/ 1183895 w 7912130"/>
              <a:gd name="connsiteY5" fmla="*/ 1248347 h 6858000"/>
              <a:gd name="connsiteX6" fmla="*/ 0 w 7912130"/>
              <a:gd name="connsiteY6" fmla="*/ 0 h 6858000"/>
              <a:gd name="connsiteX7" fmla="*/ 2133906 w 7912130"/>
              <a:gd name="connsiteY7" fmla="*/ 0 h 6858000"/>
              <a:gd name="connsiteX8" fmla="*/ 2629909 w 7912130"/>
              <a:gd name="connsiteY8" fmla="*/ 0 h 6858000"/>
              <a:gd name="connsiteX9" fmla="*/ 1227479 w 7912130"/>
              <a:gd name="connsiteY9" fmla="*/ 2669551 h 6858000"/>
              <a:gd name="connsiteX10" fmla="*/ 1235349 w 7912130"/>
              <a:gd name="connsiteY10" fmla="*/ 2673350 h 6858000"/>
              <a:gd name="connsiteX11" fmla="*/ 1353755 w 7912130"/>
              <a:gd name="connsiteY11" fmla="*/ 2754312 h 6858000"/>
              <a:gd name="connsiteX12" fmla="*/ 7912130 w 7912130"/>
              <a:gd name="connsiteY12" fmla="*/ 6858000 h 6858000"/>
              <a:gd name="connsiteX13" fmla="*/ 6066970 w 7912130"/>
              <a:gd name="connsiteY13" fmla="*/ 6858000 h 6858000"/>
              <a:gd name="connsiteX14" fmla="*/ 6059889 w 7912130"/>
              <a:gd name="connsiteY14" fmla="*/ 6852577 h 6858000"/>
              <a:gd name="connsiteX15" fmla="*/ 6059889 w 7912130"/>
              <a:gd name="connsiteY15" fmla="*/ 6857999 h 6858000"/>
              <a:gd name="connsiteX16" fmla="*/ 1707025 w 7912130"/>
              <a:gd name="connsiteY16" fmla="*/ 6857999 h 6858000"/>
              <a:gd name="connsiteX17" fmla="*/ 1707025 w 7912130"/>
              <a:gd name="connsiteY17" fmla="*/ 6858000 h 6858000"/>
              <a:gd name="connsiteX18" fmla="*/ 1073044 w 7912130"/>
              <a:gd name="connsiteY18" fmla="*/ 6858000 h 6858000"/>
              <a:gd name="connsiteX19" fmla="*/ 536592 w 7912130"/>
              <a:gd name="connsiteY19" fmla="*/ 6858000 h 6858000"/>
              <a:gd name="connsiteX20" fmla="*/ 0 w 7912130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912130" h="6858000">
                <a:moveTo>
                  <a:pt x="1073044" y="3032931"/>
                </a:moveTo>
                <a:lnTo>
                  <a:pt x="1073044" y="3035810"/>
                </a:lnTo>
                <a:lnTo>
                  <a:pt x="1076802" y="3035810"/>
                </a:lnTo>
                <a:close/>
                <a:moveTo>
                  <a:pt x="1170738" y="1248347"/>
                </a:moveTo>
                <a:lnTo>
                  <a:pt x="1170738" y="1273486"/>
                </a:lnTo>
                <a:lnTo>
                  <a:pt x="1183895" y="1248347"/>
                </a:lnTo>
                <a:close/>
                <a:moveTo>
                  <a:pt x="0" y="0"/>
                </a:moveTo>
                <a:lnTo>
                  <a:pt x="2133906" y="0"/>
                </a:lnTo>
                <a:lnTo>
                  <a:pt x="2629909" y="0"/>
                </a:lnTo>
                <a:lnTo>
                  <a:pt x="1227479" y="2669551"/>
                </a:lnTo>
                <a:lnTo>
                  <a:pt x="1235349" y="2673350"/>
                </a:lnTo>
                <a:lnTo>
                  <a:pt x="1353755" y="2754312"/>
                </a:lnTo>
                <a:lnTo>
                  <a:pt x="7912130" y="6858000"/>
                </a:lnTo>
                <a:lnTo>
                  <a:pt x="6066970" y="6858000"/>
                </a:lnTo>
                <a:lnTo>
                  <a:pt x="6059889" y="6852577"/>
                </a:lnTo>
                <a:lnTo>
                  <a:pt x="6059889" y="6857999"/>
                </a:lnTo>
                <a:lnTo>
                  <a:pt x="1707025" y="6857999"/>
                </a:lnTo>
                <a:lnTo>
                  <a:pt x="1707025" y="6858000"/>
                </a:lnTo>
                <a:lnTo>
                  <a:pt x="1073044" y="6858000"/>
                </a:lnTo>
                <a:lnTo>
                  <a:pt x="53659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D4E68A2-74B0-42F5-BB75-2E1A7C2018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7535917" cy="6858000"/>
          </a:xfrm>
          <a:custGeom>
            <a:avLst/>
            <a:gdLst>
              <a:gd name="connsiteX0" fmla="*/ 696831 w 7535917"/>
              <a:gd name="connsiteY0" fmla="*/ 3032931 h 6858000"/>
              <a:gd name="connsiteX1" fmla="*/ 696831 w 7535917"/>
              <a:gd name="connsiteY1" fmla="*/ 3035810 h 6858000"/>
              <a:gd name="connsiteX2" fmla="*/ 700589 w 7535917"/>
              <a:gd name="connsiteY2" fmla="*/ 3035810 h 6858000"/>
              <a:gd name="connsiteX3" fmla="*/ 794525 w 7535917"/>
              <a:gd name="connsiteY3" fmla="*/ 1248347 h 6858000"/>
              <a:gd name="connsiteX4" fmla="*/ 794525 w 7535917"/>
              <a:gd name="connsiteY4" fmla="*/ 1273486 h 6858000"/>
              <a:gd name="connsiteX5" fmla="*/ 807682 w 7535917"/>
              <a:gd name="connsiteY5" fmla="*/ 1248347 h 6858000"/>
              <a:gd name="connsiteX6" fmla="*/ 0 w 7535917"/>
              <a:gd name="connsiteY6" fmla="*/ 0 h 6858000"/>
              <a:gd name="connsiteX7" fmla="*/ 1757693 w 7535917"/>
              <a:gd name="connsiteY7" fmla="*/ 0 h 6858000"/>
              <a:gd name="connsiteX8" fmla="*/ 2253696 w 7535917"/>
              <a:gd name="connsiteY8" fmla="*/ 0 h 6858000"/>
              <a:gd name="connsiteX9" fmla="*/ 851266 w 7535917"/>
              <a:gd name="connsiteY9" fmla="*/ 2669551 h 6858000"/>
              <a:gd name="connsiteX10" fmla="*/ 859136 w 7535917"/>
              <a:gd name="connsiteY10" fmla="*/ 2673350 h 6858000"/>
              <a:gd name="connsiteX11" fmla="*/ 977542 w 7535917"/>
              <a:gd name="connsiteY11" fmla="*/ 2754312 h 6858000"/>
              <a:gd name="connsiteX12" fmla="*/ 7535917 w 7535917"/>
              <a:gd name="connsiteY12" fmla="*/ 6858000 h 6858000"/>
              <a:gd name="connsiteX13" fmla="*/ 5690757 w 7535917"/>
              <a:gd name="connsiteY13" fmla="*/ 6858000 h 6858000"/>
              <a:gd name="connsiteX14" fmla="*/ 5683676 w 7535917"/>
              <a:gd name="connsiteY14" fmla="*/ 6852577 h 6858000"/>
              <a:gd name="connsiteX15" fmla="*/ 5683676 w 7535917"/>
              <a:gd name="connsiteY15" fmla="*/ 6857999 h 6858000"/>
              <a:gd name="connsiteX16" fmla="*/ 1330812 w 7535917"/>
              <a:gd name="connsiteY16" fmla="*/ 6857999 h 6858000"/>
              <a:gd name="connsiteX17" fmla="*/ 1330812 w 7535917"/>
              <a:gd name="connsiteY17" fmla="*/ 6858000 h 6858000"/>
              <a:gd name="connsiteX18" fmla="*/ 696831 w 7535917"/>
              <a:gd name="connsiteY18" fmla="*/ 6858000 h 6858000"/>
              <a:gd name="connsiteX19" fmla="*/ 160379 w 7535917"/>
              <a:gd name="connsiteY19" fmla="*/ 6858000 h 6858000"/>
              <a:gd name="connsiteX20" fmla="*/ 0 w 7535917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535917" h="6858000">
                <a:moveTo>
                  <a:pt x="696831" y="3032931"/>
                </a:moveTo>
                <a:lnTo>
                  <a:pt x="696831" y="3035810"/>
                </a:lnTo>
                <a:lnTo>
                  <a:pt x="700589" y="3035810"/>
                </a:lnTo>
                <a:close/>
                <a:moveTo>
                  <a:pt x="794525" y="1248347"/>
                </a:moveTo>
                <a:lnTo>
                  <a:pt x="794525" y="1273486"/>
                </a:lnTo>
                <a:lnTo>
                  <a:pt x="807682" y="1248347"/>
                </a:lnTo>
                <a:close/>
                <a:moveTo>
                  <a:pt x="0" y="0"/>
                </a:moveTo>
                <a:lnTo>
                  <a:pt x="1757693" y="0"/>
                </a:lnTo>
                <a:lnTo>
                  <a:pt x="2253696" y="0"/>
                </a:lnTo>
                <a:lnTo>
                  <a:pt x="851266" y="2669551"/>
                </a:lnTo>
                <a:lnTo>
                  <a:pt x="859136" y="2673350"/>
                </a:lnTo>
                <a:lnTo>
                  <a:pt x="977542" y="2754312"/>
                </a:lnTo>
                <a:lnTo>
                  <a:pt x="7535917" y="6858000"/>
                </a:lnTo>
                <a:lnTo>
                  <a:pt x="5690757" y="6858000"/>
                </a:lnTo>
                <a:lnTo>
                  <a:pt x="5683676" y="6852577"/>
                </a:lnTo>
                <a:lnTo>
                  <a:pt x="5683676" y="6857999"/>
                </a:lnTo>
                <a:lnTo>
                  <a:pt x="1330812" y="6857999"/>
                </a:lnTo>
                <a:lnTo>
                  <a:pt x="1330812" y="6858000"/>
                </a:lnTo>
                <a:lnTo>
                  <a:pt x="696831" y="6858000"/>
                </a:lnTo>
                <a:lnTo>
                  <a:pt x="160379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D1C2CE-0232-47D7-AFFE-7692E4ECB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4658" y="755904"/>
            <a:ext cx="7711025" cy="30845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6000"/>
              <a:t>IOT Dataset</a:t>
            </a:r>
          </a:p>
        </p:txBody>
      </p:sp>
    </p:spTree>
    <p:extLst>
      <p:ext uri="{BB962C8B-B14F-4D97-AF65-F5344CB8AC3E}">
        <p14:creationId xmlns:p14="http://schemas.microsoft.com/office/powerpoint/2010/main" val="30659530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0D958A4-DDA1-4CAD-BC41-09B55D67697D}"/>
              </a:ext>
            </a:extLst>
          </p:cNvPr>
          <p:cNvSpPr txBox="1"/>
          <p:nvPr/>
        </p:nvSpPr>
        <p:spPr>
          <a:xfrm>
            <a:off x="1521041" y="1026943"/>
            <a:ext cx="1004952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processing: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Processed opcode (text data) to numerical data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Converted opcodes to number format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Term Frequency- Inverse Document Frequency (TF-IDF)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obtained  :236 features with 512 samples.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Five attributes section out of 236 through Scoring: Univariate feature selection and Tree-based feature selection method: “ExtraTreesclassifier”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top ranked features: “V212”,”V218”,”V160”, “V123” and “V227”as sensitive attribute.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FD13BE25-E104-45AC-A6AB-0322E8AABA37}"/>
              </a:ext>
            </a:extLst>
          </p:cNvPr>
          <p:cNvSpPr txBox="1">
            <a:spLocks/>
          </p:cNvSpPr>
          <p:nvPr/>
        </p:nvSpPr>
        <p:spPr>
          <a:xfrm>
            <a:off x="1521041" y="308142"/>
            <a:ext cx="9339308" cy="71880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Implementation</a:t>
            </a:r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785C8770-1E9F-498D-8C4E-8876A9E2FB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6358" y="3669019"/>
            <a:ext cx="4673429" cy="2478779"/>
          </a:xfrm>
          <a:prstGeom prst="rect">
            <a:avLst/>
          </a:prstGeom>
        </p:spPr>
      </p:pic>
      <p:pic>
        <p:nvPicPr>
          <p:cNvPr id="7" name="Picture 6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F2F4B551-A3EF-474C-823B-CC5DE3DF3E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3669019"/>
            <a:ext cx="3240349" cy="2472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524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CE2AE-8318-40E5-824A-01043ED51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528" y="224162"/>
            <a:ext cx="10018713" cy="1752599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165C1F-560C-463C-BEC9-ED9CC848FCA1}"/>
              </a:ext>
            </a:extLst>
          </p:cNvPr>
          <p:cNvSpPr txBox="1"/>
          <p:nvPr/>
        </p:nvSpPr>
        <p:spPr>
          <a:xfrm>
            <a:off x="1331301" y="1166505"/>
            <a:ext cx="9277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Fairlet decomposition cost runtime for IOT dataset with 0.5 balance of 10 clusters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EBD956B8-D662-4B6C-94C8-D4B3C966D3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468" y="1694266"/>
            <a:ext cx="7511064" cy="4425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4617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4000">
              <a:schemeClr val="accent1">
                <a:lumMod val="5000"/>
                <a:lumOff val="9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DFA3DD-83D7-4FB8-BFD2-CB33CD689D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0626" y="560488"/>
            <a:ext cx="8930748" cy="860400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  <a:p>
            <a:pPr algn="ctr"/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CA3C1E22-E7B0-48F5-82AB-AC1D19EFE1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8848982"/>
              </p:ext>
            </p:extLst>
          </p:nvPr>
        </p:nvGraphicFramePr>
        <p:xfrm>
          <a:off x="2032000" y="2101037"/>
          <a:ext cx="8128000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17433224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851779104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IOT dataset with 0.5 balance of 2 clusters.</a:t>
                      </a:r>
                    </a:p>
                    <a:p>
                      <a:endParaRPr 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6514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87.19%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3668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True Positive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043049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False Positive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6532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F1-Score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3878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Average Precision-Recall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02615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9615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9D059B6-ADD8-488A-B346-63289E90D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F69B42B4-BC82-4495-A6F9-A28167B56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83CC168C-2AD4-4FFB-9F25-420ED6514C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6C9F369A-6158-4AE8-BA04-138A9DFFA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3" name="Freeform 10">
              <a:extLst>
                <a:ext uri="{FF2B5EF4-FFF2-40B4-BE49-F238E27FC236}">
                  <a16:creationId xmlns:a16="http://schemas.microsoft.com/office/drawing/2014/main" id="{FC7B1DF4-AD98-42A8-820F-667A3DCC40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id="{61C58B74-3656-4FD5-AC47-EE3A59EBB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5" name="Freeform 12">
              <a:extLst>
                <a:ext uri="{FF2B5EF4-FFF2-40B4-BE49-F238E27FC236}">
                  <a16:creationId xmlns:a16="http://schemas.microsoft.com/office/drawing/2014/main" id="{8B349A01-D803-4A18-B608-47BFCED43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E67A1FC6-22FB-4EA7-B90A-C9F18FBEF3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246FDC4-DD97-431A-914A-9EB57A4A3C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912130" cy="6858000"/>
          </a:xfrm>
          <a:custGeom>
            <a:avLst/>
            <a:gdLst>
              <a:gd name="connsiteX0" fmla="*/ 1073044 w 7912130"/>
              <a:gd name="connsiteY0" fmla="*/ 3032931 h 6858000"/>
              <a:gd name="connsiteX1" fmla="*/ 1073044 w 7912130"/>
              <a:gd name="connsiteY1" fmla="*/ 3035810 h 6858000"/>
              <a:gd name="connsiteX2" fmla="*/ 1076802 w 7912130"/>
              <a:gd name="connsiteY2" fmla="*/ 3035810 h 6858000"/>
              <a:gd name="connsiteX3" fmla="*/ 1170738 w 7912130"/>
              <a:gd name="connsiteY3" fmla="*/ 1248347 h 6858000"/>
              <a:gd name="connsiteX4" fmla="*/ 1170738 w 7912130"/>
              <a:gd name="connsiteY4" fmla="*/ 1273486 h 6858000"/>
              <a:gd name="connsiteX5" fmla="*/ 1183895 w 7912130"/>
              <a:gd name="connsiteY5" fmla="*/ 1248347 h 6858000"/>
              <a:gd name="connsiteX6" fmla="*/ 0 w 7912130"/>
              <a:gd name="connsiteY6" fmla="*/ 0 h 6858000"/>
              <a:gd name="connsiteX7" fmla="*/ 2133906 w 7912130"/>
              <a:gd name="connsiteY7" fmla="*/ 0 h 6858000"/>
              <a:gd name="connsiteX8" fmla="*/ 2629909 w 7912130"/>
              <a:gd name="connsiteY8" fmla="*/ 0 h 6858000"/>
              <a:gd name="connsiteX9" fmla="*/ 1227479 w 7912130"/>
              <a:gd name="connsiteY9" fmla="*/ 2669551 h 6858000"/>
              <a:gd name="connsiteX10" fmla="*/ 1235349 w 7912130"/>
              <a:gd name="connsiteY10" fmla="*/ 2673350 h 6858000"/>
              <a:gd name="connsiteX11" fmla="*/ 1353755 w 7912130"/>
              <a:gd name="connsiteY11" fmla="*/ 2754312 h 6858000"/>
              <a:gd name="connsiteX12" fmla="*/ 7912130 w 7912130"/>
              <a:gd name="connsiteY12" fmla="*/ 6858000 h 6858000"/>
              <a:gd name="connsiteX13" fmla="*/ 6066970 w 7912130"/>
              <a:gd name="connsiteY13" fmla="*/ 6858000 h 6858000"/>
              <a:gd name="connsiteX14" fmla="*/ 6059889 w 7912130"/>
              <a:gd name="connsiteY14" fmla="*/ 6852577 h 6858000"/>
              <a:gd name="connsiteX15" fmla="*/ 6059889 w 7912130"/>
              <a:gd name="connsiteY15" fmla="*/ 6857999 h 6858000"/>
              <a:gd name="connsiteX16" fmla="*/ 1707025 w 7912130"/>
              <a:gd name="connsiteY16" fmla="*/ 6857999 h 6858000"/>
              <a:gd name="connsiteX17" fmla="*/ 1707025 w 7912130"/>
              <a:gd name="connsiteY17" fmla="*/ 6858000 h 6858000"/>
              <a:gd name="connsiteX18" fmla="*/ 1073044 w 7912130"/>
              <a:gd name="connsiteY18" fmla="*/ 6858000 h 6858000"/>
              <a:gd name="connsiteX19" fmla="*/ 536592 w 7912130"/>
              <a:gd name="connsiteY19" fmla="*/ 6858000 h 6858000"/>
              <a:gd name="connsiteX20" fmla="*/ 0 w 7912130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912130" h="6858000">
                <a:moveTo>
                  <a:pt x="1073044" y="3032931"/>
                </a:moveTo>
                <a:lnTo>
                  <a:pt x="1073044" y="3035810"/>
                </a:lnTo>
                <a:lnTo>
                  <a:pt x="1076802" y="3035810"/>
                </a:lnTo>
                <a:close/>
                <a:moveTo>
                  <a:pt x="1170738" y="1248347"/>
                </a:moveTo>
                <a:lnTo>
                  <a:pt x="1170738" y="1273486"/>
                </a:lnTo>
                <a:lnTo>
                  <a:pt x="1183895" y="1248347"/>
                </a:lnTo>
                <a:close/>
                <a:moveTo>
                  <a:pt x="0" y="0"/>
                </a:moveTo>
                <a:lnTo>
                  <a:pt x="2133906" y="0"/>
                </a:lnTo>
                <a:lnTo>
                  <a:pt x="2629909" y="0"/>
                </a:lnTo>
                <a:lnTo>
                  <a:pt x="1227479" y="2669551"/>
                </a:lnTo>
                <a:lnTo>
                  <a:pt x="1235349" y="2673350"/>
                </a:lnTo>
                <a:lnTo>
                  <a:pt x="1353755" y="2754312"/>
                </a:lnTo>
                <a:lnTo>
                  <a:pt x="7912130" y="6858000"/>
                </a:lnTo>
                <a:lnTo>
                  <a:pt x="6066970" y="6858000"/>
                </a:lnTo>
                <a:lnTo>
                  <a:pt x="6059889" y="6852577"/>
                </a:lnTo>
                <a:lnTo>
                  <a:pt x="6059889" y="6857999"/>
                </a:lnTo>
                <a:lnTo>
                  <a:pt x="1707025" y="6857999"/>
                </a:lnTo>
                <a:lnTo>
                  <a:pt x="1707025" y="6858000"/>
                </a:lnTo>
                <a:lnTo>
                  <a:pt x="1073044" y="6858000"/>
                </a:lnTo>
                <a:lnTo>
                  <a:pt x="53659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CD4E68A2-74B0-42F5-BB75-2E1A7C2018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7535917" cy="6858000"/>
          </a:xfrm>
          <a:custGeom>
            <a:avLst/>
            <a:gdLst>
              <a:gd name="connsiteX0" fmla="*/ 696831 w 7535917"/>
              <a:gd name="connsiteY0" fmla="*/ 3032931 h 6858000"/>
              <a:gd name="connsiteX1" fmla="*/ 696831 w 7535917"/>
              <a:gd name="connsiteY1" fmla="*/ 3035810 h 6858000"/>
              <a:gd name="connsiteX2" fmla="*/ 700589 w 7535917"/>
              <a:gd name="connsiteY2" fmla="*/ 3035810 h 6858000"/>
              <a:gd name="connsiteX3" fmla="*/ 794525 w 7535917"/>
              <a:gd name="connsiteY3" fmla="*/ 1248347 h 6858000"/>
              <a:gd name="connsiteX4" fmla="*/ 794525 w 7535917"/>
              <a:gd name="connsiteY4" fmla="*/ 1273486 h 6858000"/>
              <a:gd name="connsiteX5" fmla="*/ 807682 w 7535917"/>
              <a:gd name="connsiteY5" fmla="*/ 1248347 h 6858000"/>
              <a:gd name="connsiteX6" fmla="*/ 0 w 7535917"/>
              <a:gd name="connsiteY6" fmla="*/ 0 h 6858000"/>
              <a:gd name="connsiteX7" fmla="*/ 1757693 w 7535917"/>
              <a:gd name="connsiteY7" fmla="*/ 0 h 6858000"/>
              <a:gd name="connsiteX8" fmla="*/ 2253696 w 7535917"/>
              <a:gd name="connsiteY8" fmla="*/ 0 h 6858000"/>
              <a:gd name="connsiteX9" fmla="*/ 851266 w 7535917"/>
              <a:gd name="connsiteY9" fmla="*/ 2669551 h 6858000"/>
              <a:gd name="connsiteX10" fmla="*/ 859136 w 7535917"/>
              <a:gd name="connsiteY10" fmla="*/ 2673350 h 6858000"/>
              <a:gd name="connsiteX11" fmla="*/ 977542 w 7535917"/>
              <a:gd name="connsiteY11" fmla="*/ 2754312 h 6858000"/>
              <a:gd name="connsiteX12" fmla="*/ 7535917 w 7535917"/>
              <a:gd name="connsiteY12" fmla="*/ 6858000 h 6858000"/>
              <a:gd name="connsiteX13" fmla="*/ 5690757 w 7535917"/>
              <a:gd name="connsiteY13" fmla="*/ 6858000 h 6858000"/>
              <a:gd name="connsiteX14" fmla="*/ 5683676 w 7535917"/>
              <a:gd name="connsiteY14" fmla="*/ 6852577 h 6858000"/>
              <a:gd name="connsiteX15" fmla="*/ 5683676 w 7535917"/>
              <a:gd name="connsiteY15" fmla="*/ 6857999 h 6858000"/>
              <a:gd name="connsiteX16" fmla="*/ 1330812 w 7535917"/>
              <a:gd name="connsiteY16" fmla="*/ 6857999 h 6858000"/>
              <a:gd name="connsiteX17" fmla="*/ 1330812 w 7535917"/>
              <a:gd name="connsiteY17" fmla="*/ 6858000 h 6858000"/>
              <a:gd name="connsiteX18" fmla="*/ 696831 w 7535917"/>
              <a:gd name="connsiteY18" fmla="*/ 6858000 h 6858000"/>
              <a:gd name="connsiteX19" fmla="*/ 160379 w 7535917"/>
              <a:gd name="connsiteY19" fmla="*/ 6858000 h 6858000"/>
              <a:gd name="connsiteX20" fmla="*/ 0 w 7535917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535917" h="6858000">
                <a:moveTo>
                  <a:pt x="696831" y="3032931"/>
                </a:moveTo>
                <a:lnTo>
                  <a:pt x="696831" y="3035810"/>
                </a:lnTo>
                <a:lnTo>
                  <a:pt x="700589" y="3035810"/>
                </a:lnTo>
                <a:close/>
                <a:moveTo>
                  <a:pt x="794525" y="1248347"/>
                </a:moveTo>
                <a:lnTo>
                  <a:pt x="794525" y="1273486"/>
                </a:lnTo>
                <a:lnTo>
                  <a:pt x="807682" y="1248347"/>
                </a:lnTo>
                <a:close/>
                <a:moveTo>
                  <a:pt x="0" y="0"/>
                </a:moveTo>
                <a:lnTo>
                  <a:pt x="1757693" y="0"/>
                </a:lnTo>
                <a:lnTo>
                  <a:pt x="2253696" y="0"/>
                </a:lnTo>
                <a:lnTo>
                  <a:pt x="851266" y="2669551"/>
                </a:lnTo>
                <a:lnTo>
                  <a:pt x="859136" y="2673350"/>
                </a:lnTo>
                <a:lnTo>
                  <a:pt x="977542" y="2754312"/>
                </a:lnTo>
                <a:lnTo>
                  <a:pt x="7535917" y="6858000"/>
                </a:lnTo>
                <a:lnTo>
                  <a:pt x="5690757" y="6858000"/>
                </a:lnTo>
                <a:lnTo>
                  <a:pt x="5683676" y="6852577"/>
                </a:lnTo>
                <a:lnTo>
                  <a:pt x="5683676" y="6857999"/>
                </a:lnTo>
                <a:lnTo>
                  <a:pt x="1330812" y="6857999"/>
                </a:lnTo>
                <a:lnTo>
                  <a:pt x="1330812" y="6858000"/>
                </a:lnTo>
                <a:lnTo>
                  <a:pt x="696831" y="6858000"/>
                </a:lnTo>
                <a:lnTo>
                  <a:pt x="160379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07BBC0E-5F9E-4875-8D8B-D1D07D18A223}"/>
              </a:ext>
            </a:extLst>
          </p:cNvPr>
          <p:cNvSpPr txBox="1">
            <a:spLocks/>
          </p:cNvSpPr>
          <p:nvPr/>
        </p:nvSpPr>
        <p:spPr>
          <a:xfrm>
            <a:off x="3444658" y="755904"/>
            <a:ext cx="7711025" cy="30845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000" b="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>
              <a:spcAft>
                <a:spcPts val="600"/>
              </a:spcAft>
            </a:pPr>
            <a:r>
              <a:rPr lang="en-US" sz="6000"/>
              <a:t>ICS Dataset</a:t>
            </a:r>
          </a:p>
        </p:txBody>
      </p:sp>
    </p:spTree>
    <p:extLst>
      <p:ext uri="{BB962C8B-B14F-4D97-AF65-F5344CB8AC3E}">
        <p14:creationId xmlns:p14="http://schemas.microsoft.com/office/powerpoint/2010/main" val="6724345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E03B7F8A-DCBC-4FFE-BC9E-ABA2A74C2309}"/>
              </a:ext>
            </a:extLst>
          </p:cNvPr>
          <p:cNvSpPr txBox="1">
            <a:spLocks/>
          </p:cNvSpPr>
          <p:nvPr/>
        </p:nvSpPr>
        <p:spPr>
          <a:xfrm>
            <a:off x="1316273" y="308142"/>
            <a:ext cx="9638772" cy="52246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Implementation</a:t>
            </a:r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958B6BCE-17A1-4453-9768-CE56CFE88F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137" y="3429000"/>
            <a:ext cx="4797038" cy="2939415"/>
          </a:xfrm>
          <a:prstGeom prst="rect">
            <a:avLst/>
          </a:prstGeom>
        </p:spPr>
      </p:pic>
      <p:pic>
        <p:nvPicPr>
          <p:cNvPr id="12" name="Picture 11" descr="A screenshot of text&#10;&#10;Description automatically generated">
            <a:extLst>
              <a:ext uri="{FF2B5EF4-FFF2-40B4-BE49-F238E27FC236}">
                <a16:creationId xmlns:a16="http://schemas.microsoft.com/office/drawing/2014/main" id="{C0657C46-5233-4FB3-9241-2D9192BB33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0925" y="3429000"/>
            <a:ext cx="3474802" cy="284797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13A11C2-D757-466F-A248-75C13A7F2925}"/>
              </a:ext>
            </a:extLst>
          </p:cNvPr>
          <p:cNvSpPr txBox="1"/>
          <p:nvPr/>
        </p:nvSpPr>
        <p:spPr>
          <a:xfrm>
            <a:off x="1316273" y="1061252"/>
            <a:ext cx="9072331" cy="2367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processing: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obtained  :44 features with 11439 samples.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Six attributes section out of 44 through Scoring: Univariate feature selection and Tree-based feature selection method: “ExtraTreesclassifier”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top ranked features: “F_PU7”,”P_J280”,”P_J415”,”P_J302”,”P_J14” and “S_PU8”as sensitive attribute.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00115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F915C9C-B971-4F52-BB0A-CAD573894B78}"/>
              </a:ext>
            </a:extLst>
          </p:cNvPr>
          <p:cNvSpPr txBox="1">
            <a:spLocks/>
          </p:cNvSpPr>
          <p:nvPr/>
        </p:nvSpPr>
        <p:spPr>
          <a:xfrm>
            <a:off x="960528" y="224162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5D6499-570E-4D8D-A087-892254B52661}"/>
              </a:ext>
            </a:extLst>
          </p:cNvPr>
          <p:cNvSpPr txBox="1"/>
          <p:nvPr/>
        </p:nvSpPr>
        <p:spPr>
          <a:xfrm>
            <a:off x="1331301" y="1166505"/>
            <a:ext cx="9277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Fairlet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decomposition cost runtime for ICS dataset with 0.5 balance of 10 clusters</a:t>
            </a:r>
          </a:p>
        </p:txBody>
      </p:sp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310A8231-D559-4A1C-A197-44E596FD9E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076" y="1703144"/>
            <a:ext cx="7834394" cy="4342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6994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505</Words>
  <Application>Microsoft Office PowerPoint</Application>
  <PresentationFormat>Widescreen</PresentationFormat>
  <Paragraphs>109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Corbel</vt:lpstr>
      <vt:lpstr>Times New Roman</vt:lpstr>
      <vt:lpstr>Parallax</vt:lpstr>
      <vt:lpstr>PowerPoint Presentation</vt:lpstr>
      <vt:lpstr>PowerPoint Presentation</vt:lpstr>
      <vt:lpstr>IOT Dataset</vt:lpstr>
      <vt:lpstr>PowerPoint Presentation</vt:lpstr>
      <vt:lpstr>Result </vt:lpstr>
      <vt:lpstr>PowerPoint Presentation</vt:lpstr>
      <vt:lpstr>PowerPoint Presentation</vt:lpstr>
      <vt:lpstr>PowerPoint Presentation</vt:lpstr>
      <vt:lpstr>PowerPoint Presentation</vt:lpstr>
      <vt:lpstr> 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Prabhat Semwal</dc:creator>
  <cp:lastModifiedBy>Prabhat Semwal</cp:lastModifiedBy>
  <cp:revision>2</cp:revision>
  <dcterms:created xsi:type="dcterms:W3CDTF">2020-04-04T03:58:56Z</dcterms:created>
  <dcterms:modified xsi:type="dcterms:W3CDTF">2020-04-04T04:00:26Z</dcterms:modified>
</cp:coreProperties>
</file>