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71" r:id="rId2"/>
    <p:sldId id="256" r:id="rId3"/>
    <p:sldId id="272" r:id="rId4"/>
    <p:sldId id="257" r:id="rId5"/>
    <p:sldId id="258" r:id="rId6"/>
    <p:sldId id="259" r:id="rId7"/>
    <p:sldId id="260" r:id="rId8"/>
    <p:sldId id="262" r:id="rId9"/>
    <p:sldId id="263" r:id="rId10"/>
    <p:sldId id="264" r:id="rId11"/>
    <p:sldId id="265" r:id="rId12"/>
    <p:sldId id="267" r:id="rId13"/>
    <p:sldId id="270" r:id="rId14"/>
    <p:sldId id="268"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EE19E06-34C4-4697-85C1-90927735BA3A}" type="datetimeFigureOut">
              <a:rPr lang="en-US" smtClean="0"/>
              <a:t>1/17/2022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911347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19E06-34C4-4697-85C1-90927735BA3A}"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376238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E19E06-34C4-4697-85C1-90927735BA3A}"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924039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E19E06-34C4-4697-85C1-90927735BA3A}"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3025186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19E06-34C4-4697-85C1-90927735BA3A}"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2960119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EE19E06-34C4-4697-85C1-90927735BA3A}"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1291311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EE19E06-34C4-4697-85C1-90927735BA3A}" type="datetimeFigureOut">
              <a:rPr lang="en-US" smtClean="0"/>
              <a:t>1/17/2022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427194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EE19E06-34C4-4697-85C1-90927735BA3A}"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310786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EE19E06-34C4-4697-85C1-90927735BA3A}"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165824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19E06-34C4-4697-85C1-90927735BA3A}"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193633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19E06-34C4-4697-85C1-90927735BA3A}"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1992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19E06-34C4-4697-85C1-90927735BA3A}"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197242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19E06-34C4-4697-85C1-90927735BA3A}"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138290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19E06-34C4-4697-85C1-90927735BA3A}"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286592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19E06-34C4-4697-85C1-90927735BA3A}"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73507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19E06-34C4-4697-85C1-90927735BA3A}"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42740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19E06-34C4-4697-85C1-90927735BA3A}"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3ACAE9-3902-4A87-B183-D778A59EB8A3}" type="slidenum">
              <a:rPr lang="en-US" smtClean="0"/>
              <a:t>‹#›</a:t>
            </a:fld>
            <a:endParaRPr lang="en-US"/>
          </a:p>
        </p:txBody>
      </p:sp>
    </p:spTree>
    <p:extLst>
      <p:ext uri="{BB962C8B-B14F-4D97-AF65-F5344CB8AC3E}">
        <p14:creationId xmlns:p14="http://schemas.microsoft.com/office/powerpoint/2010/main" val="143798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EE19E06-34C4-4697-85C1-90927735BA3A}" type="datetimeFigureOut">
              <a:rPr lang="en-US" smtClean="0"/>
              <a:t>1/17/2022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83ACAE9-3902-4A87-B183-D778A59EB8A3}" type="slidenum">
              <a:rPr lang="en-US" smtClean="0"/>
              <a:t>‹#›</a:t>
            </a:fld>
            <a:endParaRPr lang="en-US"/>
          </a:p>
        </p:txBody>
      </p:sp>
    </p:spTree>
    <p:extLst>
      <p:ext uri="{BB962C8B-B14F-4D97-AF65-F5344CB8AC3E}">
        <p14:creationId xmlns:p14="http://schemas.microsoft.com/office/powerpoint/2010/main" val="48681432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B840A-47B1-4C10-AF2A-6FE736181BEE}"/>
              </a:ext>
            </a:extLst>
          </p:cNvPr>
          <p:cNvSpPr>
            <a:spLocks noGrp="1"/>
          </p:cNvSpPr>
          <p:nvPr>
            <p:ph idx="1"/>
          </p:nvPr>
        </p:nvSpPr>
        <p:spPr>
          <a:xfrm>
            <a:off x="838200" y="606425"/>
            <a:ext cx="10515600" cy="5480050"/>
          </a:xfrm>
        </p:spPr>
        <p:txBody>
          <a:bodyPr/>
          <a:lstStyle/>
          <a:p>
            <a:pPr marL="0" indent="0" algn="ctr">
              <a:buNone/>
            </a:pPr>
            <a:endParaRPr lang="en-US" sz="4800" dirty="0"/>
          </a:p>
          <a:p>
            <a:pPr marL="0" indent="0" algn="ctr">
              <a:buNone/>
            </a:pPr>
            <a:endParaRPr lang="en-US" sz="4800" dirty="0"/>
          </a:p>
          <a:p>
            <a:pPr marL="0" indent="0" algn="ctr">
              <a:buNone/>
            </a:pPr>
            <a:r>
              <a:rPr lang="en-US" sz="4800" dirty="0"/>
              <a:t>FINANCE AND RISK ANALYTICS </a:t>
            </a:r>
          </a:p>
          <a:p>
            <a:pPr marL="0" indent="0" algn="ctr">
              <a:buNone/>
            </a:pPr>
            <a:r>
              <a:rPr lang="en-US" sz="4800" dirty="0"/>
              <a:t>CAPSTONE PROJECT</a:t>
            </a:r>
          </a:p>
          <a:p>
            <a:pPr marL="0" indent="0" algn="ctr">
              <a:buNone/>
            </a:pPr>
            <a:endParaRPr lang="en-US" sz="4800" dirty="0"/>
          </a:p>
          <a:p>
            <a:pPr marL="0" indent="0" algn="r">
              <a:buNone/>
            </a:pPr>
            <a:r>
              <a:rPr lang="en-US" sz="4000" dirty="0"/>
              <a:t>- PRABHAT SHARMA</a:t>
            </a:r>
          </a:p>
          <a:p>
            <a:endParaRPr lang="en-US" dirty="0"/>
          </a:p>
        </p:txBody>
      </p:sp>
    </p:spTree>
    <p:extLst>
      <p:ext uri="{BB962C8B-B14F-4D97-AF65-F5344CB8AC3E}">
        <p14:creationId xmlns:p14="http://schemas.microsoft.com/office/powerpoint/2010/main" val="4068638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1B9D62-8409-4866-AEF6-572804BED9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47"/>
          <a:stretch/>
        </p:blipFill>
        <p:spPr>
          <a:xfrm>
            <a:off x="589755" y="178822"/>
            <a:ext cx="5408280" cy="3170665"/>
          </a:xfrm>
        </p:spPr>
      </p:pic>
      <p:pic>
        <p:nvPicPr>
          <p:cNvPr id="7" name="Picture 6" descr="Graphical user interface&#10;&#10;Description automatically generated with low confidence">
            <a:extLst>
              <a:ext uri="{FF2B5EF4-FFF2-40B4-BE49-F238E27FC236}">
                <a16:creationId xmlns:a16="http://schemas.microsoft.com/office/drawing/2014/main" id="{E09D9407-DE53-44A0-87A8-29181F8E14A3}"/>
              </a:ext>
            </a:extLst>
          </p:cNvPr>
          <p:cNvPicPr>
            <a:picLocks noChangeAspect="1"/>
          </p:cNvPicPr>
          <p:nvPr/>
        </p:nvPicPr>
        <p:blipFill rotWithShape="1">
          <a:blip r:embed="rId3">
            <a:extLst>
              <a:ext uri="{28A0092B-C50C-407E-A947-70E740481C1C}">
                <a14:useLocalDpi xmlns:a14="http://schemas.microsoft.com/office/drawing/2010/main" val="0"/>
              </a:ext>
            </a:extLst>
          </a:blip>
          <a:srcRect t="2447"/>
          <a:stretch/>
        </p:blipFill>
        <p:spPr>
          <a:xfrm>
            <a:off x="6372871" y="178821"/>
            <a:ext cx="5322450" cy="3170666"/>
          </a:xfrm>
          <a:prstGeom prst="rect">
            <a:avLst/>
          </a:prstGeom>
        </p:spPr>
      </p:pic>
      <p:pic>
        <p:nvPicPr>
          <p:cNvPr id="9" name="Picture 8">
            <a:extLst>
              <a:ext uri="{FF2B5EF4-FFF2-40B4-BE49-F238E27FC236}">
                <a16:creationId xmlns:a16="http://schemas.microsoft.com/office/drawing/2014/main" id="{DA4B2E7D-68F2-41AD-8A5A-A83016021EA6}"/>
              </a:ext>
            </a:extLst>
          </p:cNvPr>
          <p:cNvPicPr>
            <a:picLocks noChangeAspect="1"/>
          </p:cNvPicPr>
          <p:nvPr/>
        </p:nvPicPr>
        <p:blipFill rotWithShape="1">
          <a:blip r:embed="rId4">
            <a:extLst>
              <a:ext uri="{28A0092B-C50C-407E-A947-70E740481C1C}">
                <a14:useLocalDpi xmlns:a14="http://schemas.microsoft.com/office/drawing/2010/main" val="0"/>
              </a:ext>
            </a:extLst>
          </a:blip>
          <a:srcRect t="2909"/>
          <a:stretch/>
        </p:blipFill>
        <p:spPr>
          <a:xfrm>
            <a:off x="588838" y="3658449"/>
            <a:ext cx="5408280" cy="2971882"/>
          </a:xfrm>
          <a:prstGeom prst="rect">
            <a:avLst/>
          </a:prstGeom>
        </p:spPr>
      </p:pic>
      <p:pic>
        <p:nvPicPr>
          <p:cNvPr id="11" name="Picture 10">
            <a:extLst>
              <a:ext uri="{FF2B5EF4-FFF2-40B4-BE49-F238E27FC236}">
                <a16:creationId xmlns:a16="http://schemas.microsoft.com/office/drawing/2014/main" id="{B8E20822-1A3E-4B9A-ABD6-CD80C7FBC936}"/>
              </a:ext>
            </a:extLst>
          </p:cNvPr>
          <p:cNvPicPr>
            <a:picLocks noChangeAspect="1"/>
          </p:cNvPicPr>
          <p:nvPr/>
        </p:nvPicPr>
        <p:blipFill rotWithShape="1">
          <a:blip r:embed="rId5">
            <a:extLst>
              <a:ext uri="{28A0092B-C50C-407E-A947-70E740481C1C}">
                <a14:useLocalDpi xmlns:a14="http://schemas.microsoft.com/office/drawing/2010/main" val="0"/>
              </a:ext>
            </a:extLst>
          </a:blip>
          <a:srcRect t="2909"/>
          <a:stretch/>
        </p:blipFill>
        <p:spPr>
          <a:xfrm>
            <a:off x="6372871" y="3658448"/>
            <a:ext cx="5322450" cy="2971883"/>
          </a:xfrm>
          <a:prstGeom prst="rect">
            <a:avLst/>
          </a:prstGeom>
        </p:spPr>
      </p:pic>
      <p:sp>
        <p:nvSpPr>
          <p:cNvPr id="13" name="TextBox 12">
            <a:extLst>
              <a:ext uri="{FF2B5EF4-FFF2-40B4-BE49-F238E27FC236}">
                <a16:creationId xmlns:a16="http://schemas.microsoft.com/office/drawing/2014/main" id="{B2844A14-9F2C-4E50-8892-0D2A18BBB2DB}"/>
              </a:ext>
            </a:extLst>
          </p:cNvPr>
          <p:cNvSpPr txBox="1"/>
          <p:nvPr/>
        </p:nvSpPr>
        <p:spPr>
          <a:xfrm>
            <a:off x="4151842" y="178822"/>
            <a:ext cx="6097656" cy="369332"/>
          </a:xfrm>
          <a:prstGeom prst="rect">
            <a:avLst/>
          </a:prstGeom>
          <a:noFill/>
        </p:spPr>
        <p:txBody>
          <a:bodyPr wrap="square">
            <a:spAutoFit/>
          </a:bodyPr>
          <a:lstStyle/>
          <a:p>
            <a:r>
              <a:rPr lang="en-US" dirty="0"/>
              <a:t>AVIATION</a:t>
            </a:r>
          </a:p>
        </p:txBody>
      </p:sp>
      <p:sp>
        <p:nvSpPr>
          <p:cNvPr id="15" name="TextBox 14">
            <a:extLst>
              <a:ext uri="{FF2B5EF4-FFF2-40B4-BE49-F238E27FC236}">
                <a16:creationId xmlns:a16="http://schemas.microsoft.com/office/drawing/2014/main" id="{D0DB887A-7081-4103-A8D4-71B05B664D17}"/>
              </a:ext>
            </a:extLst>
          </p:cNvPr>
          <p:cNvSpPr txBox="1"/>
          <p:nvPr/>
        </p:nvSpPr>
        <p:spPr>
          <a:xfrm>
            <a:off x="10145367" y="218578"/>
            <a:ext cx="6097656" cy="369332"/>
          </a:xfrm>
          <a:prstGeom prst="rect">
            <a:avLst/>
          </a:prstGeom>
          <a:noFill/>
        </p:spPr>
        <p:txBody>
          <a:bodyPr wrap="square">
            <a:spAutoFit/>
          </a:bodyPr>
          <a:lstStyle/>
          <a:p>
            <a:r>
              <a:rPr lang="en-US" dirty="0"/>
              <a:t>FINANCE</a:t>
            </a:r>
          </a:p>
        </p:txBody>
      </p:sp>
      <p:sp>
        <p:nvSpPr>
          <p:cNvPr id="17" name="TextBox 16">
            <a:extLst>
              <a:ext uri="{FF2B5EF4-FFF2-40B4-BE49-F238E27FC236}">
                <a16:creationId xmlns:a16="http://schemas.microsoft.com/office/drawing/2014/main" id="{85D3C09D-9E5D-48B8-B113-4F1438F50BBF}"/>
              </a:ext>
            </a:extLst>
          </p:cNvPr>
          <p:cNvSpPr txBox="1"/>
          <p:nvPr/>
        </p:nvSpPr>
        <p:spPr>
          <a:xfrm>
            <a:off x="3950806" y="3658448"/>
            <a:ext cx="8120268" cy="369332"/>
          </a:xfrm>
          <a:prstGeom prst="rect">
            <a:avLst/>
          </a:prstGeom>
          <a:noFill/>
        </p:spPr>
        <p:txBody>
          <a:bodyPr wrap="square">
            <a:spAutoFit/>
          </a:bodyPr>
          <a:lstStyle/>
          <a:p>
            <a:r>
              <a:rPr lang="en-US" dirty="0"/>
              <a:t>PHARMACY</a:t>
            </a:r>
          </a:p>
        </p:txBody>
      </p:sp>
      <p:sp>
        <p:nvSpPr>
          <p:cNvPr id="19" name="TextBox 18">
            <a:extLst>
              <a:ext uri="{FF2B5EF4-FFF2-40B4-BE49-F238E27FC236}">
                <a16:creationId xmlns:a16="http://schemas.microsoft.com/office/drawing/2014/main" id="{F5635F13-18B7-4C42-995A-A59C82A826B4}"/>
              </a:ext>
            </a:extLst>
          </p:cNvPr>
          <p:cNvSpPr txBox="1"/>
          <p:nvPr/>
        </p:nvSpPr>
        <p:spPr>
          <a:xfrm>
            <a:off x="9697015" y="3658448"/>
            <a:ext cx="8120268" cy="369332"/>
          </a:xfrm>
          <a:prstGeom prst="rect">
            <a:avLst/>
          </a:prstGeom>
          <a:noFill/>
        </p:spPr>
        <p:txBody>
          <a:bodyPr wrap="square">
            <a:spAutoFit/>
          </a:bodyPr>
          <a:lstStyle/>
          <a:p>
            <a:r>
              <a:rPr lang="en-US" dirty="0"/>
              <a:t>TECHNOLOGY</a:t>
            </a:r>
          </a:p>
        </p:txBody>
      </p:sp>
    </p:spTree>
    <p:extLst>
      <p:ext uri="{BB962C8B-B14F-4D97-AF65-F5344CB8AC3E}">
        <p14:creationId xmlns:p14="http://schemas.microsoft.com/office/powerpoint/2010/main" val="2805711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F786-4021-430A-88B1-5254B24C03E0}"/>
              </a:ext>
            </a:extLst>
          </p:cNvPr>
          <p:cNvSpPr>
            <a:spLocks noGrp="1"/>
          </p:cNvSpPr>
          <p:nvPr>
            <p:ph type="title"/>
          </p:nvPr>
        </p:nvSpPr>
        <p:spPr>
          <a:xfrm>
            <a:off x="838199" y="207846"/>
            <a:ext cx="10515600" cy="946840"/>
          </a:xfrm>
        </p:spPr>
        <p:txBody>
          <a:bodyPr/>
          <a:lstStyle/>
          <a:p>
            <a:pPr algn="ctr"/>
            <a:r>
              <a:rPr lang="en-US" dirty="0"/>
              <a:t>VOLUME TRADED</a:t>
            </a:r>
          </a:p>
        </p:txBody>
      </p:sp>
      <p:pic>
        <p:nvPicPr>
          <p:cNvPr id="5" name="Content Placeholder 4">
            <a:extLst>
              <a:ext uri="{FF2B5EF4-FFF2-40B4-BE49-F238E27FC236}">
                <a16:creationId xmlns:a16="http://schemas.microsoft.com/office/drawing/2014/main" id="{B1B0263B-60D4-4203-B311-016614C6C5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69"/>
          <a:stretch/>
        </p:blipFill>
        <p:spPr>
          <a:xfrm>
            <a:off x="665921" y="964186"/>
            <a:ext cx="10860157" cy="5685968"/>
          </a:xfrm>
        </p:spPr>
      </p:pic>
    </p:spTree>
    <p:extLst>
      <p:ext uri="{BB962C8B-B14F-4D97-AF65-F5344CB8AC3E}">
        <p14:creationId xmlns:p14="http://schemas.microsoft.com/office/powerpoint/2010/main" val="21972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6B86-37DE-42EA-BF97-A663E5A7986C}"/>
              </a:ext>
            </a:extLst>
          </p:cNvPr>
          <p:cNvSpPr>
            <a:spLocks noGrp="1"/>
          </p:cNvSpPr>
          <p:nvPr>
            <p:ph type="title"/>
          </p:nvPr>
        </p:nvSpPr>
        <p:spPr>
          <a:xfrm>
            <a:off x="838200" y="280287"/>
            <a:ext cx="10515600" cy="832123"/>
          </a:xfrm>
        </p:spPr>
        <p:txBody>
          <a:bodyPr/>
          <a:lstStyle/>
          <a:p>
            <a:pPr algn="ctr"/>
            <a:r>
              <a:rPr lang="en-US" dirty="0"/>
              <a:t>PORTFOLIO</a:t>
            </a:r>
          </a:p>
        </p:txBody>
      </p:sp>
      <p:pic>
        <p:nvPicPr>
          <p:cNvPr id="11" name="Content Placeholder 10">
            <a:extLst>
              <a:ext uri="{FF2B5EF4-FFF2-40B4-BE49-F238E27FC236}">
                <a16:creationId xmlns:a16="http://schemas.microsoft.com/office/drawing/2014/main" id="{70C72DB9-1400-4B31-8B0F-0C259520AEB3}"/>
              </a:ext>
            </a:extLst>
          </p:cNvPr>
          <p:cNvPicPr>
            <a:picLocks noGrp="1" noChangeAspect="1"/>
          </p:cNvPicPr>
          <p:nvPr>
            <p:ph idx="1"/>
          </p:nvPr>
        </p:nvPicPr>
        <p:blipFill rotWithShape="1">
          <a:blip r:embed="rId2"/>
          <a:srcRect l="22762" t="64120" r="56494" b="27409"/>
          <a:stretch/>
        </p:blipFill>
        <p:spPr>
          <a:xfrm>
            <a:off x="476257" y="1112410"/>
            <a:ext cx="6343646" cy="1457324"/>
          </a:xfrm>
          <a:ln>
            <a:solidFill>
              <a:schemeClr val="tx1"/>
            </a:solidFill>
          </a:ln>
        </p:spPr>
      </p:pic>
      <p:pic>
        <p:nvPicPr>
          <p:cNvPr id="9" name="Picture 8">
            <a:extLst>
              <a:ext uri="{FF2B5EF4-FFF2-40B4-BE49-F238E27FC236}">
                <a16:creationId xmlns:a16="http://schemas.microsoft.com/office/drawing/2014/main" id="{C38F2912-DA1B-488D-87F1-BEA48DC83444}"/>
              </a:ext>
            </a:extLst>
          </p:cNvPr>
          <p:cNvPicPr>
            <a:picLocks noChangeAspect="1"/>
          </p:cNvPicPr>
          <p:nvPr/>
        </p:nvPicPr>
        <p:blipFill rotWithShape="1">
          <a:blip r:embed="rId3"/>
          <a:srcRect l="22812" t="23610" r="54532" b="9932"/>
          <a:stretch/>
        </p:blipFill>
        <p:spPr>
          <a:xfrm>
            <a:off x="8062905" y="425724"/>
            <a:ext cx="3652838" cy="5867125"/>
          </a:xfrm>
          <a:prstGeom prst="rect">
            <a:avLst/>
          </a:prstGeom>
          <a:ln>
            <a:solidFill>
              <a:schemeClr val="tx1"/>
            </a:solidFill>
          </a:ln>
        </p:spPr>
      </p:pic>
      <p:sp>
        <p:nvSpPr>
          <p:cNvPr id="13" name="TextBox 12">
            <a:extLst>
              <a:ext uri="{FF2B5EF4-FFF2-40B4-BE49-F238E27FC236}">
                <a16:creationId xmlns:a16="http://schemas.microsoft.com/office/drawing/2014/main" id="{55BFE315-4BA4-499C-B57F-9BC75F712F70}"/>
              </a:ext>
            </a:extLst>
          </p:cNvPr>
          <p:cNvSpPr txBox="1"/>
          <p:nvPr/>
        </p:nvSpPr>
        <p:spPr>
          <a:xfrm>
            <a:off x="600080" y="1112410"/>
            <a:ext cx="6096000" cy="369332"/>
          </a:xfrm>
          <a:prstGeom prst="rect">
            <a:avLst/>
          </a:prstGeom>
          <a:noFill/>
        </p:spPr>
        <p:txBody>
          <a:bodyPr wrap="square">
            <a:spAutoFit/>
          </a:bodyPr>
          <a:lstStyle/>
          <a:p>
            <a:r>
              <a:rPr lang="en-US" b="1" dirty="0">
                <a:solidFill>
                  <a:srgbClr val="FF0000"/>
                </a:solidFill>
              </a:rPr>
              <a:t>INVESTOR’S PROFILE</a:t>
            </a:r>
          </a:p>
        </p:txBody>
      </p:sp>
      <p:sp>
        <p:nvSpPr>
          <p:cNvPr id="15" name="TextBox 14">
            <a:extLst>
              <a:ext uri="{FF2B5EF4-FFF2-40B4-BE49-F238E27FC236}">
                <a16:creationId xmlns:a16="http://schemas.microsoft.com/office/drawing/2014/main" id="{2A173CA2-D570-40B0-BCC7-8CC3380914C3}"/>
              </a:ext>
            </a:extLst>
          </p:cNvPr>
          <p:cNvSpPr txBox="1"/>
          <p:nvPr/>
        </p:nvSpPr>
        <p:spPr>
          <a:xfrm>
            <a:off x="338133" y="3509309"/>
            <a:ext cx="7377113" cy="1938992"/>
          </a:xfrm>
          <a:prstGeom prst="rect">
            <a:avLst/>
          </a:prstGeom>
          <a:noFill/>
        </p:spPr>
        <p:txBody>
          <a:bodyPr wrap="square">
            <a:spAutoFit/>
          </a:bodyPr>
          <a:lstStyle/>
          <a:p>
            <a:pPr marL="285750" indent="-285750">
              <a:buFont typeface="Wingdings" panose="05000000000000000000" pitchFamily="2" charset="2"/>
              <a:buChar char="Ø"/>
            </a:pPr>
            <a:r>
              <a:rPr lang="en-US" sz="2400" b="1" dirty="0"/>
              <a:t>The table on top shows the Investor’s profile and what they tends to achieve by investing in the stock market</a:t>
            </a:r>
          </a:p>
          <a:p>
            <a:endParaRPr lang="en-US" sz="2400" b="1" dirty="0"/>
          </a:p>
          <a:p>
            <a:pPr marL="285750" indent="-285750">
              <a:buFont typeface="Wingdings" panose="05000000000000000000" pitchFamily="2" charset="2"/>
              <a:buChar char="Ø"/>
            </a:pPr>
            <a:r>
              <a:rPr lang="en-US" sz="2400" b="1" dirty="0"/>
              <a:t>The table on the right shows returns </a:t>
            </a:r>
            <a:r>
              <a:rPr lang="en-US" sz="2400" b="1" dirty="0" err="1"/>
              <a:t>Mr</a:t>
            </a:r>
            <a:r>
              <a:rPr lang="en-US" sz="2400" b="1" dirty="0"/>
              <a:t> Patrick and </a:t>
            </a:r>
            <a:r>
              <a:rPr lang="en-US" sz="2400" b="1" dirty="0" err="1"/>
              <a:t>Mr</a:t>
            </a:r>
            <a:r>
              <a:rPr lang="en-US" sz="2400" b="1" dirty="0"/>
              <a:t> Peter gets for investing in each stocks</a:t>
            </a:r>
          </a:p>
        </p:txBody>
      </p:sp>
    </p:spTree>
    <p:extLst>
      <p:ext uri="{BB962C8B-B14F-4D97-AF65-F5344CB8AC3E}">
        <p14:creationId xmlns:p14="http://schemas.microsoft.com/office/powerpoint/2010/main" val="346164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943E-DB5B-4208-BD66-42FF03FD0F6A}"/>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7CB3CE22-2B70-4E0F-8E50-F637A91F6A09}"/>
              </a:ext>
            </a:extLst>
          </p:cNvPr>
          <p:cNvSpPr>
            <a:spLocks noGrp="1"/>
          </p:cNvSpPr>
          <p:nvPr>
            <p:ph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AVIATION industry is not lucrative for investment </a:t>
            </a:r>
          </a:p>
          <a:p>
            <a:pPr>
              <a:buFont typeface="Wingdings" panose="05000000000000000000" pitchFamily="2" charset="2"/>
              <a:buChar char="Ø"/>
            </a:pPr>
            <a:r>
              <a:rPr lang="en-US" dirty="0"/>
              <a:t>FINANCE &amp; PHARMACY though has been able to withstand and sustain throughout 5 years window, may still not able to give investors the expected returns.</a:t>
            </a:r>
          </a:p>
          <a:p>
            <a:pPr>
              <a:buFont typeface="Wingdings" panose="05000000000000000000" pitchFamily="2" charset="2"/>
              <a:buChar char="Ø"/>
            </a:pPr>
            <a:r>
              <a:rPr lang="en-US" dirty="0"/>
              <a:t>TECHNOLOGY industry has a promising outlook. It is highly recommended to invest in this industry having stocks with a good track history.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78560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8192-2529-472B-94DC-E951C04A7633}"/>
              </a:ext>
            </a:extLst>
          </p:cNvPr>
          <p:cNvSpPr>
            <a:spLocks noGrp="1"/>
          </p:cNvSpPr>
          <p:nvPr>
            <p:ph type="title"/>
          </p:nvPr>
        </p:nvSpPr>
        <p:spPr>
          <a:xfrm>
            <a:off x="133349" y="127000"/>
            <a:ext cx="11915775" cy="1473200"/>
          </a:xfrm>
        </p:spPr>
        <p:txBody>
          <a:bodyPr/>
          <a:lstStyle/>
          <a:p>
            <a:pPr algn="ctr"/>
            <a:r>
              <a:rPr lang="en-US" dirty="0"/>
              <a:t>RECOMMENDATIONS </a:t>
            </a:r>
          </a:p>
        </p:txBody>
      </p:sp>
      <p:sp>
        <p:nvSpPr>
          <p:cNvPr id="3" name="Content Placeholder 2">
            <a:extLst>
              <a:ext uri="{FF2B5EF4-FFF2-40B4-BE49-F238E27FC236}">
                <a16:creationId xmlns:a16="http://schemas.microsoft.com/office/drawing/2014/main" id="{692C63CC-806E-437E-8909-165CB3FAF293}"/>
              </a:ext>
            </a:extLst>
          </p:cNvPr>
          <p:cNvSpPr>
            <a:spLocks noGrp="1"/>
          </p:cNvSpPr>
          <p:nvPr>
            <p:ph idx="1"/>
          </p:nvPr>
        </p:nvSpPr>
        <p:spPr>
          <a:xfrm>
            <a:off x="133348" y="1720850"/>
            <a:ext cx="11915775" cy="5010150"/>
          </a:xfrm>
        </p:spPr>
        <p:txBody>
          <a:bodyPr/>
          <a:lstStyle/>
          <a:p>
            <a:pPr marL="0" indent="0">
              <a:buNone/>
            </a:pPr>
            <a:r>
              <a:rPr lang="en-US" dirty="0"/>
              <a:t> </a:t>
            </a:r>
          </a:p>
          <a:p>
            <a:pPr>
              <a:buFont typeface="Wingdings" panose="05000000000000000000" pitchFamily="2" charset="2"/>
              <a:buChar char="Ø"/>
            </a:pPr>
            <a:endParaRPr lang="en-US" dirty="0"/>
          </a:p>
          <a:p>
            <a:pPr>
              <a:buFont typeface="Wingdings" panose="05000000000000000000" pitchFamily="2" charset="2"/>
              <a:buChar char="Ø"/>
            </a:pPr>
            <a:r>
              <a:rPr lang="en-US" dirty="0"/>
              <a:t>Based on the risk an investor is willing to take, following things can be recommended:</a:t>
            </a:r>
          </a:p>
          <a:p>
            <a:r>
              <a:rPr lang="en-US" dirty="0">
                <a:solidFill>
                  <a:srgbClr val="FF0000"/>
                </a:solidFill>
              </a:rPr>
              <a:t>For Mr. Patrick </a:t>
            </a:r>
            <a:r>
              <a:rPr lang="en-US" dirty="0"/>
              <a:t>: Either of </a:t>
            </a:r>
            <a:r>
              <a:rPr lang="en-US" dirty="0">
                <a:solidFill>
                  <a:srgbClr val="FF0000"/>
                </a:solidFill>
              </a:rPr>
              <a:t>AMZN or MFST</a:t>
            </a:r>
            <a:r>
              <a:rPr lang="en-US" dirty="0"/>
              <a:t> gives him the desired returns</a:t>
            </a:r>
          </a:p>
          <a:p>
            <a:r>
              <a:rPr lang="en-US" dirty="0">
                <a:solidFill>
                  <a:srgbClr val="FF0000"/>
                </a:solidFill>
              </a:rPr>
              <a:t>For Mt. Peter </a:t>
            </a:r>
            <a:r>
              <a:rPr lang="en-US" dirty="0"/>
              <a:t>: Any of these 3 stocks can give him the highest returns (with different risks associated for each) – </a:t>
            </a:r>
            <a:r>
              <a:rPr lang="en-US" dirty="0">
                <a:solidFill>
                  <a:srgbClr val="FF0000"/>
                </a:solidFill>
              </a:rPr>
              <a:t>AMZN, MFST or AAPL</a:t>
            </a:r>
          </a:p>
        </p:txBody>
      </p:sp>
    </p:spTree>
    <p:extLst>
      <p:ext uri="{BB962C8B-B14F-4D97-AF65-F5344CB8AC3E}">
        <p14:creationId xmlns:p14="http://schemas.microsoft.com/office/powerpoint/2010/main" val="3341406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E7AC-E038-4448-89F9-F0AC1B1335F7}"/>
              </a:ext>
            </a:extLst>
          </p:cNvPr>
          <p:cNvSpPr>
            <a:spLocks noGrp="1"/>
          </p:cNvSpPr>
          <p:nvPr>
            <p:ph type="title"/>
          </p:nvPr>
        </p:nvSpPr>
        <p:spPr>
          <a:xfrm>
            <a:off x="838200" y="152401"/>
            <a:ext cx="10515600" cy="1120774"/>
          </a:xfrm>
        </p:spPr>
        <p:txBody>
          <a:bodyPr/>
          <a:lstStyle/>
          <a:p>
            <a:pPr algn="ctr"/>
            <a:r>
              <a:rPr lang="en-US" dirty="0"/>
              <a:t>APPENDIX : Making sense of key terms</a:t>
            </a:r>
          </a:p>
        </p:txBody>
      </p:sp>
      <p:sp>
        <p:nvSpPr>
          <p:cNvPr id="3" name="Content Placeholder 2">
            <a:extLst>
              <a:ext uri="{FF2B5EF4-FFF2-40B4-BE49-F238E27FC236}">
                <a16:creationId xmlns:a16="http://schemas.microsoft.com/office/drawing/2014/main" id="{82C872A9-FB18-476A-95B6-ED036AE558C8}"/>
              </a:ext>
            </a:extLst>
          </p:cNvPr>
          <p:cNvSpPr>
            <a:spLocks noGrp="1"/>
          </p:cNvSpPr>
          <p:nvPr>
            <p:ph idx="1"/>
          </p:nvPr>
        </p:nvSpPr>
        <p:spPr>
          <a:xfrm>
            <a:off x="295275" y="1120774"/>
            <a:ext cx="11601450" cy="5661026"/>
          </a:xfrm>
        </p:spPr>
        <p:txBody>
          <a:bodyPr>
            <a:normAutofit fontScale="85000" lnSpcReduction="10000"/>
          </a:bodyPr>
          <a:lstStyle/>
          <a:p>
            <a:pPr marL="0" indent="0">
              <a:buNone/>
            </a:pPr>
            <a:endParaRPr lang="en-US" sz="2500" dirty="0"/>
          </a:p>
          <a:p>
            <a:pPr marL="0" indent="0">
              <a:buNone/>
            </a:pPr>
            <a:endParaRPr lang="en-US" sz="2500" dirty="0"/>
          </a:p>
          <a:p>
            <a:pPr marL="0" indent="0">
              <a:buNone/>
            </a:pPr>
            <a:endParaRPr lang="en-US" sz="2500" dirty="0"/>
          </a:p>
          <a:p>
            <a:pPr marL="457200" indent="-457200">
              <a:buAutoNum type="arabicPeriod"/>
            </a:pPr>
            <a:r>
              <a:rPr lang="en-US" sz="2500" dirty="0"/>
              <a:t>Normalized prices : Increase in the stock prices compared to Day 1 of the window </a:t>
            </a:r>
          </a:p>
          <a:p>
            <a:pPr marL="0" indent="0">
              <a:buNone/>
            </a:pPr>
            <a:r>
              <a:rPr lang="en-US" sz="2500" dirty="0"/>
              <a:t>	- If greater than 1 : positive trend</a:t>
            </a:r>
          </a:p>
          <a:p>
            <a:pPr marL="0" indent="0">
              <a:buNone/>
            </a:pPr>
            <a:r>
              <a:rPr lang="en-US" sz="2500" dirty="0"/>
              <a:t>	- If less than 1 : negative trend</a:t>
            </a:r>
          </a:p>
          <a:p>
            <a:pPr marL="0" indent="0">
              <a:buNone/>
            </a:pPr>
            <a:r>
              <a:rPr lang="en-US" sz="2500" dirty="0"/>
              <a:t>2. Relative strength (w.r.t SP 500)</a:t>
            </a:r>
          </a:p>
          <a:p>
            <a:pPr marL="0" indent="0">
              <a:buNone/>
            </a:pPr>
            <a:r>
              <a:rPr lang="en-US" sz="2500" dirty="0"/>
              <a:t>	- positive slope means : It is performing better than the industry</a:t>
            </a:r>
          </a:p>
          <a:p>
            <a:pPr marL="0" indent="0">
              <a:buNone/>
            </a:pPr>
            <a:r>
              <a:rPr lang="en-US" sz="2500" dirty="0"/>
              <a:t>	- negative slope means : worse than industry</a:t>
            </a:r>
          </a:p>
          <a:p>
            <a:pPr marL="0" indent="0">
              <a:buNone/>
            </a:pPr>
            <a:r>
              <a:rPr lang="en-US" sz="2500" dirty="0"/>
              <a:t>	- sideways movement : At par with the industry</a:t>
            </a:r>
          </a:p>
          <a:p>
            <a:pPr marL="0" indent="0">
              <a:buNone/>
            </a:pPr>
            <a:r>
              <a:rPr lang="en-US" sz="2500" dirty="0"/>
              <a:t>3. Sharpe Ratio</a:t>
            </a:r>
          </a:p>
          <a:p>
            <a:pPr marL="0" indent="0">
              <a:buNone/>
            </a:pPr>
            <a:r>
              <a:rPr lang="en-US" sz="2500" dirty="0"/>
              <a:t>	- Higher the </a:t>
            </a:r>
            <a:r>
              <a:rPr lang="en-US" sz="2500" dirty="0" err="1"/>
              <a:t>sharpe</a:t>
            </a:r>
            <a:r>
              <a:rPr lang="en-US" sz="2500" dirty="0"/>
              <a:t> ratio, more attractive is the stock</a:t>
            </a:r>
          </a:p>
          <a:p>
            <a:pPr marL="0" indent="0">
              <a:buNone/>
            </a:pPr>
            <a:r>
              <a:rPr lang="en-US" sz="2500" dirty="0"/>
              <a:t>4. Annualized Returns : </a:t>
            </a:r>
            <a:r>
              <a:rPr lang="en-US" sz="2500" b="0" i="0" dirty="0">
                <a:solidFill>
                  <a:srgbClr val="202124"/>
                </a:solidFill>
                <a:effectLst/>
                <a:latin typeface="arial" panose="020B0604020202020204" pitchFamily="34" charset="0"/>
              </a:rPr>
              <a:t> </a:t>
            </a:r>
            <a:r>
              <a:rPr lang="en-US" sz="2500" b="0" dirty="0">
                <a:solidFill>
                  <a:srgbClr val="202124"/>
                </a:solidFill>
              </a:rPr>
              <a:t>It is </a:t>
            </a:r>
            <a:r>
              <a:rPr lang="en-US" sz="2500" i="0" dirty="0">
                <a:solidFill>
                  <a:srgbClr val="202124"/>
                </a:solidFill>
                <a:effectLst/>
              </a:rPr>
              <a:t>the geometric average amount of money earned by an   						    investment each year over a given time period</a:t>
            </a:r>
            <a:endParaRPr lang="en-US" sz="2500" dirty="0"/>
          </a:p>
          <a:p>
            <a:pPr marL="0" indent="0">
              <a:buNone/>
            </a:pPr>
            <a:endParaRPr lang="en-US" sz="2500" dirty="0"/>
          </a:p>
          <a:p>
            <a:endParaRPr lang="en-US" sz="2500" dirty="0"/>
          </a:p>
        </p:txBody>
      </p:sp>
    </p:spTree>
    <p:extLst>
      <p:ext uri="{BB962C8B-B14F-4D97-AF65-F5344CB8AC3E}">
        <p14:creationId xmlns:p14="http://schemas.microsoft.com/office/powerpoint/2010/main" val="408465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BFAE-88BC-4451-B417-C51BB146268E}"/>
              </a:ext>
            </a:extLst>
          </p:cNvPr>
          <p:cNvSpPr>
            <a:spLocks noGrp="1"/>
          </p:cNvSpPr>
          <p:nvPr>
            <p:ph type="title"/>
          </p:nvPr>
        </p:nvSpPr>
        <p:spPr>
          <a:xfrm>
            <a:off x="838200" y="438150"/>
            <a:ext cx="10515600" cy="1325563"/>
          </a:xfrm>
        </p:spPr>
        <p:txBody>
          <a:bodyPr/>
          <a:lstStyle/>
          <a:p>
            <a:pPr algn="ctr"/>
            <a:r>
              <a:rPr lang="en-US" dirty="0"/>
              <a:t>BUSINESS OBJECTIVE</a:t>
            </a:r>
          </a:p>
        </p:txBody>
      </p:sp>
      <p:sp>
        <p:nvSpPr>
          <p:cNvPr id="3" name="Content Placeholder 2">
            <a:extLst>
              <a:ext uri="{FF2B5EF4-FFF2-40B4-BE49-F238E27FC236}">
                <a16:creationId xmlns:a16="http://schemas.microsoft.com/office/drawing/2014/main" id="{E145EC15-BD72-49F5-8599-5977A69C2C1C}"/>
              </a:ext>
            </a:extLst>
          </p:cNvPr>
          <p:cNvSpPr>
            <a:spLocks noGrp="1"/>
          </p:cNvSpPr>
          <p:nvPr>
            <p:ph idx="1"/>
          </p:nvPr>
        </p:nvSpPr>
        <p:spPr>
          <a:xfrm>
            <a:off x="180975" y="1571625"/>
            <a:ext cx="11877675" cy="5124450"/>
          </a:xfrm>
        </p:spPr>
        <p:txBody>
          <a:bodyPr/>
          <a:lstStyle/>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To come up with key insights from the stock market analysis and accordingly design the portfolio for </a:t>
            </a:r>
            <a:r>
              <a:rPr lang="en-US" dirty="0" err="1"/>
              <a:t>Mr</a:t>
            </a:r>
            <a:r>
              <a:rPr lang="en-US" dirty="0"/>
              <a:t> Patrick and </a:t>
            </a:r>
            <a:r>
              <a:rPr lang="en-US" dirty="0" err="1"/>
              <a:t>Mr</a:t>
            </a:r>
            <a:r>
              <a:rPr lang="en-US" dirty="0"/>
              <a:t> Peter</a:t>
            </a:r>
          </a:p>
          <a:p>
            <a:pPr>
              <a:buFont typeface="Wingdings" panose="05000000000000000000" pitchFamily="2" charset="2"/>
              <a:buChar char="Ø"/>
            </a:pPr>
            <a:r>
              <a:rPr lang="en-US" dirty="0"/>
              <a:t>Understanding the Investors’ profile to recommend them suitable investment strategy.</a:t>
            </a:r>
          </a:p>
          <a:p>
            <a:pPr>
              <a:buFont typeface="Wingdings" panose="05000000000000000000" pitchFamily="2" charset="2"/>
              <a:buChar char="Ø"/>
            </a:pPr>
            <a:r>
              <a:rPr lang="en-US" dirty="0"/>
              <a:t>To fulfil the investors’ aspirations: Double the amount in next 5 years for </a:t>
            </a:r>
            <a:r>
              <a:rPr lang="en-US" dirty="0" err="1"/>
              <a:t>Mr</a:t>
            </a:r>
            <a:r>
              <a:rPr lang="en-US" dirty="0"/>
              <a:t> Patrick (Low Risk, High Returns) and recommend the maximum return giving stocks for </a:t>
            </a:r>
            <a:r>
              <a:rPr lang="en-US" dirty="0" err="1"/>
              <a:t>Mr</a:t>
            </a:r>
            <a:r>
              <a:rPr lang="en-US" dirty="0"/>
              <a:t> Peter (Ready to take risk, High Returns)</a:t>
            </a:r>
          </a:p>
        </p:txBody>
      </p:sp>
    </p:spTree>
    <p:extLst>
      <p:ext uri="{BB962C8B-B14F-4D97-AF65-F5344CB8AC3E}">
        <p14:creationId xmlns:p14="http://schemas.microsoft.com/office/powerpoint/2010/main" val="93866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3901-B3E7-4F85-8C44-972C3F6BFC49}"/>
              </a:ext>
            </a:extLst>
          </p:cNvPr>
          <p:cNvSpPr>
            <a:spLocks noGrp="1"/>
          </p:cNvSpPr>
          <p:nvPr>
            <p:ph type="title"/>
          </p:nvPr>
        </p:nvSpPr>
        <p:spPr>
          <a:xfrm>
            <a:off x="771525" y="150811"/>
            <a:ext cx="10515600" cy="1325563"/>
          </a:xfrm>
        </p:spPr>
        <p:txBody>
          <a:bodyPr/>
          <a:lstStyle/>
          <a:p>
            <a:pPr algn="ctr"/>
            <a:r>
              <a:rPr lang="en-US" dirty="0"/>
              <a:t>DATA PREPARATION AND ANALYSIS</a:t>
            </a:r>
          </a:p>
        </p:txBody>
      </p:sp>
      <p:sp>
        <p:nvSpPr>
          <p:cNvPr id="3" name="Content Placeholder 2">
            <a:extLst>
              <a:ext uri="{FF2B5EF4-FFF2-40B4-BE49-F238E27FC236}">
                <a16:creationId xmlns:a16="http://schemas.microsoft.com/office/drawing/2014/main" id="{2808EE0D-EED9-4020-8D5A-B5A57F89AD05}"/>
              </a:ext>
            </a:extLst>
          </p:cNvPr>
          <p:cNvSpPr>
            <a:spLocks noGrp="1"/>
          </p:cNvSpPr>
          <p:nvPr>
            <p:ph idx="1"/>
          </p:nvPr>
        </p:nvSpPr>
        <p:spPr>
          <a:xfrm>
            <a:off x="276225" y="1476374"/>
            <a:ext cx="11734800" cy="5153025"/>
          </a:xfrm>
        </p:spPr>
        <p:txBody>
          <a:bodyPr>
            <a:normAutofit/>
          </a:bodyPr>
          <a:lstStyle/>
          <a:p>
            <a:endParaRPr lang="en-US" dirty="0"/>
          </a:p>
          <a:p>
            <a:endParaRPr lang="en-US" dirty="0"/>
          </a:p>
          <a:p>
            <a:endParaRPr lang="en-US" dirty="0"/>
          </a:p>
          <a:p>
            <a:r>
              <a:rPr lang="en-US" dirty="0"/>
              <a:t>All the 25 data files and Market Index (S&amp;P 500) datasets was imported and was converted into single dataset with 5 years window.</a:t>
            </a:r>
          </a:p>
          <a:p>
            <a:r>
              <a:rPr lang="en-US" dirty="0"/>
              <a:t>The dataset has been grouped industry-wise, by Close price and by Volume.</a:t>
            </a:r>
          </a:p>
          <a:p>
            <a:r>
              <a:rPr lang="en-US" dirty="0"/>
              <a:t>The dataset did not included any missing values. Important Stock Visualizations were performed to gain insights with and without normalization using </a:t>
            </a:r>
            <a:r>
              <a:rPr lang="en-US" dirty="0" err="1"/>
              <a:t>Plotly</a:t>
            </a:r>
            <a:r>
              <a:rPr lang="en-US" dirty="0"/>
              <a:t> and Tableau both.</a:t>
            </a:r>
          </a:p>
          <a:p>
            <a:r>
              <a:rPr lang="en-US" dirty="0"/>
              <a:t>Important Metrics and Ratios were calculated for building a comprehensive portfolio for the investor</a:t>
            </a:r>
          </a:p>
          <a:p>
            <a:r>
              <a:rPr lang="en-US" dirty="0"/>
              <a:t>Expected returns were calculated for each stock for both the investors</a:t>
            </a:r>
          </a:p>
          <a:p>
            <a:r>
              <a:rPr lang="en-US" dirty="0"/>
              <a:t>Expected returns were then matched with investors aspirations to build the final portfolio </a:t>
            </a:r>
          </a:p>
        </p:txBody>
      </p:sp>
    </p:spTree>
    <p:extLst>
      <p:ext uri="{BB962C8B-B14F-4D97-AF65-F5344CB8AC3E}">
        <p14:creationId xmlns:p14="http://schemas.microsoft.com/office/powerpoint/2010/main" val="105892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0551-3CEE-4D75-BE9C-7A4CF94BCF1C}"/>
              </a:ext>
            </a:extLst>
          </p:cNvPr>
          <p:cNvSpPr>
            <a:spLocks noGrp="1"/>
          </p:cNvSpPr>
          <p:nvPr>
            <p:ph type="title"/>
          </p:nvPr>
        </p:nvSpPr>
        <p:spPr>
          <a:xfrm>
            <a:off x="752475" y="30798"/>
            <a:ext cx="10515600" cy="401319"/>
          </a:xfrm>
        </p:spPr>
        <p:txBody>
          <a:bodyPr/>
          <a:lstStyle/>
          <a:p>
            <a:pPr algn="ctr"/>
            <a:r>
              <a:rPr lang="en-US" sz="3000" b="1" dirty="0">
                <a:solidFill>
                  <a:schemeClr val="tx1"/>
                </a:solidFill>
              </a:rPr>
              <a:t>AVIATION</a:t>
            </a:r>
          </a:p>
        </p:txBody>
      </p:sp>
      <p:pic>
        <p:nvPicPr>
          <p:cNvPr id="11" name="Content Placeholder 10">
            <a:extLst>
              <a:ext uri="{FF2B5EF4-FFF2-40B4-BE49-F238E27FC236}">
                <a16:creationId xmlns:a16="http://schemas.microsoft.com/office/drawing/2014/main" id="{67E1D7D0-5A39-4B08-B99F-7BAC70BD709A}"/>
              </a:ext>
            </a:extLst>
          </p:cNvPr>
          <p:cNvPicPr>
            <a:picLocks noGrp="1" noChangeAspect="1"/>
          </p:cNvPicPr>
          <p:nvPr>
            <p:ph idx="1"/>
          </p:nvPr>
        </p:nvPicPr>
        <p:blipFill rotWithShape="1">
          <a:blip r:embed="rId2"/>
          <a:srcRect t="5545" r="10475" b="7115"/>
          <a:stretch/>
        </p:blipFill>
        <p:spPr>
          <a:xfrm>
            <a:off x="209550" y="825004"/>
            <a:ext cx="11810999" cy="5108257"/>
          </a:xfrm>
        </p:spPr>
      </p:pic>
      <p:sp>
        <p:nvSpPr>
          <p:cNvPr id="7" name="TextBox 6">
            <a:extLst>
              <a:ext uri="{FF2B5EF4-FFF2-40B4-BE49-F238E27FC236}">
                <a16:creationId xmlns:a16="http://schemas.microsoft.com/office/drawing/2014/main" id="{C4C01A3D-16A5-4006-991A-9A92712872AD}"/>
              </a:ext>
            </a:extLst>
          </p:cNvPr>
          <p:cNvSpPr txBox="1"/>
          <p:nvPr/>
        </p:nvSpPr>
        <p:spPr>
          <a:xfrm>
            <a:off x="295275" y="5903872"/>
            <a:ext cx="11810999" cy="923330"/>
          </a:xfrm>
          <a:prstGeom prst="rect">
            <a:avLst/>
          </a:prstGeom>
          <a:noFill/>
        </p:spPr>
        <p:txBody>
          <a:bodyPr wrap="square">
            <a:spAutoFit/>
          </a:bodyPr>
          <a:lstStyle/>
          <a:p>
            <a:r>
              <a:rPr lang="en-US" b="1" dirty="0">
                <a:solidFill>
                  <a:srgbClr val="FF0000"/>
                </a:solidFill>
              </a:rPr>
              <a:t>Based on the trend of these stock prices, it can be said that AVIATION sector in general has been hit very hard by the COVID PANDEMIC. Almost all stock prices shows NEGATIVE or SIDEWAYS trend from 2019-end onwards. One should avoid investing in the Aviation Sector</a:t>
            </a:r>
          </a:p>
        </p:txBody>
      </p:sp>
    </p:spTree>
    <p:extLst>
      <p:ext uri="{BB962C8B-B14F-4D97-AF65-F5344CB8AC3E}">
        <p14:creationId xmlns:p14="http://schemas.microsoft.com/office/powerpoint/2010/main" val="258903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7E80-3CBF-4B23-8CDD-2EFD0A54D16E}"/>
              </a:ext>
            </a:extLst>
          </p:cNvPr>
          <p:cNvSpPr>
            <a:spLocks noGrp="1"/>
          </p:cNvSpPr>
          <p:nvPr>
            <p:ph type="title"/>
          </p:nvPr>
        </p:nvSpPr>
        <p:spPr>
          <a:xfrm>
            <a:off x="838200" y="0"/>
            <a:ext cx="10515600" cy="568976"/>
          </a:xfrm>
        </p:spPr>
        <p:txBody>
          <a:bodyPr/>
          <a:lstStyle/>
          <a:p>
            <a:pPr algn="ctr"/>
            <a:r>
              <a:rPr lang="en-US" sz="3000" b="1" dirty="0">
                <a:solidFill>
                  <a:schemeClr val="tx1"/>
                </a:solidFill>
              </a:rPr>
              <a:t>FINANCE</a:t>
            </a:r>
          </a:p>
        </p:txBody>
      </p:sp>
      <p:pic>
        <p:nvPicPr>
          <p:cNvPr id="11" name="Content Placeholder 10">
            <a:extLst>
              <a:ext uri="{FF2B5EF4-FFF2-40B4-BE49-F238E27FC236}">
                <a16:creationId xmlns:a16="http://schemas.microsoft.com/office/drawing/2014/main" id="{3A8CBEBE-AFEE-440E-91E7-F687E0764C83}"/>
              </a:ext>
            </a:extLst>
          </p:cNvPr>
          <p:cNvPicPr>
            <a:picLocks noGrp="1" noChangeAspect="1"/>
          </p:cNvPicPr>
          <p:nvPr>
            <p:ph idx="1"/>
          </p:nvPr>
        </p:nvPicPr>
        <p:blipFill rotWithShape="1">
          <a:blip r:embed="rId2"/>
          <a:srcRect t="4889" r="2944" b="6238"/>
          <a:stretch/>
        </p:blipFill>
        <p:spPr>
          <a:xfrm>
            <a:off x="254793" y="803908"/>
            <a:ext cx="11746707" cy="4695827"/>
          </a:xfrm>
        </p:spPr>
      </p:pic>
      <p:sp>
        <p:nvSpPr>
          <p:cNvPr id="7" name="TextBox 6">
            <a:extLst>
              <a:ext uri="{FF2B5EF4-FFF2-40B4-BE49-F238E27FC236}">
                <a16:creationId xmlns:a16="http://schemas.microsoft.com/office/drawing/2014/main" id="{B3378807-B8A4-47F2-99F0-75EBA2A8DEFC}"/>
              </a:ext>
            </a:extLst>
          </p:cNvPr>
          <p:cNvSpPr txBox="1"/>
          <p:nvPr/>
        </p:nvSpPr>
        <p:spPr>
          <a:xfrm>
            <a:off x="254793" y="5592427"/>
            <a:ext cx="11851482" cy="923330"/>
          </a:xfrm>
          <a:prstGeom prst="rect">
            <a:avLst/>
          </a:prstGeom>
          <a:noFill/>
        </p:spPr>
        <p:txBody>
          <a:bodyPr wrap="square">
            <a:spAutoFit/>
          </a:bodyPr>
          <a:lstStyle/>
          <a:p>
            <a:r>
              <a:rPr lang="en-US" b="1" dirty="0">
                <a:solidFill>
                  <a:srgbClr val="FF0000"/>
                </a:solidFill>
              </a:rPr>
              <a:t>BCS, CS and DB has shown NEGATIVE trend over the years. Thus, its not recommended to invest in these stocks. GS and MS though started off well has not been able to consistently show positive trend. One should be careful in investing in these stocks. WFC though has shown consistent performance, it has not been  able to register a sustainable positive growth.</a:t>
            </a:r>
          </a:p>
        </p:txBody>
      </p:sp>
    </p:spTree>
    <p:extLst>
      <p:ext uri="{BB962C8B-B14F-4D97-AF65-F5344CB8AC3E}">
        <p14:creationId xmlns:p14="http://schemas.microsoft.com/office/powerpoint/2010/main" val="61663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9A87-D05A-4038-A190-058EBA5202E5}"/>
              </a:ext>
            </a:extLst>
          </p:cNvPr>
          <p:cNvSpPr>
            <a:spLocks noGrp="1"/>
          </p:cNvSpPr>
          <p:nvPr>
            <p:ph type="title"/>
          </p:nvPr>
        </p:nvSpPr>
        <p:spPr>
          <a:xfrm>
            <a:off x="838199" y="142785"/>
            <a:ext cx="10515600" cy="245850"/>
          </a:xfrm>
        </p:spPr>
        <p:txBody>
          <a:bodyPr/>
          <a:lstStyle/>
          <a:p>
            <a:pPr algn="ctr"/>
            <a:r>
              <a:rPr lang="en-US" sz="3000" b="1" dirty="0">
                <a:solidFill>
                  <a:schemeClr val="tx1"/>
                </a:solidFill>
              </a:rPr>
              <a:t>PHARMACY</a:t>
            </a:r>
          </a:p>
        </p:txBody>
      </p:sp>
      <p:pic>
        <p:nvPicPr>
          <p:cNvPr id="5" name="Content Placeholder 4">
            <a:extLst>
              <a:ext uri="{FF2B5EF4-FFF2-40B4-BE49-F238E27FC236}">
                <a16:creationId xmlns:a16="http://schemas.microsoft.com/office/drawing/2014/main" id="{BBF0A579-D5C6-45DD-9DB1-402256E24460}"/>
              </a:ext>
            </a:extLst>
          </p:cNvPr>
          <p:cNvPicPr>
            <a:picLocks noGrp="1" noChangeAspect="1"/>
          </p:cNvPicPr>
          <p:nvPr>
            <p:ph idx="1"/>
          </p:nvPr>
        </p:nvPicPr>
        <p:blipFill rotWithShape="1">
          <a:blip r:embed="rId2"/>
          <a:srcRect t="4284" b="9979"/>
          <a:stretch/>
        </p:blipFill>
        <p:spPr>
          <a:xfrm>
            <a:off x="104775" y="704849"/>
            <a:ext cx="11734800" cy="5010151"/>
          </a:xfrm>
        </p:spPr>
      </p:pic>
      <p:sp>
        <p:nvSpPr>
          <p:cNvPr id="7" name="TextBox 6">
            <a:extLst>
              <a:ext uri="{FF2B5EF4-FFF2-40B4-BE49-F238E27FC236}">
                <a16:creationId xmlns:a16="http://schemas.microsoft.com/office/drawing/2014/main" id="{5778F76E-FA13-48CA-920B-AE1ADCBFFCAD}"/>
              </a:ext>
            </a:extLst>
          </p:cNvPr>
          <p:cNvSpPr txBox="1"/>
          <p:nvPr/>
        </p:nvSpPr>
        <p:spPr>
          <a:xfrm>
            <a:off x="321468" y="5791885"/>
            <a:ext cx="11549063" cy="923330"/>
          </a:xfrm>
          <a:prstGeom prst="rect">
            <a:avLst/>
          </a:prstGeom>
          <a:noFill/>
        </p:spPr>
        <p:txBody>
          <a:bodyPr wrap="square">
            <a:spAutoFit/>
          </a:bodyPr>
          <a:lstStyle/>
          <a:p>
            <a:r>
              <a:rPr lang="en-US" b="1" dirty="0">
                <a:solidFill>
                  <a:srgbClr val="FF0000"/>
                </a:solidFill>
              </a:rPr>
              <a:t>The overall value of BHC has remain very low, also JNJ, MRK, PFE and RHHBY has more or less shown SIDEWAYS trends. UNH has shown a good POSITIVE trend, and hence could be a good option of investment. It looks like PHARMA industry has been able to withstand COVID shock.</a:t>
            </a:r>
          </a:p>
        </p:txBody>
      </p:sp>
    </p:spTree>
    <p:extLst>
      <p:ext uri="{BB962C8B-B14F-4D97-AF65-F5344CB8AC3E}">
        <p14:creationId xmlns:p14="http://schemas.microsoft.com/office/powerpoint/2010/main" val="207734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1A05-DDE3-4A09-8857-36CD099084D2}"/>
              </a:ext>
            </a:extLst>
          </p:cNvPr>
          <p:cNvSpPr>
            <a:spLocks noGrp="1"/>
          </p:cNvSpPr>
          <p:nvPr>
            <p:ph type="title"/>
          </p:nvPr>
        </p:nvSpPr>
        <p:spPr>
          <a:xfrm>
            <a:off x="838200" y="93283"/>
            <a:ext cx="10515600" cy="362745"/>
          </a:xfrm>
        </p:spPr>
        <p:txBody>
          <a:bodyPr/>
          <a:lstStyle/>
          <a:p>
            <a:pPr algn="ctr"/>
            <a:r>
              <a:rPr lang="en-US" sz="3000" b="1" dirty="0">
                <a:solidFill>
                  <a:schemeClr val="tx1"/>
                </a:solidFill>
              </a:rPr>
              <a:t>TECHNOLOGY</a:t>
            </a:r>
          </a:p>
        </p:txBody>
      </p:sp>
      <p:pic>
        <p:nvPicPr>
          <p:cNvPr id="5" name="Content Placeholder 4">
            <a:extLst>
              <a:ext uri="{FF2B5EF4-FFF2-40B4-BE49-F238E27FC236}">
                <a16:creationId xmlns:a16="http://schemas.microsoft.com/office/drawing/2014/main" id="{B960D25A-2C09-4B6D-87EF-3976522ED222}"/>
              </a:ext>
            </a:extLst>
          </p:cNvPr>
          <p:cNvPicPr>
            <a:picLocks noGrp="1" noChangeAspect="1"/>
          </p:cNvPicPr>
          <p:nvPr>
            <p:ph idx="1"/>
          </p:nvPr>
        </p:nvPicPr>
        <p:blipFill rotWithShape="1">
          <a:blip r:embed="rId2"/>
          <a:srcRect t="4310" r="2728" b="11656"/>
          <a:stretch/>
        </p:blipFill>
        <p:spPr>
          <a:xfrm>
            <a:off x="142168" y="885825"/>
            <a:ext cx="11783132" cy="4610100"/>
          </a:xfrm>
        </p:spPr>
      </p:pic>
      <p:sp>
        <p:nvSpPr>
          <p:cNvPr id="7" name="TextBox 6">
            <a:extLst>
              <a:ext uri="{FF2B5EF4-FFF2-40B4-BE49-F238E27FC236}">
                <a16:creationId xmlns:a16="http://schemas.microsoft.com/office/drawing/2014/main" id="{E082F9D8-833E-4A2D-BF18-7BC57138527F}"/>
              </a:ext>
            </a:extLst>
          </p:cNvPr>
          <p:cNvSpPr txBox="1"/>
          <p:nvPr/>
        </p:nvSpPr>
        <p:spPr>
          <a:xfrm>
            <a:off x="376238" y="5736214"/>
            <a:ext cx="11439524" cy="923330"/>
          </a:xfrm>
          <a:prstGeom prst="rect">
            <a:avLst/>
          </a:prstGeom>
          <a:noFill/>
        </p:spPr>
        <p:txBody>
          <a:bodyPr wrap="square">
            <a:spAutoFit/>
          </a:bodyPr>
          <a:lstStyle/>
          <a:p>
            <a:r>
              <a:rPr lang="en-US" b="1" dirty="0">
                <a:solidFill>
                  <a:srgbClr val="FF0000"/>
                </a:solidFill>
              </a:rPr>
              <a:t>The TECHNOLOGY industry seems to be gaining with the COVID onset. Except IBM all other big tech. companies has shown POSITIVE TREND. In fact, the upward trend became steeper during and post-COVID period. AMZN, AAPL, and MFST has shown tremendous upward trend. This industry is highly INVESTMENT FRIENDLY</a:t>
            </a:r>
          </a:p>
        </p:txBody>
      </p:sp>
    </p:spTree>
    <p:extLst>
      <p:ext uri="{BB962C8B-B14F-4D97-AF65-F5344CB8AC3E}">
        <p14:creationId xmlns:p14="http://schemas.microsoft.com/office/powerpoint/2010/main" val="176060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5586-B094-47D7-826C-5C6CBD22D2DE}"/>
              </a:ext>
            </a:extLst>
          </p:cNvPr>
          <p:cNvSpPr>
            <a:spLocks noGrp="1"/>
          </p:cNvSpPr>
          <p:nvPr>
            <p:ph type="title"/>
          </p:nvPr>
        </p:nvSpPr>
        <p:spPr>
          <a:xfrm>
            <a:off x="285750" y="241025"/>
            <a:ext cx="11544300" cy="844826"/>
          </a:xfrm>
        </p:spPr>
        <p:txBody>
          <a:bodyPr>
            <a:normAutofit/>
          </a:bodyPr>
          <a:lstStyle/>
          <a:p>
            <a:pPr algn="ctr"/>
            <a:r>
              <a:rPr lang="en-US" sz="4000" dirty="0"/>
              <a:t>NORMALIZED PRICES</a:t>
            </a:r>
          </a:p>
        </p:txBody>
      </p:sp>
      <p:pic>
        <p:nvPicPr>
          <p:cNvPr id="4" name="Content Placeholder 4">
            <a:extLst>
              <a:ext uri="{FF2B5EF4-FFF2-40B4-BE49-F238E27FC236}">
                <a16:creationId xmlns:a16="http://schemas.microsoft.com/office/drawing/2014/main" id="{16A7517D-7CBC-4FBE-9EB0-6456AD89E8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50" y="887356"/>
            <a:ext cx="11620500" cy="5324313"/>
          </a:xfrm>
        </p:spPr>
      </p:pic>
      <p:sp>
        <p:nvSpPr>
          <p:cNvPr id="6" name="TextBox 5">
            <a:extLst>
              <a:ext uri="{FF2B5EF4-FFF2-40B4-BE49-F238E27FC236}">
                <a16:creationId xmlns:a16="http://schemas.microsoft.com/office/drawing/2014/main" id="{5DFF0AE9-5C96-456A-96F8-08A76DFF79DB}"/>
              </a:ext>
            </a:extLst>
          </p:cNvPr>
          <p:cNvSpPr txBox="1"/>
          <p:nvPr/>
        </p:nvSpPr>
        <p:spPr>
          <a:xfrm>
            <a:off x="481012" y="6211669"/>
            <a:ext cx="11153775" cy="646331"/>
          </a:xfrm>
          <a:prstGeom prst="rect">
            <a:avLst/>
          </a:prstGeom>
          <a:noFill/>
        </p:spPr>
        <p:txBody>
          <a:bodyPr wrap="square">
            <a:spAutoFit/>
          </a:bodyPr>
          <a:lstStyle/>
          <a:p>
            <a:r>
              <a:rPr lang="en-US" b="1" dirty="0">
                <a:solidFill>
                  <a:srgbClr val="FF0000"/>
                </a:solidFill>
              </a:rPr>
              <a:t>After NORMALIZATION, it has been observed that the TECHNOLOGY industry has out-performed other industries.  AMZN, MFST, AAPL and FB has registered positive trend in the last 5 years</a:t>
            </a:r>
          </a:p>
        </p:txBody>
      </p:sp>
    </p:spTree>
    <p:extLst>
      <p:ext uri="{BB962C8B-B14F-4D97-AF65-F5344CB8AC3E}">
        <p14:creationId xmlns:p14="http://schemas.microsoft.com/office/powerpoint/2010/main" val="82381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FE03-29F4-46EA-A8E0-680056E9F1F4}"/>
              </a:ext>
            </a:extLst>
          </p:cNvPr>
          <p:cNvSpPr>
            <a:spLocks noGrp="1"/>
          </p:cNvSpPr>
          <p:nvPr>
            <p:ph type="title"/>
          </p:nvPr>
        </p:nvSpPr>
        <p:spPr>
          <a:xfrm>
            <a:off x="838200" y="258762"/>
            <a:ext cx="10515600" cy="817563"/>
          </a:xfrm>
        </p:spPr>
        <p:txBody>
          <a:bodyPr/>
          <a:lstStyle/>
          <a:p>
            <a:pPr algn="ctr"/>
            <a:r>
              <a:rPr lang="en-US" dirty="0"/>
              <a:t>RELATIVE STRENGTH</a:t>
            </a:r>
          </a:p>
        </p:txBody>
      </p:sp>
      <p:pic>
        <p:nvPicPr>
          <p:cNvPr id="5" name="Content Placeholder 4" descr="Chart&#10;&#10;Description automatically generated">
            <a:extLst>
              <a:ext uri="{FF2B5EF4-FFF2-40B4-BE49-F238E27FC236}">
                <a16:creationId xmlns:a16="http://schemas.microsoft.com/office/drawing/2014/main" id="{329D6B0B-3C7E-4FBD-9FD5-51F990770E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24" y="908546"/>
            <a:ext cx="10810875" cy="5187236"/>
          </a:xfrm>
        </p:spPr>
      </p:pic>
      <p:sp>
        <p:nvSpPr>
          <p:cNvPr id="7" name="TextBox 6">
            <a:extLst>
              <a:ext uri="{FF2B5EF4-FFF2-40B4-BE49-F238E27FC236}">
                <a16:creationId xmlns:a16="http://schemas.microsoft.com/office/drawing/2014/main" id="{47C65A7F-8A2B-4E15-A0AE-3C175915F358}"/>
              </a:ext>
            </a:extLst>
          </p:cNvPr>
          <p:cNvSpPr txBox="1"/>
          <p:nvPr/>
        </p:nvSpPr>
        <p:spPr>
          <a:xfrm>
            <a:off x="542925" y="6086257"/>
            <a:ext cx="10810875" cy="646331"/>
          </a:xfrm>
          <a:prstGeom prst="rect">
            <a:avLst/>
          </a:prstGeom>
          <a:noFill/>
        </p:spPr>
        <p:txBody>
          <a:bodyPr wrap="square">
            <a:spAutoFit/>
          </a:bodyPr>
          <a:lstStyle/>
          <a:p>
            <a:r>
              <a:rPr lang="en-US" b="1" dirty="0">
                <a:solidFill>
                  <a:srgbClr val="FF0000"/>
                </a:solidFill>
              </a:rPr>
              <a:t>AMAZON and GOOGLE performed better than the industry standards. Rest all seems to be low in terms of value with respect to the benchmark (S&amp;P 500)</a:t>
            </a:r>
          </a:p>
        </p:txBody>
      </p:sp>
    </p:spTree>
    <p:extLst>
      <p:ext uri="{BB962C8B-B14F-4D97-AF65-F5344CB8AC3E}">
        <p14:creationId xmlns:p14="http://schemas.microsoft.com/office/powerpoint/2010/main" val="1468141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144</TotalTime>
  <Words>804</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Century Gothic</vt:lpstr>
      <vt:lpstr>Wingdings</vt:lpstr>
      <vt:lpstr>Wingdings 3</vt:lpstr>
      <vt:lpstr>Ion Boardroom</vt:lpstr>
      <vt:lpstr>PowerPoint Presentation</vt:lpstr>
      <vt:lpstr>BUSINESS OBJECTIVE</vt:lpstr>
      <vt:lpstr>DATA PREPARATION AND ANALYSIS</vt:lpstr>
      <vt:lpstr>AVIATION</vt:lpstr>
      <vt:lpstr>FINANCE</vt:lpstr>
      <vt:lpstr>PHARMACY</vt:lpstr>
      <vt:lpstr>TECHNOLOGY</vt:lpstr>
      <vt:lpstr>NORMALIZED PRICES</vt:lpstr>
      <vt:lpstr>RELATIVE STRENGTH</vt:lpstr>
      <vt:lpstr>PowerPoint Presentation</vt:lpstr>
      <vt:lpstr>VOLUME TRADED</vt:lpstr>
      <vt:lpstr>PORTFOLIO</vt:lpstr>
      <vt:lpstr>CONCLUSIONS</vt:lpstr>
      <vt:lpstr>RECOMMENDATIONS </vt:lpstr>
      <vt:lpstr>APPENDIX : Making sense of key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Prabhat Sharma</dc:creator>
  <cp:lastModifiedBy>Prabhat Sharma</cp:lastModifiedBy>
  <cp:revision>16</cp:revision>
  <dcterms:created xsi:type="dcterms:W3CDTF">2022-01-16T22:17:11Z</dcterms:created>
  <dcterms:modified xsi:type="dcterms:W3CDTF">2022-01-17T00:50:24Z</dcterms:modified>
</cp:coreProperties>
</file>