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64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685800" y="2666880"/>
            <a:ext cx="777168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0000"/>
                </a:solidFill>
                <a:latin typeface="Calibri"/>
              </a:rPr>
              <a:t>JAVA (JDK)8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ff0000"/>
                </a:solidFill>
                <a:latin typeface="Calibri"/>
              </a:rPr>
              <a:t>New Features</a:t>
            </a:r>
            <a:r>
              <a:rPr b="1" lang="en-US" sz="4400">
                <a:solidFill>
                  <a:srgbClr val="ff0000"/>
                </a:solidFill>
                <a:latin typeface="Calibri"/>
              </a:rPr>
              <a:t> 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6309360" y="6126480"/>
            <a:ext cx="2651040" cy="455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i="1" lang="en-US">
                <a:solidFill>
                  <a:srgbClr val="000000"/>
                </a:solidFill>
                <a:latin typeface="Calibri"/>
              </a:rPr>
              <a:t>By Narayan Subedi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457200" y="24382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400">
                <a:solidFill>
                  <a:srgbClr val="ff0000"/>
                </a:solidFill>
                <a:latin typeface="Calibri"/>
              </a:rPr>
              <a:t>Questions ???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3600">
                <a:solidFill>
                  <a:srgbClr val="ff0000"/>
                </a:solidFill>
                <a:latin typeface="Calibri"/>
              </a:rPr>
              <a:t>1.Lamda Expressions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457200" y="1312200"/>
            <a:ext cx="8228880" cy="1705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Lambda expressions are introduced in Java 8 and it is the biggest feature of Java 8. </a:t>
            </a:r>
            <a:endParaRPr/>
          </a:p>
          <a:p>
            <a:pPr>
              <a:lnSpc>
                <a:spcPct val="100000"/>
              </a:lnSpc>
              <a:buSzPct val="45000"/>
              <a:buFont typeface="StarSymbol"/>
              <a:buChar char="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Lambda expression facilitates functional programming, and simplifies the development a lot.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76" name="TextShape 3"/>
          <p:cNvSpPr txBox="1"/>
          <p:nvPr/>
        </p:nvSpPr>
        <p:spPr>
          <a:xfrm>
            <a:off x="772200" y="2746080"/>
            <a:ext cx="7640280" cy="401076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Thread can be initialized like following:</a:t>
            </a:r>
            <a:endParaRPr/>
          </a:p>
          <a:p>
            <a:r>
              <a:rPr b="1" lang="en-US" u="sng">
                <a:latin typeface="Arial"/>
              </a:rPr>
              <a:t>//Old way:</a:t>
            </a:r>
            <a:endParaRPr/>
          </a:p>
          <a:p>
            <a:r>
              <a:rPr lang="en-US">
                <a:latin typeface="Arial"/>
              </a:rPr>
              <a:t>new Thread(new Runnable() { 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@Override    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public void run() {        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System.out.println("Hello from thread");   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}}).start(); </a:t>
            </a:r>
            <a:endParaRPr/>
          </a:p>
          <a:p>
            <a:r>
              <a:rPr b="1" lang="en-US" u="sng">
                <a:latin typeface="Arial"/>
              </a:rPr>
              <a:t>//New way:</a:t>
            </a:r>
            <a:endParaRPr/>
          </a:p>
          <a:p>
            <a:r>
              <a:rPr lang="en-US">
                <a:latin typeface="Arial"/>
              </a:rPr>
              <a:t>new Thread(( ) -&gt; System.out.println("Hello from thread")).start();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3600">
                <a:solidFill>
                  <a:srgbClr val="ff0000"/>
                </a:solidFill>
                <a:latin typeface="Calibri"/>
              </a:rPr>
              <a:t>1.Lamda Expressions cond.</a:t>
            </a:r>
            <a:endParaRPr/>
          </a:p>
        </p:txBody>
      </p:sp>
      <p:sp>
        <p:nvSpPr>
          <p:cNvPr id="78" name="TextShape 2"/>
          <p:cNvSpPr txBox="1"/>
          <p:nvPr/>
        </p:nvSpPr>
        <p:spPr>
          <a:xfrm>
            <a:off x="640080" y="1371600"/>
            <a:ext cx="8259120" cy="384048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2000">
                <a:latin typeface="Arial"/>
              </a:rPr>
              <a:t>//Old way:</a:t>
            </a:r>
            <a:endParaRPr/>
          </a:p>
          <a:p>
            <a:r>
              <a:rPr lang="en-US" sz="2000">
                <a:latin typeface="Arial"/>
              </a:rPr>
              <a:t>List&lt;Integer&gt; list = Arrays.asList(1, 2, 3, 4, 5, 6, 7);</a:t>
            </a:r>
            <a:endParaRPr/>
          </a:p>
          <a:p>
            <a:r>
              <a:rPr lang="en-US" sz="2000">
                <a:latin typeface="Arial"/>
              </a:rPr>
              <a:t>for(Integer n: list) {    </a:t>
            </a:r>
            <a:endParaRPr/>
          </a:p>
          <a:p>
            <a:r>
              <a:rPr lang="en-US" sz="2000">
                <a:latin typeface="Arial"/>
              </a:rPr>
              <a:t>	</a:t>
            </a:r>
            <a:r>
              <a:rPr lang="en-US" sz="2000">
                <a:latin typeface="Arial"/>
              </a:rPr>
              <a:t>System.out.println(n);</a:t>
            </a:r>
            <a:endParaRPr/>
          </a:p>
          <a:p>
            <a:r>
              <a:rPr lang="en-US" sz="2000">
                <a:latin typeface="Arial"/>
              </a:rPr>
              <a:t>} </a:t>
            </a:r>
            <a:endParaRPr/>
          </a:p>
          <a:p>
            <a:r>
              <a:rPr b="1" lang="en-US" sz="2000">
                <a:latin typeface="Arial"/>
              </a:rPr>
              <a:t>//New way:</a:t>
            </a:r>
            <a:endParaRPr/>
          </a:p>
          <a:p>
            <a:r>
              <a:rPr lang="en-US" sz="2000">
                <a:latin typeface="Arial"/>
              </a:rPr>
              <a:t>List&lt;Integer&gt; list = Arrays.asList(1, 2, 3, 4, 5, 6, 7);</a:t>
            </a:r>
            <a:endParaRPr/>
          </a:p>
          <a:p>
            <a:r>
              <a:rPr lang="en-US" sz="2000">
                <a:latin typeface="Arial"/>
              </a:rPr>
              <a:t>list.forEach(n -&gt; System.out.println(n));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3600">
                <a:solidFill>
                  <a:srgbClr val="ff0000"/>
                </a:solidFill>
                <a:latin typeface="Calibri"/>
              </a:rPr>
              <a:t>2.Stream Collection Types (java.util.stream)</a:t>
            </a:r>
            <a:endParaRPr/>
          </a:p>
        </p:txBody>
      </p:sp>
      <p:sp>
        <p:nvSpPr>
          <p:cNvPr id="80" name="TextShape 2"/>
          <p:cNvSpPr txBox="1"/>
          <p:nvPr/>
        </p:nvSpPr>
        <p:spPr>
          <a:xfrm>
            <a:off x="548640" y="2377440"/>
            <a:ext cx="8624880" cy="38404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en-US">
                <a:latin typeface="Arial"/>
              </a:rPr>
              <a:t>private List&lt;OrderItem&gt; orderItems = new ArrayList&lt;OrderItem&gt;();</a:t>
            </a:r>
            <a:endParaRPr/>
          </a:p>
          <a:p>
            <a:r>
              <a:rPr lang="en-US">
                <a:latin typeface="Arial"/>
              </a:rPr>
              <a:t>public void onQuantityPriceUpdate(@Nonnull final String orderItemUUID) {</a:t>
            </a:r>
            <a:endParaRPr/>
          </a:p>
          <a:p>
            <a:r>
              <a:rPr lang="en-US">
                <a:latin typeface="Arial"/>
              </a:rPr>
              <a:t>        </a:t>
            </a:r>
            <a:r>
              <a:rPr lang="en-US">
                <a:latin typeface="Arial"/>
              </a:rPr>
              <a:t>final OrderItem selectedOrderItem = orderItems</a:t>
            </a:r>
            <a:endParaRPr/>
          </a:p>
          <a:p>
            <a:r>
              <a:rPr lang="en-US">
                <a:latin typeface="Arial"/>
              </a:rPr>
              <a:t>                </a:t>
            </a:r>
            <a:r>
              <a:rPr lang="en-US">
                <a:latin typeface="Arial"/>
              </a:rPr>
              <a:t>.stream()</a:t>
            </a:r>
            <a:endParaRPr/>
          </a:p>
          <a:p>
            <a:r>
              <a:rPr lang="en-US">
                <a:latin typeface="Arial"/>
              </a:rPr>
              <a:t>                </a:t>
            </a:r>
            <a:r>
              <a:rPr lang="en-US">
                <a:latin typeface="Arial"/>
              </a:rPr>
              <a:t>.filter((orderItem) -&gt; Objects.equals(orderItem.getUuid(), orderItemUUID))</a:t>
            </a:r>
            <a:endParaRPr/>
          </a:p>
          <a:p>
            <a:r>
              <a:rPr lang="en-US">
                <a:latin typeface="Arial"/>
              </a:rPr>
              <a:t>                </a:t>
            </a:r>
            <a:r>
              <a:rPr lang="en-US">
                <a:latin typeface="Arial"/>
              </a:rPr>
              <a:t>.findFirst();</a:t>
            </a:r>
            <a:endParaRPr/>
          </a:p>
          <a:p>
            <a:r>
              <a:rPr lang="en-US">
                <a:latin typeface="Arial"/>
              </a:rPr>
              <a:t>	</a:t>
            </a:r>
            <a:r>
              <a:rPr lang="en-US">
                <a:latin typeface="Arial"/>
              </a:rPr>
              <a:t>//...</a:t>
            </a:r>
            <a:endParaRPr/>
          </a:p>
          <a:p>
            <a:r>
              <a:rPr lang="en-US">
                <a:latin typeface="Arial"/>
              </a:rPr>
              <a:t>}</a:t>
            </a:r>
            <a:endParaRPr/>
          </a:p>
        </p:txBody>
      </p:sp>
      <p:sp>
        <p:nvSpPr>
          <p:cNvPr id="81" name="TextShape 3"/>
          <p:cNvSpPr txBox="1"/>
          <p:nvPr/>
        </p:nvSpPr>
        <p:spPr>
          <a:xfrm>
            <a:off x="503640" y="1573920"/>
            <a:ext cx="8075160" cy="66348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"/>
            </a:pPr>
            <a:r>
              <a:rPr lang="en-US" sz="2000">
                <a:latin typeface="Arial"/>
              </a:rPr>
              <a:t>A stream is a iterator that allows a single run over the collection it is called on.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3600">
                <a:solidFill>
                  <a:srgbClr val="ff0000"/>
                </a:solidFill>
                <a:latin typeface="Calibri"/>
              </a:rPr>
              <a:t>3. Nashorn – The Node.js on JVM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3640" y="1573920"/>
            <a:ext cx="8075160" cy="64008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"/>
            </a:pPr>
            <a:r>
              <a:rPr lang="en-US">
                <a:latin typeface="Arial"/>
              </a:rPr>
              <a:t>This is the javascript engine that enables us to run javascript to run on a  jvm. 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3600">
                <a:solidFill>
                  <a:srgbClr val="ff0000"/>
                </a:solidFill>
                <a:latin typeface="Calibri"/>
              </a:rPr>
              <a:t>4. Date/Time changes (java.time)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503640" y="1573920"/>
            <a:ext cx="8075160" cy="8582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"/>
            </a:pPr>
            <a:r>
              <a:rPr lang="en-US">
                <a:latin typeface="Arial"/>
              </a:rPr>
              <a:t>The Date/Time API is moved to java.time package and Joda time format is followed. Another goodie is that most classes are Threadsafe and immutable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3600">
                <a:solidFill>
                  <a:srgbClr val="ff0000"/>
                </a:solidFill>
                <a:latin typeface="Calibri"/>
              </a:rPr>
              <a:t>5. Type Annotations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503640" y="1573920"/>
            <a:ext cx="8075160" cy="116064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"/>
            </a:pPr>
            <a:r>
              <a:rPr lang="en-US">
                <a:latin typeface="Arial"/>
              </a:rPr>
              <a:t>Now annotations can be used to decorate generic types itself.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n-US">
                <a:latin typeface="Arial"/>
              </a:rPr>
              <a:t>List&lt;@Nullable String&gt;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n-US">
                <a:latin typeface="Arial"/>
              </a:rPr>
              <a:t>@NotNull String[] arr;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3600">
                <a:solidFill>
                  <a:srgbClr val="ff0000"/>
                </a:solidFill>
                <a:latin typeface="Calibri"/>
              </a:rPr>
              <a:t>6. JDBC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503640" y="1573920"/>
            <a:ext cx="8075160" cy="75348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"/>
            </a:pPr>
            <a:r>
              <a:rPr lang="en-US">
                <a:latin typeface="Arial"/>
              </a:rPr>
              <a:t>The JDBC-ODBC Bridge has been removed.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n-US">
                <a:latin typeface="Arial"/>
              </a:rPr>
              <a:t>JDBC 4.2 introduces new features.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r>
              <a:rPr b="1" lang="en-US" sz="3600">
                <a:solidFill>
                  <a:srgbClr val="ff0000"/>
                </a:solidFill>
                <a:latin typeface="Calibri"/>
              </a:rPr>
              <a:t>7. JavaFX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503640" y="1573920"/>
            <a:ext cx="8075160" cy="207972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"/>
            </a:pPr>
            <a:r>
              <a:rPr lang="en-US">
                <a:latin typeface="Arial"/>
              </a:rPr>
              <a:t>The new </a:t>
            </a:r>
            <a:r>
              <a:rPr b="1" lang="en-US">
                <a:latin typeface="Arial"/>
              </a:rPr>
              <a:t>Modena</a:t>
            </a:r>
            <a:r>
              <a:rPr lang="en-US">
                <a:latin typeface="Arial"/>
              </a:rPr>
              <a:t> theme has been implemented in this release. 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n-US">
                <a:latin typeface="Arial"/>
              </a:rPr>
              <a:t>The new </a:t>
            </a:r>
            <a:r>
              <a:rPr b="1" lang="en-US">
                <a:latin typeface="Arial"/>
              </a:rPr>
              <a:t>SwingNode</a:t>
            </a:r>
            <a:r>
              <a:rPr lang="en-US">
                <a:latin typeface="Arial"/>
              </a:rPr>
              <a:t> class enables developers to embed Swing content into JavaFX applications. 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n-US">
                <a:latin typeface="Arial"/>
              </a:rPr>
              <a:t>The new UI Controls include the </a:t>
            </a:r>
            <a:r>
              <a:rPr b="1" lang="en-US">
                <a:latin typeface="Arial"/>
              </a:rPr>
              <a:t>DatePicker</a:t>
            </a:r>
            <a:r>
              <a:rPr lang="en-US">
                <a:latin typeface="Arial"/>
              </a:rPr>
              <a:t> and the </a:t>
            </a:r>
            <a:r>
              <a:rPr b="1" lang="en-US">
                <a:latin typeface="Arial"/>
              </a:rPr>
              <a:t>TreeTableView</a:t>
            </a:r>
            <a:r>
              <a:rPr lang="en-US">
                <a:latin typeface="Arial"/>
              </a:rPr>
              <a:t> controls.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n-US">
                <a:latin typeface="Arial"/>
              </a:rPr>
              <a:t>The </a:t>
            </a:r>
            <a:r>
              <a:rPr b="1" lang="en-US">
                <a:latin typeface="Arial"/>
              </a:rPr>
              <a:t>java</a:t>
            </a:r>
            <a:r>
              <a:rPr lang="en-US">
                <a:latin typeface="Arial"/>
              </a:rPr>
              <a:t> command launches JavaFX applications.</a:t>
            </a:r>
            <a:endParaRPr/>
          </a:p>
        </p:txBody>
      </p:sp>
      <p:sp>
        <p:nvSpPr>
          <p:cNvPr id="92" name="TextShape 3"/>
          <p:cNvSpPr txBox="1"/>
          <p:nvPr/>
        </p:nvSpPr>
        <p:spPr>
          <a:xfrm>
            <a:off x="573480" y="4480560"/>
            <a:ext cx="2992680" cy="9183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US" sz="3600">
                <a:solidFill>
                  <a:srgbClr val="ff0000"/>
                </a:solidFill>
                <a:latin typeface="Calibri"/>
              </a:rPr>
              <a:t>8. Other</a:t>
            </a:r>
            <a:endParaRPr/>
          </a:p>
          <a:p>
            <a:endParaRPr/>
          </a:p>
        </p:txBody>
      </p:sp>
      <p:sp>
        <p:nvSpPr>
          <p:cNvPr id="93" name="TextShape 4"/>
          <p:cNvSpPr txBox="1"/>
          <p:nvPr/>
        </p:nvSpPr>
        <p:spPr>
          <a:xfrm>
            <a:off x="1097280" y="5140080"/>
            <a:ext cx="3492360" cy="753480"/>
          </a:xfrm>
          <a:prstGeom prst="rect">
            <a:avLst/>
          </a:prstGeom>
        </p:spPr>
        <p:txBody>
          <a:bodyPr lIns="90000" rIns="90000" tIns="45000" bIns="45000"/>
          <a:p>
            <a:pPr>
              <a:buSzPct val="45000"/>
              <a:buFont typeface="StarSymbol"/>
              <a:buChar char=""/>
            </a:pPr>
            <a:r>
              <a:rPr lang="en-US">
                <a:latin typeface="Arial"/>
              </a:rPr>
              <a:t>Improved type inference.</a:t>
            </a:r>
            <a:endParaRPr/>
          </a:p>
          <a:p>
            <a:pPr>
              <a:buSzPct val="45000"/>
              <a:buFont typeface="StarSymbol"/>
              <a:buChar char=""/>
            </a:pPr>
            <a:r>
              <a:rPr lang="en-US">
                <a:latin typeface="Arial"/>
              </a:rPr>
              <a:t>...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