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6/6/15</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DE01C764-DE4E-4B72-836B-880A7472135A}" type="slidenum">
              <a:rPr lang="en-US"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6/6/15</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D390D6E-EF8E-4281-9414-67DCE5A3AFB5}"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2362320"/>
            <a:ext cx="7772040" cy="1469520"/>
          </a:xfrm>
          <a:prstGeom prst="rect">
            <a:avLst/>
          </a:prstGeom>
        </p:spPr>
        <p:txBody>
          <a:bodyPr anchor="ctr"/>
          <a:p>
            <a:pPr algn="ctr">
              <a:lnSpc>
                <a:spcPct val="100000"/>
              </a:lnSpc>
            </a:pPr>
            <a:r>
              <a:rPr b="1" lang="en-US" sz="4400">
                <a:solidFill>
                  <a:srgbClr val="ff0000"/>
                </a:solidFill>
                <a:latin typeface="Calibri"/>
              </a:rPr>
              <a:t>Advanced Java Programming</a:t>
            </a:r>
            <a:r>
              <a:rPr b="1" lang="en-US" sz="4400">
                <a:solidFill>
                  <a:srgbClr val="ff0000"/>
                </a:solidFill>
                <a:latin typeface="Calibri"/>
              </a:rPr>
              <a:t>
</a:t>
            </a:r>
            <a:r>
              <a:rPr b="1" lang="en-US" sz="3600">
                <a:solidFill>
                  <a:srgbClr val="92d050"/>
                </a:solidFill>
                <a:latin typeface="Calibri"/>
              </a:rPr>
              <a:t>B.Sc.CSIT Seventh Semester</a:t>
            </a:r>
            <a:endParaRPr/>
          </a:p>
        </p:txBody>
      </p:sp>
      <p:sp>
        <p:nvSpPr>
          <p:cNvPr id="79" name="CustomShape 2"/>
          <p:cNvSpPr/>
          <p:nvPr/>
        </p:nvSpPr>
        <p:spPr>
          <a:xfrm>
            <a:off x="6629400" y="5943600"/>
            <a:ext cx="2285640" cy="638280"/>
          </a:xfrm>
          <a:prstGeom prst="rect">
            <a:avLst/>
          </a:prstGeom>
          <a:noFill/>
          <a:ln>
            <a:noFill/>
          </a:ln>
        </p:spPr>
        <p:txBody>
          <a:bodyPr lIns="90000" rIns="90000" tIns="45000" bIns="45000"/>
          <a:p>
            <a:pPr>
              <a:lnSpc>
                <a:spcPct val="100000"/>
              </a:lnSpc>
            </a:pPr>
            <a:r>
              <a:rPr i="1" lang="en-US">
                <a:solidFill>
                  <a:srgbClr val="000000"/>
                </a:solidFill>
                <a:latin typeface="Calibri"/>
              </a:rPr>
              <a:t>By Narayan Subedi</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97" name="TextShape 2"/>
          <p:cNvSpPr txBox="1"/>
          <p:nvPr/>
        </p:nvSpPr>
        <p:spPr>
          <a:xfrm>
            <a:off x="228600" y="914400"/>
            <a:ext cx="8915040" cy="5790960"/>
          </a:xfrm>
          <a:prstGeom prst="rect">
            <a:avLst/>
          </a:prstGeom>
        </p:spPr>
        <p:txBody>
          <a:bodyPr/>
          <a:p>
            <a:pPr>
              <a:lnSpc>
                <a:spcPct val="100000"/>
              </a:lnSpc>
            </a:pPr>
            <a:endParaRPr/>
          </a:p>
          <a:p>
            <a:pPr>
              <a:lnSpc>
                <a:spcPct val="100000"/>
              </a:lnSpc>
              <a:buFont typeface="Arial"/>
              <a:buChar char="•"/>
            </a:pPr>
            <a:r>
              <a:rPr b="1" lang="en-US" sz="2400">
                <a:solidFill>
                  <a:srgbClr val="000000"/>
                </a:solidFill>
                <a:latin typeface="Calibri"/>
              </a:rPr>
              <a:t>Creating a client/server application using TCP Sockets</a:t>
            </a:r>
            <a:endParaRPr/>
          </a:p>
          <a:p>
            <a:pPr>
              <a:lnSpc>
                <a:spcPct val="100000"/>
              </a:lnSpc>
            </a:pPr>
            <a:endParaRPr/>
          </a:p>
          <a:p>
            <a:pPr>
              <a:lnSpc>
                <a:spcPct val="100000"/>
              </a:lnSpc>
              <a:buFont typeface="Arial"/>
              <a:buChar char="•"/>
            </a:pPr>
            <a:r>
              <a:rPr b="1" lang="en-US" sz="2400">
                <a:solidFill>
                  <a:srgbClr val="000000"/>
                </a:solidFill>
                <a:latin typeface="Calibri"/>
              </a:rPr>
              <a:t>Creating</a:t>
            </a:r>
            <a:r>
              <a:rPr b="1" i="1" lang="en-US" sz="2400">
                <a:solidFill>
                  <a:srgbClr val="000000"/>
                </a:solidFill>
                <a:latin typeface="Calibri"/>
              </a:rPr>
              <a:t> a client/server application using UDP Datagram</a:t>
            </a:r>
            <a:endParaRPr/>
          </a:p>
          <a:p>
            <a:pPr>
              <a:lnSpc>
                <a:spcPct val="100000"/>
              </a:lnSpc>
              <a:buFont typeface="Arial"/>
              <a:buChar char="•"/>
            </a:pPr>
            <a:endParaRPr/>
          </a:p>
          <a:p>
            <a:pPr>
              <a:lnSpc>
                <a:spcPct val="100000"/>
              </a:lnSpc>
              <a:buFont typeface="Arial"/>
              <a:buChar char="•"/>
            </a:pPr>
            <a:r>
              <a:rPr b="1" i="1" lang="en-US" sz="2400">
                <a:solidFill>
                  <a:srgbClr val="000000"/>
                </a:solidFill>
                <a:latin typeface="Calibri"/>
              </a:rPr>
              <a:t>Send Email</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438280"/>
            <a:ext cx="8229240" cy="1142640"/>
          </a:xfrm>
          <a:prstGeom prst="rect">
            <a:avLst/>
          </a:prstGeom>
        </p:spPr>
        <p:txBody>
          <a:bodyPr anchor="ctr"/>
          <a:p>
            <a:pPr algn="ctr">
              <a:lnSpc>
                <a:spcPct val="100000"/>
              </a:lnSpc>
            </a:pPr>
            <a:r>
              <a:rPr b="1" lang="en-US" sz="4400">
                <a:solidFill>
                  <a:srgbClr val="ff0000"/>
                </a:solidFill>
                <a:latin typeface="Calibri"/>
              </a:rPr>
              <a:t>Questions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81952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82" name="TextShape 2"/>
          <p:cNvSpPr txBox="1"/>
          <p:nvPr/>
        </p:nvSpPr>
        <p:spPr>
          <a:xfrm>
            <a:off x="228600" y="990720"/>
            <a:ext cx="8915040" cy="5790960"/>
          </a:xfrm>
          <a:prstGeom prst="rect">
            <a:avLst/>
          </a:prstGeom>
        </p:spPr>
        <p:txBody>
          <a:bodyPr/>
          <a:p>
            <a:pPr>
              <a:lnSpc>
                <a:spcPct val="100000"/>
              </a:lnSpc>
            </a:pPr>
            <a:r>
              <a:rPr b="1" lang="en-US" sz="2400">
                <a:solidFill>
                  <a:srgbClr val="000000"/>
                </a:solidFill>
                <a:latin typeface="Calibri"/>
              </a:rPr>
              <a:t>	</a:t>
            </a:r>
            <a:r>
              <a:rPr b="1" lang="en-US" sz="2400">
                <a:solidFill>
                  <a:srgbClr val="000000"/>
                </a:solidFill>
                <a:latin typeface="Calibri"/>
              </a:rPr>
              <a:t>Introduction to Network Programming</a:t>
            </a:r>
            <a:endParaRPr/>
          </a:p>
          <a:p>
            <a:pPr>
              <a:lnSpc>
                <a:spcPct val="100000"/>
              </a:lnSpc>
              <a:buFont typeface="Arial"/>
              <a:buChar char="•"/>
            </a:pPr>
            <a:r>
              <a:rPr lang="en-US" sz="2400">
                <a:solidFill>
                  <a:srgbClr val="000000"/>
                </a:solidFill>
                <a:latin typeface="Calibri"/>
              </a:rPr>
              <a:t>The term </a:t>
            </a:r>
            <a:r>
              <a:rPr i="1" lang="en-US" sz="2400">
                <a:solidFill>
                  <a:srgbClr val="000000"/>
                </a:solidFill>
                <a:latin typeface="Calibri"/>
              </a:rPr>
              <a:t>network programming</a:t>
            </a:r>
            <a:r>
              <a:rPr lang="en-US" sz="2400">
                <a:solidFill>
                  <a:srgbClr val="000000"/>
                </a:solidFill>
                <a:latin typeface="Calibri"/>
              </a:rPr>
              <a:t> refers to writing programs that execute across multiple devices (computers), in which the devices are all connected to each other using a network.</a:t>
            </a:r>
            <a:endParaRPr/>
          </a:p>
          <a:p>
            <a:pPr>
              <a:lnSpc>
                <a:spcPct val="100000"/>
              </a:lnSpc>
              <a:buFont typeface="Arial"/>
              <a:buChar char="•"/>
            </a:pPr>
            <a:r>
              <a:rPr lang="en-US" sz="2400">
                <a:solidFill>
                  <a:srgbClr val="000000"/>
                </a:solidFill>
                <a:latin typeface="Calibri"/>
              </a:rPr>
              <a:t>The java.net package of the J2SE APIs contains a collection of classes and interfaces that provide the low-level communication details, allowing you to write programs that focus on solving the problem at hand.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84" name="TextShape 2"/>
          <p:cNvSpPr txBox="1"/>
          <p:nvPr/>
        </p:nvSpPr>
        <p:spPr>
          <a:xfrm>
            <a:off x="228600" y="914400"/>
            <a:ext cx="8915040" cy="5790960"/>
          </a:xfrm>
          <a:prstGeom prst="rect">
            <a:avLst/>
          </a:prstGeom>
        </p:spPr>
        <p:txBody>
          <a:bodyPr/>
          <a:p>
            <a:pPr>
              <a:lnSpc>
                <a:spcPct val="100000"/>
              </a:lnSpc>
            </a:pPr>
            <a:r>
              <a:rPr b="1" lang="en-US" sz="2400">
                <a:solidFill>
                  <a:srgbClr val="000000"/>
                </a:solidFill>
                <a:latin typeface="Calibri"/>
              </a:rPr>
              <a:t>	</a:t>
            </a:r>
            <a:r>
              <a:rPr b="1" lang="en-US" sz="2400">
                <a:solidFill>
                  <a:srgbClr val="000000"/>
                </a:solidFill>
                <a:latin typeface="Calibri"/>
              </a:rPr>
              <a:t>TCP:</a:t>
            </a:r>
            <a:r>
              <a:rPr lang="en-US" sz="2400">
                <a:solidFill>
                  <a:srgbClr val="000000"/>
                </a:solidFill>
                <a:latin typeface="Calibri"/>
              </a:rPr>
              <a:t> </a:t>
            </a:r>
            <a:endParaRPr/>
          </a:p>
          <a:p>
            <a:pPr>
              <a:lnSpc>
                <a:spcPct val="100000"/>
              </a:lnSpc>
            </a:pPr>
            <a:r>
              <a:rPr lang="en-US" sz="2400">
                <a:solidFill>
                  <a:srgbClr val="000000"/>
                </a:solidFill>
                <a:latin typeface="Calibri"/>
              </a:rPr>
              <a:t>	</a:t>
            </a:r>
            <a:r>
              <a:rPr lang="en-US" sz="2400">
                <a:solidFill>
                  <a:srgbClr val="000000"/>
                </a:solidFill>
                <a:latin typeface="Calibri"/>
              </a:rPr>
              <a:t>TCP stands for Transmission Control Protocol, which allows for reliable communication between two applications. TCP is typically used over the Internet Protocol, which is referred to as TCP/IP.</a:t>
            </a:r>
            <a:endParaRPr/>
          </a:p>
          <a:p>
            <a:pPr>
              <a:lnSpc>
                <a:spcPct val="100000"/>
              </a:lnSpc>
            </a:pPr>
            <a:endParaRPr/>
          </a:p>
          <a:p>
            <a:pPr>
              <a:lnSpc>
                <a:spcPct val="100000"/>
              </a:lnSpc>
            </a:pPr>
            <a:r>
              <a:rPr b="1" lang="en-US" sz="2400">
                <a:solidFill>
                  <a:srgbClr val="000000"/>
                </a:solidFill>
                <a:latin typeface="Calibri"/>
              </a:rPr>
              <a:t>	</a:t>
            </a:r>
            <a:r>
              <a:rPr b="1" lang="en-US" sz="2400">
                <a:solidFill>
                  <a:srgbClr val="000000"/>
                </a:solidFill>
                <a:latin typeface="Calibri"/>
              </a:rPr>
              <a:t>UDP:</a:t>
            </a:r>
            <a:r>
              <a:rPr lang="en-US" sz="2400">
                <a:solidFill>
                  <a:srgbClr val="000000"/>
                </a:solidFill>
                <a:latin typeface="Calibri"/>
              </a:rPr>
              <a:t> </a:t>
            </a:r>
            <a:endParaRPr/>
          </a:p>
          <a:p>
            <a:pPr>
              <a:lnSpc>
                <a:spcPct val="100000"/>
              </a:lnSpc>
            </a:pPr>
            <a:r>
              <a:rPr lang="en-US" sz="2400">
                <a:solidFill>
                  <a:srgbClr val="000000"/>
                </a:solidFill>
                <a:latin typeface="Calibri"/>
              </a:rPr>
              <a:t>	</a:t>
            </a:r>
            <a:r>
              <a:rPr lang="en-US" sz="2400">
                <a:solidFill>
                  <a:srgbClr val="000000"/>
                </a:solidFill>
                <a:latin typeface="Calibri"/>
              </a:rPr>
              <a:t>UDP stands for User Datagram Protocol, a connection-less protocol that allows for packets of data to be transmitted between applications.</a:t>
            </a:r>
            <a:endParaRPr/>
          </a:p>
          <a:p>
            <a:pPr>
              <a:lnSpc>
                <a:spcPct val="100000"/>
              </a:lnSpc>
            </a:pPr>
            <a:endParaRPr/>
          </a:p>
          <a:p>
            <a:pPr>
              <a:lnSpc>
                <a:spcPct val="100000"/>
              </a:lnSpc>
              <a:buFont typeface="Arial"/>
              <a:buChar char="•"/>
            </a:pPr>
            <a:r>
              <a:rPr lang="en-US" sz="2400">
                <a:solidFill>
                  <a:srgbClr val="000000"/>
                </a:solidFill>
                <a:latin typeface="Calibri"/>
              </a:rPr>
              <a:t>The speed for TCP is slower than UDP. UDP is faster because there is no error-checking for packets. </a:t>
            </a:r>
            <a:endParaRPr/>
          </a:p>
          <a:p>
            <a:pPr>
              <a:lnSpc>
                <a:spcPct val="100000"/>
              </a:lnSpc>
              <a:buFont typeface="Arial"/>
              <a:buChar char="•"/>
            </a:pPr>
            <a:r>
              <a:rPr lang="en-US" sz="2400">
                <a:solidFill>
                  <a:srgbClr val="000000"/>
                </a:solidFill>
                <a:latin typeface="Calibri"/>
              </a:rPr>
              <a:t>In TCP, there is absolute guarantee that the data transferred remains intact and arrives in the same order in which it was sent.  In UDP, there is no guarantee that the messages or packets sent would reach at all.</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86" name="TextShape 2"/>
          <p:cNvSpPr txBox="1"/>
          <p:nvPr/>
        </p:nvSpPr>
        <p:spPr>
          <a:xfrm>
            <a:off x="228600" y="914400"/>
            <a:ext cx="8915040" cy="5790960"/>
          </a:xfrm>
          <a:prstGeom prst="rect">
            <a:avLst/>
          </a:prstGeom>
        </p:spPr>
        <p:txBody>
          <a:bodyPr/>
          <a:p>
            <a:pPr>
              <a:lnSpc>
                <a:spcPct val="100000"/>
              </a:lnSpc>
            </a:pPr>
            <a:r>
              <a:rPr b="1" lang="en-US" sz="2400">
                <a:solidFill>
                  <a:srgbClr val="000000"/>
                </a:solidFill>
                <a:latin typeface="Calibri"/>
              </a:rPr>
              <a:t>	</a:t>
            </a:r>
            <a:r>
              <a:rPr b="1" lang="en-US" sz="2400">
                <a:solidFill>
                  <a:srgbClr val="000000"/>
                </a:solidFill>
                <a:latin typeface="Calibri"/>
              </a:rPr>
              <a:t>IP Address :</a:t>
            </a:r>
            <a:r>
              <a:rPr lang="en-US" sz="2400">
                <a:solidFill>
                  <a:srgbClr val="000000"/>
                </a:solidFill>
                <a:latin typeface="Calibri"/>
              </a:rPr>
              <a:t>  (Ex: 192.168.1.1)</a:t>
            </a:r>
            <a:endParaRPr/>
          </a:p>
          <a:p>
            <a:pPr>
              <a:lnSpc>
                <a:spcPct val="100000"/>
              </a:lnSpc>
            </a:pPr>
            <a:r>
              <a:rPr lang="en-US" sz="2400">
                <a:solidFill>
                  <a:srgbClr val="000000"/>
                </a:solidFill>
                <a:latin typeface="Calibri"/>
              </a:rPr>
              <a:t>	</a:t>
            </a:r>
            <a:r>
              <a:rPr lang="en-US" sz="2400">
                <a:solidFill>
                  <a:srgbClr val="000000"/>
                </a:solidFill>
                <a:latin typeface="Calibri"/>
              </a:rPr>
              <a:t>An Internet Protocol </a:t>
            </a:r>
            <a:r>
              <a:rPr i="1" lang="en-US" sz="2400">
                <a:solidFill>
                  <a:srgbClr val="000000"/>
                </a:solidFill>
                <a:latin typeface="Calibri"/>
              </a:rPr>
              <a:t>address</a:t>
            </a:r>
            <a:r>
              <a:rPr lang="en-US" sz="2400">
                <a:solidFill>
                  <a:srgbClr val="000000"/>
                </a:solidFill>
                <a:latin typeface="Calibri"/>
              </a:rPr>
              <a:t> (</a:t>
            </a:r>
            <a:r>
              <a:rPr i="1" lang="en-US" sz="2400">
                <a:solidFill>
                  <a:srgbClr val="000000"/>
                </a:solidFill>
                <a:latin typeface="Calibri"/>
              </a:rPr>
              <a:t>IP address</a:t>
            </a:r>
            <a:r>
              <a:rPr lang="en-US" sz="2400">
                <a:solidFill>
                  <a:srgbClr val="000000"/>
                </a:solidFill>
                <a:latin typeface="Calibri"/>
              </a:rPr>
              <a:t>) is a numerical label assigned to each device (e.g., computer, printer) participating in a computer network that uses the Internet Protocol for communication.</a:t>
            </a:r>
            <a:endParaRPr/>
          </a:p>
          <a:p>
            <a:pPr>
              <a:lnSpc>
                <a:spcPct val="100000"/>
              </a:lnSpc>
            </a:pPr>
            <a:endParaRPr/>
          </a:p>
          <a:p>
            <a:pPr>
              <a:lnSpc>
                <a:spcPct val="100000"/>
              </a:lnSpc>
            </a:pPr>
            <a:r>
              <a:rPr b="1" lang="en-US" sz="2400">
                <a:solidFill>
                  <a:srgbClr val="000000"/>
                </a:solidFill>
                <a:latin typeface="Calibri"/>
              </a:rPr>
              <a:t>	</a:t>
            </a:r>
            <a:r>
              <a:rPr b="1" lang="en-US" sz="2400">
                <a:solidFill>
                  <a:srgbClr val="000000"/>
                </a:solidFill>
                <a:latin typeface="Calibri"/>
              </a:rPr>
              <a:t>Port Number:</a:t>
            </a:r>
            <a:r>
              <a:rPr lang="en-US" sz="2400">
                <a:solidFill>
                  <a:srgbClr val="000000"/>
                </a:solidFill>
                <a:latin typeface="Calibri"/>
              </a:rPr>
              <a:t> </a:t>
            </a:r>
            <a:endParaRPr/>
          </a:p>
          <a:p>
            <a:pPr>
              <a:lnSpc>
                <a:spcPct val="100000"/>
              </a:lnSpc>
            </a:pPr>
            <a:r>
              <a:rPr lang="en-US" sz="2400">
                <a:solidFill>
                  <a:srgbClr val="000000"/>
                </a:solidFill>
                <a:latin typeface="Calibri"/>
              </a:rPr>
              <a:t>	</a:t>
            </a:r>
            <a:r>
              <a:rPr lang="en-US" sz="2400">
                <a:solidFill>
                  <a:srgbClr val="000000"/>
                </a:solidFill>
                <a:latin typeface="Calibri"/>
              </a:rPr>
              <a:t>In </a:t>
            </a:r>
            <a:r>
              <a:rPr b="1" lang="en-US" sz="2400">
                <a:solidFill>
                  <a:srgbClr val="000000"/>
                </a:solidFill>
                <a:latin typeface="Calibri"/>
              </a:rPr>
              <a:t>TCP/IP</a:t>
            </a:r>
            <a:r>
              <a:rPr lang="en-US" sz="2400">
                <a:solidFill>
                  <a:srgbClr val="000000"/>
                </a:solidFill>
                <a:latin typeface="Calibri"/>
              </a:rPr>
              <a:t> and </a:t>
            </a:r>
            <a:r>
              <a:rPr b="1" lang="en-US" sz="2400">
                <a:solidFill>
                  <a:srgbClr val="000000"/>
                </a:solidFill>
                <a:latin typeface="Calibri"/>
              </a:rPr>
              <a:t>UDP</a:t>
            </a:r>
            <a:r>
              <a:rPr lang="en-US" sz="2400">
                <a:solidFill>
                  <a:srgbClr val="000000"/>
                </a:solidFill>
                <a:latin typeface="Calibri"/>
              </a:rPr>
              <a:t> networks, an endpoint to a logical connection. The port number identifies what type of port it is. For example, port 80 is used for HTTP traffic.</a:t>
            </a:r>
            <a:endParaRPr/>
          </a:p>
          <a:p>
            <a:pPr>
              <a:lnSpc>
                <a:spcPct val="100000"/>
              </a:lnSpc>
            </a:pPr>
            <a:endParaRPr/>
          </a:p>
          <a:p>
            <a:pPr>
              <a:lnSpc>
                <a:spcPct val="100000"/>
              </a:lnSpc>
            </a:pPr>
            <a:r>
              <a:rPr lang="en-US" sz="2400">
                <a:solidFill>
                  <a:srgbClr val="000000"/>
                </a:solidFill>
                <a:latin typeface="Calibri"/>
              </a:rPr>
              <a: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88" name="TextShape 2"/>
          <p:cNvSpPr txBox="1"/>
          <p:nvPr/>
        </p:nvSpPr>
        <p:spPr>
          <a:xfrm>
            <a:off x="228600" y="914400"/>
            <a:ext cx="8915040" cy="5790960"/>
          </a:xfrm>
          <a:prstGeom prst="rect">
            <a:avLst/>
          </a:prstGeom>
        </p:spPr>
        <p:txBody>
          <a:bodyPr/>
          <a:p>
            <a:pPr>
              <a:lnSpc>
                <a:spcPct val="100000"/>
              </a:lnSpc>
            </a:pPr>
            <a:r>
              <a:rPr lang="en-US" sz="2400">
                <a:solidFill>
                  <a:srgbClr val="000000"/>
                </a:solidFill>
                <a:latin typeface="Calibri"/>
              </a:rPr>
              <a:t>	</a:t>
            </a:r>
            <a:r>
              <a:rPr b="1" lang="en-US" sz="2400">
                <a:solidFill>
                  <a:srgbClr val="000000"/>
                </a:solidFill>
                <a:latin typeface="Calibri"/>
              </a:rPr>
              <a:t>Socket:</a:t>
            </a:r>
            <a:endParaRPr/>
          </a:p>
          <a:p>
            <a:pPr>
              <a:lnSpc>
                <a:spcPct val="100000"/>
              </a:lnSpc>
            </a:pPr>
            <a:r>
              <a:rPr i="1" lang="en-US" sz="2400">
                <a:solidFill>
                  <a:srgbClr val="000000"/>
                </a:solidFill>
                <a:latin typeface="Calibri"/>
              </a:rPr>
              <a:t>	</a:t>
            </a:r>
            <a:r>
              <a:rPr lang="en-US" sz="2400">
                <a:solidFill>
                  <a:srgbClr val="000000"/>
                </a:solidFill>
                <a:latin typeface="Calibri"/>
              </a:rPr>
              <a:t>A </a:t>
            </a:r>
            <a:r>
              <a:rPr i="1" lang="en-US" sz="2400">
                <a:solidFill>
                  <a:srgbClr val="000000"/>
                </a:solidFill>
                <a:latin typeface="Calibri"/>
              </a:rPr>
              <a:t>socket</a:t>
            </a:r>
            <a:r>
              <a:rPr lang="en-US" sz="2400">
                <a:solidFill>
                  <a:srgbClr val="000000"/>
                </a:solidFill>
                <a:latin typeface="Calibri"/>
              </a:rPr>
              <a:t> is one </a:t>
            </a:r>
            <a:r>
              <a:rPr b="1" lang="en-US" sz="2400">
                <a:solidFill>
                  <a:srgbClr val="000000"/>
                </a:solidFill>
                <a:latin typeface="Calibri"/>
              </a:rPr>
              <a:t>endpoint</a:t>
            </a:r>
            <a:r>
              <a:rPr lang="en-US" sz="2400">
                <a:solidFill>
                  <a:srgbClr val="000000"/>
                </a:solidFill>
                <a:latin typeface="Calibri"/>
              </a:rPr>
              <a:t> of a two-way communication link between two programs running on the network. A socket is bound to a port number so that the TCP layer can identify the application that data is destined to be sent to.</a:t>
            </a:r>
            <a:endParaRPr/>
          </a:p>
          <a:p>
            <a:pPr>
              <a:lnSpc>
                <a:spcPct val="100000"/>
              </a:lnSpc>
              <a:buFont typeface="Arial"/>
              <a:buChar char="•"/>
            </a:pPr>
            <a:r>
              <a:rPr lang="en-US" sz="2400">
                <a:solidFill>
                  <a:srgbClr val="000000"/>
                </a:solidFill>
                <a:latin typeface="Calibri"/>
              </a:rPr>
              <a:t>An endpoint is a combination of an </a:t>
            </a:r>
            <a:r>
              <a:rPr b="1" lang="en-US" sz="2400" u="sng">
                <a:solidFill>
                  <a:srgbClr val="000000"/>
                </a:solidFill>
                <a:latin typeface="Calibri"/>
              </a:rPr>
              <a:t>IP address and a port number</a:t>
            </a:r>
            <a:r>
              <a:rPr lang="en-US" sz="2400">
                <a:solidFill>
                  <a:srgbClr val="000000"/>
                </a:solidFill>
                <a:latin typeface="Calibri"/>
              </a:rPr>
              <a:t>. Every TCP connection can be uniquely identified by its two endpoints. That way you can have multiple connections between your host and the serve</a:t>
            </a:r>
            <a:endParaRPr/>
          </a:p>
        </p:txBody>
      </p:sp>
      <p:pic>
        <p:nvPicPr>
          <p:cNvPr id="89" name="Picture 3" descr=""/>
          <p:cNvPicPr/>
          <p:nvPr/>
        </p:nvPicPr>
        <p:blipFill>
          <a:blip r:embed="rId1"/>
          <a:stretch>
            <a:fillRect/>
          </a:stretch>
        </p:blipFill>
        <p:spPr>
          <a:xfrm>
            <a:off x="4943520" y="4124160"/>
            <a:ext cx="4200120" cy="27334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91" name="TextShape 2"/>
          <p:cNvSpPr txBox="1"/>
          <p:nvPr/>
        </p:nvSpPr>
        <p:spPr>
          <a:xfrm>
            <a:off x="228600" y="914400"/>
            <a:ext cx="8915040" cy="5790960"/>
          </a:xfrm>
          <a:prstGeom prst="rect">
            <a:avLst/>
          </a:prstGeom>
        </p:spPr>
        <p:txBody>
          <a:bodyPr/>
          <a:p>
            <a:pPr>
              <a:lnSpc>
                <a:spcPct val="100000"/>
              </a:lnSpc>
            </a:pPr>
            <a:r>
              <a:rPr b="1" lang="en-US" sz="2400">
                <a:solidFill>
                  <a:srgbClr val="000000"/>
                </a:solidFill>
                <a:latin typeface="Calibri"/>
              </a:rPr>
              <a:t>	</a:t>
            </a:r>
            <a:r>
              <a:rPr b="1" lang="en-US" sz="2400">
                <a:solidFill>
                  <a:srgbClr val="000000"/>
                </a:solidFill>
                <a:latin typeface="Calibri"/>
              </a:rPr>
              <a:t>URL</a:t>
            </a:r>
            <a:endParaRPr/>
          </a:p>
          <a:p>
            <a:pPr>
              <a:lnSpc>
                <a:spcPct val="100000"/>
              </a:lnSpc>
            </a:pPr>
            <a:r>
              <a:rPr b="1" lang="en-US" sz="2400">
                <a:solidFill>
                  <a:srgbClr val="000000"/>
                </a:solidFill>
                <a:latin typeface="Calibri"/>
              </a:rPr>
              <a:t>	</a:t>
            </a:r>
            <a:r>
              <a:rPr lang="en-US" sz="2400">
                <a:solidFill>
                  <a:srgbClr val="000000"/>
                </a:solidFill>
                <a:latin typeface="Calibri"/>
              </a:rPr>
              <a:t>It</a:t>
            </a:r>
            <a:r>
              <a:rPr b="1" lang="en-US" sz="2400">
                <a:solidFill>
                  <a:srgbClr val="000000"/>
                </a:solidFill>
                <a:latin typeface="Calibri"/>
              </a:rPr>
              <a:t> </a:t>
            </a:r>
            <a:r>
              <a:rPr lang="en-US" sz="2400">
                <a:solidFill>
                  <a:srgbClr val="000000"/>
                </a:solidFill>
                <a:latin typeface="Calibri"/>
              </a:rPr>
              <a:t>is an acronym for Uniform Resource Locator and is a reference (an address) to a resource on the Internet. A </a:t>
            </a:r>
            <a:r>
              <a:rPr b="1" lang="en-US" sz="2400">
                <a:solidFill>
                  <a:srgbClr val="000000"/>
                </a:solidFill>
                <a:latin typeface="Calibri"/>
              </a:rPr>
              <a:t>URL</a:t>
            </a:r>
            <a:r>
              <a:rPr lang="en-US" sz="2400">
                <a:solidFill>
                  <a:srgbClr val="000000"/>
                </a:solidFill>
                <a:latin typeface="Calibri"/>
              </a:rPr>
              <a:t> has two main components: Protocol identifier: For the </a:t>
            </a:r>
            <a:r>
              <a:rPr b="1" lang="en-US" sz="2400">
                <a:solidFill>
                  <a:srgbClr val="000000"/>
                </a:solidFill>
                <a:latin typeface="Calibri"/>
              </a:rPr>
              <a:t>URL</a:t>
            </a:r>
            <a:r>
              <a:rPr lang="en-US" sz="2400">
                <a:solidFill>
                  <a:srgbClr val="000000"/>
                </a:solidFill>
                <a:latin typeface="Calibri"/>
              </a:rPr>
              <a:t> http://example.com , the protocol identifier is http . Resource name: For the </a:t>
            </a:r>
            <a:r>
              <a:rPr b="1" lang="en-US" sz="2400">
                <a:solidFill>
                  <a:srgbClr val="000000"/>
                </a:solidFill>
                <a:latin typeface="Calibri"/>
              </a:rPr>
              <a:t>URL</a:t>
            </a:r>
            <a:r>
              <a:rPr lang="en-US" sz="2400">
                <a:solidFill>
                  <a:srgbClr val="000000"/>
                </a:solidFill>
                <a:latin typeface="Calibri"/>
              </a:rPr>
              <a:t> http://example.com , the resource name is example.com .</a:t>
            </a:r>
            <a:endParaRPr/>
          </a:p>
          <a:p>
            <a:pPr>
              <a:lnSpc>
                <a:spcPct val="100000"/>
              </a:lnSpc>
            </a:pPr>
            <a:r>
              <a:rPr b="1" lang="en-US" sz="2400">
                <a:solidFill>
                  <a:srgbClr val="000000"/>
                </a:solidFill>
                <a:latin typeface="Calibri"/>
              </a:rPr>
              <a:t>	</a:t>
            </a:r>
            <a:r>
              <a:rPr b="1" lang="en-US" sz="2400">
                <a:solidFill>
                  <a:srgbClr val="000000"/>
                </a:solidFill>
                <a:latin typeface="Calibri"/>
              </a:rPr>
              <a:t> </a:t>
            </a:r>
            <a:r>
              <a:rPr b="1" lang="en-US" sz="2400">
                <a:solidFill>
                  <a:srgbClr val="000000"/>
                </a:solidFill>
                <a:latin typeface="Calibri"/>
              </a:rPr>
              <a:t>java.net.URL</a:t>
            </a:r>
            <a:endParaRPr/>
          </a:p>
          <a:p>
            <a:pPr>
              <a:lnSpc>
                <a:spcPct val="100000"/>
              </a:lnSpc>
            </a:pPr>
            <a:r>
              <a:rPr lang="en-US" sz="2400">
                <a:solidFill>
                  <a:srgbClr val="000000"/>
                </a:solidFill>
                <a:latin typeface="Calibri"/>
              </a:rPr>
              <a:t>	</a:t>
            </a:r>
            <a:r>
              <a:rPr lang="en-US" sz="2400">
                <a:solidFill>
                  <a:srgbClr val="000000"/>
                </a:solidFill>
                <a:latin typeface="Calibri"/>
              </a:rPr>
              <a:t>Class URL represents a Uniform Resource Locator, a pointer to a "resource" on the World Wide Web. A resource can be something as simple as a file or a directory, or it can be a reference to a more complicated object, such as a query to a database or to a search engine.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93" name="TextShape 2"/>
          <p:cNvSpPr txBox="1"/>
          <p:nvPr/>
        </p:nvSpPr>
        <p:spPr>
          <a:xfrm>
            <a:off x="228600" y="914400"/>
            <a:ext cx="8915040" cy="5790960"/>
          </a:xfrm>
          <a:prstGeom prst="rect">
            <a:avLst/>
          </a:prstGeom>
        </p:spPr>
        <p:txBody>
          <a:bodyPr/>
          <a:p>
            <a:pPr>
              <a:lnSpc>
                <a:spcPct val="100000"/>
              </a:lnSpc>
            </a:pPr>
            <a:r>
              <a:rPr b="1" lang="en-US" sz="2400">
                <a:solidFill>
                  <a:srgbClr val="000000"/>
                </a:solidFill>
                <a:latin typeface="Calibri"/>
              </a:rPr>
              <a:t>	</a:t>
            </a:r>
            <a:r>
              <a:rPr b="1" lang="en-US" sz="2400">
                <a:solidFill>
                  <a:srgbClr val="000000"/>
                </a:solidFill>
                <a:latin typeface="Calibri"/>
              </a:rPr>
              <a:t>java.net.URLConnection </a:t>
            </a:r>
            <a:endParaRPr/>
          </a:p>
          <a:p>
            <a:pPr>
              <a:lnSpc>
                <a:spcPct val="100000"/>
              </a:lnSpc>
            </a:pPr>
            <a:r>
              <a:rPr lang="en-US" sz="2400">
                <a:solidFill>
                  <a:srgbClr val="000000"/>
                </a:solidFill>
                <a:latin typeface="Calibri"/>
              </a:rPr>
              <a:t>	</a:t>
            </a:r>
            <a:r>
              <a:rPr lang="en-US" sz="2400">
                <a:solidFill>
                  <a:srgbClr val="000000"/>
                </a:solidFill>
                <a:latin typeface="Calibri"/>
              </a:rPr>
              <a:t>The abstract class URLConnection is the superclass of all classes  (HttpURLConncetion…) that represent a communications link between the application and a URL. Instances of this class can be used both to read from and to write to the resource referenced by the URL. In general, creating a connection to a URL is a multistep process using  </a:t>
            </a:r>
            <a:r>
              <a:rPr b="1" lang="en-US" sz="2400">
                <a:solidFill>
                  <a:srgbClr val="000000"/>
                </a:solidFill>
                <a:latin typeface="Calibri"/>
              </a:rPr>
              <a:t>openConnection() </a:t>
            </a:r>
            <a:r>
              <a:rPr lang="en-US" sz="2400">
                <a:solidFill>
                  <a:srgbClr val="000000"/>
                </a:solidFill>
                <a:latin typeface="Calibri"/>
              </a:rPr>
              <a:t>and</a:t>
            </a:r>
            <a:r>
              <a:rPr b="1" lang="en-US" sz="2400">
                <a:solidFill>
                  <a:srgbClr val="000000"/>
                </a:solidFill>
                <a:latin typeface="Calibri"/>
              </a:rPr>
              <a:t> connect()</a:t>
            </a:r>
            <a:endParaRPr/>
          </a:p>
          <a:p>
            <a:pPr>
              <a:lnSpc>
                <a:spcPct val="100000"/>
              </a:lnSpc>
              <a:buFont typeface="Arial"/>
              <a:buChar char="•"/>
            </a:pPr>
            <a:r>
              <a:rPr lang="en-US" sz="2400">
                <a:solidFill>
                  <a:srgbClr val="000000"/>
                </a:solidFill>
                <a:latin typeface="Calibri"/>
              </a:rPr>
              <a:t>The connection object is created by invoking the openConnection method on a URL. </a:t>
            </a:r>
            <a:endParaRPr/>
          </a:p>
          <a:p>
            <a:pPr>
              <a:lnSpc>
                <a:spcPct val="100000"/>
              </a:lnSpc>
              <a:buFont typeface="Arial"/>
              <a:buChar char="•"/>
            </a:pPr>
            <a:r>
              <a:rPr lang="en-US" sz="2400">
                <a:solidFill>
                  <a:srgbClr val="000000"/>
                </a:solidFill>
                <a:latin typeface="Calibri"/>
              </a:rPr>
              <a:t>The setup parameters and general request properties are manipulated. </a:t>
            </a:r>
            <a:endParaRPr/>
          </a:p>
          <a:p>
            <a:pPr>
              <a:lnSpc>
                <a:spcPct val="100000"/>
              </a:lnSpc>
              <a:buFont typeface="Arial"/>
              <a:buChar char="•"/>
            </a:pPr>
            <a:r>
              <a:rPr lang="en-US" sz="2400">
                <a:solidFill>
                  <a:srgbClr val="000000"/>
                </a:solidFill>
                <a:latin typeface="Calibri"/>
              </a:rPr>
              <a:t>The actual connection to the remote object is made, using the connect method. </a:t>
            </a:r>
            <a:endParaRPr/>
          </a:p>
          <a:p>
            <a:pPr>
              <a:lnSpc>
                <a:spcPct val="100000"/>
              </a:lnSpc>
              <a:buFont typeface="Arial"/>
              <a:buChar char="•"/>
            </a:pPr>
            <a:r>
              <a:rPr lang="en-US" sz="2400">
                <a:solidFill>
                  <a:srgbClr val="000000"/>
                </a:solidFill>
                <a:latin typeface="Calibri"/>
              </a:rPr>
              <a:t>The remote object becomes available. The header fields and the contents of the remote object can be accessed. </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0"/>
            <a:ext cx="8229240" cy="1142640"/>
          </a:xfrm>
          <a:prstGeom prst="rect">
            <a:avLst/>
          </a:prstGeom>
        </p:spPr>
        <p:txBody>
          <a:bodyPr anchor="ctr"/>
          <a:p>
            <a:pPr algn="ctr">
              <a:lnSpc>
                <a:spcPct val="100000"/>
              </a:lnSpc>
            </a:pPr>
            <a:r>
              <a:rPr b="1" lang="en-US" sz="4400">
                <a:solidFill>
                  <a:srgbClr val="ff0000"/>
                </a:solidFill>
                <a:latin typeface="Calibri"/>
              </a:rPr>
              <a:t>Java Network Programming</a:t>
            </a:r>
            <a:endParaRPr/>
          </a:p>
        </p:txBody>
      </p:sp>
      <p:sp>
        <p:nvSpPr>
          <p:cNvPr id="95" name="TextShape 2"/>
          <p:cNvSpPr txBox="1"/>
          <p:nvPr/>
        </p:nvSpPr>
        <p:spPr>
          <a:xfrm>
            <a:off x="228600" y="914400"/>
            <a:ext cx="8915040" cy="5790960"/>
          </a:xfrm>
          <a:prstGeom prst="rect">
            <a:avLst/>
          </a:prstGeom>
        </p:spPr>
        <p:txBody>
          <a:bodyPr/>
          <a:p>
            <a:pPr>
              <a:lnSpc>
                <a:spcPct val="100000"/>
              </a:lnSpc>
            </a:pPr>
            <a:r>
              <a:rPr b="1" lang="en-US" sz="2400">
                <a:solidFill>
                  <a:srgbClr val="000000"/>
                </a:solidFill>
                <a:latin typeface="Calibri"/>
              </a:rPr>
              <a:t>	</a:t>
            </a:r>
            <a:r>
              <a:rPr b="1" lang="en-US" sz="2400">
                <a:solidFill>
                  <a:srgbClr val="000000"/>
                </a:solidFill>
                <a:latin typeface="Calibri"/>
              </a:rPr>
              <a:t>URL  &amp; URLConnection Example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