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6.png" ContentType="image/png"/>
  <Override PartName="/ppt/media/image5.gif" ContentType="image/gif"/>
  <Override PartName="/ppt/media/image4.png" ContentType="image/png"/>
  <Override PartName="/ppt/media/image3.png" ContentType="image/png"/>
  <Override PartName="/ppt/media/image2.png" ContentType="image/png"/>
  <Override PartName="/ppt/media/image7.gif" ContentType="image/gif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8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8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6/6/15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184FA3A9-81F0-4DF5-B344-EB91C749815C}" type="slidenum">
              <a:rPr lang="en-US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400"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–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Arial"/>
              <a:buChar char="»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Fifth level</a:t>
            </a:r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6/6/15</a:t>
            </a:r>
            <a:endParaRPr/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A915F581-3818-498E-BC22-B26BA8335690}" type="slidenum">
              <a:rPr lang="en-US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gif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gif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685800" y="236232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4400">
                <a:solidFill>
                  <a:srgbClr val="ff0000"/>
                </a:solidFill>
                <a:latin typeface="Calibri"/>
              </a:rPr>
              <a:t>Advanced Java Programming</a:t>
            </a:r>
            <a:r>
              <a:rPr b="1" lang="en-US" sz="4400">
                <a:solidFill>
                  <a:srgbClr val="ff0000"/>
                </a:solidFill>
                <a:latin typeface="Calibri"/>
              </a:rPr>
              <a:t>
</a:t>
            </a:r>
            <a:r>
              <a:rPr b="1" lang="en-US" sz="3600">
                <a:solidFill>
                  <a:srgbClr val="92d050"/>
                </a:solidFill>
                <a:latin typeface="Calibri"/>
              </a:rPr>
              <a:t>B.Sc.CSIT Seventh Semester</a:t>
            </a:r>
            <a:endParaRPr/>
          </a:p>
        </p:txBody>
      </p:sp>
      <p:sp>
        <p:nvSpPr>
          <p:cNvPr id="79" name="CustomShape 2"/>
          <p:cNvSpPr/>
          <p:nvPr/>
        </p:nvSpPr>
        <p:spPr>
          <a:xfrm>
            <a:off x="6629400" y="5943600"/>
            <a:ext cx="2285640" cy="638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i="1" lang="en-US">
                <a:solidFill>
                  <a:srgbClr val="000000"/>
                </a:solidFill>
                <a:latin typeface="Calibri"/>
              </a:rPr>
              <a:t>By Narayan Subedi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609480" y="26668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4400">
                <a:solidFill>
                  <a:srgbClr val="ff0000"/>
                </a:solidFill>
                <a:latin typeface="Calibri"/>
              </a:rPr>
              <a:t>Distributed Application using RMI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457200" y="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4400">
                <a:solidFill>
                  <a:srgbClr val="ff0000"/>
                </a:solidFill>
                <a:latin typeface="Calibri"/>
              </a:rPr>
              <a:t>Distributed Application</a:t>
            </a:r>
            <a:endParaRPr/>
          </a:p>
        </p:txBody>
      </p:sp>
      <p:sp>
        <p:nvSpPr>
          <p:cNvPr id="82" name="TextShape 2"/>
          <p:cNvSpPr txBox="1"/>
          <p:nvPr/>
        </p:nvSpPr>
        <p:spPr>
          <a:xfrm>
            <a:off x="228600" y="1066680"/>
            <a:ext cx="8915040" cy="54097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A distributed application is software that is executed or run on multiple computers within a network.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These applications interact in order to achieve a specific goal or task.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Traditional applications relied on a single system to run them. Even in the client-server model, the application software had to run on either the client, or the server that the client was accessing. However, distributed applications run on both simultaneously.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The very nature of an application may </a:t>
            </a:r>
            <a:r>
              <a:rPr i="1" lang="en-US" sz="2400">
                <a:solidFill>
                  <a:srgbClr val="000000"/>
                </a:solidFill>
                <a:latin typeface="Calibri"/>
              </a:rPr>
              <a:t>require</a:t>
            </a:r>
            <a:r>
              <a:rPr lang="en-US" sz="2400">
                <a:solidFill>
                  <a:srgbClr val="000000"/>
                </a:solidFill>
                <a:latin typeface="Calibri"/>
              </a:rPr>
              <a:t> the use of a communication network that connects several computers: for example, data produced in one physical location and required in another location. 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143000" y="3200400"/>
            <a:ext cx="7009920" cy="3657240"/>
          </a:xfrm>
          <a:prstGeom prst="rect">
            <a:avLst/>
          </a:prstGeom>
          <a:ln>
            <a:noFill/>
          </a:ln>
        </p:spPr>
      </p:pic>
      <p:sp>
        <p:nvSpPr>
          <p:cNvPr id="84" name="TextShape 1"/>
          <p:cNvSpPr txBox="1"/>
          <p:nvPr/>
        </p:nvSpPr>
        <p:spPr>
          <a:xfrm>
            <a:off x="457200" y="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4400">
                <a:solidFill>
                  <a:srgbClr val="ff0000"/>
                </a:solidFill>
                <a:latin typeface="Calibri"/>
              </a:rPr>
              <a:t>Distributed Application</a:t>
            </a:r>
            <a:endParaRPr/>
          </a:p>
        </p:txBody>
      </p:sp>
      <p:sp>
        <p:nvSpPr>
          <p:cNvPr id="85" name="TextShape 2"/>
          <p:cNvSpPr txBox="1"/>
          <p:nvPr/>
        </p:nvSpPr>
        <p:spPr>
          <a:xfrm>
            <a:off x="228600" y="914400"/>
            <a:ext cx="8915040" cy="51811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There are many cases in which the use of a single computer would be possible in principle, but the use of a distributed system is </a:t>
            </a:r>
            <a:r>
              <a:rPr i="1" lang="en-US" sz="2400">
                <a:solidFill>
                  <a:srgbClr val="000000"/>
                </a:solidFill>
                <a:latin typeface="Calibri"/>
              </a:rPr>
              <a:t>beneficial</a:t>
            </a:r>
            <a:r>
              <a:rPr lang="en-US" sz="2400">
                <a:solidFill>
                  <a:srgbClr val="000000"/>
                </a:solidFill>
                <a:latin typeface="Calibri"/>
              </a:rPr>
              <a:t> for practical reasons. For example, it may be more cost-efficient to obtain the desired level of performance by using a </a:t>
            </a:r>
            <a:r>
              <a:rPr lang="en-US" sz="2400" u="sng">
                <a:solidFill>
                  <a:srgbClr val="0000ff"/>
                </a:solidFill>
                <a:latin typeface="Calibri"/>
              </a:rPr>
              <a:t>cluster</a:t>
            </a:r>
            <a:r>
              <a:rPr lang="en-US" sz="2400">
                <a:solidFill>
                  <a:srgbClr val="000000"/>
                </a:solidFill>
                <a:latin typeface="Calibri"/>
              </a:rPr>
              <a:t> of several low-end computers, in comparison with a single high-end computer. 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457200" y="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4400">
                <a:solidFill>
                  <a:srgbClr val="ff0000"/>
                </a:solidFill>
                <a:latin typeface="Calibri"/>
              </a:rPr>
              <a:t>Remote Method Invocation (RMI)</a:t>
            </a:r>
            <a:endParaRPr/>
          </a:p>
        </p:txBody>
      </p:sp>
      <p:sp>
        <p:nvSpPr>
          <p:cNvPr id="87" name="TextShape 2"/>
          <p:cNvSpPr txBox="1"/>
          <p:nvPr/>
        </p:nvSpPr>
        <p:spPr>
          <a:xfrm>
            <a:off x="228600" y="1066680"/>
            <a:ext cx="8915040" cy="51811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Remote Method Invocation (RMI) allows a Java object that executes on one machine to invoke a method of a Java object that executes on another machine.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This is an important feature, because it allows you to build distributed applications. 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457200" y="0"/>
            <a:ext cx="8229240" cy="9903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4400">
                <a:solidFill>
                  <a:srgbClr val="ff0000"/>
                </a:solidFill>
                <a:latin typeface="Calibri"/>
              </a:rPr>
              <a:t>RMI Layers</a:t>
            </a:r>
            <a:endParaRPr/>
          </a:p>
        </p:txBody>
      </p:sp>
      <p:sp>
        <p:nvSpPr>
          <p:cNvPr id="89" name="TextShape 2"/>
          <p:cNvSpPr txBox="1"/>
          <p:nvPr/>
        </p:nvSpPr>
        <p:spPr>
          <a:xfrm>
            <a:off x="228600" y="914400"/>
            <a:ext cx="8915040" cy="51811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000000"/>
                </a:solidFill>
                <a:latin typeface="Calibri"/>
              </a:rPr>
              <a:t>	</a:t>
            </a:r>
            <a:r>
              <a:rPr b="1" lang="en-US" sz="2400">
                <a:solidFill>
                  <a:srgbClr val="000000"/>
                </a:solidFill>
                <a:latin typeface="Calibri"/>
              </a:rPr>
              <a:t>Stub and Skeleton Layer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The stub and skeleton layer is responsible for marshaling and unmarshaling the data and transmitting and receiving them to/from the Remote Reference Layer 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000000"/>
                </a:solidFill>
                <a:latin typeface="Calibri"/>
              </a:rPr>
              <a:t>	</a:t>
            </a:r>
            <a:r>
              <a:rPr b="1" lang="en-US" sz="2400">
                <a:solidFill>
                  <a:srgbClr val="000000"/>
                </a:solidFill>
                <a:latin typeface="Calibri"/>
              </a:rPr>
              <a:t>Remote Reference Layer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The Remote reference layer is responsible for carrying out the invocation. 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000000"/>
                </a:solidFill>
                <a:latin typeface="Calibri"/>
              </a:rPr>
              <a:t>	</a:t>
            </a:r>
            <a:r>
              <a:rPr b="1" lang="en-US" sz="2400">
                <a:solidFill>
                  <a:srgbClr val="000000"/>
                </a:solidFill>
                <a:latin typeface="Calibri"/>
              </a:rPr>
              <a:t>Transport Layer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The Transport layer is responsible for setting up connections, managing requests, monitoring them and listening for incoming calls 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90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705040" y="4942440"/>
            <a:ext cx="3619080" cy="1915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Picture 4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267080" y="4410360"/>
            <a:ext cx="4800240" cy="2447280"/>
          </a:xfrm>
          <a:prstGeom prst="rect">
            <a:avLst/>
          </a:prstGeom>
          <a:ln>
            <a:noFill/>
          </a:ln>
        </p:spPr>
      </p:pic>
      <p:sp>
        <p:nvSpPr>
          <p:cNvPr id="92" name="TextShape 1"/>
          <p:cNvSpPr txBox="1"/>
          <p:nvPr/>
        </p:nvSpPr>
        <p:spPr>
          <a:xfrm>
            <a:off x="457200" y="0"/>
            <a:ext cx="8229240" cy="9903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ff0000"/>
                </a:solidFill>
                <a:latin typeface="Calibri"/>
              </a:rPr>
              <a:t>RMI Mechanism</a:t>
            </a:r>
            <a:endParaRPr/>
          </a:p>
        </p:txBody>
      </p:sp>
      <p:sp>
        <p:nvSpPr>
          <p:cNvPr id="93" name="TextShape 2"/>
          <p:cNvSpPr txBox="1"/>
          <p:nvPr/>
        </p:nvSpPr>
        <p:spPr>
          <a:xfrm>
            <a:off x="228600" y="914400"/>
            <a:ext cx="8915040" cy="51811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n-US" sz="2400">
                <a:solidFill>
                  <a:srgbClr val="000000"/>
                </a:solidFill>
                <a:latin typeface="Calibri"/>
              </a:rPr>
              <a:t>Locate remote objects.</a:t>
            </a:r>
            <a:r>
              <a:rPr lang="en-US" sz="2400">
                <a:solidFill>
                  <a:srgbClr val="000000"/>
                </a:solidFill>
                <a:latin typeface="Calibri"/>
              </a:rPr>
              <a:t> Applications can use various mechanisms to obtain references to remote objects. For example, an application can register its remote objects with RMI's simple naming facility, the RMI registry.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n-US" sz="2400">
                <a:solidFill>
                  <a:srgbClr val="000000"/>
                </a:solidFill>
                <a:latin typeface="Calibri"/>
              </a:rPr>
              <a:t>Communicate with remote objects.</a:t>
            </a:r>
            <a:r>
              <a:rPr lang="en-US" sz="2400">
                <a:solidFill>
                  <a:srgbClr val="000000"/>
                </a:solidFill>
                <a:latin typeface="Calibri"/>
              </a:rPr>
              <a:t> Details of communication between remote objects are handled by RMI.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n-US" sz="2400">
                <a:solidFill>
                  <a:srgbClr val="000000"/>
                </a:solidFill>
                <a:latin typeface="Calibri"/>
              </a:rPr>
              <a:t>Load class definitions for objects that are passed around.</a:t>
            </a:r>
            <a:r>
              <a:rPr lang="en-US" sz="2400">
                <a:solidFill>
                  <a:srgbClr val="000000"/>
                </a:solidFill>
                <a:latin typeface="Calibri"/>
              </a:rPr>
              <a:t> Because RMI enables objects to be passed back and forth, it provides mechanisms for loading an object's class definitions as well as for transmitting an object's data.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457200" y="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4400">
                <a:solidFill>
                  <a:srgbClr val="ff0000"/>
                </a:solidFill>
                <a:latin typeface="Calibri"/>
              </a:rPr>
              <a:t>RMI Registry</a:t>
            </a:r>
            <a:endParaRPr/>
          </a:p>
        </p:txBody>
      </p:sp>
      <p:sp>
        <p:nvSpPr>
          <p:cNvPr id="95" name="TextShape 2"/>
          <p:cNvSpPr txBox="1"/>
          <p:nvPr/>
        </p:nvSpPr>
        <p:spPr>
          <a:xfrm>
            <a:off x="228600" y="1066680"/>
            <a:ext cx="8915040" cy="51811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Essentially the RMI registry is a place for the server to register services it offers and a place for clients to query for those services.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RMI Registry acts a broker between RMI servers and the clients.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000000"/>
                </a:solidFill>
                <a:latin typeface="Calibri"/>
              </a:rPr>
              <a:t>	</a:t>
            </a:r>
            <a:r>
              <a:rPr b="1" lang="en-US" sz="2400">
                <a:solidFill>
                  <a:srgbClr val="000000"/>
                </a:solidFill>
                <a:latin typeface="Calibri"/>
              </a:rPr>
              <a:t>A Simple Client/Server Application Using RMI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This section provides step-by-step directions for building a simple client/server application by using RMI. The server receives a request from a client, processes it, and returns a result.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457200" y="24382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4400">
                <a:solidFill>
                  <a:srgbClr val="ff0000"/>
                </a:solidFill>
                <a:latin typeface="Calibri"/>
              </a:rPr>
              <a:t>Questions ???</a:t>
            </a: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