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63" r:id="rId3"/>
    <p:sldId id="365" r:id="rId4"/>
    <p:sldId id="343" r:id="rId5"/>
    <p:sldId id="366" r:id="rId6"/>
    <p:sldId id="367" r:id="rId7"/>
    <p:sldId id="368" r:id="rId8"/>
    <p:sldId id="344" r:id="rId9"/>
    <p:sldId id="403" r:id="rId10"/>
    <p:sldId id="390" r:id="rId11"/>
    <p:sldId id="404" r:id="rId12"/>
    <p:sldId id="405" r:id="rId13"/>
    <p:sldId id="406" r:id="rId14"/>
    <p:sldId id="407" r:id="rId15"/>
    <p:sldId id="408" r:id="rId16"/>
    <p:sldId id="409" r:id="rId17"/>
    <p:sldId id="410" r:id="rId18"/>
    <p:sldId id="411" r:id="rId19"/>
    <p:sldId id="412" r:id="rId20"/>
    <p:sldId id="413" r:id="rId21"/>
    <p:sldId id="392" r:id="rId22"/>
    <p:sldId id="416" r:id="rId23"/>
    <p:sldId id="417" r:id="rId24"/>
    <p:sldId id="418" r:id="rId25"/>
    <p:sldId id="419" r:id="rId26"/>
    <p:sldId id="420" r:id="rId27"/>
    <p:sldId id="415" r:id="rId28"/>
    <p:sldId id="421" r:id="rId29"/>
    <p:sldId id="422" r:id="rId30"/>
    <p:sldId id="423" r:id="rId31"/>
    <p:sldId id="424" r:id="rId32"/>
    <p:sldId id="425" r:id="rId33"/>
    <p:sldId id="426" r:id="rId34"/>
    <p:sldId id="427" r:id="rId35"/>
    <p:sldId id="428" r:id="rId36"/>
    <p:sldId id="429" r:id="rId37"/>
    <p:sldId id="430" r:id="rId38"/>
    <p:sldId id="431" r:id="rId39"/>
    <p:sldId id="432" r:id="rId40"/>
    <p:sldId id="433" r:id="rId41"/>
    <p:sldId id="26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12" autoAdjust="0"/>
    <p:restoredTop sz="94660"/>
  </p:normalViewPr>
  <p:slideViewPr>
    <p:cSldViewPr>
      <p:cViewPr varScale="1">
        <p:scale>
          <a:sx n="68" d="100"/>
          <a:sy n="68"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9711AE-F65A-4C5C-9404-A2CFAC7231C4}" type="datetimeFigureOut">
              <a:rPr lang="en-US" smtClean="0"/>
              <a:pPr/>
              <a:t>3/16/2015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6A38F-98B1-4856-9445-B8A1434A1D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Design patterns are solutions to general problems that software developers faced during software development.</a:t>
            </a:r>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5BE47-5AF7-4125-BD6A-A06C7D9E0DCA}" type="datetimeFigureOut">
              <a:rPr lang="en-US" smtClean="0"/>
              <a:pPr/>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5BE47-5AF7-4125-BD6A-A06C7D9E0DCA}" type="datetimeFigureOut">
              <a:rPr lang="en-US" smtClean="0"/>
              <a:pPr/>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5BE47-5AF7-4125-BD6A-A06C7D9E0DCA}" type="datetimeFigureOut">
              <a:rPr lang="en-US" smtClean="0"/>
              <a:pPr/>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5BE47-5AF7-4125-BD6A-A06C7D9E0DCA}" type="datetimeFigureOut">
              <a:rPr lang="en-US" smtClean="0"/>
              <a:pPr/>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5BE47-5AF7-4125-BD6A-A06C7D9E0DCA}" type="datetimeFigureOut">
              <a:rPr lang="en-US" smtClean="0"/>
              <a:pPr/>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5BE47-5AF7-4125-BD6A-A06C7D9E0DCA}" type="datetimeFigureOut">
              <a:rPr lang="en-US" smtClean="0"/>
              <a:pPr/>
              <a:t>3/16/2015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5BE47-5AF7-4125-BD6A-A06C7D9E0DCA}" type="datetimeFigureOut">
              <a:rPr lang="en-US" smtClean="0"/>
              <a:pPr/>
              <a:t>3/16/2015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5BE47-5AF7-4125-BD6A-A06C7D9E0DCA}" type="datetimeFigureOut">
              <a:rPr lang="en-US" smtClean="0"/>
              <a:pPr/>
              <a:t>3/16/2015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5BE47-5AF7-4125-BD6A-A06C7D9E0DCA}" type="datetimeFigureOut">
              <a:rPr lang="en-US" smtClean="0"/>
              <a:pPr/>
              <a:t>3/16/2015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5BE47-5AF7-4125-BD6A-A06C7D9E0DCA}" type="datetimeFigureOut">
              <a:rPr lang="en-US" smtClean="0"/>
              <a:pPr/>
              <a:t>3/16/2015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5BE47-5AF7-4125-BD6A-A06C7D9E0DCA}" type="datetimeFigureOut">
              <a:rPr lang="en-US" smtClean="0"/>
              <a:pPr/>
              <a:t>3/16/2015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5BE47-5AF7-4125-BD6A-A06C7D9E0DCA}" type="datetimeFigureOut">
              <a:rPr lang="en-US" smtClean="0"/>
              <a:pPr/>
              <a:t>3/16/2015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5D5D1-DCFB-4D4C-9FD5-D9B0D2204F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15.bin"/><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18.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20.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oleObject23.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oleObject24.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25.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26.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28.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470025"/>
          </a:xfrm>
        </p:spPr>
        <p:txBody>
          <a:bodyPr/>
          <a:lstStyle/>
          <a:p>
            <a:r>
              <a:rPr lang="en-US" b="1" dirty="0" smtClean="0">
                <a:solidFill>
                  <a:srgbClr val="FF0000"/>
                </a:solidFill>
              </a:rPr>
              <a:t>Advanced Java Programming</a:t>
            </a:r>
            <a:br>
              <a:rPr lang="en-US" b="1" dirty="0" smtClean="0">
                <a:solidFill>
                  <a:srgbClr val="FF0000"/>
                </a:solidFill>
              </a:rPr>
            </a:br>
            <a:r>
              <a:rPr lang="en-US" sz="3600" b="1" dirty="0" err="1" smtClean="0">
                <a:solidFill>
                  <a:srgbClr val="92D050"/>
                </a:solidFill>
              </a:rPr>
              <a:t>B.Sc.CSIT</a:t>
            </a:r>
            <a:r>
              <a:rPr lang="en-US" sz="3600" b="1" dirty="0" smtClean="0">
                <a:solidFill>
                  <a:srgbClr val="92D050"/>
                </a:solidFill>
              </a:rPr>
              <a:t> Seventh Semester</a:t>
            </a:r>
            <a:endParaRPr lang="en-US" sz="3600" b="1" dirty="0">
              <a:solidFill>
                <a:srgbClr val="92D050"/>
              </a:solidFill>
            </a:endParaRPr>
          </a:p>
        </p:txBody>
      </p:sp>
      <p:sp>
        <p:nvSpPr>
          <p:cNvPr id="4" name="TextBox 3"/>
          <p:cNvSpPr txBox="1"/>
          <p:nvPr/>
        </p:nvSpPr>
        <p:spPr>
          <a:xfrm>
            <a:off x="6629400" y="5943600"/>
            <a:ext cx="2286000" cy="369332"/>
          </a:xfrm>
          <a:prstGeom prst="rect">
            <a:avLst/>
          </a:prstGeom>
          <a:noFill/>
        </p:spPr>
        <p:txBody>
          <a:bodyPr wrap="square" rtlCol="0">
            <a:spAutoFit/>
          </a:bodyPr>
          <a:lstStyle/>
          <a:p>
            <a:r>
              <a:rPr lang="en-US" i="1" dirty="0" smtClean="0"/>
              <a:t>By </a:t>
            </a:r>
            <a:r>
              <a:rPr lang="en-US" i="1" dirty="0" err="1" smtClean="0"/>
              <a:t>Narayan</a:t>
            </a:r>
            <a:r>
              <a:rPr lang="en-US" i="1" dirty="0" smtClean="0"/>
              <a:t> </a:t>
            </a:r>
            <a:r>
              <a:rPr lang="en-US" i="1" dirty="0" err="1" smtClean="0"/>
              <a:t>Subedi</a:t>
            </a:r>
            <a:endParaRPr lang="en-US"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Layout Management</a:t>
            </a:r>
            <a:endParaRPr lang="en-US" dirty="0">
              <a:solidFill>
                <a:srgbClr val="FF0000"/>
              </a:solidFill>
            </a:endParaRPr>
          </a:p>
        </p:txBody>
      </p:sp>
      <p:sp>
        <p:nvSpPr>
          <p:cNvPr id="4" name="Content Placeholder 3"/>
          <p:cNvSpPr>
            <a:spLocks noGrp="1"/>
          </p:cNvSpPr>
          <p:nvPr>
            <p:ph idx="1"/>
          </p:nvPr>
        </p:nvSpPr>
        <p:spPr>
          <a:xfrm>
            <a:off x="457200" y="914400"/>
            <a:ext cx="8229600" cy="5638800"/>
          </a:xfrm>
        </p:spPr>
        <p:txBody>
          <a:bodyPr/>
          <a:lstStyle/>
          <a:p>
            <a:pPr>
              <a:buNone/>
            </a:pPr>
            <a:r>
              <a:rPr lang="en-US" dirty="0" smtClean="0"/>
              <a:t>	</a:t>
            </a:r>
            <a:r>
              <a:rPr lang="en-US" b="1" dirty="0" smtClean="0"/>
              <a:t>Border Layout</a:t>
            </a:r>
          </a:p>
          <a:p>
            <a:r>
              <a:rPr lang="en-US" dirty="0" smtClean="0"/>
              <a:t>A BorderLayout places components in up to five areas: top, bottom, left, right, and center.</a:t>
            </a:r>
          </a:p>
          <a:p>
            <a:r>
              <a:rPr lang="en-US" dirty="0" smtClean="0"/>
              <a:t>All extra space is placed in the center area.</a:t>
            </a:r>
          </a:p>
          <a:p>
            <a:pPr>
              <a:buNone/>
            </a:pPr>
            <a:r>
              <a:rPr lang="en-US" dirty="0" smtClean="0"/>
              <a:t>	</a:t>
            </a:r>
            <a:r>
              <a:rPr lang="en-US" sz="2800" b="1" dirty="0" smtClean="0"/>
              <a:t>BorderLayout(int </a:t>
            </a:r>
            <a:r>
              <a:rPr lang="en-US" sz="2800" b="1" i="1" dirty="0" smtClean="0"/>
              <a:t>horizontalGap</a:t>
            </a:r>
            <a:r>
              <a:rPr lang="en-US" sz="2800" b="1" dirty="0" smtClean="0"/>
              <a:t>, int </a:t>
            </a:r>
            <a:r>
              <a:rPr lang="en-US" sz="2800" b="1" i="1" dirty="0" smtClean="0"/>
              <a:t>verticalGap</a:t>
            </a:r>
            <a:r>
              <a:rPr lang="en-US" sz="2800" b="1" dirty="0" smtClean="0"/>
              <a:t>)</a:t>
            </a:r>
          </a:p>
          <a:p>
            <a:endParaRPr lang="en-US" dirty="0" smtClean="0"/>
          </a:p>
        </p:txBody>
      </p:sp>
      <p:pic>
        <p:nvPicPr>
          <p:cNvPr id="5" name="Picture 4" descr="BorderLayoutDemo.png"/>
          <p:cNvPicPr>
            <a:picLocks noChangeAspect="1"/>
          </p:cNvPicPr>
          <p:nvPr/>
        </p:nvPicPr>
        <p:blipFill>
          <a:blip r:embed="rId4" cstate="print"/>
          <a:stretch>
            <a:fillRect/>
          </a:stretch>
        </p:blipFill>
        <p:spPr>
          <a:xfrm>
            <a:off x="296607" y="4038600"/>
            <a:ext cx="6713793" cy="2590800"/>
          </a:xfrm>
          <a:prstGeom prst="rect">
            <a:avLst/>
          </a:prstGeom>
        </p:spPr>
      </p:pic>
      <p:graphicFrame>
        <p:nvGraphicFramePr>
          <p:cNvPr id="539651" name="Object 3"/>
          <p:cNvGraphicFramePr>
            <a:graphicFrameLocks noChangeAspect="1"/>
          </p:cNvGraphicFramePr>
          <p:nvPr/>
        </p:nvGraphicFramePr>
        <p:xfrm>
          <a:off x="6959600" y="4800600"/>
          <a:ext cx="2032000" cy="685800"/>
        </p:xfrm>
        <a:graphic>
          <a:graphicData uri="http://schemas.openxmlformats.org/presentationml/2006/ole">
            <p:oleObj spid="_x0000_s539651" name="Packager Shell Object" showAsIcon="1" r:id="rId5" imgW="2032560" imgH="685800" progId="Package">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Layout Management</a:t>
            </a:r>
            <a:endParaRPr lang="en-US" dirty="0">
              <a:solidFill>
                <a:srgbClr val="FF0000"/>
              </a:solidFill>
            </a:endParaRPr>
          </a:p>
        </p:txBody>
      </p:sp>
      <p:sp>
        <p:nvSpPr>
          <p:cNvPr id="4" name="Content Placeholder 3"/>
          <p:cNvSpPr>
            <a:spLocks noGrp="1"/>
          </p:cNvSpPr>
          <p:nvPr>
            <p:ph idx="1"/>
          </p:nvPr>
        </p:nvSpPr>
        <p:spPr>
          <a:xfrm>
            <a:off x="457200" y="838200"/>
            <a:ext cx="8229600" cy="5638800"/>
          </a:xfrm>
        </p:spPr>
        <p:txBody>
          <a:bodyPr>
            <a:normAutofit/>
          </a:bodyPr>
          <a:lstStyle/>
          <a:p>
            <a:pPr>
              <a:buNone/>
            </a:pPr>
            <a:r>
              <a:rPr lang="en-US" dirty="0" smtClean="0"/>
              <a:t>	</a:t>
            </a:r>
            <a:r>
              <a:rPr lang="en-US" b="1" dirty="0" smtClean="0"/>
              <a:t>Grid Layout </a:t>
            </a:r>
          </a:p>
          <a:p>
            <a:r>
              <a:rPr lang="en-US" dirty="0" smtClean="0"/>
              <a:t>GridLayout simply makes a bunch of components equal in size and displays them in the requested number of rows and columns.</a:t>
            </a:r>
          </a:p>
          <a:p>
            <a:pPr>
              <a:buNone/>
            </a:pPr>
            <a:r>
              <a:rPr lang="en-US" dirty="0" smtClean="0"/>
              <a:t>	</a:t>
            </a:r>
            <a:r>
              <a:rPr lang="en-US" sz="2800" b="1" i="1" dirty="0" smtClean="0"/>
              <a:t>GridLayout(int rows, int cols)</a:t>
            </a:r>
          </a:p>
          <a:p>
            <a:pPr>
              <a:buNone/>
            </a:pPr>
            <a:r>
              <a:rPr lang="en-US" sz="2800" b="1" i="1" dirty="0" smtClean="0"/>
              <a:t>	GridLayout(int rows, int cols, int </a:t>
            </a:r>
            <a:r>
              <a:rPr lang="en-US" sz="2800" b="1" i="1" dirty="0" err="1" smtClean="0"/>
              <a:t>hgap</a:t>
            </a:r>
            <a:r>
              <a:rPr lang="en-US" sz="2800" b="1" i="1" dirty="0" smtClean="0"/>
              <a:t>, int </a:t>
            </a:r>
            <a:r>
              <a:rPr lang="en-US" sz="2800" b="1" i="1" dirty="0" err="1" smtClean="0"/>
              <a:t>vgap</a:t>
            </a:r>
            <a:r>
              <a:rPr lang="en-US" sz="2800" b="1" i="1" dirty="0" smtClean="0"/>
              <a:t>)</a:t>
            </a:r>
          </a:p>
        </p:txBody>
      </p:sp>
      <p:pic>
        <p:nvPicPr>
          <p:cNvPr id="6" name="Picture 5" descr="GridLayoutDemo.png"/>
          <p:cNvPicPr>
            <a:picLocks noChangeAspect="1"/>
          </p:cNvPicPr>
          <p:nvPr/>
        </p:nvPicPr>
        <p:blipFill>
          <a:blip r:embed="rId4" cstate="print"/>
          <a:stretch>
            <a:fillRect/>
          </a:stretch>
        </p:blipFill>
        <p:spPr>
          <a:xfrm>
            <a:off x="838200" y="4114800"/>
            <a:ext cx="4157382" cy="2667000"/>
          </a:xfrm>
          <a:prstGeom prst="rect">
            <a:avLst/>
          </a:prstGeom>
        </p:spPr>
      </p:pic>
      <p:graphicFrame>
        <p:nvGraphicFramePr>
          <p:cNvPr id="540675" name="Object 3"/>
          <p:cNvGraphicFramePr>
            <a:graphicFrameLocks noChangeAspect="1"/>
          </p:cNvGraphicFramePr>
          <p:nvPr/>
        </p:nvGraphicFramePr>
        <p:xfrm>
          <a:off x="6172200" y="4724400"/>
          <a:ext cx="1816100" cy="685800"/>
        </p:xfrm>
        <a:graphic>
          <a:graphicData uri="http://schemas.openxmlformats.org/presentationml/2006/ole">
            <p:oleObj spid="_x0000_s540675" name="Packager Shell Object" showAsIcon="1" r:id="rId5" imgW="1816560" imgH="685800" progId="Package">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Layout Management</a:t>
            </a:r>
            <a:endParaRPr lang="en-US" dirty="0">
              <a:solidFill>
                <a:srgbClr val="FF0000"/>
              </a:solidFill>
            </a:endParaRPr>
          </a:p>
        </p:txBody>
      </p:sp>
      <p:sp>
        <p:nvSpPr>
          <p:cNvPr id="4" name="Content Placeholder 3"/>
          <p:cNvSpPr>
            <a:spLocks noGrp="1"/>
          </p:cNvSpPr>
          <p:nvPr>
            <p:ph idx="1"/>
          </p:nvPr>
        </p:nvSpPr>
        <p:spPr>
          <a:xfrm>
            <a:off x="457200" y="838200"/>
            <a:ext cx="8534400" cy="6019800"/>
          </a:xfrm>
        </p:spPr>
        <p:txBody>
          <a:bodyPr>
            <a:normAutofit/>
          </a:bodyPr>
          <a:lstStyle/>
          <a:p>
            <a:pPr>
              <a:buNone/>
            </a:pPr>
            <a:r>
              <a:rPr lang="en-US" dirty="0" smtClean="0"/>
              <a:t>	</a:t>
            </a:r>
            <a:r>
              <a:rPr lang="en-US" b="1" dirty="0" err="1" smtClean="0"/>
              <a:t>Gridbag</a:t>
            </a:r>
            <a:r>
              <a:rPr lang="en-US" b="1" dirty="0" smtClean="0"/>
              <a:t> Layout</a:t>
            </a:r>
          </a:p>
          <a:p>
            <a:r>
              <a:rPr lang="en-US" sz="2800" dirty="0" err="1" smtClean="0"/>
              <a:t>GridBagLayout</a:t>
            </a:r>
            <a:r>
              <a:rPr lang="en-US" sz="2800" dirty="0" smtClean="0"/>
              <a:t> is a sophisticated, flexible layout manager. </a:t>
            </a:r>
          </a:p>
          <a:p>
            <a:r>
              <a:rPr lang="en-US" sz="2800" dirty="0" smtClean="0"/>
              <a:t>It aligns components by placing them within a grid of cells, allowing components to span more than one cell. </a:t>
            </a:r>
          </a:p>
          <a:p>
            <a:r>
              <a:rPr lang="en-US" sz="2800" dirty="0" smtClean="0"/>
              <a:t>The rows in the grid can have different heights, and grid columns can have different widths.	</a:t>
            </a:r>
            <a:endParaRPr lang="en-US" sz="2800" b="1" i="1" dirty="0" smtClean="0"/>
          </a:p>
        </p:txBody>
      </p:sp>
      <p:pic>
        <p:nvPicPr>
          <p:cNvPr id="8" name="Picture 7" descr="GridBagLayoutDemo.png"/>
          <p:cNvPicPr>
            <a:picLocks noChangeAspect="1"/>
          </p:cNvPicPr>
          <p:nvPr/>
        </p:nvPicPr>
        <p:blipFill>
          <a:blip r:embed="rId4" cstate="print"/>
          <a:stretch>
            <a:fillRect/>
          </a:stretch>
        </p:blipFill>
        <p:spPr>
          <a:xfrm>
            <a:off x="838200" y="4372052"/>
            <a:ext cx="3581400" cy="2349398"/>
          </a:xfrm>
          <a:prstGeom prst="rect">
            <a:avLst/>
          </a:prstGeom>
        </p:spPr>
      </p:pic>
      <p:graphicFrame>
        <p:nvGraphicFramePr>
          <p:cNvPr id="541699" name="Object 3"/>
          <p:cNvGraphicFramePr>
            <a:graphicFrameLocks noChangeAspect="1"/>
          </p:cNvGraphicFramePr>
          <p:nvPr/>
        </p:nvGraphicFramePr>
        <p:xfrm>
          <a:off x="5486400" y="5029200"/>
          <a:ext cx="2133600" cy="685800"/>
        </p:xfrm>
        <a:graphic>
          <a:graphicData uri="http://schemas.openxmlformats.org/presentationml/2006/ole">
            <p:oleObj spid="_x0000_s541699" name="Packager Shell Object" showAsIcon="1" r:id="rId5" imgW="2134080" imgH="685800" progId="Package">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Layout Management</a:t>
            </a:r>
            <a:endParaRPr lang="en-US" dirty="0">
              <a:solidFill>
                <a:srgbClr val="FF0000"/>
              </a:solidFill>
            </a:endParaRPr>
          </a:p>
        </p:txBody>
      </p:sp>
      <p:sp>
        <p:nvSpPr>
          <p:cNvPr id="4" name="Content Placeholder 3"/>
          <p:cNvSpPr>
            <a:spLocks noGrp="1"/>
          </p:cNvSpPr>
          <p:nvPr>
            <p:ph idx="1"/>
          </p:nvPr>
        </p:nvSpPr>
        <p:spPr>
          <a:xfrm>
            <a:off x="457200" y="838200"/>
            <a:ext cx="8534400" cy="5638800"/>
          </a:xfrm>
        </p:spPr>
        <p:txBody>
          <a:bodyPr>
            <a:normAutofit/>
          </a:bodyPr>
          <a:lstStyle/>
          <a:p>
            <a:pPr>
              <a:buNone/>
            </a:pPr>
            <a:r>
              <a:rPr lang="en-US" dirty="0" smtClean="0"/>
              <a:t>	</a:t>
            </a:r>
            <a:r>
              <a:rPr lang="en-US" b="1" dirty="0" smtClean="0"/>
              <a:t>Group Layout </a:t>
            </a:r>
          </a:p>
          <a:p>
            <a:r>
              <a:rPr lang="en-US" sz="2800" dirty="0" err="1" smtClean="0"/>
              <a:t>GroupLayout</a:t>
            </a:r>
            <a:r>
              <a:rPr lang="en-US" sz="2800" dirty="0" smtClean="0"/>
              <a:t> works with the horizontal and vertical layouts separately. </a:t>
            </a:r>
          </a:p>
          <a:p>
            <a:r>
              <a:rPr lang="en-US" sz="2800" dirty="0" smtClean="0"/>
              <a:t>The layout is defined for each dimension independently. </a:t>
            </a:r>
          </a:p>
          <a:p>
            <a:r>
              <a:rPr lang="en-US" sz="2800" dirty="0" smtClean="0"/>
              <a:t>Consequently, however, each component needs to be defined twice in the layout.	</a:t>
            </a:r>
            <a:endParaRPr lang="en-US" sz="2800" b="1" i="1" dirty="0" smtClean="0"/>
          </a:p>
        </p:txBody>
      </p:sp>
      <p:pic>
        <p:nvPicPr>
          <p:cNvPr id="6" name="Picture 5" descr="find.png"/>
          <p:cNvPicPr>
            <a:picLocks noChangeAspect="1"/>
          </p:cNvPicPr>
          <p:nvPr/>
        </p:nvPicPr>
        <p:blipFill>
          <a:blip r:embed="rId4" cstate="print"/>
          <a:stretch>
            <a:fillRect/>
          </a:stretch>
        </p:blipFill>
        <p:spPr>
          <a:xfrm>
            <a:off x="3581400" y="4572000"/>
            <a:ext cx="5300004" cy="1676400"/>
          </a:xfrm>
          <a:prstGeom prst="rect">
            <a:avLst/>
          </a:prstGeom>
        </p:spPr>
      </p:pic>
      <p:sp>
        <p:nvSpPr>
          <p:cNvPr id="9" name="Rectangle 8"/>
          <p:cNvSpPr/>
          <p:nvPr/>
        </p:nvSpPr>
        <p:spPr>
          <a:xfrm>
            <a:off x="228600" y="6412468"/>
            <a:ext cx="8763000" cy="369332"/>
          </a:xfrm>
          <a:prstGeom prst="rect">
            <a:avLst/>
          </a:prstGeom>
        </p:spPr>
        <p:txBody>
          <a:bodyPr wrap="square">
            <a:spAutoFit/>
          </a:bodyPr>
          <a:lstStyle/>
          <a:p>
            <a:r>
              <a:rPr lang="en-US" dirty="0" smtClean="0"/>
              <a:t>http://docs.oracle.com/javase/tutorial/uiswing/layout/groupExample.html</a:t>
            </a:r>
            <a:endParaRPr lang="en-US" dirty="0"/>
          </a:p>
        </p:txBody>
      </p:sp>
      <p:graphicFrame>
        <p:nvGraphicFramePr>
          <p:cNvPr id="647172" name="Object 4"/>
          <p:cNvGraphicFramePr>
            <a:graphicFrameLocks noChangeAspect="1"/>
          </p:cNvGraphicFramePr>
          <p:nvPr/>
        </p:nvGraphicFramePr>
        <p:xfrm>
          <a:off x="1447800" y="4953000"/>
          <a:ext cx="762000" cy="685800"/>
        </p:xfrm>
        <a:graphic>
          <a:graphicData uri="http://schemas.openxmlformats.org/presentationml/2006/ole">
            <p:oleObj spid="_x0000_s647172" name="Packager Shell Object" showAsIcon="1" r:id="rId5" imgW="762120" imgH="685800" progId="Package">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Layout Management</a:t>
            </a:r>
            <a:endParaRPr lang="en-US" dirty="0">
              <a:solidFill>
                <a:srgbClr val="FF0000"/>
              </a:solidFill>
            </a:endParaRPr>
          </a:p>
        </p:txBody>
      </p:sp>
      <p:sp>
        <p:nvSpPr>
          <p:cNvPr id="4" name="Content Placeholder 3"/>
          <p:cNvSpPr>
            <a:spLocks noGrp="1"/>
          </p:cNvSpPr>
          <p:nvPr>
            <p:ph idx="1"/>
          </p:nvPr>
        </p:nvSpPr>
        <p:spPr>
          <a:xfrm>
            <a:off x="457200" y="838200"/>
            <a:ext cx="8534400" cy="6019800"/>
          </a:xfrm>
        </p:spPr>
        <p:txBody>
          <a:bodyPr>
            <a:normAutofit fontScale="92500"/>
          </a:bodyPr>
          <a:lstStyle/>
          <a:p>
            <a:pPr>
              <a:buNone/>
            </a:pPr>
            <a:r>
              <a:rPr lang="en-US" dirty="0" smtClean="0"/>
              <a:t>	</a:t>
            </a:r>
            <a:r>
              <a:rPr lang="en-US" b="1" dirty="0" smtClean="0"/>
              <a:t>Using No Layout Manager</a:t>
            </a:r>
          </a:p>
          <a:p>
            <a:r>
              <a:rPr lang="en-US" sz="2800" dirty="0" smtClean="0"/>
              <a:t>There will be times when you don’t want to bother with layout managers but just want to drop a component at a fixed location (sometimes called absolute positioning). 	</a:t>
            </a:r>
          </a:p>
          <a:p>
            <a:r>
              <a:rPr lang="en-US" sz="2800" dirty="0" smtClean="0"/>
              <a:t>1. Set the layout manager to null.</a:t>
            </a:r>
          </a:p>
          <a:p>
            <a:r>
              <a:rPr lang="en-US" sz="2800" dirty="0" smtClean="0"/>
              <a:t>2. Add the component you want to the container.</a:t>
            </a:r>
          </a:p>
          <a:p>
            <a:r>
              <a:rPr lang="en-US" sz="2800" dirty="0" smtClean="0"/>
              <a:t>3. Specify the position and size that you want:</a:t>
            </a:r>
          </a:p>
          <a:p>
            <a:pPr>
              <a:buNone/>
            </a:pPr>
            <a:r>
              <a:rPr lang="en-US" sz="2800" dirty="0" smtClean="0"/>
              <a:t>	</a:t>
            </a:r>
            <a:r>
              <a:rPr lang="en-US" sz="2800" b="1" i="1" dirty="0" err="1" smtClean="0"/>
              <a:t>frame.setLayout</a:t>
            </a:r>
            <a:r>
              <a:rPr lang="en-US" sz="2800" b="1" i="1" dirty="0" smtClean="0"/>
              <a:t>(null);</a:t>
            </a:r>
            <a:br>
              <a:rPr lang="en-US" sz="2800" b="1" i="1" dirty="0" smtClean="0"/>
            </a:br>
            <a:r>
              <a:rPr lang="en-US" sz="2800" b="1" i="1" dirty="0" err="1" smtClean="0"/>
              <a:t>JButton</a:t>
            </a:r>
            <a:r>
              <a:rPr lang="en-US" sz="2800" b="1" i="1" dirty="0" smtClean="0"/>
              <a:t> ok = new </a:t>
            </a:r>
            <a:r>
              <a:rPr lang="en-US" sz="2800" b="1" i="1" dirty="0" err="1" smtClean="0"/>
              <a:t>JButton</a:t>
            </a:r>
            <a:r>
              <a:rPr lang="en-US" sz="2800" b="1" i="1" dirty="0" smtClean="0"/>
              <a:t>("OK");</a:t>
            </a:r>
            <a:br>
              <a:rPr lang="en-US" sz="2800" b="1" i="1" dirty="0" smtClean="0"/>
            </a:br>
            <a:r>
              <a:rPr lang="en-US" sz="2800" b="1" i="1" dirty="0" err="1" smtClean="0"/>
              <a:t>frame.add</a:t>
            </a:r>
            <a:r>
              <a:rPr lang="en-US" sz="2800" b="1" i="1" dirty="0" smtClean="0"/>
              <a:t>(ok);</a:t>
            </a:r>
            <a:br>
              <a:rPr lang="en-US" sz="2800" b="1" i="1" dirty="0" smtClean="0"/>
            </a:br>
            <a:r>
              <a:rPr lang="en-US" sz="2800" b="1" i="1" dirty="0" err="1" smtClean="0"/>
              <a:t>ok.setBounds</a:t>
            </a:r>
            <a:r>
              <a:rPr lang="en-US" sz="2800" b="1" i="1" dirty="0" smtClean="0"/>
              <a:t>(10, 10, 30, 15);</a:t>
            </a:r>
          </a:p>
          <a:p>
            <a:pPr>
              <a:buNone/>
            </a:pPr>
            <a:r>
              <a:rPr lang="en-US" sz="2800" dirty="0" smtClean="0"/>
              <a:t>	</a:t>
            </a:r>
            <a:r>
              <a:rPr lang="en-US" sz="2800" u="sng" dirty="0" smtClean="0"/>
              <a:t>void </a:t>
            </a:r>
            <a:r>
              <a:rPr lang="en-US" sz="2800" u="sng" dirty="0" err="1" smtClean="0"/>
              <a:t>setBounds</a:t>
            </a:r>
            <a:r>
              <a:rPr lang="en-US" sz="2800" u="sng" dirty="0" smtClean="0"/>
              <a:t>(</a:t>
            </a:r>
            <a:r>
              <a:rPr lang="en-US" sz="2800" u="sng" dirty="0" err="1" smtClean="0"/>
              <a:t>int</a:t>
            </a:r>
            <a:r>
              <a:rPr lang="en-US" sz="2800" u="sng" dirty="0" smtClean="0"/>
              <a:t> x, </a:t>
            </a:r>
            <a:r>
              <a:rPr lang="en-US" sz="2800" u="sng" dirty="0" err="1" smtClean="0"/>
              <a:t>int</a:t>
            </a:r>
            <a:r>
              <a:rPr lang="en-US" sz="2800" u="sng" dirty="0" smtClean="0"/>
              <a:t> y, </a:t>
            </a:r>
            <a:r>
              <a:rPr lang="en-US" sz="2800" u="sng" dirty="0" err="1" smtClean="0"/>
              <a:t>int</a:t>
            </a:r>
            <a:r>
              <a:rPr lang="en-US" sz="2800" u="sng" dirty="0" smtClean="0"/>
              <a:t> width, </a:t>
            </a:r>
            <a:r>
              <a:rPr lang="en-US" sz="2800" u="sng" dirty="0" err="1" smtClean="0"/>
              <a:t>int</a:t>
            </a:r>
            <a:r>
              <a:rPr lang="en-US" sz="2800" u="sng" dirty="0" smtClean="0"/>
              <a:t> height)</a:t>
            </a:r>
          </a:p>
          <a:p>
            <a:pPr>
              <a:buNone/>
            </a:pPr>
            <a:r>
              <a:rPr lang="en-US" sz="2800" dirty="0" smtClean="0"/>
              <a:t>	</a:t>
            </a:r>
            <a:r>
              <a:rPr lang="en-US" sz="2800" u="sng" dirty="0" smtClean="0"/>
              <a:t>moves and resizes a component.</a:t>
            </a:r>
          </a:p>
        </p:txBody>
      </p:sp>
      <p:graphicFrame>
        <p:nvGraphicFramePr>
          <p:cNvPr id="675841" name="Object 1"/>
          <p:cNvGraphicFramePr>
            <a:graphicFrameLocks noChangeAspect="1"/>
          </p:cNvGraphicFramePr>
          <p:nvPr/>
        </p:nvGraphicFramePr>
        <p:xfrm>
          <a:off x="6096000" y="4495800"/>
          <a:ext cx="2222500" cy="685800"/>
        </p:xfrm>
        <a:graphic>
          <a:graphicData uri="http://schemas.openxmlformats.org/presentationml/2006/ole">
            <p:oleObj spid="_x0000_s675841" name="Packager Shell Object" showAsIcon="1" r:id="rId4" imgW="2223000" imgH="685800" progId="Package">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Layout Management</a:t>
            </a:r>
            <a:endParaRPr lang="en-US" dirty="0">
              <a:solidFill>
                <a:srgbClr val="FF0000"/>
              </a:solidFill>
            </a:endParaRPr>
          </a:p>
        </p:txBody>
      </p:sp>
      <p:sp>
        <p:nvSpPr>
          <p:cNvPr id="4" name="Content Placeholder 3"/>
          <p:cNvSpPr>
            <a:spLocks noGrp="1"/>
          </p:cNvSpPr>
          <p:nvPr>
            <p:ph idx="1"/>
          </p:nvPr>
        </p:nvSpPr>
        <p:spPr>
          <a:xfrm>
            <a:off x="457200" y="838200"/>
            <a:ext cx="8534400" cy="6019800"/>
          </a:xfrm>
        </p:spPr>
        <p:txBody>
          <a:bodyPr>
            <a:normAutofit/>
          </a:bodyPr>
          <a:lstStyle/>
          <a:p>
            <a:pPr>
              <a:buNone/>
            </a:pPr>
            <a:r>
              <a:rPr lang="en-US" dirty="0" smtClean="0"/>
              <a:t>	</a:t>
            </a:r>
            <a:r>
              <a:rPr lang="en-US" b="1" dirty="0" smtClean="0"/>
              <a:t>Custom layout Managers </a:t>
            </a:r>
          </a:p>
          <a:p>
            <a:r>
              <a:rPr lang="en-US" sz="2800" dirty="0" smtClean="0"/>
              <a:t>Every layout manager must implement at least the following five methods, which are required by the </a:t>
            </a:r>
            <a:r>
              <a:rPr lang="en-US" sz="2800" dirty="0" err="1" smtClean="0"/>
              <a:t>LayoutManager</a:t>
            </a:r>
            <a:r>
              <a:rPr lang="en-US" sz="2800" dirty="0" smtClean="0"/>
              <a:t> interface:</a:t>
            </a:r>
          </a:p>
          <a:p>
            <a:endParaRPr lang="en-US" sz="2000" dirty="0" smtClean="0"/>
          </a:p>
          <a:p>
            <a:pPr marL="914400" lvl="1" indent="-514350">
              <a:buFont typeface="+mj-lt"/>
              <a:buAutoNum type="arabicPeriod"/>
            </a:pPr>
            <a:r>
              <a:rPr lang="en-US" sz="2400" dirty="0" smtClean="0"/>
              <a:t>void </a:t>
            </a:r>
            <a:r>
              <a:rPr lang="en-US" sz="2400" dirty="0" err="1" smtClean="0"/>
              <a:t>addLayoutComponent</a:t>
            </a:r>
            <a:r>
              <a:rPr lang="en-US" sz="2400" dirty="0" smtClean="0"/>
              <a:t>(String s, Component c);</a:t>
            </a:r>
          </a:p>
          <a:p>
            <a:pPr marL="914400" lvl="1" indent="-514350">
              <a:buFont typeface="+mj-lt"/>
              <a:buAutoNum type="arabicPeriod"/>
            </a:pPr>
            <a:r>
              <a:rPr lang="en-US" sz="2400" dirty="0" smtClean="0"/>
              <a:t>void </a:t>
            </a:r>
            <a:r>
              <a:rPr lang="en-US" sz="2400" dirty="0" err="1" smtClean="0"/>
              <a:t>removeLayoutComponent</a:t>
            </a:r>
            <a:r>
              <a:rPr lang="en-US" sz="2400" dirty="0" smtClean="0"/>
              <a:t>(Component c);</a:t>
            </a:r>
          </a:p>
          <a:p>
            <a:pPr marL="914400" lvl="1" indent="-514350">
              <a:buFont typeface="+mj-lt"/>
              <a:buAutoNum type="arabicPeriod"/>
            </a:pPr>
            <a:r>
              <a:rPr lang="en-US" sz="2400" dirty="0" smtClean="0"/>
              <a:t>Dimension </a:t>
            </a:r>
            <a:r>
              <a:rPr lang="en-US" sz="2400" dirty="0" err="1" smtClean="0"/>
              <a:t>preferredLayoutSize</a:t>
            </a:r>
            <a:r>
              <a:rPr lang="en-US" sz="2400" dirty="0" smtClean="0"/>
              <a:t>(Container parent);</a:t>
            </a:r>
          </a:p>
          <a:p>
            <a:pPr marL="914400" lvl="1" indent="-514350">
              <a:buFont typeface="+mj-lt"/>
              <a:buAutoNum type="arabicPeriod"/>
            </a:pPr>
            <a:r>
              <a:rPr lang="en-US" sz="2400" dirty="0" smtClean="0"/>
              <a:t>Dimension </a:t>
            </a:r>
            <a:r>
              <a:rPr lang="en-US" sz="2400" dirty="0" err="1" smtClean="0"/>
              <a:t>minimumLayoutSize</a:t>
            </a:r>
            <a:r>
              <a:rPr lang="en-US" sz="2400" dirty="0" smtClean="0"/>
              <a:t>(Container parent);</a:t>
            </a:r>
          </a:p>
          <a:p>
            <a:pPr marL="914400" lvl="1" indent="-514350">
              <a:buFont typeface="+mj-lt"/>
              <a:buAutoNum type="arabicPeriod"/>
            </a:pPr>
            <a:r>
              <a:rPr lang="en-US" sz="2400" dirty="0" smtClean="0"/>
              <a:t>void </a:t>
            </a:r>
            <a:r>
              <a:rPr lang="en-US" sz="2400" dirty="0" err="1" smtClean="0"/>
              <a:t>layoutContainer</a:t>
            </a:r>
            <a:r>
              <a:rPr lang="en-US" sz="2400" dirty="0" smtClean="0"/>
              <a:t>(Container parent);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Layout Management</a:t>
            </a:r>
            <a:endParaRPr lang="en-US" dirty="0">
              <a:solidFill>
                <a:srgbClr val="FF0000"/>
              </a:solidFill>
            </a:endParaRPr>
          </a:p>
        </p:txBody>
      </p:sp>
      <p:sp>
        <p:nvSpPr>
          <p:cNvPr id="4" name="Content Placeholder 3"/>
          <p:cNvSpPr>
            <a:spLocks noGrp="1"/>
          </p:cNvSpPr>
          <p:nvPr>
            <p:ph idx="1"/>
          </p:nvPr>
        </p:nvSpPr>
        <p:spPr>
          <a:xfrm>
            <a:off x="457200" y="838200"/>
            <a:ext cx="8534400" cy="6019800"/>
          </a:xfrm>
        </p:spPr>
        <p:txBody>
          <a:bodyPr>
            <a:normAutofit fontScale="70000" lnSpcReduction="20000"/>
          </a:bodyPr>
          <a:lstStyle/>
          <a:p>
            <a:r>
              <a:rPr lang="en-US" sz="2800" b="1" dirty="0" smtClean="0"/>
              <a:t>void </a:t>
            </a:r>
            <a:r>
              <a:rPr lang="en-US" sz="2800" b="1" dirty="0" err="1" smtClean="0"/>
              <a:t>addLayoutComponent</a:t>
            </a:r>
            <a:r>
              <a:rPr lang="en-US" sz="2800" b="1" dirty="0" smtClean="0"/>
              <a:t>(String, Component)</a:t>
            </a:r>
            <a:r>
              <a:rPr lang="en-US" sz="2800" dirty="0" smtClean="0"/>
              <a:t> Called by the Container class's add methods. Layout managers that do not associate strings with their components generally do nothing in this method. </a:t>
            </a:r>
          </a:p>
          <a:p>
            <a:r>
              <a:rPr lang="en-US" sz="2800" b="1" dirty="0" smtClean="0"/>
              <a:t>void </a:t>
            </a:r>
            <a:r>
              <a:rPr lang="en-US" sz="2800" b="1" dirty="0" err="1" smtClean="0"/>
              <a:t>removeLayoutComponent</a:t>
            </a:r>
            <a:r>
              <a:rPr lang="en-US" sz="2800" b="1" dirty="0" smtClean="0"/>
              <a:t>(Component)</a:t>
            </a:r>
            <a:r>
              <a:rPr lang="en-US" sz="2800" dirty="0" smtClean="0"/>
              <a:t> Called by the Container methods remove and </a:t>
            </a:r>
            <a:r>
              <a:rPr lang="en-US" sz="2800" dirty="0" err="1" smtClean="0"/>
              <a:t>removeAll</a:t>
            </a:r>
            <a:r>
              <a:rPr lang="en-US" sz="2800" dirty="0" smtClean="0"/>
              <a:t>. Layout managers override this method to clear an internal state they may have associated with the Component.</a:t>
            </a:r>
          </a:p>
          <a:p>
            <a:r>
              <a:rPr lang="en-US" sz="2800" dirty="0" smtClean="0"/>
              <a:t> </a:t>
            </a:r>
            <a:r>
              <a:rPr lang="en-US" sz="2800" b="1" dirty="0" smtClean="0"/>
              <a:t>Dimension </a:t>
            </a:r>
            <a:r>
              <a:rPr lang="en-US" sz="2800" b="1" dirty="0" err="1" smtClean="0"/>
              <a:t>preferredLayoutSize</a:t>
            </a:r>
            <a:r>
              <a:rPr lang="en-US" sz="2800" b="1" dirty="0" smtClean="0"/>
              <a:t>(Container)</a:t>
            </a:r>
            <a:r>
              <a:rPr lang="en-US" sz="2800" dirty="0" smtClean="0"/>
              <a:t> Called by the Container class's </a:t>
            </a:r>
            <a:r>
              <a:rPr lang="en-US" sz="2800" dirty="0" err="1" smtClean="0"/>
              <a:t>getPreferredSize</a:t>
            </a:r>
            <a:r>
              <a:rPr lang="en-US" sz="2800" dirty="0" smtClean="0"/>
              <a:t> method, which is itself called under a variety of circumstances. This method should calculate and return the ideal size of the container, assuming that the components it contains will be at or above their preferred sizes. This method must take into account the container's internal borders, which are returned by the getInsets method. </a:t>
            </a:r>
          </a:p>
          <a:p>
            <a:r>
              <a:rPr lang="en-US" sz="2800" b="1" dirty="0" smtClean="0"/>
              <a:t>Dimension </a:t>
            </a:r>
            <a:r>
              <a:rPr lang="en-US" sz="2800" b="1" dirty="0" err="1" smtClean="0"/>
              <a:t>minimumLayoutSize</a:t>
            </a:r>
            <a:r>
              <a:rPr lang="en-US" sz="2800" b="1" dirty="0" smtClean="0"/>
              <a:t>(Container)</a:t>
            </a:r>
            <a:r>
              <a:rPr lang="en-US" sz="2800" dirty="0" smtClean="0"/>
              <a:t> Called by the Container </a:t>
            </a:r>
            <a:r>
              <a:rPr lang="en-US" sz="2800" dirty="0" err="1" smtClean="0"/>
              <a:t>getMinimumSize</a:t>
            </a:r>
            <a:r>
              <a:rPr lang="en-US" sz="2800" dirty="0" smtClean="0"/>
              <a:t> method, which is itself called under a variety of circumstances. This method should calculate and return the minimum size of the container, assuming that the components it contains will be at or above their minimum sizes. This method must take into account the container's internal borders, which are returned by the getInsets method. </a:t>
            </a:r>
          </a:p>
          <a:p>
            <a:r>
              <a:rPr lang="en-US" sz="2800" b="1" dirty="0" smtClean="0"/>
              <a:t>void </a:t>
            </a:r>
            <a:r>
              <a:rPr lang="en-US" sz="2800" b="1" dirty="0" err="1" smtClean="0"/>
              <a:t>layoutContainer</a:t>
            </a:r>
            <a:r>
              <a:rPr lang="en-US" sz="2800" b="1" dirty="0" smtClean="0"/>
              <a:t>(Container)</a:t>
            </a:r>
            <a:r>
              <a:rPr lang="en-US" sz="2800" dirty="0" smtClean="0"/>
              <a:t> Called to position and size each of the components in the container. A layout manager's </a:t>
            </a:r>
            <a:r>
              <a:rPr lang="en-US" sz="2800" dirty="0" err="1" smtClean="0"/>
              <a:t>layoutContainer</a:t>
            </a:r>
            <a:r>
              <a:rPr lang="en-US" sz="2800" dirty="0" smtClean="0"/>
              <a:t> method does not actually draw components. It simply invokes one or more of each component's </a:t>
            </a:r>
            <a:r>
              <a:rPr lang="en-US" sz="2800" dirty="0" err="1" smtClean="0"/>
              <a:t>setSize</a:t>
            </a:r>
            <a:r>
              <a:rPr lang="en-US" sz="2800" dirty="0" smtClean="0"/>
              <a:t>, </a:t>
            </a:r>
            <a:r>
              <a:rPr lang="en-US" sz="2800" dirty="0" err="1" smtClean="0"/>
              <a:t>setLocation</a:t>
            </a:r>
            <a:r>
              <a:rPr lang="en-US" sz="2800" dirty="0" smtClean="0"/>
              <a:t>, and </a:t>
            </a:r>
            <a:r>
              <a:rPr lang="en-US" sz="2800" dirty="0" err="1" smtClean="0"/>
              <a:t>setBounds</a:t>
            </a:r>
            <a:r>
              <a:rPr lang="en-US" sz="2800" dirty="0" smtClean="0"/>
              <a:t> methods to set the component's size and position. </a:t>
            </a:r>
            <a:endParaRPr lang="en-US" sz="2800" b="1" u="sng"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Layout Management</a:t>
            </a:r>
            <a:endParaRPr lang="en-US" dirty="0">
              <a:solidFill>
                <a:srgbClr val="FF0000"/>
              </a:solidFill>
            </a:endParaRPr>
          </a:p>
        </p:txBody>
      </p:sp>
      <p:pic>
        <p:nvPicPr>
          <p:cNvPr id="6" name="Content Placeholder 5" descr="CustomLayoutDemo.png"/>
          <p:cNvPicPr>
            <a:picLocks noGrp="1" noChangeAspect="1"/>
          </p:cNvPicPr>
          <p:nvPr>
            <p:ph idx="1"/>
          </p:nvPr>
        </p:nvPicPr>
        <p:blipFill>
          <a:blip r:embed="rId4" cstate="print"/>
          <a:stretch>
            <a:fillRect/>
          </a:stretch>
        </p:blipFill>
        <p:spPr>
          <a:xfrm>
            <a:off x="2743200" y="1143000"/>
            <a:ext cx="3810000" cy="2884938"/>
          </a:xfrm>
        </p:spPr>
      </p:pic>
      <p:graphicFrame>
        <p:nvGraphicFramePr>
          <p:cNvPr id="653314" name="Object 2"/>
          <p:cNvGraphicFramePr>
            <a:graphicFrameLocks noChangeAspect="1"/>
          </p:cNvGraphicFramePr>
          <p:nvPr/>
        </p:nvGraphicFramePr>
        <p:xfrm>
          <a:off x="2133600" y="4648200"/>
          <a:ext cx="1714500" cy="685800"/>
        </p:xfrm>
        <a:graphic>
          <a:graphicData uri="http://schemas.openxmlformats.org/presentationml/2006/ole">
            <p:oleObj spid="_x0000_s653314" name="Packager Shell Object" showAsIcon="1" r:id="rId5" imgW="1715040" imgH="685800" progId="Package">
              <p:embed/>
            </p:oleObj>
          </a:graphicData>
        </a:graphic>
      </p:graphicFrame>
      <p:graphicFrame>
        <p:nvGraphicFramePr>
          <p:cNvPr id="653315" name="Object 3"/>
          <p:cNvGraphicFramePr>
            <a:graphicFrameLocks noChangeAspect="1"/>
          </p:cNvGraphicFramePr>
          <p:nvPr/>
        </p:nvGraphicFramePr>
        <p:xfrm>
          <a:off x="5334000" y="4648200"/>
          <a:ext cx="2133600" cy="685800"/>
        </p:xfrm>
        <a:graphic>
          <a:graphicData uri="http://schemas.openxmlformats.org/presentationml/2006/ole">
            <p:oleObj spid="_x0000_s653315" name="Packager Shell Object" showAsIcon="1" r:id="rId6" imgW="2134080" imgH="685800" progId="Package">
              <p:embed/>
            </p:oleObj>
          </a:graphicData>
        </a:graphic>
      </p:graphicFrame>
      <p:sp>
        <p:nvSpPr>
          <p:cNvPr id="9" name="Rectangle 8"/>
          <p:cNvSpPr/>
          <p:nvPr/>
        </p:nvSpPr>
        <p:spPr>
          <a:xfrm>
            <a:off x="304800" y="6324600"/>
            <a:ext cx="8229600" cy="369332"/>
          </a:xfrm>
          <a:prstGeom prst="rect">
            <a:avLst/>
          </a:prstGeom>
        </p:spPr>
        <p:txBody>
          <a:bodyPr wrap="square">
            <a:spAutoFit/>
          </a:bodyPr>
          <a:lstStyle/>
          <a:p>
            <a:r>
              <a:rPr lang="en-US" i="1" dirty="0" smtClean="0"/>
              <a:t>http://docs.oracle.com/javase/tutorial/uiswing/layout/custom.html</a:t>
            </a:r>
            <a:endParaRPr lang="en-US" i="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2.3 Text Input</a:t>
            </a:r>
            <a:endParaRPr lang="en-US" b="1" dirty="0">
              <a:solidFill>
                <a:srgbClr val="FF0000"/>
              </a:solidFill>
            </a:endParaRPr>
          </a:p>
        </p:txBody>
      </p:sp>
      <p:graphicFrame>
        <p:nvGraphicFramePr>
          <p:cNvPr id="689153" name="Object 1"/>
          <p:cNvGraphicFramePr>
            <a:graphicFrameLocks noChangeAspect="1"/>
          </p:cNvGraphicFramePr>
          <p:nvPr/>
        </p:nvGraphicFramePr>
        <p:xfrm>
          <a:off x="2730500" y="1676400"/>
          <a:ext cx="1244600" cy="685800"/>
        </p:xfrm>
        <a:graphic>
          <a:graphicData uri="http://schemas.openxmlformats.org/presentationml/2006/ole">
            <p:oleObj spid="_x0000_s689153" name="Packager Shell Object" showAsIcon="1" r:id="rId4" imgW="1244880" imgH="685800" progId="Package">
              <p:embed/>
            </p:oleObj>
          </a:graphicData>
        </a:graphic>
      </p:graphicFrame>
      <p:graphicFrame>
        <p:nvGraphicFramePr>
          <p:cNvPr id="689154" name="Object 2"/>
          <p:cNvGraphicFramePr>
            <a:graphicFrameLocks noChangeAspect="1"/>
          </p:cNvGraphicFramePr>
          <p:nvPr/>
        </p:nvGraphicFramePr>
        <p:xfrm>
          <a:off x="4483100" y="1676400"/>
          <a:ext cx="1689100" cy="685800"/>
        </p:xfrm>
        <a:graphic>
          <a:graphicData uri="http://schemas.openxmlformats.org/presentationml/2006/ole">
            <p:oleObj spid="_x0000_s689154" name="Packager Shell Object" showAsIcon="1" r:id="rId5" imgW="1689480" imgH="685800" progId="Package">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4000" b="1" dirty="0" smtClean="0">
                <a:solidFill>
                  <a:srgbClr val="FF0000"/>
                </a:solidFill>
              </a:rPr>
              <a:t>2.4 Choice Components:</a:t>
            </a:r>
            <a:endParaRPr lang="en-US" sz="4000" b="1" dirty="0">
              <a:solidFill>
                <a:srgbClr val="FF0000"/>
              </a:solidFill>
            </a:endParaRPr>
          </a:p>
        </p:txBody>
      </p:sp>
      <p:graphicFrame>
        <p:nvGraphicFramePr>
          <p:cNvPr id="768004" name="Object 4"/>
          <p:cNvGraphicFramePr>
            <a:graphicFrameLocks noChangeAspect="1"/>
          </p:cNvGraphicFramePr>
          <p:nvPr/>
        </p:nvGraphicFramePr>
        <p:xfrm>
          <a:off x="3810000" y="1828800"/>
          <a:ext cx="1409700" cy="685800"/>
        </p:xfrm>
        <a:graphic>
          <a:graphicData uri="http://schemas.openxmlformats.org/presentationml/2006/ole">
            <p:oleObj spid="_x0000_s768004" name="Packager Shell Object" showAsIcon="1" r:id="rId4" imgW="1410120" imgH="685800" progId="Package">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19400"/>
            <a:ext cx="8534400" cy="792162"/>
          </a:xfrm>
        </p:spPr>
        <p:txBody>
          <a:bodyPr>
            <a:noAutofit/>
          </a:bodyPr>
          <a:lstStyle/>
          <a:p>
            <a:r>
              <a:rPr lang="en-US" sz="4000" b="1" dirty="0" smtClean="0">
                <a:solidFill>
                  <a:srgbClr val="FF0000"/>
                </a:solidFill>
              </a:rPr>
              <a:t>Unit 2:</a:t>
            </a:r>
            <a:br>
              <a:rPr lang="en-US" sz="4000" b="1" dirty="0" smtClean="0">
                <a:solidFill>
                  <a:srgbClr val="FF0000"/>
                </a:solidFill>
              </a:rPr>
            </a:br>
            <a:r>
              <a:rPr lang="en-US" sz="4000" b="1" dirty="0" smtClean="0">
                <a:solidFill>
                  <a:srgbClr val="FF0000"/>
                </a:solidFill>
              </a:rPr>
              <a:t>User Interface Components with Swing</a:t>
            </a:r>
            <a:endParaRPr lang="en-US" sz="4000" b="1"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4000" b="1" dirty="0" smtClean="0">
                <a:solidFill>
                  <a:srgbClr val="FF0000"/>
                </a:solidFill>
              </a:rPr>
              <a:t>2.5 Menus:</a:t>
            </a:r>
            <a:endParaRPr lang="en-US" sz="4000" b="1" dirty="0">
              <a:solidFill>
                <a:srgbClr val="FF0000"/>
              </a:solidFill>
            </a:endParaRPr>
          </a:p>
        </p:txBody>
      </p:sp>
      <p:sp>
        <p:nvSpPr>
          <p:cNvPr id="4" name="Rectangle 3"/>
          <p:cNvSpPr/>
          <p:nvPr/>
        </p:nvSpPr>
        <p:spPr>
          <a:xfrm>
            <a:off x="609600" y="838200"/>
            <a:ext cx="8153400" cy="1384995"/>
          </a:xfrm>
          <a:prstGeom prst="rect">
            <a:avLst/>
          </a:prstGeom>
        </p:spPr>
        <p:txBody>
          <a:bodyPr wrap="square">
            <a:spAutoFit/>
          </a:bodyPr>
          <a:lstStyle/>
          <a:p>
            <a:r>
              <a:rPr lang="en-US" sz="2800" dirty="0" smtClean="0"/>
              <a:t>A </a:t>
            </a:r>
            <a:r>
              <a:rPr lang="en-US" sz="2800" b="1" i="1" dirty="0" smtClean="0"/>
              <a:t>menu bar </a:t>
            </a:r>
            <a:r>
              <a:rPr lang="en-US" sz="2800" dirty="0" smtClean="0"/>
              <a:t>at the top of a window contains the names of the pull-down menus. Clicking on a name opens the menu containing </a:t>
            </a:r>
            <a:r>
              <a:rPr lang="en-US" sz="2800" b="1" i="1" dirty="0" smtClean="0"/>
              <a:t>menu items </a:t>
            </a:r>
            <a:r>
              <a:rPr lang="en-US" sz="2800" dirty="0" smtClean="0"/>
              <a:t>and </a:t>
            </a:r>
            <a:r>
              <a:rPr lang="en-US" sz="2800" b="1" i="1" dirty="0" smtClean="0"/>
              <a:t>submenus</a:t>
            </a:r>
            <a:r>
              <a:rPr lang="en-US" sz="2800" dirty="0" smtClean="0"/>
              <a:t>.</a:t>
            </a:r>
            <a:endParaRPr lang="en-US" sz="2800" dirty="0"/>
          </a:p>
        </p:txBody>
      </p:sp>
      <p:graphicFrame>
        <p:nvGraphicFramePr>
          <p:cNvPr id="859139" name="Object 3"/>
          <p:cNvGraphicFramePr>
            <a:graphicFrameLocks noChangeAspect="1"/>
          </p:cNvGraphicFramePr>
          <p:nvPr/>
        </p:nvGraphicFramePr>
        <p:xfrm>
          <a:off x="3657600" y="2895600"/>
          <a:ext cx="1905000" cy="685800"/>
        </p:xfrm>
        <a:graphic>
          <a:graphicData uri="http://schemas.openxmlformats.org/presentationml/2006/ole">
            <p:oleObj spid="_x0000_s859139" name="Packager Shell Object" showAsIcon="1" r:id="rId4" imgW="1905480" imgH="685800" progId="Package">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2.5 Menus:</a:t>
            </a:r>
            <a:endParaRPr lang="en-US" dirty="0">
              <a:solidFill>
                <a:srgbClr val="FF0000"/>
              </a:solidFill>
            </a:endParaRPr>
          </a:p>
        </p:txBody>
      </p:sp>
      <p:sp>
        <p:nvSpPr>
          <p:cNvPr id="4" name="Content Placeholder 3"/>
          <p:cNvSpPr>
            <a:spLocks noGrp="1"/>
          </p:cNvSpPr>
          <p:nvPr>
            <p:ph idx="1"/>
          </p:nvPr>
        </p:nvSpPr>
        <p:spPr>
          <a:xfrm>
            <a:off x="457200" y="1066800"/>
            <a:ext cx="8686800" cy="5486400"/>
          </a:xfrm>
        </p:spPr>
        <p:txBody>
          <a:bodyPr>
            <a:normAutofit/>
          </a:bodyPr>
          <a:lstStyle/>
          <a:p>
            <a:pPr>
              <a:buNone/>
            </a:pPr>
            <a:r>
              <a:rPr lang="en-US" dirty="0" smtClean="0"/>
              <a:t>	</a:t>
            </a:r>
            <a:r>
              <a:rPr lang="en-US" b="1" dirty="0" smtClean="0"/>
              <a:t>Keyboard Mnemonics</a:t>
            </a:r>
          </a:p>
          <a:p>
            <a:pPr>
              <a:buNone/>
            </a:pPr>
            <a:r>
              <a:rPr lang="en-US" sz="2600" dirty="0" smtClean="0"/>
              <a:t>	</a:t>
            </a:r>
            <a:r>
              <a:rPr lang="en-US" sz="2600" dirty="0" err="1" smtClean="0"/>
              <a:t>JMenuItem</a:t>
            </a:r>
            <a:r>
              <a:rPr lang="en-US" sz="2600" dirty="0" smtClean="0"/>
              <a:t> </a:t>
            </a:r>
            <a:r>
              <a:rPr lang="en-US" sz="2600" dirty="0" err="1" smtClean="0"/>
              <a:t>aboutItem</a:t>
            </a:r>
            <a:r>
              <a:rPr lang="en-US" sz="2600" dirty="0" smtClean="0"/>
              <a:t> = new </a:t>
            </a:r>
            <a:r>
              <a:rPr lang="en-US" sz="2600" dirty="0" err="1" smtClean="0"/>
              <a:t>JMenuItem</a:t>
            </a:r>
            <a:r>
              <a:rPr lang="en-US" sz="2600" dirty="0" smtClean="0"/>
              <a:t>("About", 'A');</a:t>
            </a:r>
          </a:p>
          <a:p>
            <a:pPr>
              <a:buNone/>
            </a:pPr>
            <a:r>
              <a:rPr lang="en-US" sz="2600" dirty="0" smtClean="0"/>
              <a:t>	</a:t>
            </a:r>
            <a:r>
              <a:rPr lang="en-US" sz="2600" dirty="0" err="1" smtClean="0"/>
              <a:t>JMenu</a:t>
            </a:r>
            <a:r>
              <a:rPr lang="en-US" sz="2600" dirty="0" smtClean="0"/>
              <a:t> </a:t>
            </a:r>
            <a:r>
              <a:rPr lang="en-US" sz="2600" dirty="0" err="1" smtClean="0"/>
              <a:t>helpMenu</a:t>
            </a:r>
            <a:r>
              <a:rPr lang="en-US" sz="2600" dirty="0" smtClean="0"/>
              <a:t> = new </a:t>
            </a:r>
            <a:r>
              <a:rPr lang="en-US" sz="2600" dirty="0" err="1" smtClean="0"/>
              <a:t>JMenu</a:t>
            </a:r>
            <a:r>
              <a:rPr lang="en-US" sz="2600" dirty="0" smtClean="0"/>
              <a:t>("Help");</a:t>
            </a:r>
            <a:br>
              <a:rPr lang="en-US" sz="2600" dirty="0" smtClean="0"/>
            </a:br>
            <a:r>
              <a:rPr lang="en-US" sz="2600" dirty="0" err="1" smtClean="0"/>
              <a:t>helpMenu.setMnemonic</a:t>
            </a:r>
            <a:r>
              <a:rPr lang="en-US" sz="2600" dirty="0" smtClean="0"/>
              <a:t>('H');</a:t>
            </a:r>
          </a:p>
          <a:p>
            <a:pPr>
              <a:buNone/>
            </a:pPr>
            <a:r>
              <a:rPr lang="en-US" sz="2800" b="1" dirty="0" smtClean="0"/>
              <a:t>	</a:t>
            </a:r>
            <a:r>
              <a:rPr lang="en-US" b="1" dirty="0" smtClean="0"/>
              <a:t>Accelerators</a:t>
            </a:r>
          </a:p>
          <a:p>
            <a:r>
              <a:rPr lang="en-US" dirty="0" smtClean="0"/>
              <a:t>Use the </a:t>
            </a:r>
            <a:r>
              <a:rPr lang="en-US" dirty="0" err="1" smtClean="0"/>
              <a:t>setAccelerator</a:t>
            </a:r>
            <a:r>
              <a:rPr lang="en-US" dirty="0" smtClean="0"/>
              <a:t> method to attach an accelerator key to a menu item. </a:t>
            </a:r>
          </a:p>
          <a:p>
            <a:r>
              <a:rPr lang="en-US" dirty="0" smtClean="0"/>
              <a:t>The </a:t>
            </a:r>
            <a:r>
              <a:rPr lang="en-US" dirty="0" err="1" smtClean="0"/>
              <a:t>setAccelerator</a:t>
            </a:r>
            <a:r>
              <a:rPr lang="en-US" dirty="0" smtClean="0"/>
              <a:t> method takes an object of type Keystroke. </a:t>
            </a:r>
          </a:p>
          <a:p>
            <a:r>
              <a:rPr lang="en-US" sz="2600" dirty="0" err="1" smtClean="0"/>
              <a:t>openItem.setAccelerator</a:t>
            </a:r>
            <a:r>
              <a:rPr lang="en-US" sz="2600" dirty="0" smtClean="0"/>
              <a:t>(</a:t>
            </a:r>
            <a:r>
              <a:rPr lang="en-US" sz="2600" dirty="0" err="1" smtClean="0"/>
              <a:t>KeyStroke.getKeyStroke</a:t>
            </a:r>
            <a:r>
              <a:rPr lang="en-US" sz="2600" dirty="0" smtClean="0"/>
              <a:t>("ctrl O"));</a:t>
            </a:r>
            <a:endParaRPr lang="en-US" sz="2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2.5 Menus:</a:t>
            </a:r>
            <a:endParaRPr lang="en-US" dirty="0">
              <a:solidFill>
                <a:srgbClr val="FF0000"/>
              </a:solidFill>
            </a:endParaRPr>
          </a:p>
        </p:txBody>
      </p:sp>
      <p:sp>
        <p:nvSpPr>
          <p:cNvPr id="4" name="Content Placeholder 3"/>
          <p:cNvSpPr>
            <a:spLocks noGrp="1"/>
          </p:cNvSpPr>
          <p:nvPr>
            <p:ph idx="1"/>
          </p:nvPr>
        </p:nvSpPr>
        <p:spPr>
          <a:xfrm>
            <a:off x="457200" y="1066800"/>
            <a:ext cx="8686800" cy="5486400"/>
          </a:xfrm>
        </p:spPr>
        <p:txBody>
          <a:bodyPr>
            <a:normAutofit/>
          </a:bodyPr>
          <a:lstStyle/>
          <a:p>
            <a:pPr>
              <a:buNone/>
            </a:pPr>
            <a:r>
              <a:rPr lang="en-US" dirty="0" smtClean="0"/>
              <a:t>	</a:t>
            </a:r>
            <a:r>
              <a:rPr lang="en-US" b="1" dirty="0" smtClean="0"/>
              <a:t>Enabling and Disabling Menu Items</a:t>
            </a:r>
          </a:p>
          <a:p>
            <a:r>
              <a:rPr lang="en-US" sz="2800" dirty="0" smtClean="0"/>
              <a:t>To enable or disable a menu item, use the </a:t>
            </a:r>
            <a:r>
              <a:rPr lang="en-US" sz="2800" dirty="0" err="1" smtClean="0"/>
              <a:t>setEnabled</a:t>
            </a:r>
            <a:r>
              <a:rPr lang="en-US" sz="2800" dirty="0" smtClean="0"/>
              <a:t> method:</a:t>
            </a:r>
          </a:p>
          <a:p>
            <a:pPr>
              <a:buNone/>
            </a:pPr>
            <a:r>
              <a:rPr lang="en-US" sz="2800" dirty="0" smtClean="0"/>
              <a:t>	</a:t>
            </a:r>
            <a:r>
              <a:rPr lang="en-US" sz="2800" dirty="0" err="1" smtClean="0"/>
              <a:t>saveItem.setEnabled</a:t>
            </a:r>
            <a:r>
              <a:rPr lang="en-US" sz="2800" dirty="0" smtClean="0"/>
              <a:t>(false);</a:t>
            </a:r>
            <a:endParaRPr lang="en-US" sz="2600" dirty="0"/>
          </a:p>
        </p:txBody>
      </p:sp>
      <p:graphicFrame>
        <p:nvGraphicFramePr>
          <p:cNvPr id="933890" name="Object 2"/>
          <p:cNvGraphicFramePr>
            <a:graphicFrameLocks noChangeAspect="1"/>
          </p:cNvGraphicFramePr>
          <p:nvPr/>
        </p:nvGraphicFramePr>
        <p:xfrm>
          <a:off x="3352800" y="4495800"/>
          <a:ext cx="1905000" cy="685800"/>
        </p:xfrm>
        <a:graphic>
          <a:graphicData uri="http://schemas.openxmlformats.org/presentationml/2006/ole">
            <p:oleObj spid="_x0000_s933890" name="Packager Shell Object" showAsIcon="1" r:id="rId4" imgW="1905480" imgH="685800" progId="Package">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2.5 Menus:</a:t>
            </a:r>
            <a:endParaRPr lang="en-US" dirty="0">
              <a:solidFill>
                <a:srgbClr val="FF0000"/>
              </a:solidFill>
            </a:endParaRPr>
          </a:p>
        </p:txBody>
      </p:sp>
      <p:sp>
        <p:nvSpPr>
          <p:cNvPr id="4" name="Content Placeholder 3"/>
          <p:cNvSpPr>
            <a:spLocks noGrp="1"/>
          </p:cNvSpPr>
          <p:nvPr>
            <p:ph idx="1"/>
          </p:nvPr>
        </p:nvSpPr>
        <p:spPr>
          <a:xfrm>
            <a:off x="457200" y="1066800"/>
            <a:ext cx="8686800" cy="5486400"/>
          </a:xfrm>
        </p:spPr>
        <p:txBody>
          <a:bodyPr>
            <a:normAutofit/>
          </a:bodyPr>
          <a:lstStyle/>
          <a:p>
            <a:pPr>
              <a:buNone/>
            </a:pPr>
            <a:r>
              <a:rPr lang="en-US" dirty="0" smtClean="0"/>
              <a:t>	</a:t>
            </a:r>
            <a:r>
              <a:rPr lang="en-US" b="1" dirty="0" smtClean="0"/>
              <a:t>Toolbars</a:t>
            </a:r>
          </a:p>
          <a:p>
            <a:r>
              <a:rPr lang="en-US" sz="2800" dirty="0" smtClean="0"/>
              <a:t>A toolbar is a button bar that gives quick access to the most commonly used commands in a program.</a:t>
            </a:r>
          </a:p>
          <a:p>
            <a:r>
              <a:rPr lang="en-US" sz="2800" dirty="0" smtClean="0"/>
              <a:t>What makes toolbars special is that you can move them elsewhere.</a:t>
            </a:r>
          </a:p>
          <a:p>
            <a:pPr>
              <a:buNone/>
            </a:pPr>
            <a:r>
              <a:rPr lang="en-US" sz="2800" dirty="0" smtClean="0"/>
              <a:t>	</a:t>
            </a:r>
            <a:r>
              <a:rPr lang="en-US" sz="2800" i="1" dirty="0" err="1" smtClean="0"/>
              <a:t>JToolBar</a:t>
            </a:r>
            <a:r>
              <a:rPr lang="en-US" sz="2800" i="1" dirty="0" smtClean="0"/>
              <a:t> bar = new </a:t>
            </a:r>
            <a:r>
              <a:rPr lang="en-US" sz="2800" i="1" dirty="0" err="1" smtClean="0"/>
              <a:t>JToolBar</a:t>
            </a:r>
            <a:r>
              <a:rPr lang="en-US" sz="2800" i="1" dirty="0" smtClean="0"/>
              <a:t>();</a:t>
            </a:r>
            <a:br>
              <a:rPr lang="en-US" sz="2800" i="1" dirty="0" smtClean="0"/>
            </a:br>
            <a:r>
              <a:rPr lang="en-US" sz="2800" i="1" dirty="0" err="1" smtClean="0"/>
              <a:t>bar.add</a:t>
            </a:r>
            <a:r>
              <a:rPr lang="en-US" sz="2800" i="1" dirty="0" smtClean="0"/>
              <a:t>(</a:t>
            </a:r>
            <a:r>
              <a:rPr lang="en-US" sz="2800" i="1" dirty="0" err="1" smtClean="0"/>
              <a:t>blueButton</a:t>
            </a:r>
            <a:r>
              <a:rPr lang="en-US" sz="2800" i="1" dirty="0" smtClean="0"/>
              <a:t>); </a:t>
            </a:r>
          </a:p>
          <a:p>
            <a:pPr>
              <a:buNone/>
            </a:pPr>
            <a:r>
              <a:rPr lang="en-US" sz="2800" b="1" dirty="0" smtClean="0"/>
              <a:t>	</a:t>
            </a:r>
            <a:r>
              <a:rPr lang="en-US" b="1" dirty="0" smtClean="0"/>
              <a:t>Tooltips</a:t>
            </a:r>
          </a:p>
          <a:p>
            <a:r>
              <a:rPr lang="en-US" sz="2800" dirty="0" smtClean="0"/>
              <a:t>Tooltip is a info label displayed over a button when mouse hover’s in it.</a:t>
            </a:r>
          </a:p>
          <a:p>
            <a:pPr>
              <a:buNone/>
            </a:pPr>
            <a:r>
              <a:rPr lang="en-US" sz="2600" dirty="0" smtClean="0"/>
              <a:t>	</a:t>
            </a:r>
            <a:r>
              <a:rPr lang="en-US" sz="2600" i="1" dirty="0" err="1" smtClean="0"/>
              <a:t>blueButton.setToolTipText</a:t>
            </a:r>
            <a:r>
              <a:rPr lang="en-US" sz="2600" i="1" dirty="0" smtClean="0"/>
              <a:t>("Blue Button");</a:t>
            </a:r>
            <a:endParaRPr lang="en-US" sz="2600" i="1" dirty="0"/>
          </a:p>
        </p:txBody>
      </p:sp>
      <p:graphicFrame>
        <p:nvGraphicFramePr>
          <p:cNvPr id="934915" name="Object 3"/>
          <p:cNvGraphicFramePr>
            <a:graphicFrameLocks noChangeAspect="1"/>
          </p:cNvGraphicFramePr>
          <p:nvPr/>
        </p:nvGraphicFramePr>
        <p:xfrm>
          <a:off x="6705600" y="5838825"/>
          <a:ext cx="2057400" cy="685800"/>
        </p:xfrm>
        <a:graphic>
          <a:graphicData uri="http://schemas.openxmlformats.org/presentationml/2006/ole">
            <p:oleObj spid="_x0000_s934915" name="Packager Shell Object" showAsIcon="1" r:id="rId4" imgW="2057760" imgH="685800" progId="Package">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2.6 Dialog Boxes:</a:t>
            </a:r>
            <a:endParaRPr lang="en-US" b="1" dirty="0">
              <a:solidFill>
                <a:srgbClr val="FF0000"/>
              </a:solidFill>
            </a:endParaRPr>
          </a:p>
        </p:txBody>
      </p:sp>
      <p:sp>
        <p:nvSpPr>
          <p:cNvPr id="4" name="Content Placeholder 3"/>
          <p:cNvSpPr>
            <a:spLocks noGrp="1"/>
          </p:cNvSpPr>
          <p:nvPr>
            <p:ph idx="1"/>
          </p:nvPr>
        </p:nvSpPr>
        <p:spPr>
          <a:xfrm>
            <a:off x="457200" y="1066800"/>
            <a:ext cx="8686800" cy="5486400"/>
          </a:xfrm>
        </p:spPr>
        <p:txBody>
          <a:bodyPr>
            <a:normAutofit/>
          </a:bodyPr>
          <a:lstStyle/>
          <a:p>
            <a:pPr>
              <a:buNone/>
            </a:pPr>
            <a:r>
              <a:rPr lang="en-US" dirty="0" smtClean="0"/>
              <a:t>	</a:t>
            </a:r>
            <a:r>
              <a:rPr lang="en-US" b="1" dirty="0" smtClean="0"/>
              <a:t>Modal dialog box</a:t>
            </a:r>
          </a:p>
          <a:p>
            <a:r>
              <a:rPr lang="en-US" dirty="0" smtClean="0"/>
              <a:t>A modal dialog box won’t let users interact with the remaining windows of the application until he or she deals with it. </a:t>
            </a:r>
            <a:r>
              <a:rPr lang="en-US" dirty="0" err="1" smtClean="0"/>
              <a:t>Eg</a:t>
            </a:r>
            <a:r>
              <a:rPr lang="en-US" dirty="0" smtClean="0"/>
              <a:t>. a file dialog box</a:t>
            </a:r>
          </a:p>
          <a:p>
            <a:pPr>
              <a:buNone/>
            </a:pPr>
            <a:r>
              <a:rPr lang="en-US" dirty="0" smtClean="0"/>
              <a:t>	</a:t>
            </a:r>
            <a:r>
              <a:rPr lang="en-US" b="1" dirty="0" smtClean="0"/>
              <a:t>Modeless dialog box</a:t>
            </a:r>
          </a:p>
          <a:p>
            <a:r>
              <a:rPr lang="en-US" dirty="0" smtClean="0"/>
              <a:t>A modeless dialog box lets the user enter information in both the dialog box and the remainder of the application. </a:t>
            </a:r>
            <a:r>
              <a:rPr lang="en-US" dirty="0" err="1" smtClean="0"/>
              <a:t>Eg</a:t>
            </a:r>
            <a:r>
              <a:rPr lang="en-US" dirty="0" smtClean="0"/>
              <a:t>. a toolbar.</a:t>
            </a:r>
            <a:endParaRPr lang="en-US" b="1" dirty="0" smtClean="0"/>
          </a:p>
          <a:p>
            <a:endParaRPr lang="en-US" sz="2600" i="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2.6 Dialog Boxes:</a:t>
            </a:r>
            <a:endParaRPr lang="en-US" b="1" dirty="0">
              <a:solidFill>
                <a:srgbClr val="FF0000"/>
              </a:solidFill>
            </a:endParaRPr>
          </a:p>
        </p:txBody>
      </p:sp>
      <p:sp>
        <p:nvSpPr>
          <p:cNvPr id="4" name="Content Placeholder 3"/>
          <p:cNvSpPr>
            <a:spLocks noGrp="1"/>
          </p:cNvSpPr>
          <p:nvPr>
            <p:ph idx="1"/>
          </p:nvPr>
        </p:nvSpPr>
        <p:spPr>
          <a:xfrm>
            <a:off x="457200" y="1066800"/>
            <a:ext cx="8686800" cy="5486400"/>
          </a:xfrm>
        </p:spPr>
        <p:txBody>
          <a:bodyPr>
            <a:normAutofit/>
          </a:bodyPr>
          <a:lstStyle/>
          <a:p>
            <a:pPr>
              <a:buNone/>
            </a:pPr>
            <a:r>
              <a:rPr lang="en-US" dirty="0" smtClean="0"/>
              <a:t>	</a:t>
            </a:r>
            <a:r>
              <a:rPr lang="en-US" b="1" dirty="0" smtClean="0"/>
              <a:t>Option Dialogs </a:t>
            </a:r>
          </a:p>
          <a:p>
            <a:r>
              <a:rPr lang="en-US" dirty="0" smtClean="0"/>
              <a:t>The </a:t>
            </a:r>
            <a:r>
              <a:rPr lang="en-US" dirty="0" err="1" smtClean="0"/>
              <a:t>JOptionPane</a:t>
            </a:r>
            <a:r>
              <a:rPr lang="en-US" dirty="0" smtClean="0"/>
              <a:t> has four static methods to show dialogs:</a:t>
            </a:r>
          </a:p>
          <a:p>
            <a:endParaRPr lang="en-US" dirty="0" smtClean="0"/>
          </a:p>
          <a:p>
            <a:endParaRPr lang="en-US" dirty="0" smtClean="0"/>
          </a:p>
          <a:p>
            <a:endParaRPr lang="en-US" dirty="0" smtClean="0"/>
          </a:p>
          <a:p>
            <a:pPr>
              <a:buNone/>
            </a:pPr>
            <a:r>
              <a:rPr lang="en-US" sz="2800" i="1" dirty="0" smtClean="0"/>
              <a:t>	</a:t>
            </a:r>
            <a:r>
              <a:rPr lang="en-US" sz="2800" i="1" dirty="0" err="1" smtClean="0"/>
              <a:t>JOptionPane.showMessageDialog</a:t>
            </a:r>
            <a:r>
              <a:rPr lang="en-US" sz="2800" i="1" dirty="0" smtClean="0"/>
              <a:t>(null, "alert", "alert", </a:t>
            </a:r>
            <a:r>
              <a:rPr lang="en-US" sz="2800" i="1" dirty="0" err="1" smtClean="0"/>
              <a:t>JOptionPane.ERROR_MESSAGE</a:t>
            </a:r>
            <a:r>
              <a:rPr lang="en-US" sz="2800" i="1" dirty="0" smtClean="0"/>
              <a:t>);</a:t>
            </a:r>
          </a:p>
          <a:p>
            <a:endParaRPr lang="en-US" sz="3000" b="1" dirty="0" smtClean="0"/>
          </a:p>
          <a:p>
            <a:pPr>
              <a:buNone/>
            </a:pPr>
            <a:endParaRPr lang="en-US" sz="3000" i="1" dirty="0"/>
          </a:p>
        </p:txBody>
      </p:sp>
      <p:pic>
        <p:nvPicPr>
          <p:cNvPr id="5" name="Picture 4" descr="00419.jpg"/>
          <p:cNvPicPr>
            <a:picLocks noChangeAspect="1"/>
          </p:cNvPicPr>
          <p:nvPr/>
        </p:nvPicPr>
        <p:blipFill>
          <a:blip r:embed="rId4" cstate="print"/>
          <a:stretch>
            <a:fillRect/>
          </a:stretch>
        </p:blipFill>
        <p:spPr>
          <a:xfrm>
            <a:off x="914400" y="2718159"/>
            <a:ext cx="8001000" cy="1421682"/>
          </a:xfrm>
          <a:prstGeom prst="rect">
            <a:avLst/>
          </a:prstGeom>
        </p:spPr>
      </p:pic>
      <p:graphicFrame>
        <p:nvGraphicFramePr>
          <p:cNvPr id="936962" name="Object 2"/>
          <p:cNvGraphicFramePr>
            <a:graphicFrameLocks noChangeAspect="1"/>
          </p:cNvGraphicFramePr>
          <p:nvPr/>
        </p:nvGraphicFramePr>
        <p:xfrm>
          <a:off x="6172200" y="5410200"/>
          <a:ext cx="1943100" cy="685800"/>
        </p:xfrm>
        <a:graphic>
          <a:graphicData uri="http://schemas.openxmlformats.org/presentationml/2006/ole">
            <p:oleObj spid="_x0000_s936962" name="Packager Shell Object" showAsIcon="1" r:id="rId5" imgW="1943640" imgH="685800" progId="Package">
              <p:embed/>
            </p:oleObj>
          </a:graphicData>
        </a:graphic>
      </p:graphicFrame>
      <p:sp>
        <p:nvSpPr>
          <p:cNvPr id="6" name="Rectangle 5"/>
          <p:cNvSpPr/>
          <p:nvPr/>
        </p:nvSpPr>
        <p:spPr>
          <a:xfrm>
            <a:off x="762000" y="6412468"/>
            <a:ext cx="7162800" cy="369332"/>
          </a:xfrm>
          <a:prstGeom prst="rect">
            <a:avLst/>
          </a:prstGeom>
        </p:spPr>
        <p:txBody>
          <a:bodyPr wrap="square">
            <a:spAutoFit/>
          </a:bodyPr>
          <a:lstStyle/>
          <a:p>
            <a:r>
              <a:rPr lang="en-US" dirty="0" smtClean="0"/>
              <a:t>http://docs.oracle.com/javase/7/docs/api/javax/swing/JOptionPane.html</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2.6 Dialog Boxes:</a:t>
            </a:r>
            <a:endParaRPr lang="en-US" b="1" dirty="0">
              <a:solidFill>
                <a:srgbClr val="FF0000"/>
              </a:solidFill>
            </a:endParaRPr>
          </a:p>
        </p:txBody>
      </p:sp>
      <p:sp>
        <p:nvSpPr>
          <p:cNvPr id="4" name="Content Placeholder 3"/>
          <p:cNvSpPr>
            <a:spLocks noGrp="1"/>
          </p:cNvSpPr>
          <p:nvPr>
            <p:ph idx="1"/>
          </p:nvPr>
        </p:nvSpPr>
        <p:spPr>
          <a:xfrm>
            <a:off x="457200" y="1066800"/>
            <a:ext cx="8686800" cy="5791200"/>
          </a:xfrm>
        </p:spPr>
        <p:txBody>
          <a:bodyPr>
            <a:normAutofit fontScale="85000" lnSpcReduction="10000"/>
          </a:bodyPr>
          <a:lstStyle/>
          <a:p>
            <a:pPr>
              <a:buNone/>
            </a:pPr>
            <a:r>
              <a:rPr lang="en-US" dirty="0" smtClean="0"/>
              <a:t>	</a:t>
            </a:r>
            <a:r>
              <a:rPr lang="en-US" b="1" dirty="0" smtClean="0"/>
              <a:t>Creating Dialogs</a:t>
            </a:r>
          </a:p>
          <a:p>
            <a:pPr marL="514350" indent="-514350">
              <a:buFont typeface="+mj-lt"/>
              <a:buAutoNum type="arabicPeriod"/>
            </a:pPr>
            <a:r>
              <a:rPr lang="en-US" dirty="0" smtClean="0"/>
              <a:t>In your new </a:t>
            </a:r>
            <a:r>
              <a:rPr lang="en-US" dirty="0" err="1" smtClean="0"/>
              <a:t>dialogbox</a:t>
            </a:r>
            <a:r>
              <a:rPr lang="en-US" dirty="0" smtClean="0"/>
              <a:t> class extend </a:t>
            </a:r>
            <a:r>
              <a:rPr lang="en-US" b="1" dirty="0" err="1" smtClean="0"/>
              <a:t>JDialog</a:t>
            </a:r>
            <a:r>
              <a:rPr lang="en-US" dirty="0" smtClean="0"/>
              <a:t> class</a:t>
            </a:r>
          </a:p>
          <a:p>
            <a:pPr marL="514350" indent="-514350">
              <a:buFont typeface="+mj-lt"/>
              <a:buAutoNum type="arabicPeriod"/>
            </a:pPr>
            <a:r>
              <a:rPr lang="en-US" dirty="0" smtClean="0"/>
              <a:t>In the constructor of your dialog box, call the constructor of the </a:t>
            </a:r>
            <a:r>
              <a:rPr lang="en-US" dirty="0" err="1" smtClean="0"/>
              <a:t>superclass</a:t>
            </a:r>
            <a:r>
              <a:rPr lang="en-US" dirty="0" smtClean="0"/>
              <a:t> </a:t>
            </a:r>
            <a:r>
              <a:rPr lang="en-US" dirty="0" err="1" smtClean="0"/>
              <a:t>JDialog</a:t>
            </a:r>
            <a:r>
              <a:rPr lang="en-US" dirty="0" smtClean="0"/>
              <a:t>.</a:t>
            </a:r>
          </a:p>
          <a:p>
            <a:pPr marL="514350" indent="-514350">
              <a:buFont typeface="+mj-lt"/>
              <a:buAutoNum type="arabicPeriod"/>
            </a:pPr>
            <a:r>
              <a:rPr lang="en-US" dirty="0" smtClean="0"/>
              <a:t>Add the user interface components of the dialog box.</a:t>
            </a:r>
          </a:p>
          <a:p>
            <a:pPr marL="514350" indent="-514350">
              <a:buFont typeface="+mj-lt"/>
              <a:buAutoNum type="arabicPeriod"/>
            </a:pPr>
            <a:r>
              <a:rPr lang="en-US" dirty="0" smtClean="0"/>
              <a:t>Add the event handlers.</a:t>
            </a:r>
          </a:p>
          <a:p>
            <a:pPr marL="514350" indent="-514350">
              <a:buFont typeface="+mj-lt"/>
              <a:buAutoNum type="arabicPeriod"/>
            </a:pPr>
            <a:r>
              <a:rPr lang="en-US" dirty="0" smtClean="0"/>
              <a:t>Set the size for the dialog box.</a:t>
            </a:r>
          </a:p>
          <a:p>
            <a:r>
              <a:rPr lang="en-US" dirty="0" smtClean="0"/>
              <a:t>When you call the </a:t>
            </a:r>
            <a:r>
              <a:rPr lang="en-US" dirty="0" err="1" smtClean="0"/>
              <a:t>superclass</a:t>
            </a:r>
            <a:r>
              <a:rPr lang="en-US" dirty="0" smtClean="0"/>
              <a:t> constructor, you will need to supply the owner frame, the title of the dialog, and the modality.</a:t>
            </a:r>
          </a:p>
          <a:p>
            <a:r>
              <a:rPr lang="en-US" dirty="0" smtClean="0"/>
              <a:t>The owner frame controls where the dialog is displayed. </a:t>
            </a:r>
          </a:p>
          <a:p>
            <a:r>
              <a:rPr lang="en-US" dirty="0" smtClean="0"/>
              <a:t>The modality specifies which other windows of your application are blocked while the dialog is displayed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2.6 Dialog Boxes:</a:t>
            </a:r>
            <a:endParaRPr lang="en-US" dirty="0">
              <a:solidFill>
                <a:srgbClr val="FF0000"/>
              </a:solidFill>
            </a:endParaRPr>
          </a:p>
        </p:txBody>
      </p:sp>
      <p:sp>
        <p:nvSpPr>
          <p:cNvPr id="4" name="Content Placeholder 3"/>
          <p:cNvSpPr>
            <a:spLocks noGrp="1"/>
          </p:cNvSpPr>
          <p:nvPr>
            <p:ph idx="1"/>
          </p:nvPr>
        </p:nvSpPr>
        <p:spPr>
          <a:xfrm>
            <a:off x="457200" y="1219200"/>
            <a:ext cx="8229600" cy="4525963"/>
          </a:xfrm>
        </p:spPr>
        <p:txBody>
          <a:bodyPr/>
          <a:lstStyle/>
          <a:p>
            <a:r>
              <a:rPr lang="en-US" b="1" dirty="0" smtClean="0"/>
              <a:t>Creating Dialog Example</a:t>
            </a:r>
            <a:endParaRPr lang="en-US" dirty="0"/>
          </a:p>
        </p:txBody>
      </p:sp>
      <p:graphicFrame>
        <p:nvGraphicFramePr>
          <p:cNvPr id="960513" name="Object 1"/>
          <p:cNvGraphicFramePr>
            <a:graphicFrameLocks noChangeAspect="1"/>
          </p:cNvGraphicFramePr>
          <p:nvPr/>
        </p:nvGraphicFramePr>
        <p:xfrm>
          <a:off x="2743200" y="2819400"/>
          <a:ext cx="1460500" cy="685800"/>
        </p:xfrm>
        <a:graphic>
          <a:graphicData uri="http://schemas.openxmlformats.org/presentationml/2006/ole">
            <p:oleObj spid="_x0000_s960513" name="Packager Shell Object" showAsIcon="1" r:id="rId4" imgW="1460880" imgH="685800" progId="Package">
              <p:embed/>
            </p:oleObj>
          </a:graphicData>
        </a:graphic>
      </p:graphicFrame>
      <p:graphicFrame>
        <p:nvGraphicFramePr>
          <p:cNvPr id="960514" name="Object 2"/>
          <p:cNvGraphicFramePr>
            <a:graphicFrameLocks noChangeAspect="1"/>
          </p:cNvGraphicFramePr>
          <p:nvPr/>
        </p:nvGraphicFramePr>
        <p:xfrm>
          <a:off x="4876800" y="2819400"/>
          <a:ext cx="1460500" cy="685800"/>
        </p:xfrm>
        <a:graphic>
          <a:graphicData uri="http://schemas.openxmlformats.org/presentationml/2006/ole">
            <p:oleObj spid="_x0000_s960514" name="Packager Shell Object" showAsIcon="1" r:id="rId5" imgW="1460880" imgH="685800" progId="Package">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2.6 Dialog Boxes:</a:t>
            </a:r>
            <a:endParaRPr lang="en-US" dirty="0">
              <a:solidFill>
                <a:srgbClr val="FF0000"/>
              </a:solidFill>
            </a:endParaRPr>
          </a:p>
        </p:txBody>
      </p:sp>
      <p:sp>
        <p:nvSpPr>
          <p:cNvPr id="4" name="Content Placeholder 3"/>
          <p:cNvSpPr>
            <a:spLocks noGrp="1"/>
          </p:cNvSpPr>
          <p:nvPr>
            <p:ph idx="1"/>
          </p:nvPr>
        </p:nvSpPr>
        <p:spPr>
          <a:xfrm>
            <a:off x="457200" y="1219200"/>
            <a:ext cx="8229600" cy="4525963"/>
          </a:xfrm>
        </p:spPr>
        <p:txBody>
          <a:bodyPr/>
          <a:lstStyle/>
          <a:p>
            <a:r>
              <a:rPr lang="en-US" b="1" dirty="0" smtClean="0"/>
              <a:t>Data Exchange Example</a:t>
            </a:r>
            <a:endParaRPr lang="en-US" b="1" dirty="0"/>
          </a:p>
        </p:txBody>
      </p:sp>
      <p:graphicFrame>
        <p:nvGraphicFramePr>
          <p:cNvPr id="1013764" name="Object 4"/>
          <p:cNvGraphicFramePr>
            <a:graphicFrameLocks noChangeAspect="1"/>
          </p:cNvGraphicFramePr>
          <p:nvPr/>
        </p:nvGraphicFramePr>
        <p:xfrm>
          <a:off x="3657600" y="2819400"/>
          <a:ext cx="1917700" cy="685800"/>
        </p:xfrm>
        <a:graphic>
          <a:graphicData uri="http://schemas.openxmlformats.org/presentationml/2006/ole">
            <p:oleObj spid="_x0000_s1013764" name="Packager Shell Object" showAsIcon="1" r:id="rId4" imgW="1918080" imgH="685800" progId="Package">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2.6 Dialog Boxes:</a:t>
            </a:r>
            <a:endParaRPr lang="en-US" dirty="0">
              <a:solidFill>
                <a:srgbClr val="FF0000"/>
              </a:solidFill>
            </a:endParaRPr>
          </a:p>
        </p:txBody>
      </p:sp>
      <p:sp>
        <p:nvSpPr>
          <p:cNvPr id="4" name="Content Placeholder 3"/>
          <p:cNvSpPr>
            <a:spLocks noGrp="1"/>
          </p:cNvSpPr>
          <p:nvPr>
            <p:ph idx="1"/>
          </p:nvPr>
        </p:nvSpPr>
        <p:spPr>
          <a:xfrm>
            <a:off x="457200" y="1143000"/>
            <a:ext cx="8229600" cy="5334000"/>
          </a:xfrm>
        </p:spPr>
        <p:txBody>
          <a:bodyPr>
            <a:normAutofit fontScale="92500" lnSpcReduction="10000"/>
          </a:bodyPr>
          <a:lstStyle/>
          <a:p>
            <a:pPr>
              <a:buNone/>
            </a:pPr>
            <a:r>
              <a:rPr lang="en-US" b="1" dirty="0" smtClean="0"/>
              <a:t>	File Choosers</a:t>
            </a:r>
          </a:p>
          <a:p>
            <a:r>
              <a:rPr lang="en-US" dirty="0" smtClean="0"/>
              <a:t>Swing provides a </a:t>
            </a:r>
            <a:r>
              <a:rPr lang="en-US" b="1" dirty="0" err="1" smtClean="0"/>
              <a:t>JFileChooser</a:t>
            </a:r>
            <a:r>
              <a:rPr lang="en-US" dirty="0" smtClean="0"/>
              <a:t> class that allows you to display a file dialog box.</a:t>
            </a:r>
          </a:p>
          <a:p>
            <a:r>
              <a:rPr lang="en-US" b="1" dirty="0" err="1" smtClean="0"/>
              <a:t>showOpenDialog</a:t>
            </a:r>
            <a:r>
              <a:rPr lang="en-US" dirty="0" smtClean="0"/>
              <a:t> to display a dialog for opening a file</a:t>
            </a:r>
          </a:p>
          <a:p>
            <a:r>
              <a:rPr lang="en-US" b="1" dirty="0" err="1" smtClean="0"/>
              <a:t>showSaveDialog</a:t>
            </a:r>
            <a:r>
              <a:rPr lang="en-US" dirty="0" smtClean="0"/>
              <a:t> to display a dialog for saving a file</a:t>
            </a:r>
          </a:p>
          <a:p>
            <a:r>
              <a:rPr lang="en-US" dirty="0" smtClean="0"/>
              <a:t>The button for accepting a file is then automatically labeled Open or Save.</a:t>
            </a:r>
          </a:p>
          <a:p>
            <a:r>
              <a:rPr lang="en-US" dirty="0" smtClean="0"/>
              <a:t>You can also supply your own button label with the </a:t>
            </a:r>
            <a:r>
              <a:rPr lang="en-US" b="1" dirty="0" err="1" smtClean="0"/>
              <a:t>showDialog</a:t>
            </a:r>
            <a:r>
              <a:rPr lang="en-US" dirty="0" smtClean="0"/>
              <a:t> method.</a:t>
            </a:r>
            <a:endParaRPr lang="en-US"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792162"/>
          </a:xfrm>
        </p:spPr>
        <p:txBody>
          <a:bodyPr>
            <a:noAutofit/>
          </a:bodyPr>
          <a:lstStyle/>
          <a:p>
            <a:r>
              <a:rPr lang="en-US" sz="4000" b="1" dirty="0" smtClean="0">
                <a:solidFill>
                  <a:srgbClr val="FF0000"/>
                </a:solidFill>
              </a:rPr>
              <a:t>2.1 Swing and MVC Design Patterns</a:t>
            </a:r>
            <a:endParaRPr lang="en-US" sz="4000" b="1" dirty="0">
              <a:solidFill>
                <a:srgbClr val="FF0000"/>
              </a:solidFill>
            </a:endParaRPr>
          </a:p>
        </p:txBody>
      </p:sp>
      <p:sp>
        <p:nvSpPr>
          <p:cNvPr id="4" name="Content Placeholder 3"/>
          <p:cNvSpPr>
            <a:spLocks noGrp="1"/>
          </p:cNvSpPr>
          <p:nvPr>
            <p:ph idx="1"/>
          </p:nvPr>
        </p:nvSpPr>
        <p:spPr>
          <a:xfrm>
            <a:off x="457200" y="914400"/>
            <a:ext cx="8382000" cy="4876800"/>
          </a:xfrm>
        </p:spPr>
        <p:txBody>
          <a:bodyPr>
            <a:normAutofit fontScale="92500" lnSpcReduction="10000"/>
          </a:bodyPr>
          <a:lstStyle/>
          <a:p>
            <a:pPr>
              <a:buNone/>
            </a:pPr>
            <a:r>
              <a:rPr lang="en-US" sz="3900" b="1" dirty="0" smtClean="0"/>
              <a:t>	Swing</a:t>
            </a:r>
          </a:p>
          <a:p>
            <a:r>
              <a:rPr lang="en-US" sz="3600" b="1" dirty="0" smtClean="0"/>
              <a:t>Swing</a:t>
            </a:r>
            <a:r>
              <a:rPr lang="en-US" sz="3600" dirty="0" smtClean="0"/>
              <a:t> is a GUI widget toolkit for Java. </a:t>
            </a:r>
          </a:p>
          <a:p>
            <a:r>
              <a:rPr lang="en-US" sz="3600" dirty="0" smtClean="0"/>
              <a:t>It is part of Oracle's Java Foundation Classes (JFC) — an API for providing a graphical user interface (GUI) for Java programs.</a:t>
            </a:r>
          </a:p>
          <a:p>
            <a:r>
              <a:rPr lang="en-US" sz="3600" dirty="0" smtClean="0"/>
              <a:t>FC consists of the Abstract Window Toolkit (AWT), Swing and Java 2D.</a:t>
            </a:r>
          </a:p>
          <a:p>
            <a:r>
              <a:rPr lang="en-US" sz="3600" dirty="0" smtClean="0"/>
              <a:t>Swing is currently in the process of being replaced by JavaFX.</a:t>
            </a:r>
            <a:endParaRPr lang="en-US" sz="3400" b="1" dirty="0" smtClean="0"/>
          </a:p>
        </p:txBody>
      </p:sp>
      <p:graphicFrame>
        <p:nvGraphicFramePr>
          <p:cNvPr id="5" name="Object 4"/>
          <p:cNvGraphicFramePr>
            <a:graphicFrameLocks noChangeAspect="1"/>
          </p:cNvGraphicFramePr>
          <p:nvPr/>
        </p:nvGraphicFramePr>
        <p:xfrm>
          <a:off x="3860800" y="6019800"/>
          <a:ext cx="1244600" cy="685800"/>
        </p:xfrm>
        <a:graphic>
          <a:graphicData uri="http://schemas.openxmlformats.org/presentationml/2006/ole">
            <p:oleObj spid="_x0000_s343042" name="Packager Shell Object" showAsIcon="1" r:id="rId4" imgW="1244880" imgH="685800" progId="Package">
              <p:embed/>
            </p:oleObj>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2.6 Dialog Boxes:</a:t>
            </a:r>
            <a:endParaRPr lang="en-US" dirty="0">
              <a:solidFill>
                <a:srgbClr val="FF0000"/>
              </a:solidFill>
            </a:endParaRPr>
          </a:p>
        </p:txBody>
      </p:sp>
      <p:sp>
        <p:nvSpPr>
          <p:cNvPr id="4" name="Content Placeholder 3"/>
          <p:cNvSpPr>
            <a:spLocks noGrp="1"/>
          </p:cNvSpPr>
          <p:nvPr>
            <p:ph idx="1"/>
          </p:nvPr>
        </p:nvSpPr>
        <p:spPr>
          <a:xfrm>
            <a:off x="457200" y="990600"/>
            <a:ext cx="8229600" cy="5867400"/>
          </a:xfrm>
        </p:spPr>
        <p:txBody>
          <a:bodyPr>
            <a:normAutofit fontScale="85000" lnSpcReduction="20000"/>
          </a:bodyPr>
          <a:lstStyle/>
          <a:p>
            <a:pPr>
              <a:buNone/>
            </a:pPr>
            <a:r>
              <a:rPr lang="en-US" b="1" dirty="0" smtClean="0"/>
              <a:t>	File Choosers Steps</a:t>
            </a:r>
          </a:p>
          <a:p>
            <a:pPr marL="514350" indent="-514350">
              <a:buAutoNum type="arabicPeriod"/>
            </a:pPr>
            <a:r>
              <a:rPr lang="en-US" dirty="0" smtClean="0"/>
              <a:t>Make a </a:t>
            </a:r>
            <a:r>
              <a:rPr lang="en-US" dirty="0" err="1" smtClean="0"/>
              <a:t>JFileChooser</a:t>
            </a:r>
            <a:r>
              <a:rPr lang="en-US" dirty="0" smtClean="0"/>
              <a:t> object. For example:</a:t>
            </a:r>
            <a:br>
              <a:rPr lang="en-US" dirty="0" smtClean="0"/>
            </a:br>
            <a:r>
              <a:rPr lang="en-US" b="1" i="1" dirty="0" err="1" smtClean="0"/>
              <a:t>JFileChooser</a:t>
            </a:r>
            <a:r>
              <a:rPr lang="en-US" b="1" i="1" dirty="0" smtClean="0"/>
              <a:t> chooser = new </a:t>
            </a:r>
            <a:r>
              <a:rPr lang="en-US" b="1" i="1" dirty="0" err="1" smtClean="0"/>
              <a:t>JFileChooser</a:t>
            </a:r>
            <a:r>
              <a:rPr lang="en-US" b="1" i="1" dirty="0" smtClean="0"/>
              <a:t>();</a:t>
            </a:r>
          </a:p>
          <a:p>
            <a:pPr marL="514350" indent="-514350">
              <a:buAutoNum type="arabicPeriod"/>
            </a:pPr>
            <a:r>
              <a:rPr lang="en-US" dirty="0" smtClean="0"/>
              <a:t>Set the directory by calling the </a:t>
            </a:r>
            <a:r>
              <a:rPr lang="en-US" dirty="0" err="1" smtClean="0"/>
              <a:t>setCurrentDirectory</a:t>
            </a:r>
            <a:r>
              <a:rPr lang="en-US" dirty="0" smtClean="0"/>
              <a:t> </a:t>
            </a:r>
            <a:r>
              <a:rPr lang="en-US" dirty="0" err="1" smtClean="0"/>
              <a:t>method.For</a:t>
            </a:r>
            <a:r>
              <a:rPr lang="en-US" dirty="0" smtClean="0"/>
              <a:t> example, to use the current working directory</a:t>
            </a:r>
            <a:br>
              <a:rPr lang="en-US" dirty="0" smtClean="0"/>
            </a:br>
            <a:r>
              <a:rPr lang="en-US" b="1" i="1" dirty="0" err="1" smtClean="0"/>
              <a:t>chooser.setCurrentDirectory</a:t>
            </a:r>
            <a:r>
              <a:rPr lang="en-US" b="1" i="1" dirty="0" smtClean="0"/>
              <a:t>(new File("."));</a:t>
            </a:r>
          </a:p>
          <a:p>
            <a:pPr marL="514350" indent="-514350">
              <a:buAutoNum type="arabicPeriod"/>
            </a:pPr>
            <a:r>
              <a:rPr lang="en-US" dirty="0" smtClean="0"/>
              <a:t>If you have a default file name that you expect the user to choose:</a:t>
            </a:r>
            <a:br>
              <a:rPr lang="en-US" dirty="0" smtClean="0"/>
            </a:br>
            <a:r>
              <a:rPr lang="en-US" b="1" i="1" dirty="0" err="1" smtClean="0"/>
              <a:t>chooser.setSelectedFile</a:t>
            </a:r>
            <a:r>
              <a:rPr lang="en-US" b="1" i="1" dirty="0" smtClean="0"/>
              <a:t>(new File(filename));</a:t>
            </a:r>
          </a:p>
          <a:p>
            <a:pPr marL="514350" indent="-514350">
              <a:buAutoNum type="arabicPeriod"/>
            </a:pPr>
            <a:r>
              <a:rPr lang="en-US" dirty="0" smtClean="0"/>
              <a:t>Show the dialog box by calling :</a:t>
            </a:r>
            <a:br>
              <a:rPr lang="en-US" dirty="0" smtClean="0"/>
            </a:br>
            <a:r>
              <a:rPr lang="en-US" b="1" i="1" dirty="0" err="1" smtClean="0"/>
              <a:t>int</a:t>
            </a:r>
            <a:r>
              <a:rPr lang="en-US" b="1" i="1" dirty="0" smtClean="0"/>
              <a:t> result = </a:t>
            </a:r>
            <a:r>
              <a:rPr lang="en-US" b="1" i="1" dirty="0" err="1" smtClean="0"/>
              <a:t>chooser.showOpenDialog</a:t>
            </a:r>
            <a:r>
              <a:rPr lang="en-US" b="1" i="1" dirty="0" smtClean="0"/>
              <a:t>(parent);</a:t>
            </a:r>
            <a:br>
              <a:rPr lang="en-US" b="1" i="1" dirty="0" smtClean="0"/>
            </a:br>
            <a:r>
              <a:rPr lang="en-US" b="1" i="1" dirty="0" err="1" smtClean="0"/>
              <a:t>int</a:t>
            </a:r>
            <a:r>
              <a:rPr lang="en-US" b="1" i="1" dirty="0" smtClean="0"/>
              <a:t> result = </a:t>
            </a:r>
            <a:r>
              <a:rPr lang="en-US" b="1" i="1" dirty="0" err="1" smtClean="0"/>
              <a:t>chooser.showSaveDialog</a:t>
            </a:r>
            <a:r>
              <a:rPr lang="en-US" b="1" i="1" dirty="0" smtClean="0"/>
              <a:t>(parent);</a:t>
            </a:r>
            <a:r>
              <a:rPr lang="en-US" dirty="0" smtClean="0"/>
              <a:t/>
            </a:r>
            <a:br>
              <a:rPr lang="en-US" dirty="0" smtClean="0"/>
            </a:br>
            <a:r>
              <a:rPr lang="en-US" dirty="0" smtClean="0"/>
              <a:t>You can also call the </a:t>
            </a:r>
            <a:r>
              <a:rPr lang="en-US" dirty="0" err="1" smtClean="0"/>
              <a:t>showDialog</a:t>
            </a:r>
            <a:r>
              <a:rPr lang="en-US" dirty="0" smtClean="0"/>
              <a:t> method and pass an explicit text for the approve button:</a:t>
            </a:r>
            <a:br>
              <a:rPr lang="en-US" dirty="0" smtClean="0"/>
            </a:br>
            <a:r>
              <a:rPr lang="en-US" b="1" i="1" dirty="0" err="1" smtClean="0"/>
              <a:t>int</a:t>
            </a:r>
            <a:r>
              <a:rPr lang="en-US" b="1" i="1" dirty="0" smtClean="0"/>
              <a:t> result = </a:t>
            </a:r>
            <a:r>
              <a:rPr lang="en-US" b="1" i="1" dirty="0" err="1" smtClean="0"/>
              <a:t>chooser.showDialog</a:t>
            </a:r>
            <a:r>
              <a:rPr lang="en-US" b="1" i="1" dirty="0" smtClean="0"/>
              <a:t>(parent, "Select");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2.6 Dialog Boxes:</a:t>
            </a:r>
            <a:endParaRPr lang="en-US" dirty="0">
              <a:solidFill>
                <a:srgbClr val="FF0000"/>
              </a:solidFill>
            </a:endParaRPr>
          </a:p>
        </p:txBody>
      </p:sp>
      <p:sp>
        <p:nvSpPr>
          <p:cNvPr id="4" name="Content Placeholder 3"/>
          <p:cNvSpPr>
            <a:spLocks noGrp="1"/>
          </p:cNvSpPr>
          <p:nvPr>
            <p:ph idx="1"/>
          </p:nvPr>
        </p:nvSpPr>
        <p:spPr>
          <a:xfrm>
            <a:off x="457200" y="990600"/>
            <a:ext cx="8229600" cy="5334000"/>
          </a:xfrm>
        </p:spPr>
        <p:txBody>
          <a:bodyPr>
            <a:normAutofit/>
          </a:bodyPr>
          <a:lstStyle/>
          <a:p>
            <a:pPr>
              <a:buNone/>
            </a:pPr>
            <a:r>
              <a:rPr lang="en-US" b="1" dirty="0" smtClean="0"/>
              <a:t>	File Choosers Example:</a:t>
            </a:r>
          </a:p>
        </p:txBody>
      </p:sp>
      <p:graphicFrame>
        <p:nvGraphicFramePr>
          <p:cNvPr id="1094658" name="Object 2"/>
          <p:cNvGraphicFramePr>
            <a:graphicFrameLocks noChangeAspect="1"/>
          </p:cNvGraphicFramePr>
          <p:nvPr/>
        </p:nvGraphicFramePr>
        <p:xfrm>
          <a:off x="3505200" y="2286000"/>
          <a:ext cx="1727200" cy="685800"/>
        </p:xfrm>
        <a:graphic>
          <a:graphicData uri="http://schemas.openxmlformats.org/presentationml/2006/ole">
            <p:oleObj spid="_x0000_s1094658" name="Packager Shell Object" showAsIcon="1" r:id="rId4" imgW="1727640" imgH="685800" progId="Package">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2.6 Dialog Boxes:</a:t>
            </a:r>
            <a:endParaRPr lang="en-US" dirty="0">
              <a:solidFill>
                <a:srgbClr val="FF0000"/>
              </a:solidFill>
            </a:endParaRPr>
          </a:p>
        </p:txBody>
      </p:sp>
      <p:sp>
        <p:nvSpPr>
          <p:cNvPr id="4" name="Content Placeholder 3"/>
          <p:cNvSpPr>
            <a:spLocks noGrp="1"/>
          </p:cNvSpPr>
          <p:nvPr>
            <p:ph idx="1"/>
          </p:nvPr>
        </p:nvSpPr>
        <p:spPr>
          <a:xfrm>
            <a:off x="457200" y="990600"/>
            <a:ext cx="8229600" cy="5334000"/>
          </a:xfrm>
        </p:spPr>
        <p:txBody>
          <a:bodyPr>
            <a:normAutofit/>
          </a:bodyPr>
          <a:lstStyle/>
          <a:p>
            <a:pPr>
              <a:buNone/>
            </a:pPr>
            <a:r>
              <a:rPr lang="en-US" b="1" dirty="0" smtClean="0"/>
              <a:t>	Color Choosers:</a:t>
            </a:r>
          </a:p>
          <a:p>
            <a:r>
              <a:rPr lang="en-US" dirty="0" smtClean="0"/>
              <a:t>Except </a:t>
            </a:r>
            <a:r>
              <a:rPr lang="en-US" b="1" dirty="0" err="1" smtClean="0"/>
              <a:t>JFileChooser</a:t>
            </a:r>
            <a:r>
              <a:rPr lang="en-US" dirty="0" smtClean="0"/>
              <a:t> class, Swing provides only one additional chooser, the </a:t>
            </a:r>
            <a:r>
              <a:rPr lang="en-US" b="1" dirty="0" err="1" smtClean="0"/>
              <a:t>JColorChooser</a:t>
            </a:r>
            <a:r>
              <a:rPr lang="en-US" dirty="0" smtClean="0"/>
              <a:t>.</a:t>
            </a:r>
          </a:p>
          <a:p>
            <a:r>
              <a:rPr lang="en-US" dirty="0" smtClean="0"/>
              <a:t>Use it to let users pick a color value.</a:t>
            </a:r>
            <a:endParaRPr lang="en-US" b="1" dirty="0" smtClean="0"/>
          </a:p>
          <a:p>
            <a:pPr>
              <a:buNone/>
            </a:pPr>
            <a:r>
              <a:rPr lang="en-US" dirty="0" smtClean="0"/>
              <a:t>	</a:t>
            </a:r>
            <a:r>
              <a:rPr lang="en-US" sz="2800" i="1" dirty="0" smtClean="0"/>
              <a:t>Color </a:t>
            </a:r>
            <a:r>
              <a:rPr lang="en-US" sz="2800" i="1" dirty="0" err="1" smtClean="0"/>
              <a:t>selectedColor</a:t>
            </a:r>
            <a:r>
              <a:rPr lang="en-US" sz="2800" i="1" dirty="0" smtClean="0"/>
              <a:t> = </a:t>
            </a:r>
            <a:r>
              <a:rPr lang="en-US" sz="2800" i="1" dirty="0" err="1" smtClean="0"/>
              <a:t>JColorChooser.showDialog</a:t>
            </a:r>
            <a:r>
              <a:rPr lang="en-US" sz="2800" i="1" smtClean="0"/>
              <a:t>(</a:t>
            </a:r>
            <a:r>
              <a:rPr lang="en-US" sz="2800" i="1" err="1" smtClean="0"/>
              <a:t>parent</a:t>
            </a:r>
            <a:r>
              <a:rPr lang="en-US" sz="2800" i="1" smtClean="0"/>
              <a:t>, title</a:t>
            </a:r>
            <a:r>
              <a:rPr lang="en-US" sz="2800" i="1" dirty="0" smtClean="0"/>
              <a:t>, </a:t>
            </a:r>
            <a:r>
              <a:rPr lang="en-US" sz="2800" i="1" dirty="0" err="1" smtClean="0"/>
              <a:t>initialColor</a:t>
            </a:r>
            <a:r>
              <a:rPr lang="en-US" sz="2800" i="1" dirty="0" smtClean="0"/>
              <a:t>);</a:t>
            </a:r>
            <a:endParaRPr lang="en-US" sz="2800" b="1" i="1" dirty="0" smtClean="0"/>
          </a:p>
        </p:txBody>
      </p:sp>
      <p:graphicFrame>
        <p:nvGraphicFramePr>
          <p:cNvPr id="1117187" name="Object 3"/>
          <p:cNvGraphicFramePr>
            <a:graphicFrameLocks noChangeAspect="1"/>
          </p:cNvGraphicFramePr>
          <p:nvPr/>
        </p:nvGraphicFramePr>
        <p:xfrm>
          <a:off x="3632200" y="5181600"/>
          <a:ext cx="2006600" cy="685800"/>
        </p:xfrm>
        <a:graphic>
          <a:graphicData uri="http://schemas.openxmlformats.org/presentationml/2006/ole">
            <p:oleObj spid="_x0000_s1117187" name="Packager Shell Object" showAsIcon="1" r:id="rId4" imgW="2007000" imgH="685800" progId="Package">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rmAutofit/>
          </a:bodyPr>
          <a:lstStyle/>
          <a:p>
            <a:r>
              <a:rPr lang="en-US" b="1" dirty="0" smtClean="0">
                <a:solidFill>
                  <a:srgbClr val="FF0000"/>
                </a:solidFill>
              </a:rPr>
              <a:t>2.7 Components Organizers</a:t>
            </a:r>
            <a:endParaRPr lang="en-US" b="1" dirty="0">
              <a:solidFill>
                <a:srgbClr val="FF0000"/>
              </a:solidFill>
            </a:endParaRPr>
          </a:p>
        </p:txBody>
      </p:sp>
      <p:sp>
        <p:nvSpPr>
          <p:cNvPr id="4" name="Content Placeholder 3"/>
          <p:cNvSpPr>
            <a:spLocks noGrp="1"/>
          </p:cNvSpPr>
          <p:nvPr>
            <p:ph idx="1"/>
          </p:nvPr>
        </p:nvSpPr>
        <p:spPr>
          <a:xfrm>
            <a:off x="457200" y="914400"/>
            <a:ext cx="8229600" cy="5334000"/>
          </a:xfrm>
        </p:spPr>
        <p:txBody>
          <a:bodyPr>
            <a:normAutofit/>
          </a:bodyPr>
          <a:lstStyle/>
          <a:p>
            <a:pPr>
              <a:buNone/>
            </a:pPr>
            <a:r>
              <a:rPr lang="en-US" b="1" dirty="0" smtClean="0"/>
              <a:t>	Split Panes</a:t>
            </a:r>
          </a:p>
          <a:p>
            <a:r>
              <a:rPr lang="en-US" b="1" dirty="0" err="1" smtClean="0"/>
              <a:t>JSplitPane</a:t>
            </a:r>
            <a:r>
              <a:rPr lang="en-US" dirty="0" smtClean="0"/>
              <a:t> is used to divide two (and only two) Components. </a:t>
            </a:r>
          </a:p>
          <a:p>
            <a:r>
              <a:rPr lang="en-US" dirty="0" smtClean="0"/>
              <a:t>The two Components are graphically divided based on the look and feel implementation, and the two Components can then be interactively resized by the user. </a:t>
            </a:r>
          </a:p>
          <a:p>
            <a:pPr>
              <a:buNone/>
            </a:pPr>
            <a:r>
              <a:rPr lang="en-US" sz="2600" i="1" dirty="0" smtClean="0"/>
              <a:t>	</a:t>
            </a:r>
            <a:r>
              <a:rPr lang="en-US" sz="2600" b="1" i="1" dirty="0" err="1" smtClean="0"/>
              <a:t>JSplitPane</a:t>
            </a:r>
            <a:r>
              <a:rPr lang="en-US" sz="2600" b="1" i="1" dirty="0" smtClean="0"/>
              <a:t> </a:t>
            </a:r>
            <a:r>
              <a:rPr lang="en-US" sz="2600" b="1" i="1" dirty="0" err="1" smtClean="0"/>
              <a:t>splitPane</a:t>
            </a:r>
            <a:r>
              <a:rPr lang="en-US" sz="2600" b="1" i="1" dirty="0" smtClean="0"/>
              <a:t> = new </a:t>
            </a:r>
            <a:r>
              <a:rPr lang="en-US" sz="2600" b="1" i="1" dirty="0" err="1" smtClean="0"/>
              <a:t>JSplitPane</a:t>
            </a:r>
            <a:r>
              <a:rPr lang="en-US" sz="2600" b="1" i="1" dirty="0" smtClean="0"/>
              <a:t>(</a:t>
            </a:r>
            <a:r>
              <a:rPr lang="en-US" sz="2600" b="1" i="1" dirty="0" err="1" smtClean="0"/>
              <a:t>JSplitPane.VERTICAL_SPLIT</a:t>
            </a:r>
            <a:r>
              <a:rPr lang="en-US" sz="2600" b="1" i="1" dirty="0" smtClean="0"/>
              <a:t>, panel1, panel2);</a:t>
            </a:r>
          </a:p>
          <a:p>
            <a:pPr>
              <a:buNone/>
            </a:pPr>
            <a:r>
              <a:rPr lang="en-US" sz="2600" b="1" i="1" dirty="0" smtClean="0"/>
              <a:t> 	</a:t>
            </a:r>
            <a:r>
              <a:rPr lang="en-US" sz="2600" b="1" i="1" dirty="0" err="1" smtClean="0"/>
              <a:t>frame.getContentPane</a:t>
            </a:r>
            <a:r>
              <a:rPr lang="en-US" sz="2600" b="1" i="1" dirty="0" smtClean="0"/>
              <a:t>().add(</a:t>
            </a:r>
            <a:r>
              <a:rPr lang="en-US" sz="2600" b="1" i="1" dirty="0" err="1" smtClean="0"/>
              <a:t>splitPane</a:t>
            </a:r>
            <a:r>
              <a:rPr lang="en-US" sz="2600" b="1" i="1" dirty="0" smtClean="0"/>
              <a:t>);</a:t>
            </a:r>
          </a:p>
        </p:txBody>
      </p:sp>
      <p:graphicFrame>
        <p:nvGraphicFramePr>
          <p:cNvPr id="1183747" name="Object 3"/>
          <p:cNvGraphicFramePr>
            <a:graphicFrameLocks noChangeAspect="1"/>
          </p:cNvGraphicFramePr>
          <p:nvPr/>
        </p:nvGraphicFramePr>
        <p:xfrm>
          <a:off x="1447800" y="6172200"/>
          <a:ext cx="2476500" cy="685800"/>
        </p:xfrm>
        <a:graphic>
          <a:graphicData uri="http://schemas.openxmlformats.org/presentationml/2006/ole">
            <p:oleObj spid="_x0000_s1183747" name="Packager Shell Object" showAsIcon="1" r:id="rId4" imgW="2477160" imgH="685800" progId="Package">
              <p:embed/>
            </p:oleObj>
          </a:graphicData>
        </a:graphic>
      </p:graphicFrame>
      <p:graphicFrame>
        <p:nvGraphicFramePr>
          <p:cNvPr id="1183748" name="Object 4"/>
          <p:cNvGraphicFramePr>
            <a:graphicFrameLocks noChangeAspect="1"/>
          </p:cNvGraphicFramePr>
          <p:nvPr/>
        </p:nvGraphicFramePr>
        <p:xfrm>
          <a:off x="5562600" y="6172200"/>
          <a:ext cx="1168400" cy="685800"/>
        </p:xfrm>
        <a:graphic>
          <a:graphicData uri="http://schemas.openxmlformats.org/presentationml/2006/ole">
            <p:oleObj spid="_x0000_s1183748" name="Packager Shell Object" showAsIcon="1" r:id="rId5" imgW="1168560" imgH="685800" progId="Package">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rmAutofit/>
          </a:bodyPr>
          <a:lstStyle/>
          <a:p>
            <a:r>
              <a:rPr lang="en-US" b="1" dirty="0" smtClean="0">
                <a:solidFill>
                  <a:srgbClr val="FF0000"/>
                </a:solidFill>
              </a:rPr>
              <a:t>2.7 Components Organizers</a:t>
            </a:r>
            <a:endParaRPr lang="en-US" b="1" dirty="0">
              <a:solidFill>
                <a:srgbClr val="FF0000"/>
              </a:solidFill>
            </a:endParaRPr>
          </a:p>
        </p:txBody>
      </p:sp>
      <p:sp>
        <p:nvSpPr>
          <p:cNvPr id="4" name="Content Placeholder 3"/>
          <p:cNvSpPr>
            <a:spLocks noGrp="1"/>
          </p:cNvSpPr>
          <p:nvPr>
            <p:ph idx="1"/>
          </p:nvPr>
        </p:nvSpPr>
        <p:spPr>
          <a:xfrm>
            <a:off x="457200" y="914400"/>
            <a:ext cx="8229600" cy="5334000"/>
          </a:xfrm>
        </p:spPr>
        <p:txBody>
          <a:bodyPr>
            <a:normAutofit/>
          </a:bodyPr>
          <a:lstStyle/>
          <a:p>
            <a:pPr>
              <a:buNone/>
            </a:pPr>
            <a:r>
              <a:rPr lang="en-US" b="1" dirty="0" smtClean="0"/>
              <a:t>	Tabbed Panes</a:t>
            </a:r>
          </a:p>
          <a:p>
            <a:r>
              <a:rPr lang="en-US" dirty="0" smtClean="0"/>
              <a:t>With the </a:t>
            </a:r>
            <a:r>
              <a:rPr lang="en-US" b="1" dirty="0" smtClean="0"/>
              <a:t>JTabbedPane</a:t>
            </a:r>
            <a:r>
              <a:rPr lang="en-US" dirty="0" smtClean="0"/>
              <a:t> class, you can have several components, such as panels, share the same space. </a:t>
            </a:r>
          </a:p>
          <a:p>
            <a:r>
              <a:rPr lang="en-US" dirty="0" smtClean="0"/>
              <a:t>The user chooses which component to view by selecting the tab corresponding to the desired component. </a:t>
            </a:r>
          </a:p>
          <a:p>
            <a:r>
              <a:rPr lang="en-US" dirty="0" smtClean="0"/>
              <a:t>If you want similar functionality without the tab interface, you can use a </a:t>
            </a:r>
            <a:r>
              <a:rPr lang="en-US" b="1" dirty="0" err="1" smtClean="0"/>
              <a:t>CardLayout</a:t>
            </a:r>
            <a:r>
              <a:rPr lang="en-US" dirty="0" smtClean="0"/>
              <a:t> instead of a tabbed pane.</a:t>
            </a:r>
            <a:endParaRPr lang="en-US" sz="2600" b="1" i="1" dirty="0" smtClean="0"/>
          </a:p>
        </p:txBody>
      </p:sp>
      <p:graphicFrame>
        <p:nvGraphicFramePr>
          <p:cNvPr id="1184772" name="Object 4"/>
          <p:cNvGraphicFramePr>
            <a:graphicFrameLocks noChangeAspect="1"/>
          </p:cNvGraphicFramePr>
          <p:nvPr/>
        </p:nvGraphicFramePr>
        <p:xfrm>
          <a:off x="6477000" y="5943600"/>
          <a:ext cx="1943100" cy="685800"/>
        </p:xfrm>
        <a:graphic>
          <a:graphicData uri="http://schemas.openxmlformats.org/presentationml/2006/ole">
            <p:oleObj spid="_x0000_s1184772" name="Packager Shell Object" showAsIcon="1" r:id="rId4" imgW="1943640" imgH="685800" progId="Package">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rmAutofit/>
          </a:bodyPr>
          <a:lstStyle/>
          <a:p>
            <a:r>
              <a:rPr lang="en-US" b="1" dirty="0" smtClean="0">
                <a:solidFill>
                  <a:srgbClr val="FF0000"/>
                </a:solidFill>
              </a:rPr>
              <a:t>2.7 Components Organizers</a:t>
            </a:r>
            <a:endParaRPr lang="en-US" b="1" dirty="0">
              <a:solidFill>
                <a:srgbClr val="FF0000"/>
              </a:solidFill>
            </a:endParaRPr>
          </a:p>
        </p:txBody>
      </p:sp>
      <p:sp>
        <p:nvSpPr>
          <p:cNvPr id="4" name="Content Placeholder 3"/>
          <p:cNvSpPr>
            <a:spLocks noGrp="1"/>
          </p:cNvSpPr>
          <p:nvPr>
            <p:ph idx="1"/>
          </p:nvPr>
        </p:nvSpPr>
        <p:spPr>
          <a:xfrm>
            <a:off x="457200" y="914400"/>
            <a:ext cx="8229600" cy="5334000"/>
          </a:xfrm>
        </p:spPr>
        <p:txBody>
          <a:bodyPr>
            <a:normAutofit/>
          </a:bodyPr>
          <a:lstStyle/>
          <a:p>
            <a:pPr>
              <a:buNone/>
            </a:pPr>
            <a:r>
              <a:rPr lang="en-US" b="1" dirty="0" smtClean="0"/>
              <a:t>	Desktop Panes and Internal Frames </a:t>
            </a:r>
          </a:p>
          <a:p>
            <a:r>
              <a:rPr lang="en-US" dirty="0" smtClean="0"/>
              <a:t>A container used to create a multiple-document interface or a virtual desktop. </a:t>
            </a:r>
          </a:p>
          <a:p>
            <a:r>
              <a:rPr lang="en-US" dirty="0" smtClean="0"/>
              <a:t>You create </a:t>
            </a:r>
            <a:r>
              <a:rPr lang="en-US" b="1" dirty="0" err="1" smtClean="0"/>
              <a:t>JInternalFrame</a:t>
            </a:r>
            <a:r>
              <a:rPr lang="en-US" dirty="0" smtClean="0"/>
              <a:t> objects and add them to the </a:t>
            </a:r>
            <a:r>
              <a:rPr lang="en-US" b="1" dirty="0" err="1" smtClean="0"/>
              <a:t>JDesktopPane</a:t>
            </a:r>
            <a:r>
              <a:rPr lang="en-US" dirty="0" smtClean="0"/>
              <a:t>.</a:t>
            </a:r>
          </a:p>
          <a:p>
            <a:r>
              <a:rPr lang="en-US" sz="2800" dirty="0" smtClean="0"/>
              <a:t>A </a:t>
            </a:r>
            <a:r>
              <a:rPr lang="en-US" sz="2800" b="1" dirty="0" err="1" smtClean="0"/>
              <a:t>JInternalFrame</a:t>
            </a:r>
            <a:r>
              <a:rPr lang="en-US" sz="2800" dirty="0" smtClean="0"/>
              <a:t> is confined to a visible area of a container it is placed in.</a:t>
            </a:r>
            <a:endParaRPr lang="en-US" sz="2600" b="1" i="1" dirty="0" smtClean="0"/>
          </a:p>
        </p:txBody>
      </p:sp>
      <p:graphicFrame>
        <p:nvGraphicFramePr>
          <p:cNvPr id="1185795" name="Object 3"/>
          <p:cNvGraphicFramePr>
            <a:graphicFrameLocks noChangeAspect="1"/>
          </p:cNvGraphicFramePr>
          <p:nvPr/>
        </p:nvGraphicFramePr>
        <p:xfrm>
          <a:off x="2895600" y="5029200"/>
          <a:ext cx="2120900" cy="685800"/>
        </p:xfrm>
        <a:graphic>
          <a:graphicData uri="http://schemas.openxmlformats.org/presentationml/2006/ole">
            <p:oleObj spid="_x0000_s1185795" name="Packager Shell Object" showAsIcon="1" r:id="rId4" imgW="2121480" imgH="685800" progId="Package">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2.7 Components Organizers</a:t>
            </a:r>
            <a:endParaRPr lang="en-US" b="1" dirty="0">
              <a:solidFill>
                <a:srgbClr val="FF0000"/>
              </a:solidFill>
            </a:endParaRPr>
          </a:p>
        </p:txBody>
      </p:sp>
      <p:sp>
        <p:nvSpPr>
          <p:cNvPr id="4" name="Content Placeholder 3"/>
          <p:cNvSpPr>
            <a:spLocks noGrp="1"/>
          </p:cNvSpPr>
          <p:nvPr>
            <p:ph idx="1"/>
          </p:nvPr>
        </p:nvSpPr>
        <p:spPr>
          <a:xfrm>
            <a:off x="457200" y="914400"/>
            <a:ext cx="8686800" cy="5943600"/>
          </a:xfrm>
        </p:spPr>
        <p:txBody>
          <a:bodyPr>
            <a:normAutofit fontScale="62500" lnSpcReduction="20000"/>
          </a:bodyPr>
          <a:lstStyle/>
          <a:p>
            <a:pPr>
              <a:buNone/>
            </a:pPr>
            <a:r>
              <a:rPr lang="en-US" sz="4000" b="1" dirty="0" smtClean="0"/>
              <a:t>	</a:t>
            </a:r>
            <a:r>
              <a:rPr lang="en-US" sz="4000" b="1" dirty="0" smtClean="0"/>
              <a:t>Cascading </a:t>
            </a:r>
            <a:r>
              <a:rPr lang="en-US" sz="4000" b="1" dirty="0" smtClean="0"/>
              <a:t>and Tiling </a:t>
            </a:r>
          </a:p>
          <a:p>
            <a:r>
              <a:rPr lang="en-US" sz="3700" dirty="0" smtClean="0"/>
              <a:t>The Java </a:t>
            </a:r>
            <a:r>
              <a:rPr lang="en-US" sz="3700" dirty="0" err="1" smtClean="0"/>
              <a:t>JDesktopPane</a:t>
            </a:r>
            <a:r>
              <a:rPr lang="en-US" sz="3700" dirty="0" smtClean="0"/>
              <a:t> and </a:t>
            </a:r>
            <a:r>
              <a:rPr lang="en-US" sz="3700" dirty="0" err="1" smtClean="0"/>
              <a:t>JInternalFrame</a:t>
            </a:r>
            <a:r>
              <a:rPr lang="en-US" sz="3700" dirty="0" smtClean="0"/>
              <a:t> classes have no built-in support for these operations.</a:t>
            </a:r>
            <a:endParaRPr lang="en-US" sz="3700" b="1" dirty="0" smtClean="0"/>
          </a:p>
          <a:p>
            <a:pPr>
              <a:buNone/>
            </a:pPr>
            <a:r>
              <a:rPr lang="en-US" sz="3700" dirty="0" smtClean="0"/>
              <a:t>	To cascade all the </a:t>
            </a:r>
            <a:r>
              <a:rPr lang="en-US" sz="3700" dirty="0" err="1" smtClean="0"/>
              <a:t>JInternalFrame</a:t>
            </a:r>
            <a:r>
              <a:rPr lang="en-US" sz="3700" dirty="0" smtClean="0"/>
              <a:t> follow the following :</a:t>
            </a:r>
          </a:p>
          <a:p>
            <a:pPr>
              <a:buNone/>
            </a:pPr>
            <a:r>
              <a:rPr lang="en-US" sz="3700" dirty="0" smtClean="0"/>
              <a:t>	1) Get a collection of all the </a:t>
            </a:r>
            <a:r>
              <a:rPr lang="en-US" sz="3700" dirty="0" err="1" smtClean="0"/>
              <a:t>JInternalFrame</a:t>
            </a:r>
            <a:r>
              <a:rPr lang="en-US" sz="3700" dirty="0" smtClean="0"/>
              <a:t> from the </a:t>
            </a:r>
            <a:r>
              <a:rPr lang="en-US" sz="3700" dirty="0" err="1" smtClean="0"/>
              <a:t>JDesktopPane</a:t>
            </a:r>
            <a:endParaRPr lang="en-US" sz="3700" dirty="0" smtClean="0"/>
          </a:p>
          <a:p>
            <a:pPr>
              <a:buNone/>
            </a:pPr>
            <a:r>
              <a:rPr lang="en-US" sz="3700" dirty="0" smtClean="0"/>
              <a:t>	</a:t>
            </a:r>
            <a:r>
              <a:rPr lang="en-US" sz="3700" b="1" i="1" dirty="0" err="1" smtClean="0"/>
              <a:t>JInternalFrame</a:t>
            </a:r>
            <a:r>
              <a:rPr lang="en-US" sz="3700" b="1" i="1" dirty="0" smtClean="0"/>
              <a:t>[] frames = </a:t>
            </a:r>
            <a:r>
              <a:rPr lang="en-US" sz="3700" b="1" i="1" dirty="0" err="1" smtClean="0"/>
              <a:t>desktopPane.getAllFrames</a:t>
            </a:r>
            <a:r>
              <a:rPr lang="en-US" sz="3700" b="1" i="1" dirty="0" smtClean="0"/>
              <a:t>();</a:t>
            </a:r>
          </a:p>
          <a:p>
            <a:pPr>
              <a:buNone/>
            </a:pPr>
            <a:r>
              <a:rPr lang="en-US" sz="3700" dirty="0" smtClean="0"/>
              <a:t>	for each of the frame, shift the location of each by 10 pixels right and 30 pixels left to show the cascading effect.</a:t>
            </a:r>
            <a:br>
              <a:rPr lang="en-US" sz="3700" dirty="0" smtClean="0"/>
            </a:br>
            <a:r>
              <a:rPr lang="en-US" sz="3700" dirty="0" smtClean="0"/>
              <a:t>30 pixels is because the height of the title is about the same.</a:t>
            </a:r>
          </a:p>
          <a:p>
            <a:pPr>
              <a:buNone/>
            </a:pPr>
            <a:r>
              <a:rPr lang="en-US" sz="3700" dirty="0" smtClean="0"/>
              <a:t>	</a:t>
            </a:r>
            <a:r>
              <a:rPr lang="en-US" sz="3700" dirty="0" err="1" smtClean="0"/>
              <a:t>int</a:t>
            </a:r>
            <a:r>
              <a:rPr lang="en-US" sz="3700" dirty="0" smtClean="0"/>
              <a:t> x = 10; </a:t>
            </a:r>
            <a:r>
              <a:rPr lang="en-US" sz="3700" dirty="0" err="1" smtClean="0"/>
              <a:t>int</a:t>
            </a:r>
            <a:r>
              <a:rPr lang="en-US" sz="3700" dirty="0" smtClean="0"/>
              <a:t> y = 10;</a:t>
            </a:r>
            <a:br>
              <a:rPr lang="en-US" sz="3700" dirty="0" smtClean="0"/>
            </a:br>
            <a:r>
              <a:rPr lang="en-US" sz="3700" dirty="0" smtClean="0"/>
              <a:t>for(</a:t>
            </a:r>
            <a:r>
              <a:rPr lang="en-US" sz="3700" dirty="0" err="1" smtClean="0"/>
              <a:t>int</a:t>
            </a:r>
            <a:r>
              <a:rPr lang="en-US" sz="3700" dirty="0" smtClean="0"/>
              <a:t> </a:t>
            </a:r>
            <a:r>
              <a:rPr lang="en-US" sz="3700" dirty="0" err="1" smtClean="0"/>
              <a:t>i</a:t>
            </a:r>
            <a:r>
              <a:rPr lang="en-US" sz="3700" dirty="0" smtClean="0"/>
              <a:t>=0 ; </a:t>
            </a:r>
            <a:r>
              <a:rPr lang="en-US" sz="3700" dirty="0" err="1" smtClean="0"/>
              <a:t>i</a:t>
            </a:r>
            <a:r>
              <a:rPr lang="en-US" sz="3700" dirty="0" smtClean="0"/>
              <a:t> </a:t>
            </a:r>
            <a:r>
              <a:rPr lang="en-US" sz="3700" dirty="0" err="1" smtClean="0"/>
              <a:t>frames.length</a:t>
            </a:r>
            <a:r>
              <a:rPr lang="en-US" sz="3700" dirty="0" smtClean="0"/>
              <a:t>; </a:t>
            </a:r>
            <a:r>
              <a:rPr lang="en-US" sz="3700" dirty="0" err="1" smtClean="0"/>
              <a:t>i</a:t>
            </a:r>
            <a:r>
              <a:rPr lang="en-US" sz="3700" dirty="0" smtClean="0"/>
              <a:t>++){ </a:t>
            </a:r>
            <a:br>
              <a:rPr lang="en-US" sz="3700" dirty="0" smtClean="0"/>
            </a:br>
            <a:r>
              <a:rPr lang="en-US" sz="3700" dirty="0" smtClean="0"/>
              <a:t>	</a:t>
            </a:r>
            <a:r>
              <a:rPr lang="en-US" sz="3700" dirty="0" err="1" smtClean="0"/>
              <a:t>frames.setLocation</a:t>
            </a:r>
            <a:r>
              <a:rPr lang="en-US" sz="3700" dirty="0" smtClean="0"/>
              <a:t>(</a:t>
            </a:r>
            <a:r>
              <a:rPr lang="en-US" sz="3700" dirty="0" err="1" smtClean="0"/>
              <a:t>x,y</a:t>
            </a:r>
            <a:r>
              <a:rPr lang="en-US" sz="3700" dirty="0" smtClean="0"/>
              <a:t>);</a:t>
            </a:r>
            <a:br>
              <a:rPr lang="en-US" sz="3700" dirty="0" smtClean="0"/>
            </a:br>
            <a:r>
              <a:rPr lang="en-US" sz="3700" dirty="0" smtClean="0"/>
              <a:t>	x+=10; </a:t>
            </a:r>
            <a:br>
              <a:rPr lang="en-US" sz="3700" dirty="0" smtClean="0"/>
            </a:br>
            <a:r>
              <a:rPr lang="en-US" sz="3700" dirty="0" smtClean="0"/>
              <a:t>	y+=30;</a:t>
            </a:r>
            <a:br>
              <a:rPr lang="en-US" sz="3700" dirty="0" smtClean="0"/>
            </a:br>
            <a:r>
              <a:rPr lang="en-US" sz="3700" dirty="0" smtClean="0"/>
              <a:t>}</a:t>
            </a:r>
          </a:p>
          <a:p>
            <a:pPr>
              <a:buNone/>
            </a:pPr>
            <a:r>
              <a:rPr lang="en-US" sz="3700" dirty="0" smtClean="0"/>
              <a:t>	2) for tiling, you got to find out how many rows and columns the desktop pane can hold. Then set the location of each such that each occupies its cell.</a:t>
            </a:r>
            <a:endParaRPr lang="en-US" sz="37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Autofit/>
          </a:bodyPr>
          <a:lstStyle/>
          <a:p>
            <a:r>
              <a:rPr lang="en-US" sz="4000" b="1" dirty="0" smtClean="0">
                <a:solidFill>
                  <a:srgbClr val="FF0000"/>
                </a:solidFill>
              </a:rPr>
              <a:t>2.8 Advance Swing </a:t>
            </a:r>
            <a:r>
              <a:rPr lang="en-US" sz="4000" b="1" dirty="0" smtClean="0">
                <a:solidFill>
                  <a:srgbClr val="FF0000"/>
                </a:solidFill>
              </a:rPr>
              <a:t>Components</a:t>
            </a:r>
            <a:endParaRPr lang="en-US" sz="4000" b="1" dirty="0">
              <a:solidFill>
                <a:srgbClr val="FF0000"/>
              </a:solidFill>
            </a:endParaRPr>
          </a:p>
        </p:txBody>
      </p:sp>
      <p:sp>
        <p:nvSpPr>
          <p:cNvPr id="4" name="Content Placeholder 3"/>
          <p:cNvSpPr>
            <a:spLocks noGrp="1"/>
          </p:cNvSpPr>
          <p:nvPr>
            <p:ph idx="1"/>
          </p:nvPr>
        </p:nvSpPr>
        <p:spPr>
          <a:xfrm>
            <a:off x="457200" y="914400"/>
            <a:ext cx="8686800" cy="4495800"/>
          </a:xfrm>
        </p:spPr>
        <p:txBody>
          <a:bodyPr>
            <a:normAutofit/>
          </a:bodyPr>
          <a:lstStyle/>
          <a:p>
            <a:pPr>
              <a:buNone/>
            </a:pPr>
            <a:r>
              <a:rPr lang="en-US" sz="4000" b="1" dirty="0" smtClean="0"/>
              <a:t>	</a:t>
            </a:r>
            <a:r>
              <a:rPr lang="en-US" b="1" dirty="0" smtClean="0"/>
              <a:t>List </a:t>
            </a:r>
            <a:r>
              <a:rPr lang="en-US" b="1" dirty="0" smtClean="0"/>
              <a:t> </a:t>
            </a:r>
            <a:endParaRPr lang="en-US" b="1" dirty="0" smtClean="0"/>
          </a:p>
          <a:p>
            <a:r>
              <a:rPr lang="en-US" sz="2800" dirty="0" smtClean="0"/>
              <a:t>The </a:t>
            </a:r>
            <a:r>
              <a:rPr lang="en-US" sz="2800" b="1" dirty="0" err="1" smtClean="0"/>
              <a:t>JList</a:t>
            </a:r>
            <a:r>
              <a:rPr lang="en-US" sz="2800" dirty="0" smtClean="0"/>
              <a:t> component shows a number of items inside a single box.</a:t>
            </a:r>
          </a:p>
          <a:p>
            <a:r>
              <a:rPr lang="en-US" sz="2800" dirty="0" smtClean="0"/>
              <a:t>As </a:t>
            </a:r>
            <a:r>
              <a:rPr lang="en-US" sz="2800" dirty="0" smtClean="0"/>
              <a:t>of Java SE 7, </a:t>
            </a:r>
            <a:r>
              <a:rPr lang="en-US" sz="2800" dirty="0" err="1" smtClean="0"/>
              <a:t>JList</a:t>
            </a:r>
            <a:r>
              <a:rPr lang="en-US" sz="2800" dirty="0" smtClean="0"/>
              <a:t> is a generic type. </a:t>
            </a:r>
            <a:endParaRPr lang="en-US" sz="2800" dirty="0" smtClean="0"/>
          </a:p>
          <a:p>
            <a:r>
              <a:rPr lang="en-US" sz="2800" dirty="0" smtClean="0"/>
              <a:t>The </a:t>
            </a:r>
            <a:r>
              <a:rPr lang="en-US" sz="2800" dirty="0" smtClean="0"/>
              <a:t>type parameter is the type of the values the user can select. In this example, we use a </a:t>
            </a:r>
            <a:r>
              <a:rPr lang="en-US" sz="2800" dirty="0" err="1" smtClean="0"/>
              <a:t>JList</a:t>
            </a:r>
            <a:r>
              <a:rPr lang="en-US" sz="2800" dirty="0" smtClean="0"/>
              <a:t>&lt;String&gt;.</a:t>
            </a:r>
          </a:p>
          <a:p>
            <a:pPr>
              <a:buNone/>
            </a:pPr>
            <a:r>
              <a:rPr lang="en-US" dirty="0" smtClean="0"/>
              <a:t>	</a:t>
            </a:r>
            <a:r>
              <a:rPr lang="en-US" sz="2400" dirty="0" smtClean="0"/>
              <a:t>String</a:t>
            </a:r>
            <a:r>
              <a:rPr lang="en-US" sz="2400" dirty="0" smtClean="0"/>
              <a:t>[] words= { "quick", "brown", "hungry", "wild", . . . };</a:t>
            </a:r>
            <a:br>
              <a:rPr lang="en-US" sz="2400" dirty="0" smtClean="0"/>
            </a:br>
            <a:r>
              <a:rPr lang="en-US" sz="2400" dirty="0" err="1" smtClean="0"/>
              <a:t>JList</a:t>
            </a:r>
            <a:r>
              <a:rPr lang="en-US" sz="2400" dirty="0" smtClean="0"/>
              <a:t>&lt;String&gt; </a:t>
            </a:r>
            <a:r>
              <a:rPr lang="en-US" sz="2400" dirty="0" err="1" smtClean="0"/>
              <a:t>wordList</a:t>
            </a:r>
            <a:r>
              <a:rPr lang="en-US" sz="2400" dirty="0" smtClean="0"/>
              <a:t> = new </a:t>
            </a:r>
            <a:r>
              <a:rPr lang="en-US" sz="2400" dirty="0" err="1" smtClean="0"/>
              <a:t>JList</a:t>
            </a:r>
            <a:r>
              <a:rPr lang="en-US" sz="2400" dirty="0" smtClean="0"/>
              <a:t>&lt;&gt;(words);</a:t>
            </a:r>
            <a:endParaRPr lang="en-US" sz="2400" dirty="0"/>
          </a:p>
        </p:txBody>
      </p:sp>
      <p:graphicFrame>
        <p:nvGraphicFramePr>
          <p:cNvPr id="1256450" name="Object 2"/>
          <p:cNvGraphicFramePr>
            <a:graphicFrameLocks noChangeAspect="1"/>
          </p:cNvGraphicFramePr>
          <p:nvPr/>
        </p:nvGraphicFramePr>
        <p:xfrm>
          <a:off x="4038600" y="5486400"/>
          <a:ext cx="1206500" cy="685800"/>
        </p:xfrm>
        <a:graphic>
          <a:graphicData uri="http://schemas.openxmlformats.org/presentationml/2006/ole">
            <p:oleObj spid="_x0000_s1256450" name="Packager Shell Object" showAsIcon="1" r:id="rId4" imgW="1206720" imgH="685800" progId="Package">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Autofit/>
          </a:bodyPr>
          <a:lstStyle/>
          <a:p>
            <a:r>
              <a:rPr lang="en-US" sz="4000" b="1" dirty="0" smtClean="0">
                <a:solidFill>
                  <a:srgbClr val="FF0000"/>
                </a:solidFill>
              </a:rPr>
              <a:t>2.8 Advance Swing </a:t>
            </a:r>
            <a:r>
              <a:rPr lang="en-US" sz="4000" b="1" dirty="0" smtClean="0">
                <a:solidFill>
                  <a:srgbClr val="FF0000"/>
                </a:solidFill>
              </a:rPr>
              <a:t>Components</a:t>
            </a:r>
            <a:endParaRPr lang="en-US" sz="4000" b="1" dirty="0">
              <a:solidFill>
                <a:srgbClr val="FF0000"/>
              </a:solidFill>
            </a:endParaRPr>
          </a:p>
        </p:txBody>
      </p:sp>
      <p:sp>
        <p:nvSpPr>
          <p:cNvPr id="4" name="Content Placeholder 3"/>
          <p:cNvSpPr>
            <a:spLocks noGrp="1"/>
          </p:cNvSpPr>
          <p:nvPr>
            <p:ph idx="1"/>
          </p:nvPr>
        </p:nvSpPr>
        <p:spPr>
          <a:xfrm>
            <a:off x="457200" y="914400"/>
            <a:ext cx="8686800" cy="4495800"/>
          </a:xfrm>
        </p:spPr>
        <p:txBody>
          <a:bodyPr>
            <a:normAutofit/>
          </a:bodyPr>
          <a:lstStyle/>
          <a:p>
            <a:pPr>
              <a:buNone/>
            </a:pPr>
            <a:r>
              <a:rPr lang="en-US" sz="4000" b="1" dirty="0" smtClean="0"/>
              <a:t>	</a:t>
            </a:r>
            <a:r>
              <a:rPr lang="en-US" b="1" dirty="0" smtClean="0"/>
              <a:t>Trees </a:t>
            </a:r>
            <a:endParaRPr lang="en-US" b="1" dirty="0" smtClean="0"/>
          </a:p>
          <a:p>
            <a:r>
              <a:rPr lang="en-US" sz="2800" dirty="0" smtClean="0"/>
              <a:t>The </a:t>
            </a:r>
            <a:r>
              <a:rPr lang="en-US" sz="2800" b="1" dirty="0" err="1" smtClean="0"/>
              <a:t>JTree</a:t>
            </a:r>
            <a:r>
              <a:rPr lang="en-US" sz="2800" dirty="0" smtClean="0"/>
              <a:t> class (together with its helper classes) takes care of laying out the tree and processing user requests for expanding and collapsing nodes. </a:t>
            </a:r>
            <a:endParaRPr lang="en-US" sz="2800" dirty="0" smtClean="0"/>
          </a:p>
          <a:p>
            <a:pPr>
              <a:buNone/>
            </a:pPr>
            <a:r>
              <a:rPr lang="en-US" dirty="0" smtClean="0"/>
              <a:t>	</a:t>
            </a:r>
            <a:r>
              <a:rPr lang="en-US" sz="2400" dirty="0" smtClean="0"/>
              <a:t> </a:t>
            </a:r>
            <a:r>
              <a:rPr lang="en-US" sz="2400" dirty="0" err="1" smtClean="0"/>
              <a:t>TreeModel</a:t>
            </a:r>
            <a:r>
              <a:rPr lang="en-US" sz="2400" dirty="0" smtClean="0"/>
              <a:t> model = . . .;</a:t>
            </a:r>
            <a:br>
              <a:rPr lang="en-US" sz="2400" dirty="0" smtClean="0"/>
            </a:br>
            <a:r>
              <a:rPr lang="en-US" sz="2400" dirty="0" err="1" smtClean="0"/>
              <a:t>JTree</a:t>
            </a:r>
            <a:r>
              <a:rPr lang="en-US" sz="2400" dirty="0" smtClean="0"/>
              <a:t> tree = new </a:t>
            </a:r>
            <a:r>
              <a:rPr lang="en-US" sz="2400" dirty="0" err="1" smtClean="0"/>
              <a:t>JTree</a:t>
            </a:r>
            <a:r>
              <a:rPr lang="en-US" sz="2400" dirty="0" smtClean="0"/>
              <a:t>(model);</a:t>
            </a:r>
            <a:endParaRPr lang="en-US" sz="2400" dirty="0"/>
          </a:p>
        </p:txBody>
      </p:sp>
      <p:graphicFrame>
        <p:nvGraphicFramePr>
          <p:cNvPr id="1257474" name="Object 2"/>
          <p:cNvGraphicFramePr>
            <a:graphicFrameLocks noChangeAspect="1"/>
          </p:cNvGraphicFramePr>
          <p:nvPr/>
        </p:nvGraphicFramePr>
        <p:xfrm>
          <a:off x="4191000" y="4495800"/>
          <a:ext cx="1282700" cy="685800"/>
        </p:xfrm>
        <a:graphic>
          <a:graphicData uri="http://schemas.openxmlformats.org/presentationml/2006/ole">
            <p:oleObj spid="_x0000_s1257474" name="Packager Shell Object" showAsIcon="1" r:id="rId4" imgW="1283040" imgH="685800" progId="Package">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Autofit/>
          </a:bodyPr>
          <a:lstStyle/>
          <a:p>
            <a:r>
              <a:rPr lang="en-US" sz="4000" b="1" dirty="0" smtClean="0">
                <a:solidFill>
                  <a:srgbClr val="FF0000"/>
                </a:solidFill>
              </a:rPr>
              <a:t>2.8 Advance Swing </a:t>
            </a:r>
            <a:r>
              <a:rPr lang="en-US" sz="4000" b="1" dirty="0" smtClean="0">
                <a:solidFill>
                  <a:srgbClr val="FF0000"/>
                </a:solidFill>
              </a:rPr>
              <a:t>Components</a:t>
            </a:r>
            <a:endParaRPr lang="en-US" sz="4000" b="1" dirty="0">
              <a:solidFill>
                <a:srgbClr val="FF0000"/>
              </a:solidFill>
            </a:endParaRPr>
          </a:p>
        </p:txBody>
      </p:sp>
      <p:sp>
        <p:nvSpPr>
          <p:cNvPr id="4" name="Content Placeholder 3"/>
          <p:cNvSpPr>
            <a:spLocks noGrp="1"/>
          </p:cNvSpPr>
          <p:nvPr>
            <p:ph idx="1"/>
          </p:nvPr>
        </p:nvSpPr>
        <p:spPr>
          <a:xfrm>
            <a:off x="457200" y="914400"/>
            <a:ext cx="8686800" cy="5715000"/>
          </a:xfrm>
        </p:spPr>
        <p:txBody>
          <a:bodyPr>
            <a:normAutofit/>
          </a:bodyPr>
          <a:lstStyle/>
          <a:p>
            <a:pPr>
              <a:buNone/>
            </a:pPr>
            <a:r>
              <a:rPr lang="en-US" sz="4000" b="1" dirty="0" smtClean="0"/>
              <a:t>	</a:t>
            </a:r>
            <a:r>
              <a:rPr lang="en-US" b="1" dirty="0" smtClean="0"/>
              <a:t>Tables </a:t>
            </a:r>
            <a:endParaRPr lang="en-US" b="1" dirty="0" smtClean="0"/>
          </a:p>
          <a:p>
            <a:r>
              <a:rPr lang="en-US" sz="2800" dirty="0" smtClean="0"/>
              <a:t>The </a:t>
            </a:r>
            <a:r>
              <a:rPr lang="en-US" sz="2800" b="1" dirty="0" err="1" smtClean="0"/>
              <a:t>JTable</a:t>
            </a:r>
            <a:r>
              <a:rPr lang="en-US" sz="2800" dirty="0" smtClean="0"/>
              <a:t> component displays a two-dimensional grid of objects</a:t>
            </a:r>
            <a:r>
              <a:rPr lang="en-US" sz="2800" dirty="0" smtClean="0"/>
              <a:t>.</a:t>
            </a:r>
          </a:p>
          <a:p>
            <a:r>
              <a:rPr lang="en-US" sz="2400" dirty="0" smtClean="0"/>
              <a:t>Object[][] cells </a:t>
            </a:r>
            <a:r>
              <a:rPr lang="en-US" sz="2400" dirty="0" smtClean="0"/>
              <a:t>= {</a:t>
            </a:r>
            <a:r>
              <a:rPr lang="en-US" sz="2400" dirty="0" smtClean="0"/>
              <a:t/>
            </a:r>
            <a:br>
              <a:rPr lang="en-US" sz="2400" dirty="0" smtClean="0"/>
            </a:br>
            <a:r>
              <a:rPr lang="en-US" sz="2400" dirty="0" smtClean="0"/>
              <a:t>   { "Mercury", 2440.0, 0, false, </a:t>
            </a:r>
            <a:r>
              <a:rPr lang="en-US" sz="2400" dirty="0" err="1" smtClean="0"/>
              <a:t>Color.YELLOW</a:t>
            </a:r>
            <a:r>
              <a:rPr lang="en-US" sz="2400" dirty="0" smtClean="0"/>
              <a:t> },</a:t>
            </a:r>
            <a:br>
              <a:rPr lang="en-US" sz="2400" dirty="0" smtClean="0"/>
            </a:br>
            <a:r>
              <a:rPr lang="en-US" sz="2400" dirty="0" smtClean="0"/>
              <a:t>   { "Venus", 6052.0, 0, false, </a:t>
            </a:r>
            <a:r>
              <a:rPr lang="en-US" sz="2400" dirty="0" err="1" smtClean="0"/>
              <a:t>Color.YELLOW</a:t>
            </a:r>
            <a:r>
              <a:rPr lang="en-US" sz="2400" dirty="0" smtClean="0"/>
              <a:t> },</a:t>
            </a:r>
            <a:br>
              <a:rPr lang="en-US" sz="2400" dirty="0" smtClean="0"/>
            </a:br>
            <a:r>
              <a:rPr lang="en-US" sz="2400" dirty="0" smtClean="0"/>
              <a:t>   . . .</a:t>
            </a:r>
            <a:br>
              <a:rPr lang="en-US" sz="2400" dirty="0" smtClean="0"/>
            </a:br>
            <a:r>
              <a:rPr lang="en-US" sz="2400" dirty="0" smtClean="0"/>
              <a:t>}</a:t>
            </a:r>
          </a:p>
          <a:p>
            <a:r>
              <a:rPr lang="en-US" sz="2400" dirty="0" smtClean="0"/>
              <a:t>String[] </a:t>
            </a:r>
            <a:r>
              <a:rPr lang="en-US" sz="2400" dirty="0" err="1" smtClean="0"/>
              <a:t>columnNames</a:t>
            </a:r>
            <a:r>
              <a:rPr lang="en-US" sz="2400" dirty="0" smtClean="0"/>
              <a:t> = { "Planet", "Radius", "Moons", "Gaseous", "Color" </a:t>
            </a:r>
            <a:r>
              <a:rPr lang="en-US" sz="2400" dirty="0" smtClean="0"/>
              <a:t>};</a:t>
            </a:r>
          </a:p>
          <a:p>
            <a:r>
              <a:rPr lang="en-US" sz="2400" dirty="0" err="1" smtClean="0"/>
              <a:t>JTable</a:t>
            </a:r>
            <a:r>
              <a:rPr lang="en-US" sz="2400" dirty="0" smtClean="0"/>
              <a:t> table = new </a:t>
            </a:r>
            <a:r>
              <a:rPr lang="en-US" sz="2400" dirty="0" err="1" smtClean="0"/>
              <a:t>JTable</a:t>
            </a:r>
            <a:r>
              <a:rPr lang="en-US" sz="2400" dirty="0" smtClean="0"/>
              <a:t>(cells, </a:t>
            </a:r>
            <a:r>
              <a:rPr lang="en-US" sz="2400" dirty="0" err="1" smtClean="0"/>
              <a:t>columnNames</a:t>
            </a:r>
            <a:r>
              <a:rPr lang="en-US" sz="2400" dirty="0" smtClean="0"/>
              <a:t>);</a:t>
            </a:r>
            <a:endParaRPr lang="en-US" sz="2400" dirty="0"/>
          </a:p>
        </p:txBody>
      </p:sp>
      <p:graphicFrame>
        <p:nvGraphicFramePr>
          <p:cNvPr id="1258499" name="Object 3"/>
          <p:cNvGraphicFramePr>
            <a:graphicFrameLocks noChangeAspect="1"/>
          </p:cNvGraphicFramePr>
          <p:nvPr/>
        </p:nvGraphicFramePr>
        <p:xfrm>
          <a:off x="3886200" y="5867400"/>
          <a:ext cx="1206500" cy="685800"/>
        </p:xfrm>
        <a:graphic>
          <a:graphicData uri="http://schemas.openxmlformats.org/presentationml/2006/ole">
            <p:oleObj spid="_x0000_s1258499" name="Packager Shell Object" showAsIcon="1" r:id="rId4" imgW="1206720" imgH="685800" progId="Package">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b="1" dirty="0" smtClean="0">
                <a:solidFill>
                  <a:srgbClr val="FF0000"/>
                </a:solidFill>
              </a:rPr>
              <a:t>Design Patterns</a:t>
            </a:r>
            <a:endParaRPr lang="en-US" dirty="0">
              <a:solidFill>
                <a:srgbClr val="FF0000"/>
              </a:solidFill>
            </a:endParaRPr>
          </a:p>
        </p:txBody>
      </p:sp>
      <p:sp>
        <p:nvSpPr>
          <p:cNvPr id="4" name="Content Placeholder 3"/>
          <p:cNvSpPr>
            <a:spLocks noGrp="1"/>
          </p:cNvSpPr>
          <p:nvPr>
            <p:ph idx="1"/>
          </p:nvPr>
        </p:nvSpPr>
        <p:spPr>
          <a:xfrm>
            <a:off x="457200" y="1066800"/>
            <a:ext cx="8229600" cy="5791200"/>
          </a:xfrm>
        </p:spPr>
        <p:txBody>
          <a:bodyPr>
            <a:normAutofit fontScale="92500" lnSpcReduction="10000"/>
          </a:bodyPr>
          <a:lstStyle/>
          <a:p>
            <a:r>
              <a:rPr lang="en-US" dirty="0" smtClean="0"/>
              <a:t>A </a:t>
            </a:r>
            <a:r>
              <a:rPr lang="en-US" b="1" dirty="0" smtClean="0"/>
              <a:t>design pattern</a:t>
            </a:r>
            <a:r>
              <a:rPr lang="en-US" dirty="0" smtClean="0"/>
              <a:t> in architecture and computer science is a formal way of documenting a solution to a design problem in a particular field of expertise. </a:t>
            </a:r>
          </a:p>
          <a:p>
            <a:r>
              <a:rPr lang="en-US" dirty="0" smtClean="0"/>
              <a:t>The idea was introduced by the architect Christopher Alexander in the field of architecture and has been adapted for various other disciplines, including computer science.</a:t>
            </a:r>
          </a:p>
          <a:p>
            <a:endParaRPr lang="en-US" sz="1100" dirty="0" smtClean="0"/>
          </a:p>
          <a:p>
            <a:r>
              <a:rPr lang="en-US" dirty="0" smtClean="0"/>
              <a:t>MVC Pattern</a:t>
            </a:r>
          </a:p>
          <a:p>
            <a:r>
              <a:rPr lang="en-US" dirty="0" smtClean="0"/>
              <a:t>Singleton Pattern</a:t>
            </a:r>
          </a:p>
          <a:p>
            <a:r>
              <a:rPr lang="en-US" dirty="0" smtClean="0"/>
              <a:t>Factory Pattern</a:t>
            </a:r>
          </a:p>
          <a:p>
            <a:endParaRPr lang="en-US" sz="900" dirty="0" smtClean="0"/>
          </a:p>
          <a:p>
            <a:pPr>
              <a:buNone/>
            </a:pPr>
            <a:r>
              <a:rPr lang="en-US" dirty="0" smtClean="0"/>
              <a:t>	</a:t>
            </a:r>
            <a:r>
              <a:rPr lang="en-US" i="1" dirty="0" smtClean="0"/>
              <a:t>http://www.tutorial</a:t>
            </a:r>
            <a:r>
              <a:rPr lang="en-US" dirty="0" smtClean="0"/>
              <a:t>spoint.com/design_pattern/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Autofit/>
          </a:bodyPr>
          <a:lstStyle/>
          <a:p>
            <a:r>
              <a:rPr lang="en-US" sz="4000" b="1" dirty="0" smtClean="0">
                <a:solidFill>
                  <a:srgbClr val="FF0000"/>
                </a:solidFill>
              </a:rPr>
              <a:t>2.8 Advance Swing </a:t>
            </a:r>
            <a:r>
              <a:rPr lang="en-US" sz="4000" b="1" dirty="0" smtClean="0">
                <a:solidFill>
                  <a:srgbClr val="FF0000"/>
                </a:solidFill>
              </a:rPr>
              <a:t>Components</a:t>
            </a:r>
            <a:endParaRPr lang="en-US" sz="4000" b="1" dirty="0">
              <a:solidFill>
                <a:srgbClr val="FF0000"/>
              </a:solidFill>
            </a:endParaRPr>
          </a:p>
        </p:txBody>
      </p:sp>
      <p:sp>
        <p:nvSpPr>
          <p:cNvPr id="4" name="Content Placeholder 3"/>
          <p:cNvSpPr>
            <a:spLocks noGrp="1"/>
          </p:cNvSpPr>
          <p:nvPr>
            <p:ph idx="1"/>
          </p:nvPr>
        </p:nvSpPr>
        <p:spPr>
          <a:xfrm>
            <a:off x="457200" y="914400"/>
            <a:ext cx="8686800" cy="5715000"/>
          </a:xfrm>
        </p:spPr>
        <p:txBody>
          <a:bodyPr>
            <a:normAutofit fontScale="92500"/>
          </a:bodyPr>
          <a:lstStyle/>
          <a:p>
            <a:pPr>
              <a:buNone/>
            </a:pPr>
            <a:r>
              <a:rPr lang="en-US" sz="4000" b="1" dirty="0" smtClean="0"/>
              <a:t>	</a:t>
            </a:r>
            <a:r>
              <a:rPr lang="en-US" b="1" dirty="0" smtClean="0"/>
              <a:t>Progress </a:t>
            </a:r>
            <a:r>
              <a:rPr lang="en-US" b="1" dirty="0" smtClean="0"/>
              <a:t>Bars</a:t>
            </a:r>
            <a:r>
              <a:rPr lang="en-US" dirty="0" smtClean="0"/>
              <a:t> </a:t>
            </a:r>
            <a:endParaRPr lang="en-US" b="1" dirty="0" smtClean="0"/>
          </a:p>
          <a:p>
            <a:r>
              <a:rPr lang="en-US" sz="2800" b="1" dirty="0" err="1" smtClean="0"/>
              <a:t>JProgressBar</a:t>
            </a:r>
            <a:r>
              <a:rPr lang="en-US" sz="2800" dirty="0" smtClean="0"/>
              <a:t> is a Swing component that indicates progress. </a:t>
            </a:r>
            <a:endParaRPr lang="en-US" sz="2800" dirty="0" smtClean="0"/>
          </a:p>
          <a:p>
            <a:r>
              <a:rPr lang="en-US" sz="2800" dirty="0" smtClean="0"/>
              <a:t>A </a:t>
            </a:r>
            <a:r>
              <a:rPr lang="en-US" sz="2800" b="1" dirty="0" err="1" smtClean="0"/>
              <a:t>ProgressMonitor</a:t>
            </a:r>
            <a:r>
              <a:rPr lang="en-US" sz="2800" dirty="0" smtClean="0"/>
              <a:t> is a dialog box that contains a progress bar. </a:t>
            </a:r>
            <a:endParaRPr lang="en-US" sz="2800" dirty="0" smtClean="0"/>
          </a:p>
          <a:p>
            <a:r>
              <a:rPr lang="en-US" sz="2800" dirty="0" smtClean="0"/>
              <a:t>A </a:t>
            </a:r>
            <a:r>
              <a:rPr lang="en-US" sz="2800" b="1" dirty="0" err="1" smtClean="0"/>
              <a:t>ProgressMonitorInputStream</a:t>
            </a:r>
            <a:r>
              <a:rPr lang="en-US" sz="2800" dirty="0" smtClean="0"/>
              <a:t> displays a progress monitor dialog box while the stream is read</a:t>
            </a:r>
            <a:r>
              <a:rPr lang="en-US" sz="2800" dirty="0" smtClean="0"/>
              <a:t>.</a:t>
            </a:r>
          </a:p>
          <a:p>
            <a:pPr>
              <a:buNone/>
            </a:pPr>
            <a:r>
              <a:rPr lang="en-US" sz="2800" dirty="0" smtClean="0"/>
              <a:t>	</a:t>
            </a:r>
            <a:r>
              <a:rPr lang="en-US" sz="2700" i="1" dirty="0" err="1" smtClean="0"/>
              <a:t>progressBar</a:t>
            </a:r>
            <a:r>
              <a:rPr lang="en-US" sz="2700" i="1" dirty="0" smtClean="0"/>
              <a:t> </a:t>
            </a:r>
            <a:r>
              <a:rPr lang="en-US" sz="2700" i="1" dirty="0" smtClean="0"/>
              <a:t>= new </a:t>
            </a:r>
            <a:r>
              <a:rPr lang="en-US" sz="2700" i="1" dirty="0" err="1" smtClean="0"/>
              <a:t>JProgressBar</a:t>
            </a:r>
            <a:r>
              <a:rPr lang="en-US" sz="2700" i="1" dirty="0" smtClean="0"/>
              <a:t>(0, 1000);</a:t>
            </a:r>
            <a:br>
              <a:rPr lang="en-US" sz="2700" i="1" dirty="0" smtClean="0"/>
            </a:br>
            <a:r>
              <a:rPr lang="en-US" sz="2700" i="1" dirty="0" err="1" smtClean="0"/>
              <a:t>progressBar</a:t>
            </a:r>
            <a:r>
              <a:rPr lang="en-US" sz="2700" i="1" dirty="0" smtClean="0"/>
              <a:t> = new </a:t>
            </a:r>
            <a:r>
              <a:rPr lang="en-US" sz="2700" i="1" dirty="0" err="1" smtClean="0"/>
              <a:t>JProgressBar</a:t>
            </a:r>
            <a:r>
              <a:rPr lang="en-US" sz="2700" i="1" dirty="0" smtClean="0"/>
              <a:t>(</a:t>
            </a:r>
            <a:r>
              <a:rPr lang="en-US" sz="2700" i="1" dirty="0" err="1" smtClean="0"/>
              <a:t>SwingConstants.VERTICAL</a:t>
            </a:r>
            <a:r>
              <a:rPr lang="en-US" sz="2700" i="1" dirty="0" smtClean="0"/>
              <a:t>, 0, 1000</a:t>
            </a:r>
            <a:r>
              <a:rPr lang="en-US" sz="2700" i="1" dirty="0" smtClean="0"/>
              <a:t>);</a:t>
            </a:r>
          </a:p>
          <a:p>
            <a:pPr>
              <a:buNone/>
            </a:pPr>
            <a:r>
              <a:rPr lang="en-US" sz="2700" i="1" dirty="0" smtClean="0"/>
              <a:t>	</a:t>
            </a:r>
            <a:r>
              <a:rPr lang="en-US" sz="2700" i="1" dirty="0" err="1" smtClean="0"/>
              <a:t>progressBar.setValue</a:t>
            </a:r>
            <a:r>
              <a:rPr lang="en-US" sz="2700" i="1" dirty="0" smtClean="0"/>
              <a:t>(chunk); // sets the value of progress bar</a:t>
            </a:r>
          </a:p>
          <a:p>
            <a:pPr>
              <a:buNone/>
            </a:pPr>
            <a:r>
              <a:rPr lang="en-US" sz="2400" i="1" dirty="0" smtClean="0"/>
              <a:t>	// below line computes </a:t>
            </a:r>
            <a:r>
              <a:rPr lang="en-US" sz="2400" i="1" dirty="0" smtClean="0"/>
              <a:t>the completion percentage</a:t>
            </a:r>
            <a:endParaRPr lang="en-US" sz="2700" i="1" dirty="0" smtClean="0"/>
          </a:p>
          <a:p>
            <a:pPr>
              <a:buNone/>
            </a:pPr>
            <a:r>
              <a:rPr lang="en-US" sz="2700" i="1" dirty="0" smtClean="0"/>
              <a:t>	</a:t>
            </a:r>
            <a:r>
              <a:rPr lang="en-US" sz="2700" i="1" dirty="0" err="1" smtClean="0"/>
              <a:t>progressBar.setStringPainted</a:t>
            </a:r>
            <a:r>
              <a:rPr lang="en-US" sz="2700" i="1" dirty="0" smtClean="0"/>
              <a:t>(true); </a:t>
            </a:r>
            <a:endParaRPr lang="en-US" sz="2700" i="1" dirty="0" smtClean="0"/>
          </a:p>
        </p:txBody>
      </p:sp>
      <p:graphicFrame>
        <p:nvGraphicFramePr>
          <p:cNvPr id="1259523" name="Object 3"/>
          <p:cNvGraphicFramePr>
            <a:graphicFrameLocks noChangeAspect="1"/>
          </p:cNvGraphicFramePr>
          <p:nvPr/>
        </p:nvGraphicFramePr>
        <p:xfrm>
          <a:off x="7010400" y="6019800"/>
          <a:ext cx="1905000" cy="685800"/>
        </p:xfrm>
        <a:graphic>
          <a:graphicData uri="http://schemas.openxmlformats.org/presentationml/2006/ole">
            <p:oleObj spid="_x0000_s1259523" name="Packager Shell Object" showAsIcon="1" r:id="rId4" imgW="1905480" imgH="685800" progId="Package">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normAutofit/>
          </a:bodyPr>
          <a:lstStyle/>
          <a:p>
            <a:r>
              <a:rPr lang="en-US" b="1" dirty="0" smtClean="0">
                <a:solidFill>
                  <a:srgbClr val="FF0000"/>
                </a:solidFill>
              </a:rPr>
              <a:t>Questions ???</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MVC Pattern</a:t>
            </a:r>
            <a:endParaRPr lang="en-US" dirty="0">
              <a:solidFill>
                <a:srgbClr val="FF0000"/>
              </a:solidFill>
            </a:endParaRPr>
          </a:p>
        </p:txBody>
      </p:sp>
      <p:sp>
        <p:nvSpPr>
          <p:cNvPr id="4" name="Content Placeholder 3"/>
          <p:cNvSpPr>
            <a:spLocks noGrp="1"/>
          </p:cNvSpPr>
          <p:nvPr>
            <p:ph idx="1"/>
          </p:nvPr>
        </p:nvSpPr>
        <p:spPr>
          <a:xfrm>
            <a:off x="457200" y="1066800"/>
            <a:ext cx="8229600" cy="5791200"/>
          </a:xfrm>
        </p:spPr>
        <p:txBody>
          <a:bodyPr/>
          <a:lstStyle/>
          <a:p>
            <a:r>
              <a:rPr lang="en-US" b="1" dirty="0" smtClean="0"/>
              <a:t>MVC Pattern</a:t>
            </a:r>
            <a:r>
              <a:rPr lang="en-US" dirty="0" smtClean="0"/>
              <a:t> is a software architectural pattern for implementing user interfaces. </a:t>
            </a:r>
          </a:p>
          <a:p>
            <a:r>
              <a:rPr lang="en-US" dirty="0" smtClean="0"/>
              <a:t>It divides a given software application into three interconnected parts, i.e. Model, View and Controller.</a:t>
            </a:r>
          </a:p>
          <a:p>
            <a:r>
              <a:rPr lang="en-US" dirty="0" smtClean="0"/>
              <a:t>The </a:t>
            </a:r>
            <a:r>
              <a:rPr lang="en-US" b="1" dirty="0" smtClean="0"/>
              <a:t>Model</a:t>
            </a:r>
            <a:r>
              <a:rPr lang="en-US" dirty="0" smtClean="0"/>
              <a:t>, which stores the content</a:t>
            </a:r>
          </a:p>
          <a:p>
            <a:r>
              <a:rPr lang="en-US" dirty="0" smtClean="0"/>
              <a:t>The </a:t>
            </a:r>
            <a:r>
              <a:rPr lang="en-US" b="1" dirty="0" smtClean="0"/>
              <a:t>View</a:t>
            </a:r>
            <a:r>
              <a:rPr lang="en-US" dirty="0" smtClean="0"/>
              <a:t>, which displays the content</a:t>
            </a:r>
          </a:p>
          <a:p>
            <a:r>
              <a:rPr lang="en-US" dirty="0" smtClean="0"/>
              <a:t>The </a:t>
            </a:r>
            <a:r>
              <a:rPr lang="en-US" b="1" dirty="0" smtClean="0"/>
              <a:t>Controller</a:t>
            </a:r>
            <a:r>
              <a:rPr lang="en-US" dirty="0" smtClean="0"/>
              <a:t>, which handles user input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solidFill>
                  <a:srgbClr val="FF0000"/>
                </a:solidFill>
              </a:rPr>
              <a:t>MVC Pattern</a:t>
            </a:r>
            <a:endParaRPr lang="en-US" dirty="0">
              <a:solidFill>
                <a:srgbClr val="FF0000"/>
              </a:solidFill>
            </a:endParaRPr>
          </a:p>
        </p:txBody>
      </p:sp>
      <p:pic>
        <p:nvPicPr>
          <p:cNvPr id="5" name="Picture 4" descr="mvc.png"/>
          <p:cNvPicPr>
            <a:picLocks noChangeAspect="1"/>
          </p:cNvPicPr>
          <p:nvPr/>
        </p:nvPicPr>
        <p:blipFill>
          <a:blip r:embed="rId3" cstate="print"/>
          <a:stretch>
            <a:fillRect/>
          </a:stretch>
        </p:blipFill>
        <p:spPr>
          <a:xfrm>
            <a:off x="1676400" y="1676400"/>
            <a:ext cx="5917461" cy="384761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92162"/>
          </a:xfrm>
        </p:spPr>
        <p:txBody>
          <a:bodyPr>
            <a:noAutofit/>
          </a:bodyPr>
          <a:lstStyle/>
          <a:p>
            <a:r>
              <a:rPr lang="en-US" sz="4000" b="1" dirty="0" smtClean="0">
                <a:solidFill>
                  <a:srgbClr val="FF0000"/>
                </a:solidFill>
              </a:rPr>
              <a:t>MVC Analysis of Swing Buttons</a:t>
            </a:r>
            <a:endParaRPr lang="en-US" sz="4000" b="1" dirty="0">
              <a:solidFill>
                <a:srgbClr val="FF0000"/>
              </a:solidFill>
            </a:endParaRPr>
          </a:p>
        </p:txBody>
      </p:sp>
      <p:sp>
        <p:nvSpPr>
          <p:cNvPr id="6" name="Content Placeholder 3"/>
          <p:cNvSpPr>
            <a:spLocks noGrp="1"/>
          </p:cNvSpPr>
          <p:nvPr>
            <p:ph idx="1"/>
          </p:nvPr>
        </p:nvSpPr>
        <p:spPr>
          <a:xfrm>
            <a:off x="457200" y="1066800"/>
            <a:ext cx="8534400" cy="5791200"/>
          </a:xfrm>
        </p:spPr>
        <p:txBody>
          <a:bodyPr>
            <a:normAutofit lnSpcReduction="10000"/>
          </a:bodyPr>
          <a:lstStyle/>
          <a:p>
            <a:r>
              <a:rPr lang="en-US" dirty="0" smtClean="0"/>
              <a:t>Swing Buttons use MVC Pattern internally</a:t>
            </a:r>
          </a:p>
          <a:p>
            <a:r>
              <a:rPr lang="en-US" b="1" dirty="0" err="1" smtClean="0"/>
              <a:t>DefaultButtonModel</a:t>
            </a:r>
            <a:r>
              <a:rPr lang="en-US" dirty="0" smtClean="0"/>
              <a:t> implements </a:t>
            </a:r>
            <a:r>
              <a:rPr lang="en-US" b="1" dirty="0" err="1" smtClean="0"/>
              <a:t>ButtonModel</a:t>
            </a:r>
            <a:r>
              <a:rPr lang="en-US" dirty="0" smtClean="0"/>
              <a:t>  which can define the state of the various kinds of buttons. Model provides information like whether the button is Enabled, is Pressed …</a:t>
            </a:r>
          </a:p>
          <a:p>
            <a:pPr>
              <a:buNone/>
            </a:pPr>
            <a:r>
              <a:rPr lang="en-US" dirty="0" smtClean="0"/>
              <a:t>	</a:t>
            </a:r>
            <a:r>
              <a:rPr lang="en-US" i="1" dirty="0" err="1" smtClean="0"/>
              <a:t>JButton</a:t>
            </a:r>
            <a:r>
              <a:rPr lang="en-US" i="1" dirty="0" smtClean="0"/>
              <a:t> button = new </a:t>
            </a:r>
            <a:r>
              <a:rPr lang="en-US" i="1" dirty="0" err="1" smtClean="0"/>
              <a:t>JButton</a:t>
            </a:r>
            <a:r>
              <a:rPr lang="en-US" i="1" dirty="0" smtClean="0"/>
              <a:t>("Blue");</a:t>
            </a:r>
            <a:br>
              <a:rPr lang="en-US" i="1" dirty="0" smtClean="0"/>
            </a:br>
            <a:r>
              <a:rPr lang="en-US" i="1" dirty="0" err="1" smtClean="0"/>
              <a:t>ButtonModel</a:t>
            </a:r>
            <a:r>
              <a:rPr lang="en-US" i="1" dirty="0" smtClean="0"/>
              <a:t> model = </a:t>
            </a:r>
            <a:r>
              <a:rPr lang="en-US" i="1" dirty="0" err="1" smtClean="0"/>
              <a:t>button.getModel</a:t>
            </a:r>
            <a:r>
              <a:rPr lang="en-US" i="1" dirty="0" smtClean="0"/>
              <a:t>();</a:t>
            </a:r>
          </a:p>
          <a:p>
            <a:pPr>
              <a:buNone/>
            </a:pPr>
            <a:r>
              <a:rPr lang="en-US" i="1" dirty="0" smtClean="0"/>
              <a:t>	</a:t>
            </a:r>
            <a:r>
              <a:rPr lang="en-US" i="1" dirty="0" err="1" smtClean="0"/>
              <a:t>model.isEnabled</a:t>
            </a:r>
            <a:r>
              <a:rPr lang="en-US" i="1" dirty="0" smtClean="0"/>
              <a:t>();</a:t>
            </a:r>
          </a:p>
          <a:p>
            <a:r>
              <a:rPr lang="en-US" dirty="0" smtClean="0"/>
              <a:t>The </a:t>
            </a:r>
            <a:r>
              <a:rPr lang="en-US" b="1" dirty="0" err="1" smtClean="0"/>
              <a:t>JButton</a:t>
            </a:r>
            <a:r>
              <a:rPr lang="en-US" dirty="0" smtClean="0"/>
              <a:t> uses a class called </a:t>
            </a:r>
            <a:r>
              <a:rPr lang="en-US" b="1" dirty="0" err="1" smtClean="0"/>
              <a:t>BasicButtonUI</a:t>
            </a:r>
            <a:r>
              <a:rPr lang="en-US" dirty="0" smtClean="0"/>
              <a:t> for the view and a class called </a:t>
            </a:r>
            <a:r>
              <a:rPr lang="en-US" b="1" dirty="0" err="1" smtClean="0"/>
              <a:t>ButtonUIListener</a:t>
            </a:r>
            <a:r>
              <a:rPr lang="en-US" dirty="0" smtClean="0"/>
              <a:t> as controller.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Swing Container Hierarchy</a:t>
            </a:r>
          </a:p>
        </p:txBody>
      </p:sp>
      <p:pic>
        <p:nvPicPr>
          <p:cNvPr id="6" name="Content Placeholder 5" descr="Swing_JComponentClassDiagram.png"/>
          <p:cNvPicPr>
            <a:picLocks noGrp="1" noChangeAspect="1"/>
          </p:cNvPicPr>
          <p:nvPr>
            <p:ph idx="1"/>
          </p:nvPr>
        </p:nvPicPr>
        <p:blipFill>
          <a:blip r:embed="rId3" cstate="print"/>
          <a:stretch>
            <a:fillRect/>
          </a:stretch>
        </p:blipFill>
        <p:spPr>
          <a:xfrm>
            <a:off x="304800" y="998626"/>
            <a:ext cx="8387912" cy="5630774"/>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b="1" dirty="0" smtClean="0">
                <a:solidFill>
                  <a:srgbClr val="FF0000"/>
                </a:solidFill>
              </a:rPr>
              <a:t>2.2 Layout Management</a:t>
            </a:r>
            <a:endParaRPr lang="en-US" b="1" dirty="0">
              <a:solidFill>
                <a:srgbClr val="FF0000"/>
              </a:solidFill>
            </a:endParaRPr>
          </a:p>
        </p:txBody>
      </p:sp>
      <p:sp>
        <p:nvSpPr>
          <p:cNvPr id="4" name="Content Placeholder 3"/>
          <p:cNvSpPr>
            <a:spLocks noGrp="1"/>
          </p:cNvSpPr>
          <p:nvPr>
            <p:ph idx="1"/>
          </p:nvPr>
        </p:nvSpPr>
        <p:spPr>
          <a:xfrm>
            <a:off x="457200" y="884237"/>
            <a:ext cx="8229600" cy="5973763"/>
          </a:xfrm>
        </p:spPr>
        <p:txBody>
          <a:bodyPr>
            <a:normAutofit lnSpcReduction="10000"/>
          </a:bodyPr>
          <a:lstStyle/>
          <a:p>
            <a:pPr>
              <a:buNone/>
            </a:pPr>
            <a:r>
              <a:rPr lang="en-US" b="1" dirty="0" smtClean="0"/>
              <a:t>	Layout Manager</a:t>
            </a:r>
            <a:endParaRPr lang="en-US" dirty="0" smtClean="0"/>
          </a:p>
          <a:p>
            <a:r>
              <a:rPr lang="en-US" dirty="0" smtClean="0"/>
              <a:t>A layout manager is an object that implements the </a:t>
            </a:r>
            <a:r>
              <a:rPr lang="en-US" i="1" dirty="0" err="1" smtClean="0"/>
              <a:t>LayoutManager</a:t>
            </a:r>
            <a:r>
              <a:rPr lang="en-US" dirty="0" smtClean="0"/>
              <a:t> interface and determines the size and position of the components within a container.</a:t>
            </a:r>
          </a:p>
          <a:p>
            <a:endParaRPr lang="en-US" sz="900" dirty="0" smtClean="0"/>
          </a:p>
          <a:p>
            <a:pPr>
              <a:buNone/>
            </a:pPr>
            <a:r>
              <a:rPr lang="en-US" b="1" dirty="0" smtClean="0"/>
              <a:t>	Setting the Layout Manager</a:t>
            </a:r>
            <a:endParaRPr lang="en-US" dirty="0" smtClean="0"/>
          </a:p>
          <a:p>
            <a:pPr>
              <a:buNone/>
            </a:pPr>
            <a:r>
              <a:rPr lang="en-US" dirty="0" smtClean="0"/>
              <a:t>	</a:t>
            </a:r>
            <a:r>
              <a:rPr lang="en-US" u="sng" dirty="0" smtClean="0"/>
              <a:t>Using the </a:t>
            </a:r>
            <a:r>
              <a:rPr lang="en-US" u="sng" dirty="0" err="1" smtClean="0"/>
              <a:t>JPanel</a:t>
            </a:r>
            <a:r>
              <a:rPr lang="en-US" u="sng" dirty="0" smtClean="0"/>
              <a:t> constructor. For example:</a:t>
            </a:r>
          </a:p>
          <a:p>
            <a:pPr>
              <a:buNone/>
            </a:pPr>
            <a:r>
              <a:rPr lang="en-US" sz="2800" b="1" i="1" dirty="0" smtClean="0"/>
              <a:t>	</a:t>
            </a:r>
            <a:r>
              <a:rPr lang="en-US" sz="2800" b="1" i="1" dirty="0" err="1" smtClean="0"/>
              <a:t>JPanel</a:t>
            </a:r>
            <a:r>
              <a:rPr lang="en-US" sz="2800" b="1" i="1" dirty="0" smtClean="0"/>
              <a:t> panel = new </a:t>
            </a:r>
            <a:r>
              <a:rPr lang="en-US" sz="2800" b="1" i="1" dirty="0" err="1" smtClean="0"/>
              <a:t>JPanel</a:t>
            </a:r>
            <a:r>
              <a:rPr lang="en-US" sz="2800" b="1" i="1" dirty="0" smtClean="0"/>
              <a:t>(new BorderLayout()); </a:t>
            </a:r>
          </a:p>
          <a:p>
            <a:pPr>
              <a:buNone/>
            </a:pPr>
            <a:endParaRPr lang="en-US" sz="800" b="1" i="1" dirty="0" smtClean="0"/>
          </a:p>
          <a:p>
            <a:pPr>
              <a:buNone/>
            </a:pPr>
            <a:r>
              <a:rPr lang="en-US" dirty="0" smtClean="0"/>
              <a:t>	</a:t>
            </a:r>
            <a:r>
              <a:rPr lang="en-US" u="sng" dirty="0" smtClean="0"/>
              <a:t>Using </a:t>
            </a:r>
            <a:r>
              <a:rPr lang="en-US" u="sng" dirty="0" err="1" smtClean="0"/>
              <a:t>setLayout</a:t>
            </a:r>
            <a:r>
              <a:rPr lang="en-US" u="sng" dirty="0" smtClean="0"/>
              <a:t> method. For example:</a:t>
            </a:r>
          </a:p>
          <a:p>
            <a:pPr>
              <a:buNone/>
            </a:pPr>
            <a:endParaRPr lang="en-US" sz="800" dirty="0" smtClean="0"/>
          </a:p>
          <a:p>
            <a:pPr>
              <a:buNone/>
            </a:pPr>
            <a:r>
              <a:rPr lang="en-US" dirty="0" smtClean="0"/>
              <a:t>	</a:t>
            </a:r>
            <a:r>
              <a:rPr lang="en-US" sz="2800" b="1" i="1" dirty="0" smtClean="0"/>
              <a:t>Container </a:t>
            </a:r>
            <a:r>
              <a:rPr lang="en-US" sz="2800" b="1" i="1" dirty="0" err="1" smtClean="0"/>
              <a:t>contentPane</a:t>
            </a:r>
            <a:r>
              <a:rPr lang="en-US" sz="2800" b="1" i="1" dirty="0" smtClean="0"/>
              <a:t> = </a:t>
            </a:r>
            <a:r>
              <a:rPr lang="en-US" sz="2800" b="1" i="1" dirty="0" err="1" smtClean="0"/>
              <a:t>frame.getContentPane</a:t>
            </a:r>
            <a:r>
              <a:rPr lang="en-US" sz="2800" b="1" i="1" dirty="0" smtClean="0"/>
              <a:t>(); </a:t>
            </a:r>
            <a:r>
              <a:rPr lang="en-US" sz="2800" b="1" i="1" dirty="0" err="1" smtClean="0"/>
              <a:t>contentPane.setLayout</a:t>
            </a:r>
            <a:r>
              <a:rPr lang="en-US" sz="2800" b="1" i="1" dirty="0" smtClean="0"/>
              <a:t>(new </a:t>
            </a:r>
            <a:r>
              <a:rPr lang="en-US" sz="2800" b="1" i="1" dirty="0" err="1" smtClean="0"/>
              <a:t>FlowLayout</a:t>
            </a:r>
            <a:r>
              <a:rPr lang="en-US" sz="2800" b="1" i="1" dirty="0" smtClean="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2066</TotalTime>
  <Words>625</Words>
  <Application>Microsoft Office PowerPoint</Application>
  <PresentationFormat>On-screen Show (4:3)</PresentationFormat>
  <Paragraphs>252</Paragraphs>
  <Slides>41</Slides>
  <Notes>39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41</vt:i4>
      </vt:variant>
    </vt:vector>
  </HeadingPairs>
  <TitlesOfParts>
    <vt:vector size="44" baseType="lpstr">
      <vt:lpstr>Office Theme</vt:lpstr>
      <vt:lpstr>Packager Shell Object</vt:lpstr>
      <vt:lpstr>Package</vt:lpstr>
      <vt:lpstr>Advanced Java Programming B.Sc.CSIT Seventh Semester</vt:lpstr>
      <vt:lpstr>Unit 2: User Interface Components with Swing</vt:lpstr>
      <vt:lpstr>2.1 Swing and MVC Design Patterns</vt:lpstr>
      <vt:lpstr>Design Patterns</vt:lpstr>
      <vt:lpstr>MVC Pattern</vt:lpstr>
      <vt:lpstr>MVC Pattern</vt:lpstr>
      <vt:lpstr>MVC Analysis of Swing Buttons</vt:lpstr>
      <vt:lpstr>Swing Container Hierarchy</vt:lpstr>
      <vt:lpstr>2.2 Layout Management</vt:lpstr>
      <vt:lpstr>Layout Management</vt:lpstr>
      <vt:lpstr>Layout Management</vt:lpstr>
      <vt:lpstr>Layout Management</vt:lpstr>
      <vt:lpstr>Layout Management</vt:lpstr>
      <vt:lpstr>Layout Management</vt:lpstr>
      <vt:lpstr>Layout Management</vt:lpstr>
      <vt:lpstr>Layout Management</vt:lpstr>
      <vt:lpstr>Layout Management</vt:lpstr>
      <vt:lpstr>2.3 Text Input</vt:lpstr>
      <vt:lpstr>2.4 Choice Components:</vt:lpstr>
      <vt:lpstr>2.5 Menus:</vt:lpstr>
      <vt:lpstr>2.5 Menus:</vt:lpstr>
      <vt:lpstr>2.5 Menus:</vt:lpstr>
      <vt:lpstr>2.5 Menus:</vt:lpstr>
      <vt:lpstr>2.6 Dialog Boxes:</vt:lpstr>
      <vt:lpstr>2.6 Dialog Boxes:</vt:lpstr>
      <vt:lpstr>2.6 Dialog Boxes:</vt:lpstr>
      <vt:lpstr>2.6 Dialog Boxes:</vt:lpstr>
      <vt:lpstr>2.6 Dialog Boxes:</vt:lpstr>
      <vt:lpstr>2.6 Dialog Boxes:</vt:lpstr>
      <vt:lpstr>2.6 Dialog Boxes:</vt:lpstr>
      <vt:lpstr>2.6 Dialog Boxes:</vt:lpstr>
      <vt:lpstr>2.6 Dialog Boxes:</vt:lpstr>
      <vt:lpstr>2.7 Components Organizers</vt:lpstr>
      <vt:lpstr>2.7 Components Organizers</vt:lpstr>
      <vt:lpstr>2.7 Components Organizers</vt:lpstr>
      <vt:lpstr>2.7 Components Organizers</vt:lpstr>
      <vt:lpstr>2.8 Advance Swing Components</vt:lpstr>
      <vt:lpstr>2.8 Advance Swing Components</vt:lpstr>
      <vt:lpstr>2.8 Advance Swing Components</vt:lpstr>
      <vt:lpstr>2.8 Advance Swing Components</vt:lpstr>
      <vt:lpstr>Questions ???</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and Remote Applets</dc:title>
  <dc:creator>Prabhat</dc:creator>
  <cp:lastModifiedBy>Prabhat</cp:lastModifiedBy>
  <cp:revision>348</cp:revision>
  <dcterms:created xsi:type="dcterms:W3CDTF">2014-12-22T14:30:12Z</dcterms:created>
  <dcterms:modified xsi:type="dcterms:W3CDTF">2015-03-16T15:27:30Z</dcterms:modified>
</cp:coreProperties>
</file>