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5"/>
  </p:notesMasterIdLst>
  <p:sldIdLst>
    <p:sldId id="256" r:id="rId2"/>
    <p:sldId id="273" r:id="rId3"/>
    <p:sldId id="257" r:id="rId4"/>
    <p:sldId id="325" r:id="rId5"/>
    <p:sldId id="326" r:id="rId6"/>
    <p:sldId id="327" r:id="rId7"/>
    <p:sldId id="328" r:id="rId8"/>
    <p:sldId id="329" r:id="rId9"/>
    <p:sldId id="330" r:id="rId10"/>
    <p:sldId id="334" r:id="rId11"/>
    <p:sldId id="355" r:id="rId12"/>
    <p:sldId id="335" r:id="rId13"/>
    <p:sldId id="336" r:id="rId14"/>
    <p:sldId id="337" r:id="rId15"/>
    <p:sldId id="341" r:id="rId16"/>
    <p:sldId id="342" r:id="rId17"/>
    <p:sldId id="331" r:id="rId18"/>
    <p:sldId id="338" r:id="rId19"/>
    <p:sldId id="345" r:id="rId20"/>
    <p:sldId id="346" r:id="rId21"/>
    <p:sldId id="347" r:id="rId22"/>
    <p:sldId id="348" r:id="rId23"/>
    <p:sldId id="349" r:id="rId24"/>
    <p:sldId id="350" r:id="rId25"/>
    <p:sldId id="351" r:id="rId26"/>
    <p:sldId id="339" r:id="rId27"/>
    <p:sldId id="352" r:id="rId28"/>
    <p:sldId id="353" r:id="rId29"/>
    <p:sldId id="354" r:id="rId30"/>
    <p:sldId id="356" r:id="rId31"/>
    <p:sldId id="357" r:id="rId32"/>
    <p:sldId id="358" r:id="rId33"/>
    <p:sldId id="359" r:id="rId34"/>
    <p:sldId id="360" r:id="rId35"/>
    <p:sldId id="361" r:id="rId36"/>
    <p:sldId id="376" r:id="rId37"/>
    <p:sldId id="377" r:id="rId38"/>
    <p:sldId id="378" r:id="rId39"/>
    <p:sldId id="379" r:id="rId40"/>
    <p:sldId id="380" r:id="rId41"/>
    <p:sldId id="381" r:id="rId42"/>
    <p:sldId id="382" r:id="rId43"/>
    <p:sldId id="383" r:id="rId44"/>
    <p:sldId id="384" r:id="rId45"/>
    <p:sldId id="385" r:id="rId46"/>
    <p:sldId id="386" r:id="rId47"/>
    <p:sldId id="387" r:id="rId48"/>
    <p:sldId id="388" r:id="rId49"/>
    <p:sldId id="389" r:id="rId50"/>
    <p:sldId id="363" r:id="rId51"/>
    <p:sldId id="365" r:id="rId52"/>
    <p:sldId id="343" r:id="rId53"/>
    <p:sldId id="366" r:id="rId54"/>
    <p:sldId id="367" r:id="rId55"/>
    <p:sldId id="368" r:id="rId56"/>
    <p:sldId id="344" r:id="rId57"/>
    <p:sldId id="403" r:id="rId58"/>
    <p:sldId id="390" r:id="rId59"/>
    <p:sldId id="404" r:id="rId60"/>
    <p:sldId id="405" r:id="rId61"/>
    <p:sldId id="406" r:id="rId62"/>
    <p:sldId id="407" r:id="rId63"/>
    <p:sldId id="408" r:id="rId64"/>
    <p:sldId id="409" r:id="rId65"/>
    <p:sldId id="410" r:id="rId66"/>
    <p:sldId id="411" r:id="rId67"/>
    <p:sldId id="412" r:id="rId68"/>
    <p:sldId id="413" r:id="rId69"/>
    <p:sldId id="392" r:id="rId70"/>
    <p:sldId id="416" r:id="rId71"/>
    <p:sldId id="417" r:id="rId72"/>
    <p:sldId id="418" r:id="rId73"/>
    <p:sldId id="419" r:id="rId74"/>
    <p:sldId id="420" r:id="rId75"/>
    <p:sldId id="415" r:id="rId76"/>
    <p:sldId id="421" r:id="rId77"/>
    <p:sldId id="422" r:id="rId78"/>
    <p:sldId id="423" r:id="rId79"/>
    <p:sldId id="424" r:id="rId80"/>
    <p:sldId id="425" r:id="rId81"/>
    <p:sldId id="402" r:id="rId82"/>
    <p:sldId id="369" r:id="rId83"/>
    <p:sldId id="370" r:id="rId84"/>
    <p:sldId id="371" r:id="rId85"/>
    <p:sldId id="372" r:id="rId86"/>
    <p:sldId id="373" r:id="rId87"/>
    <p:sldId id="374" r:id="rId88"/>
    <p:sldId id="375" r:id="rId89"/>
    <p:sldId id="280" r:id="rId90"/>
    <p:sldId id="281" r:id="rId91"/>
    <p:sldId id="284" r:id="rId92"/>
    <p:sldId id="283" r:id="rId93"/>
    <p:sldId id="286" r:id="rId94"/>
    <p:sldId id="287" r:id="rId95"/>
    <p:sldId id="285" r:id="rId96"/>
    <p:sldId id="288" r:id="rId97"/>
    <p:sldId id="289" r:id="rId98"/>
    <p:sldId id="290" r:id="rId99"/>
    <p:sldId id="293" r:id="rId100"/>
    <p:sldId id="294" r:id="rId101"/>
    <p:sldId id="291" r:id="rId102"/>
    <p:sldId id="292" r:id="rId103"/>
    <p:sldId id="295" r:id="rId104"/>
    <p:sldId id="296" r:id="rId105"/>
    <p:sldId id="297" r:id="rId106"/>
    <p:sldId id="298" r:id="rId107"/>
    <p:sldId id="299" r:id="rId108"/>
    <p:sldId id="300" r:id="rId109"/>
    <p:sldId id="301" r:id="rId110"/>
    <p:sldId id="302" r:id="rId111"/>
    <p:sldId id="303" r:id="rId112"/>
    <p:sldId id="304" r:id="rId113"/>
    <p:sldId id="316" r:id="rId114"/>
    <p:sldId id="305" r:id="rId115"/>
    <p:sldId id="306" r:id="rId116"/>
    <p:sldId id="307" r:id="rId117"/>
    <p:sldId id="308" r:id="rId118"/>
    <p:sldId id="309" r:id="rId119"/>
    <p:sldId id="311" r:id="rId120"/>
    <p:sldId id="310" r:id="rId121"/>
    <p:sldId id="312" r:id="rId122"/>
    <p:sldId id="313" r:id="rId123"/>
    <p:sldId id="314" r:id="rId124"/>
    <p:sldId id="315" r:id="rId125"/>
    <p:sldId id="317" r:id="rId126"/>
    <p:sldId id="318" r:id="rId127"/>
    <p:sldId id="319" r:id="rId128"/>
    <p:sldId id="320" r:id="rId129"/>
    <p:sldId id="321" r:id="rId130"/>
    <p:sldId id="323" r:id="rId131"/>
    <p:sldId id="322" r:id="rId132"/>
    <p:sldId id="324" r:id="rId133"/>
    <p:sldId id="265" r:id="rId1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12" autoAdjust="0"/>
    <p:restoredTop sz="94660"/>
  </p:normalViewPr>
  <p:slideViewPr>
    <p:cSldViewPr>
      <p:cViewPr varScale="1">
        <p:scale>
          <a:sx n="68" d="100"/>
          <a:sy n="68"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9711AE-F65A-4C5C-9404-A2CFAC7231C4}" type="datetimeFigureOut">
              <a:rPr lang="en-US" smtClean="0"/>
              <a:pPr/>
              <a:t>3/14/2015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6A38F-98B1-4856-9445-B8A1434A1D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en.wikipedia.org/wiki/Data"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the name "Java" is generally used to refer to the Java programming language, there is more to Java than the language.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JVM, Java API, and Java class file work together with the language to make Java programs run. </a:t>
            </a:r>
          </a:p>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Mammal m = new Mammal();</a:t>
            </a:r>
          </a:p>
          <a:p>
            <a:r>
              <a:rPr lang="en-US" dirty="0" err="1" smtClean="0"/>
              <a:t>System.out.println</a:t>
            </a:r>
            <a:r>
              <a:rPr lang="en-US" dirty="0" smtClean="0"/>
              <a:t>(m </a:t>
            </a:r>
            <a:r>
              <a:rPr lang="en-US" dirty="0" err="1" smtClean="0"/>
              <a:t>instanceof</a:t>
            </a:r>
            <a:r>
              <a:rPr lang="en-US" dirty="0" smtClean="0"/>
              <a:t> Animal);</a:t>
            </a:r>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6</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26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31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7</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35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Buffer</a:t>
            </a:r>
            <a:r>
              <a:rPr lang="en-US" dirty="0" smtClean="0"/>
              <a:t> is a region of a physical memory storage used to temporarily store </a:t>
            </a:r>
            <a:r>
              <a:rPr lang="en-US" dirty="0" smtClean="0">
                <a:hlinkClick r:id="rId3" tooltip="Data"/>
              </a:rPr>
              <a:t>data</a:t>
            </a:r>
            <a:r>
              <a:rPr lang="en-US" dirty="0" smtClean="0"/>
              <a:t> while it is being moved from one place to another.</a:t>
            </a:r>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49</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50</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51</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Design patterns are solutions to general problems that software developers faced during software development.</a:t>
            </a:r>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52</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53</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54</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55</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56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8</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57</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58</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59</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60</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61</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62</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63</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64</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65</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66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9</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67</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68</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69</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70</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71</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72</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73</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74</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75</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76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10</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77</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78</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79</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80</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81</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A process is an executing instance of an application.</a:t>
            </a:r>
          </a:p>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118</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A process is an executing instance of an application.</a:t>
            </a:r>
          </a:p>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119</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A process is an executing instance of an application.</a:t>
            </a:r>
          </a:p>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120</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A process is an executing instance of an application.</a:t>
            </a:r>
          </a:p>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121</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A process is an executing instance of an application.</a:t>
            </a:r>
          </a:p>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11</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A process is an executing instance of an application.</a:t>
            </a:r>
          </a:p>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123</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A process is an executing instance of an application.</a:t>
            </a:r>
          </a:p>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124</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125</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126</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127</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128</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129</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130</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131</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132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5BE47-5AF7-4125-BD6A-A06C7D9E0DCA}" type="datetimeFigureOut">
              <a:rPr lang="en-US" smtClean="0"/>
              <a:pPr/>
              <a:t>3/14/2015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5BE47-5AF7-4125-BD6A-A06C7D9E0DCA}" type="datetimeFigureOut">
              <a:rPr lang="en-US" smtClean="0"/>
              <a:pPr/>
              <a:t>3/14/2015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5BE47-5AF7-4125-BD6A-A06C7D9E0DCA}" type="datetimeFigureOut">
              <a:rPr lang="en-US" smtClean="0"/>
              <a:pPr/>
              <a:t>3/14/2015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5BE47-5AF7-4125-BD6A-A06C7D9E0DCA}" type="datetimeFigureOut">
              <a:rPr lang="en-US" smtClean="0"/>
              <a:pPr/>
              <a:t>3/14/2015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5BE47-5AF7-4125-BD6A-A06C7D9E0DCA}" type="datetimeFigureOut">
              <a:rPr lang="en-US" smtClean="0"/>
              <a:pPr/>
              <a:t>3/14/2015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5BE47-5AF7-4125-BD6A-A06C7D9E0DCA}" type="datetimeFigureOut">
              <a:rPr lang="en-US" smtClean="0"/>
              <a:pPr/>
              <a:t>3/14/2015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5BE47-5AF7-4125-BD6A-A06C7D9E0DCA}" type="datetimeFigureOut">
              <a:rPr lang="en-US" smtClean="0"/>
              <a:pPr/>
              <a:t>3/14/2015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5BE47-5AF7-4125-BD6A-A06C7D9E0DCA}" type="datetimeFigureOut">
              <a:rPr lang="en-US" smtClean="0"/>
              <a:pPr/>
              <a:t>3/14/2015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5BE47-5AF7-4125-BD6A-A06C7D9E0DCA}" type="datetimeFigureOut">
              <a:rPr lang="en-US" smtClean="0"/>
              <a:pPr/>
              <a:t>3/14/2015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5BE47-5AF7-4125-BD6A-A06C7D9E0DCA}" type="datetimeFigureOut">
              <a:rPr lang="en-US" smtClean="0"/>
              <a:pPr/>
              <a:t>3/14/2015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5BE47-5AF7-4125-BD6A-A06C7D9E0DCA}" type="datetimeFigureOut">
              <a:rPr lang="en-US" smtClean="0"/>
              <a:pPr/>
              <a:t>3/14/2015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5BE47-5AF7-4125-BD6A-A06C7D9E0DCA}" type="datetimeFigureOut">
              <a:rPr lang="en-US" smtClean="0"/>
              <a:pPr/>
              <a:t>3/14/2015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05D5D1-DCFB-4D4C-9FD5-D9B0D2204F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1.gi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hyperlink" Target="http://en.wikipedia.org/wiki/Middleware" TargetMode="External"/><Relationship Id="rId7" Type="http://schemas.openxmlformats.org/officeDocument/2006/relationships/hyperlink" Target="http://en.wikipedia.org/wiki/Microsoft" TargetMode="External"/><Relationship Id="rId2" Type="http://schemas.openxmlformats.org/officeDocument/2006/relationships/hyperlink" Target="http://en.wikipedia.org/wiki/Programming_language" TargetMode="External"/><Relationship Id="rId1" Type="http://schemas.openxmlformats.org/officeDocument/2006/relationships/slideLayout" Target="../slideLayouts/slideLayout2.xml"/><Relationship Id="rId6" Type="http://schemas.openxmlformats.org/officeDocument/2006/relationships/hyperlink" Target="http://en.wikipedia.org/wiki/Operating_system" TargetMode="External"/><Relationship Id="rId5" Type="http://schemas.openxmlformats.org/officeDocument/2006/relationships/hyperlink" Target="http://en.wikipedia.org/wiki/Database_management_system" TargetMode="External"/><Relationship Id="rId4" Type="http://schemas.openxmlformats.org/officeDocument/2006/relationships/hyperlink" Target="http://en.wikipedia.org/wiki/Application_programming_interface" TargetMode="Externa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3.gif"/><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4.gi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6.gi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hyperlink" Target="https://tomcat.apache.org/tomcat-5.5-doc/servletapi/javax/servlet/package-summary.html" TargetMode="External"/><Relationship Id="rId7" Type="http://schemas.openxmlformats.org/officeDocument/2006/relationships/hyperlink" Target="https://tomcat.apache.org/tomcat-5.5-doc/servletapi/javax/servlet/ServletContext.html"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hyperlink" Target="https://tomcat.apache.org/tomcat-5.5-doc/servletapi/javax/servlet/ServletConfig.html" TargetMode="External"/><Relationship Id="rId5" Type="http://schemas.openxmlformats.org/officeDocument/2006/relationships/hyperlink" Target="https://tomcat.apache.org/tomcat-5.5-doc/servletapi/javax/servlet/Servlet.html" TargetMode="External"/><Relationship Id="rId4" Type="http://schemas.openxmlformats.org/officeDocument/2006/relationships/hyperlink" Target="https://tomcat.apache.org/tomcat-5.5-doc/servletapi/javax/servlet/RequestDispatcher.html" TargetMode="Externa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oleObject" Target="../embeddings/oleObject34.bin"/></Relationships>
</file>

<file path=ppt/slides/_rels/slide124.xml.rels><?xml version="1.0" encoding="UTF-8" standalone="yes"?>
<Relationships xmlns="http://schemas.openxmlformats.org/package/2006/relationships"><Relationship Id="rId3" Type="http://schemas.openxmlformats.org/officeDocument/2006/relationships/hyperlink" Target="http://localhost:8080/HelloWorld"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30.xml.rels><?xml version="1.0" encoding="UTF-8" standalone="yes"?>
<Relationships xmlns="http://schemas.openxmlformats.org/package/2006/relationships"><Relationship Id="rId3" Type="http://schemas.openxmlformats.org/officeDocument/2006/relationships/hyperlink" Target="http://www.allinterview.com/showanswers/2497.html"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 Id="rId5" Type="http://schemas.openxmlformats.org/officeDocument/2006/relationships/hyperlink" Target="http://www.javaworld.com/article/2077005/client-side-java/the-beanbox--sun-s-javabeans-test-container.html" TargetMode="External"/><Relationship Id="rId4" Type="http://schemas.openxmlformats.org/officeDocument/2006/relationships/hyperlink" Target="http://www.cs.wustl.edu/~kjg/cs102/Notes/JavaBeans/" TargetMode="Externa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oleObject" Target="../embeddings/oleObject35.bin"/></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docs.oracle.com/javase/7/docs/api/java/io/FileOutputStream.html" TargetMode="External"/><Relationship Id="rId2" Type="http://schemas.openxmlformats.org/officeDocument/2006/relationships/hyperlink" Target="http://docs.oracle.com/javase/7/docs/api/java/io/FileInputStream.html" TargetMode="External"/><Relationship Id="rId1" Type="http://schemas.openxmlformats.org/officeDocument/2006/relationships/slideLayout" Target="../slideLayouts/slideLayout2.xml"/><Relationship Id="rId6" Type="http://schemas.openxmlformats.org/officeDocument/2006/relationships/hyperlink" Target="http://docs.oracle.com/javase/7/docs/api/java/io/InputStreamReader.html" TargetMode="External"/><Relationship Id="rId5" Type="http://schemas.openxmlformats.org/officeDocument/2006/relationships/hyperlink" Target="http://docs.oracle.com/javase/7/docs/api/java/io/FileWriter.html" TargetMode="External"/><Relationship Id="rId4" Type="http://schemas.openxmlformats.org/officeDocument/2006/relationships/hyperlink" Target="http://docs.oracle.com/javase/7/docs/api/java/io/FileReader.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docs.oracle.com/javase/8/docs/api/java/nio/Buffer.htm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7.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8.bin"/><Relationship Id="rId4" Type="http://schemas.openxmlformats.org/officeDocument/2006/relationships/image" Target="../media/image15.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9.bin"/><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0.bin"/><Relationship Id="rId4" Type="http://schemas.openxmlformats.org/officeDocument/2006/relationships/image" Target="../media/image19.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11.bin"/><Relationship Id="rId4" Type="http://schemas.openxmlformats.org/officeDocument/2006/relationships/image" Target="../media/image21.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2.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image" Target="../media/image25.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17.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18.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19.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20.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21.bin"/><Relationship Id="rId4" Type="http://schemas.openxmlformats.org/officeDocument/2006/relationships/image" Target="../media/image33.jpe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oleObject24.bin"/></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oleObject" Target="../embeddings/oleObject25.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oleObject" Target="../embeddings/oleObject26.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en.wikipedia.org/wiki/Cluster_(computing)" TargetMode="External"/><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30.bin"/><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772400" cy="1470025"/>
          </a:xfrm>
        </p:spPr>
        <p:txBody>
          <a:bodyPr/>
          <a:lstStyle/>
          <a:p>
            <a:r>
              <a:rPr lang="en-US" b="1" dirty="0" smtClean="0">
                <a:solidFill>
                  <a:srgbClr val="FF0000"/>
                </a:solidFill>
              </a:rPr>
              <a:t>Advanced Java Programming</a:t>
            </a:r>
            <a:br>
              <a:rPr lang="en-US" b="1" dirty="0" smtClean="0">
                <a:solidFill>
                  <a:srgbClr val="FF0000"/>
                </a:solidFill>
              </a:rPr>
            </a:br>
            <a:r>
              <a:rPr lang="en-US" sz="3600" b="1" dirty="0" err="1" smtClean="0">
                <a:solidFill>
                  <a:srgbClr val="92D050"/>
                </a:solidFill>
              </a:rPr>
              <a:t>B.Sc.CSIT</a:t>
            </a:r>
            <a:r>
              <a:rPr lang="en-US" sz="3600" b="1" dirty="0" smtClean="0">
                <a:solidFill>
                  <a:srgbClr val="92D050"/>
                </a:solidFill>
              </a:rPr>
              <a:t> Seventh Semester</a:t>
            </a:r>
            <a:endParaRPr lang="en-US" sz="3600" b="1" dirty="0">
              <a:solidFill>
                <a:srgbClr val="92D050"/>
              </a:solidFill>
            </a:endParaRPr>
          </a:p>
        </p:txBody>
      </p:sp>
      <p:sp>
        <p:nvSpPr>
          <p:cNvPr id="4" name="TextBox 3"/>
          <p:cNvSpPr txBox="1"/>
          <p:nvPr/>
        </p:nvSpPr>
        <p:spPr>
          <a:xfrm>
            <a:off x="6629400" y="5943600"/>
            <a:ext cx="2286000" cy="369332"/>
          </a:xfrm>
          <a:prstGeom prst="rect">
            <a:avLst/>
          </a:prstGeom>
          <a:noFill/>
        </p:spPr>
        <p:txBody>
          <a:bodyPr wrap="square" rtlCol="0">
            <a:spAutoFit/>
          </a:bodyPr>
          <a:lstStyle/>
          <a:p>
            <a:r>
              <a:rPr lang="en-US" i="1" dirty="0" smtClean="0"/>
              <a:t>By </a:t>
            </a:r>
            <a:r>
              <a:rPr lang="en-US" i="1" dirty="0" err="1" smtClean="0"/>
              <a:t>Narayan</a:t>
            </a:r>
            <a:r>
              <a:rPr lang="en-US" i="1" dirty="0" smtClean="0"/>
              <a:t> </a:t>
            </a:r>
            <a:r>
              <a:rPr lang="en-US" i="1" dirty="0" err="1" smtClean="0"/>
              <a:t>Subedi</a:t>
            </a:r>
            <a:endParaRPr lang="en-US"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1.2 Class and Object</a:t>
            </a:r>
            <a:endParaRPr lang="en-US" dirty="0">
              <a:solidFill>
                <a:srgbClr val="FF0000"/>
              </a:solidFill>
            </a:endParaRPr>
          </a:p>
        </p:txBody>
      </p:sp>
      <p:sp>
        <p:nvSpPr>
          <p:cNvPr id="4" name="Content Placeholder 3"/>
          <p:cNvSpPr>
            <a:spLocks noGrp="1"/>
          </p:cNvSpPr>
          <p:nvPr>
            <p:ph idx="1"/>
          </p:nvPr>
        </p:nvSpPr>
        <p:spPr>
          <a:xfrm>
            <a:off x="457200" y="990600"/>
            <a:ext cx="8229600" cy="5867400"/>
          </a:xfrm>
        </p:spPr>
        <p:txBody>
          <a:bodyPr>
            <a:normAutofit fontScale="92500" lnSpcReduction="10000"/>
          </a:bodyPr>
          <a:lstStyle/>
          <a:p>
            <a:pPr>
              <a:buNone/>
            </a:pPr>
            <a:r>
              <a:rPr lang="en-US" b="1" dirty="0" smtClean="0"/>
              <a:t>	Class</a:t>
            </a:r>
          </a:p>
          <a:p>
            <a:r>
              <a:rPr lang="en-US" dirty="0" smtClean="0"/>
              <a:t>A </a:t>
            </a:r>
            <a:r>
              <a:rPr lang="en-US" i="1" dirty="0" smtClean="0"/>
              <a:t>class</a:t>
            </a:r>
            <a:r>
              <a:rPr lang="en-US" dirty="0" smtClean="0"/>
              <a:t> is the blueprint from which individual objects are created.</a:t>
            </a:r>
          </a:p>
          <a:p>
            <a:r>
              <a:rPr lang="en-US" dirty="0" smtClean="0"/>
              <a:t>In object-oriented programming, a </a:t>
            </a:r>
            <a:r>
              <a:rPr lang="en-US" b="1" dirty="0" smtClean="0"/>
              <a:t>class</a:t>
            </a:r>
            <a:r>
              <a:rPr lang="en-US" dirty="0" smtClean="0"/>
              <a:t> is an extensible program-code-template for creating objects, providing initial values for state (member variables) and implementations of behavior (member functions, methods).</a:t>
            </a:r>
          </a:p>
          <a:p>
            <a:pPr>
              <a:buNone/>
            </a:pPr>
            <a:r>
              <a:rPr lang="en-US" dirty="0" smtClean="0"/>
              <a:t>	Example:</a:t>
            </a:r>
          </a:p>
          <a:p>
            <a:pPr>
              <a:buNone/>
            </a:pPr>
            <a:r>
              <a:rPr lang="en-US" dirty="0" smtClean="0"/>
              <a:t>	</a:t>
            </a:r>
            <a:r>
              <a:rPr lang="en-US" b="1" i="1" dirty="0" smtClean="0"/>
              <a:t>class </a:t>
            </a:r>
            <a:r>
              <a:rPr lang="en-US" b="1" i="1" dirty="0" err="1" smtClean="0"/>
              <a:t>MyClass</a:t>
            </a:r>
            <a:r>
              <a:rPr lang="en-US" b="1" i="1" dirty="0" smtClean="0"/>
              <a:t>{</a:t>
            </a:r>
          </a:p>
          <a:p>
            <a:pPr>
              <a:buNone/>
            </a:pPr>
            <a:r>
              <a:rPr lang="en-US" b="1" i="1" dirty="0" smtClean="0"/>
              <a:t>		// constructors, methods, variable,</a:t>
            </a:r>
          </a:p>
          <a:p>
            <a:pPr>
              <a:buNone/>
            </a:pPr>
            <a:r>
              <a:rPr lang="en-US" b="1" i="1" dirty="0" smtClean="0"/>
              <a:t>	}</a:t>
            </a:r>
          </a:p>
          <a:p>
            <a:pPr>
              <a:buNone/>
            </a:pPr>
            <a:endParaRPr lang="en-US" dirty="0"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Network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smtClean="0"/>
              <a:t>Socket:</a:t>
            </a:r>
          </a:p>
          <a:p>
            <a:pPr>
              <a:buNone/>
            </a:pPr>
            <a:r>
              <a:rPr lang="en-US" sz="2400" i="1" dirty="0" smtClean="0"/>
              <a:t>	</a:t>
            </a:r>
            <a:r>
              <a:rPr lang="en-US" sz="2400" dirty="0" smtClean="0"/>
              <a:t>A </a:t>
            </a:r>
            <a:r>
              <a:rPr lang="en-US" sz="2400" i="1" dirty="0" smtClean="0"/>
              <a:t>socket</a:t>
            </a:r>
            <a:r>
              <a:rPr lang="en-US" sz="2400" dirty="0" smtClean="0"/>
              <a:t> is one </a:t>
            </a:r>
            <a:r>
              <a:rPr lang="en-US" sz="2400" b="1" dirty="0" smtClean="0"/>
              <a:t>endpoint</a:t>
            </a:r>
            <a:r>
              <a:rPr lang="en-US" sz="2400" dirty="0" smtClean="0"/>
              <a:t> of a two-way communication link between two programs running on the network. A socket is bound to a port number so that the TCP layer can identify the application that data is destined to be sent to.</a:t>
            </a:r>
          </a:p>
          <a:p>
            <a:r>
              <a:rPr lang="en-US" sz="2400" dirty="0" smtClean="0"/>
              <a:t>An endpoint is a combination of an </a:t>
            </a:r>
            <a:r>
              <a:rPr lang="en-US" sz="2400" b="1" u="sng" dirty="0" smtClean="0"/>
              <a:t>IP address and a port number</a:t>
            </a:r>
            <a:r>
              <a:rPr lang="en-US" sz="2400" dirty="0" smtClean="0"/>
              <a:t>. Every TCP connection can be uniquely identified by its two endpoints. That way you can have multiple connections between your host and the serve</a:t>
            </a:r>
            <a:endParaRPr lang="en-US" sz="2400" i="1" dirty="0" smtClean="0"/>
          </a:p>
        </p:txBody>
      </p:sp>
      <p:pic>
        <p:nvPicPr>
          <p:cNvPr id="4" name="Picture 3" descr="network.jpg"/>
          <p:cNvPicPr>
            <a:picLocks noChangeAspect="1"/>
          </p:cNvPicPr>
          <p:nvPr/>
        </p:nvPicPr>
        <p:blipFill>
          <a:blip r:embed="rId2"/>
          <a:stretch>
            <a:fillRect/>
          </a:stretch>
        </p:blipFill>
        <p:spPr>
          <a:xfrm>
            <a:off x="4943475" y="4124325"/>
            <a:ext cx="4200525" cy="2733675"/>
          </a:xfrm>
          <a:prstGeom prst="rect">
            <a:avLst/>
          </a:prstGeom>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Network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URL</a:t>
            </a:r>
          </a:p>
          <a:p>
            <a:pPr>
              <a:buNone/>
            </a:pPr>
            <a:r>
              <a:rPr lang="en-US" sz="2400" b="1" dirty="0" smtClean="0"/>
              <a:t>	</a:t>
            </a:r>
            <a:r>
              <a:rPr lang="en-US" sz="2400" dirty="0" smtClean="0"/>
              <a:t>It</a:t>
            </a:r>
            <a:r>
              <a:rPr lang="en-US" sz="2400" b="1" dirty="0" smtClean="0"/>
              <a:t> </a:t>
            </a:r>
            <a:r>
              <a:rPr lang="en-US" sz="2400" dirty="0" smtClean="0"/>
              <a:t>is an acronym for Uniform Resource Locator and is a reference (an address) to a resource on the Internet. A </a:t>
            </a:r>
            <a:r>
              <a:rPr lang="en-US" sz="2400" b="1" dirty="0" smtClean="0"/>
              <a:t>URL</a:t>
            </a:r>
            <a:r>
              <a:rPr lang="en-US" sz="2400" dirty="0" smtClean="0"/>
              <a:t> has two main components: Protocol identifier: For the </a:t>
            </a:r>
            <a:r>
              <a:rPr lang="en-US" sz="2400" b="1" dirty="0" smtClean="0"/>
              <a:t>URL</a:t>
            </a:r>
            <a:r>
              <a:rPr lang="en-US" sz="2400" dirty="0" smtClean="0"/>
              <a:t> http://example.com , the protocol identifier is http . Resource name: For the </a:t>
            </a:r>
            <a:r>
              <a:rPr lang="en-US" sz="2400" b="1" dirty="0" smtClean="0"/>
              <a:t>URL</a:t>
            </a:r>
            <a:r>
              <a:rPr lang="en-US" sz="2400" dirty="0" smtClean="0"/>
              <a:t> http://example.com , the resource name is example.com .</a:t>
            </a:r>
            <a:endParaRPr lang="en-US" sz="800" dirty="0" smtClean="0"/>
          </a:p>
          <a:p>
            <a:pPr>
              <a:buNone/>
            </a:pPr>
            <a:r>
              <a:rPr lang="en-US" sz="2400" b="1" dirty="0" smtClean="0"/>
              <a:t>	 </a:t>
            </a:r>
            <a:r>
              <a:rPr lang="en-US" sz="2400" b="1" dirty="0" err="1" smtClean="0"/>
              <a:t>java.net.URL</a:t>
            </a:r>
            <a:endParaRPr lang="en-US" sz="2400" b="1" dirty="0" smtClean="0"/>
          </a:p>
          <a:p>
            <a:pPr>
              <a:buNone/>
            </a:pPr>
            <a:r>
              <a:rPr lang="en-US" sz="2400" dirty="0" smtClean="0"/>
              <a:t>	Class URL represents a Uniform Resource Locator, a pointer to a "resource" on the World Wide Web. A resource can be something as simple as a file or a directory, or it can be a reference to a more complicated object, such as a query to a database or to a search engine.</a:t>
            </a:r>
            <a:endParaRPr lang="en-US" sz="2400" i="1" dirty="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Network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a:t>
            </a:r>
            <a:r>
              <a:rPr lang="en-US" sz="2400" b="1" dirty="0" err="1" smtClean="0"/>
              <a:t>java.net.URLConnection</a:t>
            </a:r>
            <a:r>
              <a:rPr lang="en-US" sz="2400" b="1" dirty="0" smtClean="0"/>
              <a:t> </a:t>
            </a:r>
          </a:p>
          <a:p>
            <a:pPr>
              <a:buNone/>
            </a:pPr>
            <a:r>
              <a:rPr lang="en-US" sz="2400" dirty="0" smtClean="0"/>
              <a:t>	The abstract class </a:t>
            </a:r>
            <a:r>
              <a:rPr lang="en-US" sz="2400" dirty="0" err="1" smtClean="0"/>
              <a:t>URLConnection</a:t>
            </a:r>
            <a:r>
              <a:rPr lang="en-US" sz="2400" dirty="0" smtClean="0"/>
              <a:t> is the </a:t>
            </a:r>
            <a:r>
              <a:rPr lang="en-US" sz="2400" dirty="0" err="1" smtClean="0"/>
              <a:t>superclass</a:t>
            </a:r>
            <a:r>
              <a:rPr lang="en-US" sz="2400" dirty="0" smtClean="0"/>
              <a:t> of all classes  (</a:t>
            </a:r>
            <a:r>
              <a:rPr lang="en-US" sz="2400" dirty="0" err="1" smtClean="0"/>
              <a:t>HttpURLConncetion</a:t>
            </a:r>
            <a:r>
              <a:rPr lang="en-US" sz="2400" dirty="0" smtClean="0"/>
              <a:t>…) that represent a communications link between the application and a URL. Instances of this class can be used both to read from and to write to the resource referenced by the URL. In general, creating a connection to a URL is a multistep process using  </a:t>
            </a:r>
            <a:r>
              <a:rPr lang="en-US" sz="2400" b="1" dirty="0" err="1" smtClean="0"/>
              <a:t>openConnection</a:t>
            </a:r>
            <a:r>
              <a:rPr lang="en-US" sz="2400" b="1" dirty="0" smtClean="0"/>
              <a:t>() </a:t>
            </a:r>
            <a:r>
              <a:rPr lang="en-US" sz="2400" dirty="0" smtClean="0"/>
              <a:t>and</a:t>
            </a:r>
            <a:r>
              <a:rPr lang="en-US" sz="2400" b="1" dirty="0" smtClean="0"/>
              <a:t> connect()</a:t>
            </a:r>
          </a:p>
          <a:p>
            <a:r>
              <a:rPr lang="en-US" sz="2400" dirty="0" smtClean="0"/>
              <a:t>The connection object is created by invoking the </a:t>
            </a:r>
            <a:r>
              <a:rPr lang="en-US" sz="2400" dirty="0" err="1" smtClean="0"/>
              <a:t>openConnection</a:t>
            </a:r>
            <a:r>
              <a:rPr lang="en-US" sz="2400" dirty="0" smtClean="0"/>
              <a:t> method on a URL. </a:t>
            </a:r>
          </a:p>
          <a:p>
            <a:r>
              <a:rPr lang="en-US" sz="2400" dirty="0" smtClean="0"/>
              <a:t>The setup parameters and general request properties are manipulated. </a:t>
            </a:r>
          </a:p>
          <a:p>
            <a:r>
              <a:rPr lang="en-US" sz="2400" dirty="0" smtClean="0"/>
              <a:t>The actual connection to the remote object is made, using the connect method. </a:t>
            </a:r>
          </a:p>
          <a:p>
            <a:r>
              <a:rPr lang="en-US" sz="2400" dirty="0" smtClean="0"/>
              <a:t>The remote object becomes available. The header fields and the contents of the remote object can be accessed. </a:t>
            </a:r>
          </a:p>
          <a:p>
            <a:pPr>
              <a:buNone/>
            </a:pPr>
            <a:endParaRPr lang="en-US" sz="2400" i="1" dirty="0"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Network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URL  &amp; </a:t>
            </a:r>
            <a:r>
              <a:rPr lang="en-US" sz="2400" b="1" dirty="0" err="1" smtClean="0"/>
              <a:t>URLConnection</a:t>
            </a:r>
            <a:r>
              <a:rPr lang="en-US" sz="2400" b="1" dirty="0" smtClean="0"/>
              <a:t> Example</a:t>
            </a:r>
            <a:endParaRPr lang="en-US" sz="2400" i="1" dirty="0" smtClean="0"/>
          </a:p>
        </p:txBody>
      </p:sp>
      <p:graphicFrame>
        <p:nvGraphicFramePr>
          <p:cNvPr id="4" name="Object 3"/>
          <p:cNvGraphicFramePr>
            <a:graphicFrameLocks noChangeAspect="1"/>
          </p:cNvGraphicFramePr>
          <p:nvPr/>
        </p:nvGraphicFramePr>
        <p:xfrm>
          <a:off x="3460750" y="3086100"/>
          <a:ext cx="2222500" cy="685800"/>
        </p:xfrm>
        <a:graphic>
          <a:graphicData uri="http://schemas.openxmlformats.org/presentationml/2006/ole">
            <p:oleObj spid="_x0000_s48130" name="Packager Shell Object" r:id="rId3" imgW="2223000" imgH="685800" progId="Package">
              <p:embed/>
            </p:oleObj>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Network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endParaRPr lang="en-US" sz="2400" b="1" dirty="0" smtClean="0"/>
          </a:p>
          <a:p>
            <a:r>
              <a:rPr lang="en-US" sz="2400" b="1" dirty="0" smtClean="0"/>
              <a:t>Creating a client/server application using TCP Sockets</a:t>
            </a:r>
          </a:p>
          <a:p>
            <a:endParaRPr lang="en-US" sz="2400" b="1" dirty="0" smtClean="0"/>
          </a:p>
          <a:p>
            <a:r>
              <a:rPr lang="en-US" sz="2400" b="1" dirty="0" smtClean="0"/>
              <a:t>Creating</a:t>
            </a:r>
            <a:r>
              <a:rPr lang="en-US" sz="2400" b="1" i="1" dirty="0" smtClean="0"/>
              <a:t> a client/server application using UDP Datagram</a:t>
            </a:r>
            <a:endParaRPr lang="en-US" sz="2400" i="1" dirty="0"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76400"/>
            <a:ext cx="8229600" cy="1143000"/>
          </a:xfrm>
        </p:spPr>
        <p:txBody>
          <a:bodyPr>
            <a:normAutofit/>
          </a:bodyPr>
          <a:lstStyle/>
          <a:p>
            <a:r>
              <a:rPr lang="en-US" b="1" dirty="0" smtClean="0">
                <a:solidFill>
                  <a:srgbClr val="FF0000"/>
                </a:solidFill>
              </a:rPr>
              <a:t>Java Database Programming</a:t>
            </a:r>
            <a:endParaRPr lang="en-US" b="1" dirty="0">
              <a:solidFill>
                <a:srgbClr val="FF0000"/>
              </a:solidFill>
            </a:endParaRPr>
          </a:p>
        </p:txBody>
      </p:sp>
      <p:pic>
        <p:nvPicPr>
          <p:cNvPr id="3" name="Picture 2" descr="index.jpg"/>
          <p:cNvPicPr>
            <a:picLocks noChangeAspect="1"/>
          </p:cNvPicPr>
          <p:nvPr/>
        </p:nvPicPr>
        <p:blipFill>
          <a:blip r:embed="rId2"/>
          <a:stretch>
            <a:fillRect/>
          </a:stretch>
        </p:blipFill>
        <p:spPr>
          <a:xfrm>
            <a:off x="740923" y="2895600"/>
            <a:ext cx="7717277" cy="3048000"/>
          </a:xfrm>
          <a:prstGeom prst="rect">
            <a:avLst/>
          </a:prstGeom>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Database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Relational Database Overview</a:t>
            </a:r>
          </a:p>
          <a:p>
            <a:r>
              <a:rPr lang="en-US" sz="2400" dirty="0" smtClean="0"/>
              <a:t>A database is a means of storing information in such a way that information can be retrieved from it. </a:t>
            </a:r>
          </a:p>
          <a:p>
            <a:r>
              <a:rPr lang="en-US" sz="2400" dirty="0" smtClean="0"/>
              <a:t>In simplest terms, a relational database is one that presents information in tables with rows and columns.</a:t>
            </a:r>
          </a:p>
          <a:p>
            <a:r>
              <a:rPr lang="en-US" sz="2400" dirty="0" smtClean="0"/>
              <a:t>A table is referred to as a relation in the sense that it is a collection of objects of the same type (rows). </a:t>
            </a:r>
          </a:p>
          <a:p>
            <a:r>
              <a:rPr lang="en-US" sz="2400" dirty="0" smtClean="0"/>
              <a:t>Data in a table can be related according to common keys or concepts, and the ability to retrieve related data from a table is the basis for the term relational database. A Database Management System (DBMS) handles the way data is stored, maintained, and retrieved. </a:t>
            </a:r>
          </a:p>
          <a:p>
            <a:r>
              <a:rPr lang="en-US" sz="2400" dirty="0" smtClean="0"/>
              <a:t>In the case of a relational database, a Relational Database Management System (RDBMS) performs these tasks. </a:t>
            </a:r>
            <a:endParaRPr lang="en-US" sz="2400" i="1" dirty="0"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Database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JDBC API</a:t>
            </a:r>
          </a:p>
          <a:p>
            <a:r>
              <a:rPr lang="en-US" sz="2400" dirty="0" smtClean="0"/>
              <a:t>JDBC API is a Java API that can access any kind of tabular data, especially data stored in a Relational Database. JDBC works with Java on a variety of platforms, such as Windows, Mac OS, and the various versions of UNIX.</a:t>
            </a:r>
          </a:p>
          <a:p>
            <a:r>
              <a:rPr lang="en-US" sz="2400" dirty="0" smtClean="0"/>
              <a:t>java.sql package</a:t>
            </a:r>
          </a:p>
          <a:p>
            <a:pPr>
              <a:buNone/>
            </a:pPr>
            <a:r>
              <a:rPr lang="en-US" sz="2400" dirty="0" smtClean="0"/>
              <a:t>	</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Database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smtClean="0"/>
              <a:t>Driver Manager and JDBC Drivers</a:t>
            </a:r>
          </a:p>
          <a:p>
            <a:r>
              <a:rPr lang="en-US" sz="2400" dirty="0" smtClean="0"/>
              <a:t>JDBC drivers implement the defined interfaces in the JDBC API for interacting with your database server.</a:t>
            </a:r>
            <a:endParaRPr lang="en-US" sz="2400" b="1" dirty="0" smtClean="0"/>
          </a:p>
          <a:p>
            <a:r>
              <a:rPr lang="en-US" sz="2400" dirty="0" smtClean="0"/>
              <a:t>An individual database system is accessed via a specific JDBC driver that implements the </a:t>
            </a:r>
            <a:r>
              <a:rPr lang="en-US" sz="2400" i="1" dirty="0" err="1" smtClean="0"/>
              <a:t>java.sql.Driver</a:t>
            </a:r>
            <a:r>
              <a:rPr lang="en-US" sz="2400" dirty="0" smtClean="0"/>
              <a:t> interface. </a:t>
            </a:r>
          </a:p>
          <a:p>
            <a:r>
              <a:rPr lang="en-US" sz="2400" dirty="0" smtClean="0"/>
              <a:t>Drivers exist for nearly all popular RDBMS systems, though few are available for free. </a:t>
            </a:r>
          </a:p>
          <a:p>
            <a:r>
              <a:rPr lang="en-US" sz="2400" dirty="0" smtClean="0"/>
              <a:t>Sun bundles a free </a:t>
            </a:r>
            <a:r>
              <a:rPr lang="en-US" sz="2400" b="1" dirty="0" smtClean="0"/>
              <a:t>JDBC-ODBC </a:t>
            </a:r>
            <a:r>
              <a:rPr lang="en-US" sz="2400" dirty="0" smtClean="0"/>
              <a:t>bridge driver with the JDK to allow access to standard ODBC data sources, such as a Microsoft Access database.</a:t>
            </a:r>
          </a:p>
          <a:p>
            <a:r>
              <a:rPr lang="en-US" sz="2400" dirty="0" smtClean="0"/>
              <a:t>An easy way to load the driver class is to use the </a:t>
            </a:r>
            <a:r>
              <a:rPr lang="en-US" sz="2400" dirty="0" err="1" smtClean="0"/>
              <a:t>Class.forName</a:t>
            </a:r>
            <a:r>
              <a:rPr lang="en-US" sz="2400" dirty="0" smtClean="0"/>
              <a:t>() method: </a:t>
            </a:r>
          </a:p>
          <a:p>
            <a:pPr>
              <a:buNone/>
            </a:pPr>
            <a:r>
              <a:rPr lang="en-US" sz="2400" dirty="0" smtClean="0"/>
              <a:t>	</a:t>
            </a:r>
            <a:r>
              <a:rPr lang="en-US" sz="2400" i="1" dirty="0" err="1" smtClean="0"/>
              <a:t>Class.forName</a:t>
            </a:r>
            <a:r>
              <a:rPr lang="en-US" sz="2400" i="1" dirty="0" smtClean="0"/>
              <a:t>("</a:t>
            </a:r>
            <a:r>
              <a:rPr lang="en-US" sz="2400" i="1" dirty="0" err="1" smtClean="0"/>
              <a:t>sun.jdbc.odbc.JdbcOdbcDriver</a:t>
            </a:r>
            <a:r>
              <a:rPr lang="en-US" sz="2400" i="1" dirty="0" smtClean="0"/>
              <a:t>");</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Database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smtClean="0"/>
              <a:t>Driver Manager and JDBC Drivers</a:t>
            </a:r>
          </a:p>
          <a:p>
            <a:r>
              <a:rPr lang="en-US" sz="2400" dirty="0" smtClean="0"/>
              <a:t>When the driver is loaded into memory, it registers itself with the </a:t>
            </a:r>
            <a:r>
              <a:rPr lang="en-US" sz="2400" dirty="0" err="1" smtClean="0"/>
              <a:t>java.sql.DriverManager</a:t>
            </a:r>
            <a:r>
              <a:rPr lang="en-US" sz="2400" dirty="0" smtClean="0"/>
              <a:t> class as an available database driver. </a:t>
            </a:r>
          </a:p>
          <a:p>
            <a:r>
              <a:rPr lang="en-US" sz="2400" dirty="0" smtClean="0"/>
              <a:t>The next step is to ask the </a:t>
            </a:r>
            <a:r>
              <a:rPr lang="en-US" sz="2400" dirty="0" err="1" smtClean="0"/>
              <a:t>DriverManager</a:t>
            </a:r>
            <a:r>
              <a:rPr lang="en-US" sz="2400" dirty="0" smtClean="0"/>
              <a:t> class to open a connection to a given database, where the database is specified by a specially formatted URL. The method used to open the connection is </a:t>
            </a:r>
            <a:r>
              <a:rPr lang="en-US" sz="2400" dirty="0" err="1" smtClean="0"/>
              <a:t>DriverManager.getConnection</a:t>
            </a:r>
            <a:r>
              <a:rPr lang="en-US" sz="2400" dirty="0" smtClean="0"/>
              <a:t>() . It returns a class that implements the </a:t>
            </a:r>
            <a:r>
              <a:rPr lang="en-US" sz="2400" dirty="0" err="1" smtClean="0"/>
              <a:t>java.sql.Connection</a:t>
            </a:r>
            <a:r>
              <a:rPr lang="en-US" sz="2400" dirty="0" smtClean="0"/>
              <a:t> interface: </a:t>
            </a:r>
          </a:p>
          <a:p>
            <a:pPr>
              <a:buNone/>
            </a:pPr>
            <a:r>
              <a:rPr lang="en-US" sz="2400" dirty="0" smtClean="0"/>
              <a:t>	</a:t>
            </a:r>
            <a:r>
              <a:rPr lang="en-US" sz="2400" i="1" dirty="0" smtClean="0"/>
              <a:t>Connection con = </a:t>
            </a:r>
            <a:r>
              <a:rPr lang="en-US" sz="2400" i="1" dirty="0" err="1" smtClean="0"/>
              <a:t>DriverManager.getConnection</a:t>
            </a:r>
            <a:r>
              <a:rPr lang="en-US" sz="2400" i="1" dirty="0" smtClean="0"/>
              <a:t>("</a:t>
            </a:r>
            <a:r>
              <a:rPr lang="en-US" sz="2400" i="1" dirty="0" err="1" smtClean="0"/>
              <a:t>jdbc:odbc:somedb</a:t>
            </a:r>
            <a:r>
              <a:rPr lang="en-US" sz="2400" i="1" dirty="0" smtClean="0"/>
              <a:t>", "user", "</a:t>
            </a:r>
            <a:r>
              <a:rPr lang="en-US" sz="2400" i="1" dirty="0" err="1" smtClean="0"/>
              <a:t>passwd</a:t>
            </a:r>
            <a:r>
              <a:rPr lang="en-US" sz="2400" i="1"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1.2 Class and Object</a:t>
            </a:r>
            <a:endParaRPr lang="en-US" dirty="0">
              <a:solidFill>
                <a:srgbClr val="FF0000"/>
              </a:solidFill>
            </a:endParaRPr>
          </a:p>
        </p:txBody>
      </p:sp>
      <p:sp>
        <p:nvSpPr>
          <p:cNvPr id="4" name="Content Placeholder 3"/>
          <p:cNvSpPr>
            <a:spLocks noGrp="1"/>
          </p:cNvSpPr>
          <p:nvPr>
            <p:ph idx="1"/>
          </p:nvPr>
        </p:nvSpPr>
        <p:spPr>
          <a:xfrm>
            <a:off x="457200" y="990600"/>
            <a:ext cx="8229600" cy="5867400"/>
          </a:xfrm>
        </p:spPr>
        <p:txBody>
          <a:bodyPr>
            <a:normAutofit/>
          </a:bodyPr>
          <a:lstStyle/>
          <a:p>
            <a:pPr>
              <a:buNone/>
            </a:pPr>
            <a:r>
              <a:rPr lang="en-US" b="1" dirty="0" smtClean="0"/>
              <a:t>	Object</a:t>
            </a:r>
          </a:p>
          <a:p>
            <a:r>
              <a:rPr lang="en-US" dirty="0" smtClean="0"/>
              <a:t>In the class-based </a:t>
            </a:r>
            <a:r>
              <a:rPr lang="en-US" b="1" dirty="0" smtClean="0"/>
              <a:t>object</a:t>
            </a:r>
            <a:r>
              <a:rPr lang="en-US" dirty="0" smtClean="0"/>
              <a:t>-oriented programming paradigm, "</a:t>
            </a:r>
            <a:r>
              <a:rPr lang="en-US" b="1" dirty="0" smtClean="0"/>
              <a:t>object</a:t>
            </a:r>
            <a:r>
              <a:rPr lang="en-US" dirty="0" smtClean="0"/>
              <a:t>" refers to a particular instance of a class where the </a:t>
            </a:r>
            <a:r>
              <a:rPr lang="en-US" b="1" dirty="0" smtClean="0"/>
              <a:t>object</a:t>
            </a:r>
            <a:r>
              <a:rPr lang="en-US" dirty="0" smtClean="0"/>
              <a:t> can be a combination of variables, functions, and data structures.</a:t>
            </a:r>
          </a:p>
          <a:p>
            <a:pPr>
              <a:buNone/>
            </a:pPr>
            <a:r>
              <a:rPr lang="en-US" dirty="0" smtClean="0"/>
              <a:t>	Example:</a:t>
            </a:r>
          </a:p>
          <a:p>
            <a:pPr>
              <a:buNone/>
            </a:pPr>
            <a:r>
              <a:rPr lang="en-US" dirty="0" smtClean="0"/>
              <a:t>	</a:t>
            </a:r>
            <a:r>
              <a:rPr lang="en-US" b="1" i="1" dirty="0" err="1" smtClean="0"/>
              <a:t>MyClass</a:t>
            </a:r>
            <a:r>
              <a:rPr lang="en-US" b="1" i="1" dirty="0" smtClean="0"/>
              <a:t> object = new </a:t>
            </a:r>
            <a:r>
              <a:rPr lang="en-US" b="1" i="1" dirty="0" err="1" smtClean="0"/>
              <a:t>MyClass</a:t>
            </a:r>
            <a:r>
              <a:rPr lang="en-US" b="1" i="1" dirty="0" smtClean="0"/>
              <a: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DBC-Architecture.gif"/>
          <p:cNvPicPr>
            <a:picLocks noChangeAspect="1"/>
          </p:cNvPicPr>
          <p:nvPr/>
        </p:nvPicPr>
        <p:blipFill>
          <a:blip r:embed="rId2"/>
          <a:stretch>
            <a:fillRect/>
          </a:stretch>
        </p:blipFill>
        <p:spPr>
          <a:xfrm>
            <a:off x="5102456" y="2895600"/>
            <a:ext cx="3812944" cy="3124200"/>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Database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smtClean="0"/>
              <a:t>JDBC Driver Types</a:t>
            </a:r>
          </a:p>
          <a:p>
            <a:r>
              <a:rPr lang="en-US" sz="2400" dirty="0" smtClean="0"/>
              <a:t>JDBC driver implementations vary because of the wide variety of operating systems and hardware platforms in which Java operates. </a:t>
            </a:r>
          </a:p>
          <a:p>
            <a:r>
              <a:rPr lang="en-US" sz="2400" dirty="0" smtClean="0"/>
              <a:t>Sun has divided the implementation types into four categories, Types 1, 2, 3, and 4, which is explained below:</a:t>
            </a:r>
          </a:p>
          <a:p>
            <a:r>
              <a:rPr lang="en-US" sz="2400" b="1" dirty="0" smtClean="0"/>
              <a:t>Type 1: JDBC-ODBC Bridge Driver:</a:t>
            </a:r>
          </a:p>
          <a:p>
            <a:r>
              <a:rPr lang="en-US" sz="2400" b="1" dirty="0" smtClean="0"/>
              <a:t>Type 2: JDBC-Native API:</a:t>
            </a:r>
          </a:p>
          <a:p>
            <a:r>
              <a:rPr lang="nl-NL" sz="2400" b="1" dirty="0" smtClean="0"/>
              <a:t>Type 3: JDBC-Net pure Java:</a:t>
            </a:r>
          </a:p>
          <a:p>
            <a:r>
              <a:rPr lang="fr-FR" sz="2400" b="1" dirty="0" smtClean="0"/>
              <a:t>Type 4: 100% pure Java:</a:t>
            </a:r>
          </a:p>
          <a:p>
            <a:pPr>
              <a:buNone/>
            </a:pPr>
            <a:r>
              <a:rPr lang="en-US" sz="2400" i="1" dirty="0" smtClean="0"/>
              <a:t>	</a:t>
            </a:r>
          </a:p>
          <a:p>
            <a:pPr>
              <a:buNone/>
            </a:pPr>
            <a:endParaRPr lang="en-US" sz="2400" i="1" dirty="0" smtClean="0"/>
          </a:p>
          <a:p>
            <a:pPr>
              <a:buNone/>
            </a:pPr>
            <a:r>
              <a:rPr lang="en-US" sz="2400" i="1" dirty="0" smtClean="0"/>
              <a:t>	Reference</a:t>
            </a:r>
          </a:p>
          <a:p>
            <a:pPr>
              <a:buNone/>
            </a:pPr>
            <a:r>
              <a:rPr lang="en-US" sz="2400" i="1" dirty="0" smtClean="0"/>
              <a:t>	http://www.tutorialspoint.com/jdbc/jdbc-driver-types.htm</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Database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smtClean="0"/>
              <a:t>Introduction to ODBC</a:t>
            </a:r>
          </a:p>
          <a:p>
            <a:r>
              <a:rPr lang="en-US" sz="2400" b="1" dirty="0" smtClean="0"/>
              <a:t>ODBC</a:t>
            </a:r>
            <a:r>
              <a:rPr lang="en-US" sz="2400" dirty="0" smtClean="0"/>
              <a:t> (</a:t>
            </a:r>
            <a:r>
              <a:rPr lang="en-US" sz="2400" b="1" dirty="0" smtClean="0"/>
              <a:t>Open Database Connectivity</a:t>
            </a:r>
            <a:r>
              <a:rPr lang="en-US" sz="2400" dirty="0" smtClean="0"/>
              <a:t>) is a standard </a:t>
            </a:r>
            <a:r>
              <a:rPr lang="en-US" sz="2400" dirty="0" smtClean="0">
                <a:hlinkClick r:id="rId2" tooltip="Programming language"/>
              </a:rPr>
              <a:t>programming language</a:t>
            </a:r>
            <a:r>
              <a:rPr lang="en-US" sz="2400" dirty="0" smtClean="0"/>
              <a:t> </a:t>
            </a:r>
            <a:r>
              <a:rPr lang="en-US" sz="2400" dirty="0" smtClean="0">
                <a:hlinkClick r:id="rId3" tooltip="Middleware"/>
              </a:rPr>
              <a:t>middleware</a:t>
            </a:r>
            <a:r>
              <a:rPr lang="en-US" sz="2400" dirty="0" smtClean="0"/>
              <a:t> </a:t>
            </a:r>
            <a:r>
              <a:rPr lang="en-US" sz="2400" dirty="0" smtClean="0">
                <a:hlinkClick r:id="rId4" tooltip="Application programming interface"/>
              </a:rPr>
              <a:t>API</a:t>
            </a:r>
            <a:r>
              <a:rPr lang="en-US" sz="2400" dirty="0" smtClean="0"/>
              <a:t> for accessing </a:t>
            </a:r>
            <a:r>
              <a:rPr lang="en-US" sz="2400" dirty="0" smtClean="0">
                <a:hlinkClick r:id="rId5" tooltip="Database management system"/>
              </a:rPr>
              <a:t>database management systems</a:t>
            </a:r>
            <a:r>
              <a:rPr lang="en-US" sz="2400" dirty="0" smtClean="0"/>
              <a:t> (DBMS). </a:t>
            </a:r>
          </a:p>
          <a:p>
            <a:r>
              <a:rPr lang="en-US" sz="2400" dirty="0" smtClean="0"/>
              <a:t>The designers of ODBC aimed to make it independent of database systems and </a:t>
            </a:r>
            <a:r>
              <a:rPr lang="en-US" sz="2400" dirty="0" smtClean="0">
                <a:hlinkClick r:id="rId6" tooltip="Operating system"/>
              </a:rPr>
              <a:t>operating systems</a:t>
            </a:r>
            <a:r>
              <a:rPr lang="en-US" sz="2400" dirty="0" smtClean="0"/>
              <a:t>. An application written using ODBC can be ported to other platforms, both on the client and server side, with few changes to the data access code.</a:t>
            </a:r>
          </a:p>
          <a:p>
            <a:r>
              <a:rPr lang="en-US" sz="2400" dirty="0" smtClean="0"/>
              <a:t>ODBC was originally developed by </a:t>
            </a:r>
            <a:r>
              <a:rPr lang="en-US" sz="2400" dirty="0" smtClean="0">
                <a:hlinkClick r:id="rId7" tooltip="Microsoft"/>
              </a:rPr>
              <a:t>Microsoft</a:t>
            </a:r>
            <a:r>
              <a:rPr lang="en-US" sz="2400" dirty="0" smtClean="0"/>
              <a:t> during the early 1990s.</a:t>
            </a:r>
            <a:endParaRPr lang="en-US" sz="2400" i="1" dirty="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Database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smtClean="0"/>
              <a:t>Connecting Database using JDBC ODBC Driver</a:t>
            </a:r>
            <a:endParaRPr lang="en-US" sz="2400" i="1" dirty="0" smtClean="0"/>
          </a:p>
        </p:txBody>
      </p:sp>
      <p:graphicFrame>
        <p:nvGraphicFramePr>
          <p:cNvPr id="4" name="Object 3"/>
          <p:cNvGraphicFramePr>
            <a:graphicFrameLocks noChangeAspect="1"/>
          </p:cNvGraphicFramePr>
          <p:nvPr/>
        </p:nvGraphicFramePr>
        <p:xfrm>
          <a:off x="3276600" y="2895600"/>
          <a:ext cx="1879600" cy="685800"/>
        </p:xfrm>
        <a:graphic>
          <a:graphicData uri="http://schemas.openxmlformats.org/presentationml/2006/ole">
            <p:oleObj spid="_x0000_s56322" name="Packager Shell Object" showAsIcon="1" r:id="rId3" imgW="1879920" imgH="685800" progId="Package">
              <p:embed/>
            </p:oleObj>
          </a:graphicData>
        </a:graphic>
      </p:graphicFrame>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3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smtClean="0"/>
              <a:t>Introduction to CGI</a:t>
            </a:r>
          </a:p>
          <a:p>
            <a:r>
              <a:rPr lang="en-US" sz="2400" b="1" dirty="0" smtClean="0"/>
              <a:t>Common Gateway Interface</a:t>
            </a:r>
            <a:r>
              <a:rPr lang="en-US" sz="2400" dirty="0" smtClean="0"/>
              <a:t> (</a:t>
            </a:r>
            <a:r>
              <a:rPr lang="en-US" sz="2400" b="1" dirty="0" smtClean="0"/>
              <a:t>CGI</a:t>
            </a:r>
            <a:r>
              <a:rPr lang="en-US" sz="2400" dirty="0" smtClean="0"/>
              <a:t>) are programs run by the web server (at "server side").</a:t>
            </a:r>
          </a:p>
          <a:p>
            <a:r>
              <a:rPr lang="en-US" sz="2400" b="1" dirty="0" smtClean="0"/>
              <a:t>CGI</a:t>
            </a:r>
            <a:r>
              <a:rPr lang="en-US" sz="2400" dirty="0" smtClean="0"/>
              <a:t> is a standard method used to generate dynamic content on Web pages and Web applications. CGI, when implemented on a Web server, provides an interface between the Web server and programs that generate the Web content.</a:t>
            </a:r>
          </a:p>
          <a:p>
            <a:endParaRPr lang="en-US" sz="2400" i="1" dirty="0" smtClean="0"/>
          </a:p>
        </p:txBody>
      </p:sp>
      <p:pic>
        <p:nvPicPr>
          <p:cNvPr id="5" name="Picture 4" descr="cgi0101.gif"/>
          <p:cNvPicPr>
            <a:picLocks noChangeAspect="1"/>
          </p:cNvPicPr>
          <p:nvPr/>
        </p:nvPicPr>
        <p:blipFill>
          <a:blip r:embed="rId2"/>
          <a:stretch>
            <a:fillRect/>
          </a:stretch>
        </p:blipFill>
        <p:spPr>
          <a:xfrm>
            <a:off x="685800" y="3810000"/>
            <a:ext cx="7848600" cy="3048000"/>
          </a:xfrm>
          <a:prstGeom prst="rect">
            <a:avLst/>
          </a:prstGeom>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smtClean="0"/>
              <a:t>Introduction to Web Server</a:t>
            </a:r>
          </a:p>
          <a:p>
            <a:r>
              <a:rPr lang="en-US" sz="2400" dirty="0" smtClean="0"/>
              <a:t>A </a:t>
            </a:r>
            <a:r>
              <a:rPr lang="en-US" sz="2400" b="1" dirty="0" smtClean="0"/>
              <a:t>Web Server</a:t>
            </a:r>
            <a:r>
              <a:rPr lang="en-US" sz="2400" dirty="0" smtClean="0"/>
              <a:t> is a computer system that processes requests via HTTP. </a:t>
            </a:r>
          </a:p>
          <a:p>
            <a:r>
              <a:rPr lang="en-US" sz="2400" dirty="0" smtClean="0"/>
              <a:t>The term can refer either to the entire system, or specifically to the </a:t>
            </a:r>
            <a:r>
              <a:rPr lang="en-US" sz="2400" b="1" i="1" dirty="0" smtClean="0"/>
              <a:t>software that accepts and supervises the HTTP requests</a:t>
            </a:r>
            <a:r>
              <a:rPr lang="en-US" sz="2400" dirty="0" smtClean="0"/>
              <a:t>.</a:t>
            </a:r>
          </a:p>
          <a:p>
            <a:r>
              <a:rPr lang="en-US" sz="2400" dirty="0" smtClean="0"/>
              <a:t>The most common use of web servers is to host </a:t>
            </a:r>
            <a:r>
              <a:rPr lang="en-US" sz="2400" b="1" dirty="0" smtClean="0"/>
              <a:t>websites</a:t>
            </a:r>
            <a:r>
              <a:rPr lang="en-US" sz="2400" dirty="0" smtClean="0"/>
              <a:t>, but there are other uses such as gaming, data storage, running </a:t>
            </a:r>
            <a:r>
              <a:rPr lang="en-US" sz="2400" b="1" dirty="0" smtClean="0"/>
              <a:t>enterprise applications</a:t>
            </a:r>
            <a:r>
              <a:rPr lang="en-US" sz="2400" dirty="0" smtClean="0"/>
              <a:t>, handling email, FTP, or other web uses.</a:t>
            </a:r>
            <a:endParaRPr lang="en-US" sz="2400" i="1" dirty="0" smtClean="0"/>
          </a:p>
        </p:txBody>
      </p:sp>
      <p:pic>
        <p:nvPicPr>
          <p:cNvPr id="6" name="Picture 5" descr="webserver-basic-sm.gif"/>
          <p:cNvPicPr>
            <a:picLocks noChangeAspect="1"/>
          </p:cNvPicPr>
          <p:nvPr/>
        </p:nvPicPr>
        <p:blipFill>
          <a:blip r:embed="rId2"/>
          <a:stretch>
            <a:fillRect/>
          </a:stretch>
        </p:blipFill>
        <p:spPr>
          <a:xfrm>
            <a:off x="1600200" y="4212771"/>
            <a:ext cx="6172200" cy="2416629"/>
          </a:xfrm>
          <a:prstGeom prst="rect">
            <a:avLst/>
          </a:prstGeom>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pic>
        <p:nvPicPr>
          <p:cNvPr id="5" name="Picture 4" descr="overview.png"/>
          <p:cNvPicPr>
            <a:picLocks noChangeAspect="1"/>
          </p:cNvPicPr>
          <p:nvPr/>
        </p:nvPicPr>
        <p:blipFill>
          <a:blip r:embed="rId2"/>
          <a:stretch>
            <a:fillRect/>
          </a:stretch>
        </p:blipFill>
        <p:spPr>
          <a:xfrm>
            <a:off x="5048838" y="3500630"/>
            <a:ext cx="4095162" cy="3357370"/>
          </a:xfrm>
          <a:prstGeom prst="rect">
            <a:avLst/>
          </a:prstGeom>
        </p:spPr>
      </p:pic>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err="1" smtClean="0"/>
              <a:t>Servlet</a:t>
            </a:r>
            <a:r>
              <a:rPr lang="en-US" sz="2400" b="1" dirty="0" smtClean="0"/>
              <a:t> </a:t>
            </a:r>
            <a:r>
              <a:rPr lang="en-US" sz="2400" b="1" dirty="0" err="1" smtClean="0"/>
              <a:t>Defination</a:t>
            </a:r>
            <a:endParaRPr lang="en-US" sz="2400" b="1" dirty="0" smtClean="0"/>
          </a:p>
          <a:p>
            <a:r>
              <a:rPr lang="en-US" sz="2400" dirty="0" smtClean="0"/>
              <a:t>A </a:t>
            </a:r>
            <a:r>
              <a:rPr lang="en-US" sz="2400" b="1" dirty="0" err="1" smtClean="0"/>
              <a:t>Servlet</a:t>
            </a:r>
            <a:r>
              <a:rPr lang="en-US" sz="2400" dirty="0" smtClean="0"/>
              <a:t> is a small </a:t>
            </a:r>
            <a:r>
              <a:rPr lang="en-US" sz="2400" b="1" dirty="0" smtClean="0"/>
              <a:t>Java program </a:t>
            </a:r>
            <a:r>
              <a:rPr lang="en-US" sz="2400" dirty="0" smtClean="0"/>
              <a:t>that runs within a Web server. </a:t>
            </a:r>
          </a:p>
          <a:p>
            <a:r>
              <a:rPr lang="en-US" sz="2400" dirty="0" err="1" smtClean="0"/>
              <a:t>Servlets</a:t>
            </a:r>
            <a:r>
              <a:rPr lang="en-US" sz="2400" dirty="0" smtClean="0"/>
              <a:t> receive and respond to requests from Web clients, usually across HTTP, the </a:t>
            </a:r>
            <a:r>
              <a:rPr lang="en-US" sz="2400" dirty="0" err="1" smtClean="0"/>
              <a:t>HyperText</a:t>
            </a:r>
            <a:r>
              <a:rPr lang="en-US" sz="2400" dirty="0" smtClean="0"/>
              <a:t> Transfer Protocol. </a:t>
            </a:r>
          </a:p>
          <a:p>
            <a:r>
              <a:rPr lang="en-US" sz="2400" dirty="0" smtClean="0"/>
              <a:t>To implement this interface, you can write a generic </a:t>
            </a:r>
            <a:r>
              <a:rPr lang="en-US" sz="2400" dirty="0" err="1" smtClean="0"/>
              <a:t>servlet</a:t>
            </a:r>
            <a:r>
              <a:rPr lang="en-US" sz="2400" dirty="0" smtClean="0"/>
              <a:t> that extends </a:t>
            </a:r>
            <a:r>
              <a:rPr lang="en-US" sz="2400" dirty="0" err="1" smtClean="0"/>
              <a:t>javax.servlet.GenericServlet</a:t>
            </a:r>
            <a:r>
              <a:rPr lang="en-US" sz="2400" dirty="0" smtClean="0"/>
              <a:t> or an </a:t>
            </a:r>
            <a:r>
              <a:rPr lang="en-US" sz="2400" b="1" dirty="0" smtClean="0"/>
              <a:t>HTTP </a:t>
            </a:r>
            <a:r>
              <a:rPr lang="en-US" sz="2400" b="1" dirty="0" err="1" smtClean="0"/>
              <a:t>servlet</a:t>
            </a:r>
            <a:r>
              <a:rPr lang="en-US" sz="2400" b="1" dirty="0" smtClean="0"/>
              <a:t> </a:t>
            </a:r>
            <a:r>
              <a:rPr lang="en-US" sz="2400" dirty="0" smtClean="0"/>
              <a:t>that extends </a:t>
            </a:r>
            <a:r>
              <a:rPr lang="en-US" sz="2400" b="1" dirty="0" err="1" smtClean="0"/>
              <a:t>javax.servlet.http.HttpServlet</a:t>
            </a:r>
            <a:r>
              <a:rPr lang="en-US" sz="2400" dirty="0" smtClean="0"/>
              <a:t>. </a:t>
            </a:r>
            <a:endParaRPr lang="en-US" sz="2400" i="1" dirty="0"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smtClean="0"/>
              <a:t>HTTP request response model of </a:t>
            </a:r>
            <a:r>
              <a:rPr lang="en-US" sz="2400" b="1" dirty="0" err="1" smtClean="0"/>
              <a:t>Servlet</a:t>
            </a:r>
            <a:endParaRPr lang="en-US" sz="2400" b="1" dirty="0" smtClean="0"/>
          </a:p>
        </p:txBody>
      </p:sp>
      <p:pic>
        <p:nvPicPr>
          <p:cNvPr id="7" name="Picture 6" descr="2.gif"/>
          <p:cNvPicPr>
            <a:picLocks noChangeAspect="1"/>
          </p:cNvPicPr>
          <p:nvPr/>
        </p:nvPicPr>
        <p:blipFill>
          <a:blip r:embed="rId2"/>
          <a:stretch>
            <a:fillRect/>
          </a:stretch>
        </p:blipFill>
        <p:spPr>
          <a:xfrm>
            <a:off x="990600" y="2438400"/>
            <a:ext cx="7118082" cy="2665291"/>
          </a:xfrm>
          <a:prstGeom prst="rect">
            <a:avLst/>
          </a:prstGeom>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smtClean="0"/>
              <a:t>Advantages of </a:t>
            </a:r>
            <a:r>
              <a:rPr lang="en-US" sz="2400" b="1" dirty="0" err="1" smtClean="0"/>
              <a:t>Servlet</a:t>
            </a:r>
            <a:r>
              <a:rPr lang="en-US" sz="2400" b="1" dirty="0" smtClean="0"/>
              <a:t> over CGI</a:t>
            </a:r>
          </a:p>
          <a:p>
            <a:r>
              <a:rPr lang="en-US" sz="2400" b="1" dirty="0" smtClean="0"/>
              <a:t>Better performance:</a:t>
            </a:r>
            <a:r>
              <a:rPr lang="en-US" sz="2400" dirty="0" smtClean="0"/>
              <a:t> because it creates a thread for each request not process.</a:t>
            </a:r>
          </a:p>
          <a:p>
            <a:r>
              <a:rPr lang="en-US" sz="2400" b="1" dirty="0" smtClean="0"/>
              <a:t>Portability: </a:t>
            </a:r>
            <a:r>
              <a:rPr lang="en-US" sz="2400" dirty="0" smtClean="0"/>
              <a:t>because it uses java language.</a:t>
            </a:r>
          </a:p>
          <a:p>
            <a:r>
              <a:rPr lang="en-US" sz="2400" b="1" dirty="0" smtClean="0"/>
              <a:t>Robust:</a:t>
            </a:r>
            <a:r>
              <a:rPr lang="en-US" sz="2400" dirty="0" smtClean="0"/>
              <a:t> </a:t>
            </a:r>
            <a:r>
              <a:rPr lang="en-US" sz="2400" dirty="0" err="1" smtClean="0"/>
              <a:t>Servlets</a:t>
            </a:r>
            <a:r>
              <a:rPr lang="en-US" sz="2400" dirty="0" smtClean="0"/>
              <a:t> are managed by JVM so no need to worry about </a:t>
            </a:r>
            <a:r>
              <a:rPr lang="en-US" sz="2400" dirty="0" err="1" smtClean="0"/>
              <a:t>momory</a:t>
            </a:r>
            <a:r>
              <a:rPr lang="en-US" sz="2400" dirty="0" smtClean="0"/>
              <a:t> leak, garbage collection etc.</a:t>
            </a:r>
          </a:p>
          <a:p>
            <a:r>
              <a:rPr lang="en-US" sz="2400" b="1" dirty="0" smtClean="0"/>
              <a:t>Secure: </a:t>
            </a:r>
            <a:r>
              <a:rPr lang="en-US" sz="2400" dirty="0" smtClean="0"/>
              <a:t>because it uses java language.</a:t>
            </a:r>
          </a:p>
          <a:p>
            <a:endParaRPr lang="en-US" sz="2400" dirty="0" smtClean="0"/>
          </a:p>
          <a:p>
            <a:endParaRPr lang="en-US" sz="2400" dirty="0" smtClean="0"/>
          </a:p>
          <a:p>
            <a:endParaRPr lang="en-US" sz="2400" dirty="0" smtClean="0"/>
          </a:p>
          <a:p>
            <a:pPr>
              <a:buNone/>
            </a:pPr>
            <a:r>
              <a:rPr lang="en-US" sz="2400" dirty="0" smtClean="0"/>
              <a:t>	</a:t>
            </a:r>
            <a:r>
              <a:rPr lang="en-US" sz="2400" b="1" dirty="0" smtClean="0"/>
              <a:t>R</a:t>
            </a:r>
            <a:r>
              <a:rPr lang="en-US" sz="2400" b="1" i="1" dirty="0" smtClean="0"/>
              <a:t>eference</a:t>
            </a:r>
          </a:p>
          <a:p>
            <a:pPr>
              <a:buNone/>
            </a:pPr>
            <a:r>
              <a:rPr lang="en-US" sz="2400" dirty="0" smtClean="0"/>
              <a:t>	</a:t>
            </a:r>
            <a:r>
              <a:rPr lang="en-US" sz="2400" i="1" dirty="0" smtClean="0"/>
              <a:t>http://www.dineshonjava.com/2013/12/advantages-of-servlets-over-cgi.html#.VMTkxixsvm4</a:t>
            </a:r>
          </a:p>
          <a:p>
            <a:pPr>
              <a:buNone/>
            </a:pPr>
            <a:endParaRPr lang="en-US" dirty="0"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err="1" smtClean="0"/>
              <a:t>Servlet</a:t>
            </a:r>
            <a:r>
              <a:rPr lang="en-US" sz="2400" b="1" dirty="0" smtClean="0"/>
              <a:t> Life Cycle Methods</a:t>
            </a:r>
          </a:p>
          <a:p>
            <a:pPr>
              <a:buNone/>
            </a:pPr>
            <a:r>
              <a:rPr lang="en-US" sz="2400" b="1" dirty="0" smtClean="0"/>
              <a:t>	The init() method :</a:t>
            </a:r>
          </a:p>
          <a:p>
            <a:r>
              <a:rPr lang="en-US" sz="2400" dirty="0" smtClean="0"/>
              <a:t>The init method is designed to be called only once. It is called when the </a:t>
            </a:r>
            <a:r>
              <a:rPr lang="en-US" sz="2400" dirty="0" err="1" smtClean="0"/>
              <a:t>servlet</a:t>
            </a:r>
            <a:r>
              <a:rPr lang="en-US" sz="2400" dirty="0" smtClean="0"/>
              <a:t> is first created, and not called again for each user request.</a:t>
            </a:r>
          </a:p>
          <a:p>
            <a:pPr>
              <a:buNone/>
            </a:pPr>
            <a:r>
              <a:rPr lang="en-US" sz="2400" dirty="0" smtClean="0"/>
              <a:t>	</a:t>
            </a:r>
            <a:r>
              <a:rPr lang="en-US" sz="2400" i="1" dirty="0" smtClean="0"/>
              <a:t>public void init() throws </a:t>
            </a:r>
            <a:r>
              <a:rPr lang="en-US" sz="2400" i="1" dirty="0" err="1" smtClean="0"/>
              <a:t>ServletException</a:t>
            </a:r>
            <a:r>
              <a:rPr lang="en-US" sz="2400" i="1" dirty="0" smtClean="0"/>
              <a:t> { // Initialization code... }</a:t>
            </a:r>
            <a:endParaRPr lang="en-US" sz="2400" b="1" i="1" dirty="0" smtClean="0"/>
          </a:p>
          <a:p>
            <a:pPr>
              <a:buNone/>
            </a:pPr>
            <a:r>
              <a:rPr lang="en-US" sz="2400" b="1" dirty="0" smtClean="0"/>
              <a:t>	The service() method :</a:t>
            </a:r>
          </a:p>
          <a:p>
            <a:r>
              <a:rPr lang="en-US" sz="2400" dirty="0" smtClean="0"/>
              <a:t>The </a:t>
            </a:r>
            <a:r>
              <a:rPr lang="en-US" sz="2400" dirty="0" err="1" smtClean="0"/>
              <a:t>servlet</a:t>
            </a:r>
            <a:r>
              <a:rPr lang="en-US" sz="2400" dirty="0" smtClean="0"/>
              <a:t> container (i.e. web server) calls the service() method to handle requests coming from the client( browsers) and to write the formatted response back to the client.</a:t>
            </a:r>
          </a:p>
          <a:p>
            <a:r>
              <a:rPr lang="en-US" sz="2400" dirty="0" smtClean="0"/>
              <a:t>The service () method is called by the container and service method invokes </a:t>
            </a:r>
            <a:r>
              <a:rPr lang="en-US" sz="2400" dirty="0" err="1" smtClean="0"/>
              <a:t>doGet</a:t>
            </a:r>
            <a:r>
              <a:rPr lang="en-US" sz="2400" dirty="0" smtClean="0"/>
              <a:t>, </a:t>
            </a:r>
            <a:r>
              <a:rPr lang="en-US" sz="2400" dirty="0" err="1" smtClean="0"/>
              <a:t>doPost</a:t>
            </a:r>
            <a:r>
              <a:rPr lang="en-US" sz="2400" dirty="0" smtClean="0"/>
              <a:t>, </a:t>
            </a:r>
            <a:r>
              <a:rPr lang="en-US" sz="2400" dirty="0" err="1" smtClean="0"/>
              <a:t>doPut</a:t>
            </a:r>
            <a:r>
              <a:rPr lang="en-US" sz="2400" dirty="0" smtClean="0"/>
              <a:t>, </a:t>
            </a:r>
            <a:r>
              <a:rPr lang="en-US" sz="2400" dirty="0" err="1" smtClean="0"/>
              <a:t>doDelete</a:t>
            </a:r>
            <a:r>
              <a:rPr lang="en-US" sz="2400" dirty="0" smtClean="0"/>
              <a:t>, etc. methods as appropriate.</a:t>
            </a:r>
          </a:p>
          <a:p>
            <a:pPr>
              <a:buNone/>
            </a:pPr>
            <a:r>
              <a:rPr lang="en-US" sz="2400" dirty="0" smtClean="0"/>
              <a:t>	</a:t>
            </a:r>
            <a:r>
              <a:rPr lang="en-US" sz="2400" i="1" dirty="0" smtClean="0"/>
              <a:t>public void service(</a:t>
            </a:r>
            <a:r>
              <a:rPr lang="en-US" sz="2400" i="1" dirty="0" err="1" smtClean="0"/>
              <a:t>ServletRequest</a:t>
            </a:r>
            <a:r>
              <a:rPr lang="en-US" sz="2400" i="1" dirty="0" smtClean="0"/>
              <a:t> request, </a:t>
            </a:r>
            <a:r>
              <a:rPr lang="en-US" sz="2400" i="1" dirty="0" err="1" smtClean="0"/>
              <a:t>ServletResponse</a:t>
            </a:r>
            <a:r>
              <a:rPr lang="en-US" sz="2400" i="1" dirty="0" smtClean="0"/>
              <a:t> response) throws </a:t>
            </a:r>
            <a:r>
              <a:rPr lang="en-US" sz="2400" i="1" dirty="0" err="1" smtClean="0"/>
              <a:t>ServletException</a:t>
            </a:r>
            <a:r>
              <a:rPr lang="en-US" sz="2400" i="1" dirty="0" smtClean="0"/>
              <a:t>, </a:t>
            </a:r>
            <a:r>
              <a:rPr lang="en-US" sz="2400" i="1" dirty="0" err="1" smtClean="0"/>
              <a:t>IOException</a:t>
            </a:r>
            <a:r>
              <a:rPr lang="en-US" sz="2400" i="1" dirty="0" smtClean="0"/>
              <a:t>{ }</a:t>
            </a:r>
            <a:endParaRPr lang="en-US" sz="2400" b="1" i="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Creating Classes</a:t>
            </a:r>
            <a:endParaRPr lang="en-US" b="1" dirty="0">
              <a:solidFill>
                <a:srgbClr val="FF0000"/>
              </a:solidFill>
            </a:endParaRPr>
          </a:p>
        </p:txBody>
      </p:sp>
      <p:sp>
        <p:nvSpPr>
          <p:cNvPr id="4" name="Content Placeholder 3"/>
          <p:cNvSpPr>
            <a:spLocks noGrp="1"/>
          </p:cNvSpPr>
          <p:nvPr>
            <p:ph idx="1"/>
          </p:nvPr>
        </p:nvSpPr>
        <p:spPr>
          <a:xfrm>
            <a:off x="457200" y="990600"/>
            <a:ext cx="7543800" cy="5867400"/>
          </a:xfrm>
        </p:spPr>
        <p:txBody>
          <a:bodyPr>
            <a:noAutofit/>
          </a:bodyPr>
          <a:lstStyle/>
          <a:p>
            <a:pPr>
              <a:buNone/>
            </a:pPr>
            <a:r>
              <a:rPr lang="en-US" sz="1500" dirty="0" smtClean="0"/>
              <a:t>class Bicycle {</a:t>
            </a:r>
          </a:p>
          <a:p>
            <a:pPr>
              <a:buNone/>
            </a:pPr>
            <a:r>
              <a:rPr lang="en-US" sz="1500" dirty="0" smtClean="0"/>
              <a:t>    	int cadence; int speed ;  int gear;</a:t>
            </a:r>
          </a:p>
          <a:p>
            <a:pPr>
              <a:buNone/>
            </a:pPr>
            <a:r>
              <a:rPr lang="en-US" sz="1500" dirty="0" smtClean="0"/>
              <a:t>	public Bicycle(){</a:t>
            </a:r>
          </a:p>
          <a:p>
            <a:pPr>
              <a:buNone/>
            </a:pPr>
            <a:r>
              <a:rPr lang="en-US" sz="1500" dirty="0" smtClean="0"/>
              <a:t>		cadence = 0;  speed = 0; gear = 1;</a:t>
            </a:r>
          </a:p>
          <a:p>
            <a:pPr>
              <a:buNone/>
            </a:pPr>
            <a:r>
              <a:rPr lang="en-US" sz="1500" dirty="0" smtClean="0"/>
              <a:t>	}</a:t>
            </a:r>
          </a:p>
          <a:p>
            <a:pPr>
              <a:buNone/>
            </a:pPr>
            <a:r>
              <a:rPr lang="en-US" sz="1500" dirty="0" smtClean="0"/>
              <a:t>    	void </a:t>
            </a:r>
            <a:r>
              <a:rPr lang="en-US" sz="1500" dirty="0" err="1" smtClean="0"/>
              <a:t>changeCadence</a:t>
            </a:r>
            <a:r>
              <a:rPr lang="en-US" sz="1500" dirty="0" smtClean="0"/>
              <a:t>(</a:t>
            </a:r>
            <a:r>
              <a:rPr lang="en-US" sz="1500" dirty="0" err="1" smtClean="0"/>
              <a:t>int</a:t>
            </a:r>
            <a:r>
              <a:rPr lang="en-US" sz="1500" dirty="0" smtClean="0"/>
              <a:t> </a:t>
            </a:r>
            <a:r>
              <a:rPr lang="en-US" sz="1500" dirty="0" err="1" smtClean="0"/>
              <a:t>newValue</a:t>
            </a:r>
            <a:r>
              <a:rPr lang="en-US" sz="1500" dirty="0" smtClean="0"/>
              <a:t>) {</a:t>
            </a:r>
          </a:p>
          <a:p>
            <a:pPr>
              <a:buNone/>
            </a:pPr>
            <a:r>
              <a:rPr lang="en-US" sz="1500" dirty="0" smtClean="0"/>
              <a:t>         	cadence = </a:t>
            </a:r>
            <a:r>
              <a:rPr lang="en-US" sz="1500" dirty="0" err="1" smtClean="0"/>
              <a:t>newValue</a:t>
            </a:r>
            <a:r>
              <a:rPr lang="en-US" sz="1500" dirty="0" smtClean="0"/>
              <a:t>;</a:t>
            </a:r>
          </a:p>
          <a:p>
            <a:pPr>
              <a:buNone/>
            </a:pPr>
            <a:r>
              <a:rPr lang="en-US" sz="1500" dirty="0" smtClean="0"/>
              <a:t>    	}</a:t>
            </a:r>
          </a:p>
          <a:p>
            <a:pPr>
              <a:buNone/>
            </a:pPr>
            <a:r>
              <a:rPr lang="en-US" sz="1500" dirty="0" smtClean="0"/>
              <a:t>     	void </a:t>
            </a:r>
            <a:r>
              <a:rPr lang="en-US" sz="1500" dirty="0" err="1" smtClean="0"/>
              <a:t>changeGear</a:t>
            </a:r>
            <a:r>
              <a:rPr lang="en-US" sz="1500" dirty="0" smtClean="0"/>
              <a:t>(</a:t>
            </a:r>
            <a:r>
              <a:rPr lang="en-US" sz="1500" dirty="0" err="1" smtClean="0"/>
              <a:t>int</a:t>
            </a:r>
            <a:r>
              <a:rPr lang="en-US" sz="1500" dirty="0" smtClean="0"/>
              <a:t> </a:t>
            </a:r>
            <a:r>
              <a:rPr lang="en-US" sz="1500" dirty="0" err="1" smtClean="0"/>
              <a:t>newValue</a:t>
            </a:r>
            <a:r>
              <a:rPr lang="en-US" sz="1500" dirty="0" smtClean="0"/>
              <a:t>) {</a:t>
            </a:r>
          </a:p>
          <a:p>
            <a:pPr>
              <a:buNone/>
            </a:pPr>
            <a:r>
              <a:rPr lang="en-US" sz="1500" dirty="0" smtClean="0"/>
              <a:t>         	gear = </a:t>
            </a:r>
            <a:r>
              <a:rPr lang="en-US" sz="1500" dirty="0" err="1" smtClean="0"/>
              <a:t>newValue</a:t>
            </a:r>
            <a:r>
              <a:rPr lang="en-US" sz="1500" dirty="0" smtClean="0"/>
              <a:t>;</a:t>
            </a:r>
          </a:p>
          <a:p>
            <a:pPr>
              <a:buNone/>
            </a:pPr>
            <a:r>
              <a:rPr lang="en-US" sz="1500" dirty="0" smtClean="0"/>
              <a:t>    	}</a:t>
            </a:r>
          </a:p>
          <a:p>
            <a:pPr>
              <a:buNone/>
            </a:pPr>
            <a:r>
              <a:rPr lang="en-US" sz="1500" dirty="0" smtClean="0"/>
              <a:t>    	void </a:t>
            </a:r>
            <a:r>
              <a:rPr lang="en-US" sz="1500" dirty="0" err="1" smtClean="0"/>
              <a:t>speedUp</a:t>
            </a:r>
            <a:r>
              <a:rPr lang="en-US" sz="1500" dirty="0" smtClean="0"/>
              <a:t>(</a:t>
            </a:r>
            <a:r>
              <a:rPr lang="en-US" sz="1500" dirty="0" err="1" smtClean="0"/>
              <a:t>int</a:t>
            </a:r>
            <a:r>
              <a:rPr lang="en-US" sz="1500" dirty="0" smtClean="0"/>
              <a:t> increment) {</a:t>
            </a:r>
          </a:p>
          <a:p>
            <a:pPr>
              <a:buNone/>
            </a:pPr>
            <a:r>
              <a:rPr lang="en-US" sz="1500" dirty="0" smtClean="0"/>
              <a:t>         	speed = speed + increment;   </a:t>
            </a:r>
          </a:p>
          <a:p>
            <a:pPr>
              <a:buNone/>
            </a:pPr>
            <a:r>
              <a:rPr lang="en-US" sz="1500" dirty="0" smtClean="0"/>
              <a:t>    	}</a:t>
            </a:r>
          </a:p>
          <a:p>
            <a:pPr>
              <a:buNone/>
            </a:pPr>
            <a:r>
              <a:rPr lang="en-US" sz="1500" dirty="0" smtClean="0"/>
              <a:t>    	void </a:t>
            </a:r>
            <a:r>
              <a:rPr lang="en-US" sz="1500" dirty="0" err="1" smtClean="0"/>
              <a:t>applyBrakes</a:t>
            </a:r>
            <a:r>
              <a:rPr lang="en-US" sz="1500" dirty="0" smtClean="0"/>
              <a:t>(</a:t>
            </a:r>
            <a:r>
              <a:rPr lang="en-US" sz="1500" dirty="0" err="1" smtClean="0"/>
              <a:t>int</a:t>
            </a:r>
            <a:r>
              <a:rPr lang="en-US" sz="1500" dirty="0" smtClean="0"/>
              <a:t> decrement) {</a:t>
            </a:r>
          </a:p>
          <a:p>
            <a:pPr>
              <a:buNone/>
            </a:pPr>
            <a:r>
              <a:rPr lang="en-US" sz="1500" dirty="0" smtClean="0"/>
              <a:t>         	speed = speed - decrement;</a:t>
            </a:r>
          </a:p>
          <a:p>
            <a:pPr>
              <a:buNone/>
            </a:pPr>
            <a:r>
              <a:rPr lang="en-US" sz="1500" dirty="0" smtClean="0"/>
              <a:t>    	}</a:t>
            </a:r>
          </a:p>
          <a:p>
            <a:pPr>
              <a:buNone/>
            </a:pPr>
            <a:r>
              <a:rPr lang="en-US" sz="1500" dirty="0" smtClean="0"/>
              <a:t>    	void </a:t>
            </a:r>
            <a:r>
              <a:rPr lang="en-US" sz="1500" dirty="0" err="1" smtClean="0"/>
              <a:t>printStates</a:t>
            </a:r>
            <a:r>
              <a:rPr lang="en-US" sz="1500" dirty="0" smtClean="0"/>
              <a:t>() {</a:t>
            </a:r>
          </a:p>
          <a:p>
            <a:pPr>
              <a:buNone/>
            </a:pPr>
            <a:r>
              <a:rPr lang="en-US" sz="1500" dirty="0" smtClean="0"/>
              <a:t>         	</a:t>
            </a:r>
            <a:r>
              <a:rPr lang="en-US" sz="1500" dirty="0" err="1" smtClean="0"/>
              <a:t>System.out.println</a:t>
            </a:r>
            <a:r>
              <a:rPr lang="en-US" sz="1500" dirty="0" smtClean="0"/>
              <a:t>("cadence:" +cadence + " speed:" + speed + " gear:" + gear);</a:t>
            </a:r>
          </a:p>
          <a:p>
            <a:pPr>
              <a:buNone/>
            </a:pPr>
            <a:r>
              <a:rPr lang="en-US" sz="1500" dirty="0" smtClean="0"/>
              <a:t>    }</a:t>
            </a:r>
          </a:p>
          <a:p>
            <a:pPr>
              <a:buNone/>
            </a:pPr>
            <a:r>
              <a:rPr lang="en-US" sz="1500" dirty="0" smtClean="0"/>
              <a:t>}</a:t>
            </a:r>
          </a:p>
        </p:txBody>
      </p:sp>
      <p:graphicFrame>
        <p:nvGraphicFramePr>
          <p:cNvPr id="6" name="Object 5"/>
          <p:cNvGraphicFramePr>
            <a:graphicFrameLocks noChangeAspect="1"/>
          </p:cNvGraphicFramePr>
          <p:nvPr/>
        </p:nvGraphicFramePr>
        <p:xfrm>
          <a:off x="6400800" y="2743200"/>
          <a:ext cx="977900" cy="685800"/>
        </p:xfrm>
        <a:graphic>
          <a:graphicData uri="http://schemas.openxmlformats.org/presentationml/2006/ole">
            <p:oleObj spid="_x0000_s62465" name="Packager Shell Object" r:id="rId4" imgW="978120" imgH="685800" progId="Package">
              <p:embed/>
            </p:oleObj>
          </a:graphicData>
        </a:graphic>
      </p:graphicFrame>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err="1" smtClean="0"/>
              <a:t>Servlet</a:t>
            </a:r>
            <a:r>
              <a:rPr lang="en-US" sz="2400" b="1" dirty="0" smtClean="0"/>
              <a:t> Life Cycle Methods</a:t>
            </a:r>
          </a:p>
          <a:p>
            <a:pPr>
              <a:buNone/>
            </a:pPr>
            <a:r>
              <a:rPr lang="en-US" sz="2400" b="1" dirty="0" smtClean="0"/>
              <a:t>	The </a:t>
            </a:r>
            <a:r>
              <a:rPr lang="en-US" sz="2400" b="1" dirty="0" err="1" smtClean="0"/>
              <a:t>doGet</a:t>
            </a:r>
            <a:r>
              <a:rPr lang="en-US" sz="2400" b="1" dirty="0" smtClean="0"/>
              <a:t>() Method</a:t>
            </a:r>
          </a:p>
          <a:p>
            <a:r>
              <a:rPr lang="en-US" sz="2400" dirty="0" smtClean="0"/>
              <a:t>A GET request results from a normal request for a URL or from an HTML form that has no METHOD specified and it should be handled by </a:t>
            </a:r>
            <a:r>
              <a:rPr lang="en-US" sz="2400" dirty="0" err="1" smtClean="0"/>
              <a:t>doGet</a:t>
            </a:r>
            <a:r>
              <a:rPr lang="en-US" sz="2400" dirty="0" smtClean="0"/>
              <a:t>() method.</a:t>
            </a:r>
          </a:p>
          <a:p>
            <a:pPr>
              <a:buNone/>
            </a:pPr>
            <a:r>
              <a:rPr lang="en-US" sz="2400" i="1" dirty="0" smtClean="0"/>
              <a:t>	public void </a:t>
            </a:r>
            <a:r>
              <a:rPr lang="en-US" sz="2400" i="1" dirty="0" err="1" smtClean="0"/>
              <a:t>doGet</a:t>
            </a:r>
            <a:r>
              <a:rPr lang="en-US" sz="2400" i="1" dirty="0" smtClean="0"/>
              <a:t>(</a:t>
            </a:r>
            <a:r>
              <a:rPr lang="en-US" sz="2400" i="1" dirty="0" err="1" smtClean="0"/>
              <a:t>HttpServletRequest</a:t>
            </a:r>
            <a:r>
              <a:rPr lang="en-US" sz="2400" i="1" dirty="0" smtClean="0"/>
              <a:t> request, </a:t>
            </a:r>
            <a:r>
              <a:rPr lang="en-US" sz="2400" i="1" dirty="0" err="1" smtClean="0"/>
              <a:t>HttpServletResponse</a:t>
            </a:r>
            <a:r>
              <a:rPr lang="en-US" sz="2400" i="1" dirty="0" smtClean="0"/>
              <a:t> response) throws </a:t>
            </a:r>
            <a:r>
              <a:rPr lang="en-US" sz="2400" i="1" dirty="0" err="1" smtClean="0"/>
              <a:t>ServletException</a:t>
            </a:r>
            <a:r>
              <a:rPr lang="en-US" sz="2400" i="1" dirty="0" smtClean="0"/>
              <a:t>, </a:t>
            </a:r>
            <a:r>
              <a:rPr lang="en-US" sz="2400" i="1" dirty="0" err="1" smtClean="0"/>
              <a:t>IOException</a:t>
            </a:r>
            <a:r>
              <a:rPr lang="en-US" sz="2400" i="1" dirty="0" smtClean="0"/>
              <a:t> { // </a:t>
            </a:r>
            <a:r>
              <a:rPr lang="en-US" sz="2400" i="1" dirty="0" err="1" smtClean="0"/>
              <a:t>Servlet</a:t>
            </a:r>
            <a:r>
              <a:rPr lang="en-US" sz="2400" i="1" dirty="0" smtClean="0"/>
              <a:t> code }</a:t>
            </a:r>
            <a:endParaRPr lang="en-US" sz="2400" b="1" i="1" dirty="0" smtClean="0"/>
          </a:p>
          <a:p>
            <a:r>
              <a:rPr lang="en-US" sz="2400" b="1" dirty="0" smtClean="0"/>
              <a:t>The </a:t>
            </a:r>
            <a:r>
              <a:rPr lang="en-US" sz="2400" b="1" dirty="0" err="1" smtClean="0"/>
              <a:t>doPost</a:t>
            </a:r>
            <a:r>
              <a:rPr lang="en-US" sz="2400" b="1" dirty="0" smtClean="0"/>
              <a:t>() Method</a:t>
            </a:r>
          </a:p>
          <a:p>
            <a:r>
              <a:rPr lang="en-US" sz="2400" dirty="0" smtClean="0"/>
              <a:t>A POST request results from an HTML form that specifically lists POST as the METHOD and it should be handled by </a:t>
            </a:r>
            <a:r>
              <a:rPr lang="en-US" sz="2400" dirty="0" err="1" smtClean="0"/>
              <a:t>doPost</a:t>
            </a:r>
            <a:r>
              <a:rPr lang="en-US" sz="2400" dirty="0" smtClean="0"/>
              <a:t>() method.</a:t>
            </a:r>
          </a:p>
          <a:p>
            <a:pPr>
              <a:buNone/>
            </a:pPr>
            <a:r>
              <a:rPr lang="en-US" sz="2400" dirty="0" smtClean="0"/>
              <a:t>	</a:t>
            </a:r>
            <a:r>
              <a:rPr lang="en-US" sz="2400" i="1" dirty="0" smtClean="0"/>
              <a:t>public void </a:t>
            </a:r>
            <a:r>
              <a:rPr lang="en-US" sz="2400" i="1" dirty="0" err="1" smtClean="0"/>
              <a:t>doPost</a:t>
            </a:r>
            <a:r>
              <a:rPr lang="en-US" sz="2400" i="1" dirty="0" smtClean="0"/>
              <a:t>(</a:t>
            </a:r>
            <a:r>
              <a:rPr lang="en-US" sz="2400" i="1" dirty="0" err="1" smtClean="0"/>
              <a:t>HttpServletRequest</a:t>
            </a:r>
            <a:r>
              <a:rPr lang="en-US" sz="2400" i="1" dirty="0" smtClean="0"/>
              <a:t> request, </a:t>
            </a:r>
            <a:r>
              <a:rPr lang="en-US" sz="2400" i="1" dirty="0" err="1" smtClean="0"/>
              <a:t>HttpServletResponse</a:t>
            </a:r>
            <a:r>
              <a:rPr lang="en-US" sz="2400" i="1" dirty="0" smtClean="0"/>
              <a:t> response) throws </a:t>
            </a:r>
            <a:r>
              <a:rPr lang="en-US" sz="2400" i="1" dirty="0" err="1" smtClean="0"/>
              <a:t>ServletException</a:t>
            </a:r>
            <a:r>
              <a:rPr lang="en-US" sz="2400" i="1" dirty="0" smtClean="0"/>
              <a:t>, </a:t>
            </a:r>
            <a:r>
              <a:rPr lang="en-US" sz="2400" i="1" dirty="0" err="1" smtClean="0"/>
              <a:t>IOException</a:t>
            </a:r>
            <a:r>
              <a:rPr lang="en-US" sz="2400" i="1" dirty="0" smtClean="0"/>
              <a:t> { // </a:t>
            </a:r>
            <a:r>
              <a:rPr lang="en-US" sz="2400" i="1" dirty="0" err="1" smtClean="0"/>
              <a:t>Servlet</a:t>
            </a:r>
            <a:r>
              <a:rPr lang="en-US" sz="2400" i="1" dirty="0" smtClean="0"/>
              <a:t> code }</a:t>
            </a:r>
            <a:endParaRPr lang="en-US" sz="2400" b="1" i="1" dirty="0"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err="1" smtClean="0"/>
              <a:t>Servlet</a:t>
            </a:r>
            <a:r>
              <a:rPr lang="en-US" sz="2400" b="1" dirty="0" smtClean="0"/>
              <a:t> Life Cycle Methods</a:t>
            </a:r>
          </a:p>
          <a:p>
            <a:pPr>
              <a:buNone/>
            </a:pPr>
            <a:r>
              <a:rPr lang="en-US" sz="2400" b="1" dirty="0" smtClean="0"/>
              <a:t>	The destroy() method :</a:t>
            </a:r>
          </a:p>
          <a:p>
            <a:r>
              <a:rPr lang="en-US" sz="2400" dirty="0" smtClean="0"/>
              <a:t>The destroy() method is called only once at the end of the life cycle of a </a:t>
            </a:r>
            <a:r>
              <a:rPr lang="en-US" sz="2400" dirty="0" err="1" smtClean="0"/>
              <a:t>servlet</a:t>
            </a:r>
            <a:r>
              <a:rPr lang="en-US" sz="2400" dirty="0" smtClean="0"/>
              <a:t>.</a:t>
            </a:r>
          </a:p>
          <a:p>
            <a:pPr>
              <a:buNone/>
            </a:pPr>
            <a:r>
              <a:rPr lang="en-US" sz="2400" dirty="0" smtClean="0"/>
              <a:t>	</a:t>
            </a:r>
            <a:r>
              <a:rPr lang="en-US" sz="2400" i="1" dirty="0" smtClean="0"/>
              <a:t>public void destroy() { // Finalization code... }</a:t>
            </a:r>
            <a:endParaRPr lang="en-US" sz="2400" b="1" i="1" dirty="0" smtClean="0"/>
          </a:p>
          <a:p>
            <a:endParaRPr lang="en-US" sz="2400" dirty="0" smtClean="0"/>
          </a:p>
          <a:p>
            <a:endParaRPr lang="en-US" sz="2400" dirty="0" smtClean="0"/>
          </a:p>
          <a:p>
            <a:endParaRPr lang="en-US" sz="2400" dirty="0" smtClean="0"/>
          </a:p>
          <a:p>
            <a:pPr>
              <a:buNone/>
            </a:pPr>
            <a:r>
              <a:rPr lang="en-US" sz="2400" dirty="0" smtClean="0"/>
              <a:t>	</a:t>
            </a:r>
            <a:endParaRPr lang="en-US" dirty="0" smtClean="0"/>
          </a:p>
        </p:txBody>
      </p:sp>
      <p:pic>
        <p:nvPicPr>
          <p:cNvPr id="4" name="Picture 3" descr="Servlet-LifeCycle.jpg"/>
          <p:cNvPicPr>
            <a:picLocks noChangeAspect="1"/>
          </p:cNvPicPr>
          <p:nvPr/>
        </p:nvPicPr>
        <p:blipFill>
          <a:blip r:embed="rId3"/>
          <a:stretch>
            <a:fillRect/>
          </a:stretch>
        </p:blipFill>
        <p:spPr>
          <a:xfrm>
            <a:off x="3280238" y="3048000"/>
            <a:ext cx="4339762" cy="3810000"/>
          </a:xfrm>
          <a:prstGeom prst="rect">
            <a:avLst/>
          </a:prstGeom>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err="1" smtClean="0"/>
              <a:t>Servlet</a:t>
            </a:r>
            <a:r>
              <a:rPr lang="en-US" sz="2400" b="1" dirty="0" smtClean="0"/>
              <a:t> API</a:t>
            </a:r>
          </a:p>
          <a:p>
            <a:pPr>
              <a:buNone/>
            </a:pPr>
            <a:r>
              <a:rPr lang="en-US" sz="2400" b="1" dirty="0" smtClean="0"/>
              <a:t>	</a:t>
            </a:r>
            <a:r>
              <a:rPr lang="en-US" sz="2400" b="1" dirty="0" err="1" smtClean="0">
                <a:hlinkClick r:id="rId3"/>
              </a:rPr>
              <a:t>javax.servlet</a:t>
            </a:r>
            <a:endParaRPr lang="en-US" sz="2400" b="1" dirty="0" smtClean="0"/>
          </a:p>
          <a:p>
            <a:r>
              <a:rPr lang="en-US" sz="2400" dirty="0" smtClean="0"/>
              <a:t>The </a:t>
            </a:r>
            <a:r>
              <a:rPr lang="en-US" sz="2400" dirty="0" err="1" smtClean="0"/>
              <a:t>javax.servlet</a:t>
            </a:r>
            <a:r>
              <a:rPr lang="en-US" sz="2400" dirty="0" smtClean="0"/>
              <a:t> package contains a number of classes and interfaces that describe and define the contracts between a </a:t>
            </a:r>
            <a:r>
              <a:rPr lang="en-US" sz="2400" dirty="0" err="1" smtClean="0"/>
              <a:t>servlet</a:t>
            </a:r>
            <a:r>
              <a:rPr lang="en-US" sz="2400" dirty="0" smtClean="0"/>
              <a:t> class and the runtime environment provided for an instance of such a class by a conforming </a:t>
            </a:r>
            <a:r>
              <a:rPr lang="en-US" sz="2400" dirty="0" err="1" smtClean="0"/>
              <a:t>servlet</a:t>
            </a:r>
            <a:r>
              <a:rPr lang="en-US" sz="2400" dirty="0" smtClean="0"/>
              <a:t> container.</a:t>
            </a:r>
          </a:p>
          <a:p>
            <a:r>
              <a:rPr lang="en-US" sz="2400" b="1" dirty="0" err="1" smtClean="0">
                <a:hlinkClick r:id="rId4" tooltip="interface in javax.servlet"/>
              </a:rPr>
              <a:t>RequestDispatcher</a:t>
            </a:r>
            <a:r>
              <a:rPr lang="en-US" sz="2400" dirty="0" smtClean="0"/>
              <a:t> : Defines an object that receives requests from the client and sends them to any resource (such as a </a:t>
            </a:r>
            <a:r>
              <a:rPr lang="en-US" sz="2400" dirty="0" err="1" smtClean="0"/>
              <a:t>servlet</a:t>
            </a:r>
            <a:r>
              <a:rPr lang="en-US" sz="2400" dirty="0" smtClean="0"/>
              <a:t>, HTML file, or JSP file) on the server. </a:t>
            </a:r>
          </a:p>
          <a:p>
            <a:r>
              <a:rPr lang="en-US" sz="2400" b="1" dirty="0" err="1" smtClean="0">
                <a:hlinkClick r:id="rId5" tooltip="interface in javax.servlet"/>
              </a:rPr>
              <a:t>Servlet</a:t>
            </a:r>
            <a:r>
              <a:rPr lang="en-US" sz="2400" b="1" dirty="0" smtClean="0"/>
              <a:t>:</a:t>
            </a:r>
            <a:r>
              <a:rPr lang="en-US" sz="2400" dirty="0" smtClean="0"/>
              <a:t> Defines methods that all </a:t>
            </a:r>
            <a:r>
              <a:rPr lang="en-US" sz="2400" dirty="0" err="1" smtClean="0"/>
              <a:t>servlets</a:t>
            </a:r>
            <a:r>
              <a:rPr lang="en-US" sz="2400" dirty="0" smtClean="0"/>
              <a:t> must implement. </a:t>
            </a:r>
          </a:p>
          <a:p>
            <a:r>
              <a:rPr lang="en-US" sz="2400" b="1" dirty="0" err="1" smtClean="0">
                <a:hlinkClick r:id="rId6" tooltip="interface in javax.servlet"/>
              </a:rPr>
              <a:t>ServletConfig</a:t>
            </a:r>
            <a:r>
              <a:rPr lang="en-US" sz="2400" dirty="0" smtClean="0"/>
              <a:t> : A </a:t>
            </a:r>
            <a:r>
              <a:rPr lang="en-US" sz="2400" dirty="0" err="1" smtClean="0"/>
              <a:t>servlet</a:t>
            </a:r>
            <a:r>
              <a:rPr lang="en-US" sz="2400" dirty="0" smtClean="0"/>
              <a:t> configuration object used by a </a:t>
            </a:r>
            <a:r>
              <a:rPr lang="en-US" sz="2400" dirty="0" err="1" smtClean="0"/>
              <a:t>servlet</a:t>
            </a:r>
            <a:r>
              <a:rPr lang="en-US" sz="2400" dirty="0" smtClean="0"/>
              <a:t> container to pass information to a </a:t>
            </a:r>
            <a:r>
              <a:rPr lang="en-US" sz="2400" dirty="0" err="1" smtClean="0"/>
              <a:t>servlet</a:t>
            </a:r>
            <a:r>
              <a:rPr lang="en-US" sz="2400" dirty="0" smtClean="0"/>
              <a:t> during initialization. </a:t>
            </a:r>
            <a:r>
              <a:rPr lang="en-US" sz="2400" b="1" dirty="0" err="1" smtClean="0">
                <a:hlinkClick r:id="rId7" tooltip="interface in javax.servlet"/>
              </a:rPr>
              <a:t>ServletContext</a:t>
            </a:r>
            <a:r>
              <a:rPr lang="en-US" sz="2400" b="1" dirty="0" smtClean="0"/>
              <a:t> : </a:t>
            </a:r>
            <a:r>
              <a:rPr lang="en-US" sz="2400" dirty="0" smtClean="0"/>
              <a:t>Defines a set of methods that a </a:t>
            </a:r>
            <a:r>
              <a:rPr lang="en-US" sz="2400" dirty="0" err="1" smtClean="0"/>
              <a:t>servlet</a:t>
            </a:r>
            <a:r>
              <a:rPr lang="en-US" sz="2400" dirty="0" smtClean="0"/>
              <a:t> uses to communicate with its </a:t>
            </a:r>
            <a:r>
              <a:rPr lang="en-US" sz="2400" dirty="0" err="1" smtClean="0"/>
              <a:t>servlet</a:t>
            </a:r>
            <a:r>
              <a:rPr lang="en-US" sz="2400" dirty="0" smtClean="0"/>
              <a:t> container, for example, to get the MIME type of a file, dispatch requests, or write to a log file.  …</a:t>
            </a:r>
            <a:endParaRPr lang="en-US" dirty="0"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smtClean="0"/>
              <a:t>Creating Java </a:t>
            </a:r>
            <a:r>
              <a:rPr lang="en-US" sz="2400" b="1" dirty="0" err="1" smtClean="0"/>
              <a:t>Servlet</a:t>
            </a: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r>
              <a:rPr lang="en-US" sz="2400" b="1" dirty="0" smtClean="0"/>
              <a:t>	Compile</a:t>
            </a:r>
          </a:p>
          <a:p>
            <a:pPr>
              <a:buNone/>
            </a:pPr>
            <a:r>
              <a:rPr lang="en-US" sz="2400" b="1" dirty="0" smtClean="0"/>
              <a:t>	servlet-api.jar </a:t>
            </a:r>
            <a:r>
              <a:rPr lang="en-US" sz="2400" dirty="0" smtClean="0"/>
              <a:t>should be included while doing compile</a:t>
            </a:r>
            <a:endParaRPr lang="en-US" sz="2400" b="1" dirty="0" smtClean="0"/>
          </a:p>
          <a:p>
            <a:pPr>
              <a:buNone/>
            </a:pPr>
            <a:r>
              <a:rPr lang="en-US" sz="2400" i="1" dirty="0" err="1" smtClean="0"/>
              <a:t>javac</a:t>
            </a:r>
            <a:r>
              <a:rPr lang="en-US" sz="2400" i="1" dirty="0" smtClean="0"/>
              <a:t> -cp .;F:\apache-tomcat-7.0.23\lib\servlet-api.jar HelloWorld.java</a:t>
            </a:r>
          </a:p>
          <a:p>
            <a:pPr>
              <a:buNone/>
            </a:pPr>
            <a:r>
              <a:rPr lang="en-US" sz="2400" b="1" dirty="0" smtClean="0"/>
              <a:t>	</a:t>
            </a:r>
            <a:r>
              <a:rPr lang="en-US" sz="2400" dirty="0" smtClean="0"/>
              <a:t>A </a:t>
            </a:r>
            <a:r>
              <a:rPr lang="en-US" sz="2400" dirty="0" err="1" smtClean="0"/>
              <a:t>HelloWolrld.class</a:t>
            </a:r>
            <a:r>
              <a:rPr lang="en-US" sz="2400" dirty="0" smtClean="0"/>
              <a:t> will be created if compile is success.</a:t>
            </a:r>
            <a:endParaRPr lang="en-US" sz="2400" b="1" dirty="0" smtClean="0"/>
          </a:p>
          <a:p>
            <a:pPr>
              <a:buNone/>
            </a:pPr>
            <a:r>
              <a:rPr lang="en-US" sz="2400" b="1" dirty="0" smtClean="0"/>
              <a:t>	</a:t>
            </a:r>
          </a:p>
          <a:p>
            <a:pPr>
              <a:buNone/>
            </a:pPr>
            <a:r>
              <a:rPr lang="en-US" sz="2400" b="1" dirty="0" smtClean="0"/>
              <a:t>	Deploy</a:t>
            </a:r>
          </a:p>
          <a:p>
            <a:r>
              <a:rPr lang="en-US" sz="2400" dirty="0" smtClean="0"/>
              <a:t>Copy </a:t>
            </a:r>
            <a:r>
              <a:rPr lang="en-US" sz="2400" b="1" dirty="0" err="1" smtClean="0"/>
              <a:t>HelloWorld.class</a:t>
            </a:r>
            <a:r>
              <a:rPr lang="en-US" sz="2400" dirty="0" smtClean="0"/>
              <a:t> into &lt;Tomcat-installation-directory&gt;/</a:t>
            </a:r>
            <a:r>
              <a:rPr lang="en-US" sz="2400" dirty="0" err="1" smtClean="0"/>
              <a:t>webapps</a:t>
            </a:r>
            <a:r>
              <a:rPr lang="en-US" sz="2400" dirty="0" smtClean="0"/>
              <a:t>/ROOT/WEB-INF/</a:t>
            </a:r>
            <a:r>
              <a:rPr lang="en-US" sz="2400" b="1" dirty="0" smtClean="0"/>
              <a:t>classes</a:t>
            </a:r>
            <a:r>
              <a:rPr lang="en-US" sz="2400" dirty="0" smtClean="0"/>
              <a:t> </a:t>
            </a:r>
          </a:p>
        </p:txBody>
      </p:sp>
      <p:graphicFrame>
        <p:nvGraphicFramePr>
          <p:cNvPr id="4" name="Object 3"/>
          <p:cNvGraphicFramePr>
            <a:graphicFrameLocks noChangeAspect="1"/>
          </p:cNvGraphicFramePr>
          <p:nvPr/>
        </p:nvGraphicFramePr>
        <p:xfrm>
          <a:off x="3810000" y="1600200"/>
          <a:ext cx="1346200" cy="685800"/>
        </p:xfrm>
        <a:graphic>
          <a:graphicData uri="http://schemas.openxmlformats.org/presentationml/2006/ole">
            <p:oleObj spid="_x0000_s67586" name="Packager Shell Object" showAsIcon="1" r:id="rId4" imgW="1346400" imgH="685800" progId="Package">
              <p:embed/>
            </p:oleObj>
          </a:graphicData>
        </a:graphic>
      </p:graphicFrame>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r>
              <a:rPr lang="en-US" sz="2400" dirty="0" smtClean="0"/>
              <a:t>Create following entries in </a:t>
            </a:r>
            <a:r>
              <a:rPr lang="en-US" sz="2400" b="1" dirty="0" smtClean="0"/>
              <a:t>web.xml</a:t>
            </a:r>
            <a:r>
              <a:rPr lang="en-US" sz="2400" dirty="0" smtClean="0"/>
              <a:t> file located in &lt;Tomcat-installation-directory&gt;/</a:t>
            </a:r>
            <a:r>
              <a:rPr lang="en-US" sz="2400" dirty="0" err="1" smtClean="0"/>
              <a:t>webapps</a:t>
            </a:r>
            <a:r>
              <a:rPr lang="en-US" sz="2400" dirty="0" smtClean="0"/>
              <a:t>/ROOT/WEB-INF/</a:t>
            </a:r>
          </a:p>
          <a:p>
            <a:pPr>
              <a:buNone/>
            </a:pPr>
            <a:r>
              <a:rPr lang="en-US" sz="2400" i="1" dirty="0" smtClean="0"/>
              <a:t>	</a:t>
            </a:r>
            <a:r>
              <a:rPr lang="en-US" sz="2400" b="1" i="1" dirty="0" smtClean="0"/>
              <a:t>&lt;</a:t>
            </a:r>
            <a:r>
              <a:rPr lang="en-US" sz="2400" b="1" i="1" dirty="0" err="1" smtClean="0"/>
              <a:t>servlet</a:t>
            </a:r>
            <a:r>
              <a:rPr lang="en-US" sz="2400" b="1" i="1" dirty="0" smtClean="0"/>
              <a:t>&gt;</a:t>
            </a:r>
          </a:p>
          <a:p>
            <a:pPr>
              <a:buNone/>
            </a:pPr>
            <a:r>
              <a:rPr lang="en-US" sz="2400" b="1" i="1" dirty="0" smtClean="0"/>
              <a:t>		&lt;</a:t>
            </a:r>
            <a:r>
              <a:rPr lang="en-US" sz="2400" b="1" i="1" dirty="0" err="1" smtClean="0"/>
              <a:t>servlet</a:t>
            </a:r>
            <a:r>
              <a:rPr lang="en-US" sz="2400" b="1" i="1" dirty="0" smtClean="0"/>
              <a:t>-name&gt;</a:t>
            </a:r>
            <a:r>
              <a:rPr lang="en-US" sz="2400" b="1" i="1" dirty="0" err="1" smtClean="0"/>
              <a:t>HelloWorld</a:t>
            </a:r>
            <a:r>
              <a:rPr lang="en-US" sz="2400" b="1" i="1" dirty="0" smtClean="0"/>
              <a:t>&lt;/</a:t>
            </a:r>
            <a:r>
              <a:rPr lang="en-US" sz="2400" b="1" i="1" dirty="0" err="1" smtClean="0"/>
              <a:t>servlet</a:t>
            </a:r>
            <a:r>
              <a:rPr lang="en-US" sz="2400" b="1" i="1" dirty="0" smtClean="0"/>
              <a:t>-name&gt; </a:t>
            </a:r>
          </a:p>
          <a:p>
            <a:pPr>
              <a:buNone/>
            </a:pPr>
            <a:r>
              <a:rPr lang="en-US" sz="2400" b="1" i="1" dirty="0" smtClean="0"/>
              <a:t>		&lt;</a:t>
            </a:r>
            <a:r>
              <a:rPr lang="en-US" sz="2400" b="1" i="1" dirty="0" err="1" smtClean="0"/>
              <a:t>servlet</a:t>
            </a:r>
            <a:r>
              <a:rPr lang="en-US" sz="2400" b="1" i="1" dirty="0" smtClean="0"/>
              <a:t>-class&gt;</a:t>
            </a:r>
            <a:r>
              <a:rPr lang="en-US" sz="2400" b="1" i="1" dirty="0" err="1" smtClean="0"/>
              <a:t>HelloWorld</a:t>
            </a:r>
            <a:r>
              <a:rPr lang="en-US" sz="2400" b="1" i="1" dirty="0" smtClean="0"/>
              <a:t>&lt;/</a:t>
            </a:r>
            <a:r>
              <a:rPr lang="en-US" sz="2400" b="1" i="1" dirty="0" err="1" smtClean="0"/>
              <a:t>servlet</a:t>
            </a:r>
            <a:r>
              <a:rPr lang="en-US" sz="2400" b="1" i="1" dirty="0" smtClean="0"/>
              <a:t>-class&gt; </a:t>
            </a:r>
          </a:p>
          <a:p>
            <a:pPr>
              <a:buNone/>
            </a:pPr>
            <a:r>
              <a:rPr lang="en-US" sz="2400" b="1" i="1" dirty="0" smtClean="0"/>
              <a:t>	&lt;/</a:t>
            </a:r>
            <a:r>
              <a:rPr lang="en-US" sz="2400" b="1" i="1" dirty="0" err="1" smtClean="0"/>
              <a:t>servlet</a:t>
            </a:r>
            <a:r>
              <a:rPr lang="en-US" sz="2400" b="1" i="1" dirty="0" smtClean="0"/>
              <a:t>&gt; </a:t>
            </a:r>
          </a:p>
          <a:p>
            <a:pPr>
              <a:buNone/>
            </a:pPr>
            <a:r>
              <a:rPr lang="en-US" sz="2400" b="1" i="1" dirty="0" smtClean="0"/>
              <a:t>	&lt;</a:t>
            </a:r>
            <a:r>
              <a:rPr lang="en-US" sz="2400" b="1" i="1" dirty="0" err="1" smtClean="0"/>
              <a:t>servlet</a:t>
            </a:r>
            <a:r>
              <a:rPr lang="en-US" sz="2400" b="1" i="1" dirty="0" smtClean="0"/>
              <a:t>-mapping&gt;</a:t>
            </a:r>
          </a:p>
          <a:p>
            <a:pPr>
              <a:buNone/>
            </a:pPr>
            <a:r>
              <a:rPr lang="en-US" sz="2400" b="1" i="1" dirty="0" smtClean="0"/>
              <a:t>		&lt;</a:t>
            </a:r>
            <a:r>
              <a:rPr lang="en-US" sz="2400" b="1" i="1" dirty="0" err="1" smtClean="0"/>
              <a:t>servlet</a:t>
            </a:r>
            <a:r>
              <a:rPr lang="en-US" sz="2400" b="1" i="1" dirty="0" smtClean="0"/>
              <a:t>-name&gt;</a:t>
            </a:r>
            <a:r>
              <a:rPr lang="en-US" sz="2400" b="1" i="1" dirty="0" err="1" smtClean="0"/>
              <a:t>HelloWorld</a:t>
            </a:r>
            <a:r>
              <a:rPr lang="en-US" sz="2400" b="1" i="1" dirty="0" smtClean="0"/>
              <a:t>&lt;/</a:t>
            </a:r>
            <a:r>
              <a:rPr lang="en-US" sz="2400" b="1" i="1" dirty="0" err="1" smtClean="0"/>
              <a:t>servlet</a:t>
            </a:r>
            <a:r>
              <a:rPr lang="en-US" sz="2400" b="1" i="1" dirty="0" smtClean="0"/>
              <a:t>-name&gt; </a:t>
            </a:r>
          </a:p>
          <a:p>
            <a:pPr>
              <a:buNone/>
            </a:pPr>
            <a:r>
              <a:rPr lang="en-US" sz="2400" b="1" i="1" dirty="0" smtClean="0"/>
              <a:t>		&lt;</a:t>
            </a:r>
            <a:r>
              <a:rPr lang="en-US" sz="2400" b="1" i="1" dirty="0" err="1" smtClean="0"/>
              <a:t>url</a:t>
            </a:r>
            <a:r>
              <a:rPr lang="en-US" sz="2400" b="1" i="1" dirty="0" smtClean="0"/>
              <a:t>-pattern&gt;/</a:t>
            </a:r>
            <a:r>
              <a:rPr lang="en-US" sz="2400" b="1" i="1" dirty="0" err="1" smtClean="0"/>
              <a:t>HelloWorld</a:t>
            </a:r>
            <a:r>
              <a:rPr lang="en-US" sz="2400" b="1" i="1" dirty="0" smtClean="0"/>
              <a:t>&lt;/</a:t>
            </a:r>
            <a:r>
              <a:rPr lang="en-US" sz="2400" b="1" i="1" dirty="0" err="1" smtClean="0"/>
              <a:t>url</a:t>
            </a:r>
            <a:r>
              <a:rPr lang="en-US" sz="2400" b="1" i="1" dirty="0" smtClean="0"/>
              <a:t>-pattern&gt; </a:t>
            </a:r>
          </a:p>
          <a:p>
            <a:pPr>
              <a:buNone/>
            </a:pPr>
            <a:r>
              <a:rPr lang="en-US" sz="2400" b="1" i="1" dirty="0" smtClean="0"/>
              <a:t>	&lt;/</a:t>
            </a:r>
            <a:r>
              <a:rPr lang="en-US" sz="2400" b="1" i="1" dirty="0" err="1" smtClean="0"/>
              <a:t>servlet</a:t>
            </a:r>
            <a:r>
              <a:rPr lang="en-US" sz="2400" b="1" i="1" dirty="0" smtClean="0"/>
              <a:t>-mapping&gt; </a:t>
            </a:r>
          </a:p>
          <a:p>
            <a:r>
              <a:rPr lang="en-US" sz="2400" dirty="0" smtClean="0"/>
              <a:t>Above entries to be created inside &lt;web-app&gt;...&lt;/web-app&gt; of web.xml</a:t>
            </a:r>
          </a:p>
          <a:p>
            <a:r>
              <a:rPr lang="en-US" sz="2400" dirty="0" smtClean="0"/>
              <a:t>Now start </a:t>
            </a:r>
            <a:r>
              <a:rPr lang="en-US" sz="2400" b="1" dirty="0" smtClean="0"/>
              <a:t>Tomcat (startup.bat </a:t>
            </a:r>
            <a:r>
              <a:rPr lang="en-US" sz="2400" dirty="0" smtClean="0"/>
              <a:t>in bin folder of Tomcat installation</a:t>
            </a:r>
            <a:r>
              <a:rPr lang="en-US" sz="2400" b="1" dirty="0" smtClean="0"/>
              <a:t>)</a:t>
            </a:r>
            <a:r>
              <a:rPr lang="en-US" sz="2400" dirty="0" smtClean="0"/>
              <a:t> and hit </a:t>
            </a:r>
            <a:r>
              <a:rPr lang="en-US" sz="2400" b="1" dirty="0" smtClean="0">
                <a:hlinkClick r:id="rId3"/>
              </a:rPr>
              <a:t>http://localhost:8080/HelloWorld</a:t>
            </a:r>
            <a:r>
              <a:rPr lang="en-US" sz="2400" b="1" dirty="0" smtClean="0"/>
              <a:t> </a:t>
            </a:r>
            <a:r>
              <a:rPr lang="en-US" sz="2400" dirty="0" smtClean="0"/>
              <a:t>in browser.</a:t>
            </a:r>
            <a:endParaRPr lang="en-US" sz="2400"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a:t>
            </a:r>
            <a:r>
              <a:rPr lang="en-US" sz="2800" b="1" dirty="0" smtClean="0">
                <a:solidFill>
                  <a:srgbClr val="0070C0"/>
                </a:solidFill>
              </a:rPr>
              <a:t>Session</a:t>
            </a:r>
          </a:p>
          <a:p>
            <a:r>
              <a:rPr lang="en-US" sz="2400" dirty="0" smtClean="0"/>
              <a:t>A period devoted to a particular activity.</a:t>
            </a:r>
          </a:p>
          <a:p>
            <a:r>
              <a:rPr lang="en-US" sz="2400" dirty="0" smtClean="0"/>
              <a:t>A session is a way to store information (in variables) to be used across multiple pages.</a:t>
            </a:r>
          </a:p>
          <a:p>
            <a:endParaRPr lang="en-US" sz="2400" dirty="0" smtClean="0"/>
          </a:p>
          <a:p>
            <a:pPr>
              <a:buNone/>
            </a:pPr>
            <a:r>
              <a:rPr lang="en-US" sz="2400" b="1" dirty="0" smtClean="0"/>
              <a:t>	Saving in Session</a:t>
            </a:r>
          </a:p>
          <a:p>
            <a:pPr>
              <a:buNone/>
            </a:pPr>
            <a:r>
              <a:rPr lang="en-US" sz="2400" dirty="0" smtClean="0"/>
              <a:t>	</a:t>
            </a:r>
            <a:r>
              <a:rPr lang="en-US" sz="2400" i="1" dirty="0" smtClean="0"/>
              <a:t>String username=</a:t>
            </a:r>
            <a:r>
              <a:rPr lang="en-US" sz="2400" i="1" dirty="0" err="1" smtClean="0"/>
              <a:t>request.getParameter</a:t>
            </a:r>
            <a:r>
              <a:rPr lang="en-US" sz="2400" i="1" dirty="0" smtClean="0"/>
              <a:t>("</a:t>
            </a:r>
            <a:r>
              <a:rPr lang="en-US" sz="2400" i="1" dirty="0" err="1" smtClean="0"/>
              <a:t>txtusername</a:t>
            </a:r>
            <a:r>
              <a:rPr lang="en-US" sz="2400" i="1" dirty="0" smtClean="0"/>
              <a:t>");</a:t>
            </a:r>
          </a:p>
          <a:p>
            <a:pPr>
              <a:buNone/>
            </a:pPr>
            <a:r>
              <a:rPr lang="en-US" sz="2400" i="1" dirty="0" smtClean="0"/>
              <a:t>	</a:t>
            </a:r>
            <a:r>
              <a:rPr lang="en-US" sz="2400" i="1" dirty="0" err="1" smtClean="0"/>
              <a:t>HttpSession</a:t>
            </a:r>
            <a:r>
              <a:rPr lang="en-US" sz="2400" i="1" dirty="0" smtClean="0"/>
              <a:t> session = </a:t>
            </a:r>
            <a:r>
              <a:rPr lang="en-US" sz="2400" i="1" dirty="0" err="1" smtClean="0"/>
              <a:t>request.getSession</a:t>
            </a:r>
            <a:r>
              <a:rPr lang="en-US" sz="2400" i="1" dirty="0" smtClean="0"/>
              <a:t>(true);</a:t>
            </a:r>
          </a:p>
          <a:p>
            <a:pPr>
              <a:buNone/>
            </a:pPr>
            <a:r>
              <a:rPr lang="en-US" sz="2400" i="1" dirty="0" smtClean="0"/>
              <a:t>	</a:t>
            </a:r>
            <a:r>
              <a:rPr lang="en-US" sz="2400" i="1" dirty="0" err="1" smtClean="0"/>
              <a:t>session.setAttribute</a:t>
            </a:r>
            <a:r>
              <a:rPr lang="en-US" sz="2400" i="1" dirty="0" smtClean="0"/>
              <a:t>("username", username);</a:t>
            </a:r>
          </a:p>
          <a:p>
            <a:pPr>
              <a:buNone/>
            </a:pPr>
            <a:endParaRPr lang="en-US" sz="2400" dirty="0" smtClean="0"/>
          </a:p>
          <a:p>
            <a:pPr>
              <a:buNone/>
            </a:pPr>
            <a:r>
              <a:rPr lang="en-US" sz="2400" dirty="0" smtClean="0"/>
              <a:t>	</a:t>
            </a:r>
            <a:r>
              <a:rPr lang="en-US" sz="2400" b="1" dirty="0" smtClean="0"/>
              <a:t>Getting from Session</a:t>
            </a:r>
          </a:p>
          <a:p>
            <a:pPr>
              <a:buNone/>
            </a:pPr>
            <a:r>
              <a:rPr lang="en-US" sz="2400" dirty="0" smtClean="0"/>
              <a:t>	</a:t>
            </a:r>
            <a:r>
              <a:rPr lang="en-US" sz="2400" i="1" dirty="0" smtClean="0"/>
              <a:t>String username=(String) </a:t>
            </a:r>
            <a:r>
              <a:rPr lang="en-US" sz="2400" i="1" dirty="0" err="1" smtClean="0"/>
              <a:t>session.getAttribute</a:t>
            </a:r>
            <a:r>
              <a:rPr lang="en-US" sz="2400" i="1" dirty="0" smtClean="0"/>
              <a:t>("username");</a:t>
            </a:r>
          </a:p>
          <a:p>
            <a:pPr>
              <a:buNone/>
            </a:pPr>
            <a:r>
              <a:rPr lang="en-US" sz="2400" dirty="0" smtClean="0"/>
              <a:t>	</a:t>
            </a:r>
            <a:r>
              <a:rPr lang="en-US" sz="2400" i="1" dirty="0" smtClean="0"/>
              <a:t>//</a:t>
            </a:r>
            <a:r>
              <a:rPr lang="en-US" sz="2400" i="1" dirty="0" err="1" smtClean="0"/>
              <a:t>session.invalidate</a:t>
            </a:r>
            <a:r>
              <a:rPr lang="en-US" sz="2400" i="1" dirty="0" smtClean="0"/>
              <a:t>()</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a:t>
            </a:r>
            <a:r>
              <a:rPr lang="en-US" sz="2800" b="1" dirty="0" smtClean="0">
                <a:solidFill>
                  <a:srgbClr val="0070C0"/>
                </a:solidFill>
              </a:rPr>
              <a:t>Cookie</a:t>
            </a:r>
          </a:p>
          <a:p>
            <a:r>
              <a:rPr lang="en-US" sz="2400" dirty="0" smtClean="0"/>
              <a:t>A </a:t>
            </a:r>
            <a:r>
              <a:rPr lang="en-US" sz="2400" b="1" dirty="0" smtClean="0"/>
              <a:t>cookie</a:t>
            </a:r>
            <a:r>
              <a:rPr lang="en-US" sz="2400" dirty="0" smtClean="0"/>
              <a:t>, also known as an </a:t>
            </a:r>
            <a:r>
              <a:rPr lang="en-US" sz="2400" b="1" dirty="0" smtClean="0"/>
              <a:t>HTTP cookie</a:t>
            </a:r>
            <a:r>
              <a:rPr lang="en-US" sz="2400" dirty="0" smtClean="0"/>
              <a:t>, </a:t>
            </a:r>
            <a:r>
              <a:rPr lang="en-US" sz="2400" b="1" dirty="0" smtClean="0"/>
              <a:t>web cookie</a:t>
            </a:r>
            <a:r>
              <a:rPr lang="en-US" sz="2400" dirty="0" smtClean="0"/>
              <a:t>, </a:t>
            </a:r>
            <a:r>
              <a:rPr lang="en-US" sz="2400" b="1" dirty="0" smtClean="0"/>
              <a:t>Internet cookie</a:t>
            </a:r>
            <a:r>
              <a:rPr lang="en-US" sz="2400" dirty="0" smtClean="0"/>
              <a:t>, or </a:t>
            </a:r>
            <a:r>
              <a:rPr lang="en-US" sz="2400" b="1" dirty="0" smtClean="0"/>
              <a:t>browser cookie</a:t>
            </a:r>
            <a:r>
              <a:rPr lang="en-US" sz="2400" dirty="0" smtClean="0"/>
              <a:t>, is a small piece of data sent from a website (web application) and stored in a user's web browser while the user is browsing that website (web app).</a:t>
            </a:r>
            <a:endParaRPr lang="en-US" sz="2400" b="1" dirty="0" smtClean="0"/>
          </a:p>
          <a:p>
            <a:r>
              <a:rPr lang="en-US" sz="2400" dirty="0" smtClean="0"/>
              <a:t>A cookie, the information is stored on the user’s computer.</a:t>
            </a:r>
          </a:p>
          <a:p>
            <a:endParaRPr lang="en-US" sz="2400" dirty="0" smtClean="0"/>
          </a:p>
          <a:p>
            <a:pPr>
              <a:buNone/>
            </a:pPr>
            <a:r>
              <a:rPr lang="en-US" sz="2400" b="1" dirty="0" smtClean="0"/>
              <a:t>	Creating Cookie</a:t>
            </a:r>
          </a:p>
          <a:p>
            <a:pPr>
              <a:buNone/>
            </a:pPr>
            <a:r>
              <a:rPr lang="en-US" sz="2400" dirty="0" smtClean="0"/>
              <a:t>	</a:t>
            </a:r>
            <a:r>
              <a:rPr lang="en-US" sz="2400" i="1" dirty="0" smtClean="0"/>
              <a:t>String username=</a:t>
            </a:r>
            <a:r>
              <a:rPr lang="en-US" sz="2400" i="1" dirty="0" err="1" smtClean="0"/>
              <a:t>request.getParameter</a:t>
            </a:r>
            <a:r>
              <a:rPr lang="en-US" sz="2400" i="1" dirty="0" smtClean="0"/>
              <a:t>("</a:t>
            </a:r>
            <a:r>
              <a:rPr lang="en-US" sz="2400" i="1" dirty="0" err="1" smtClean="0"/>
              <a:t>txtUsername</a:t>
            </a:r>
            <a:r>
              <a:rPr lang="en-US" sz="2400" i="1" dirty="0" smtClean="0"/>
              <a:t>"); </a:t>
            </a:r>
          </a:p>
          <a:p>
            <a:pPr>
              <a:buNone/>
            </a:pPr>
            <a:r>
              <a:rPr lang="en-US" sz="2400" i="1" dirty="0" smtClean="0"/>
              <a:t>	Cookie </a:t>
            </a:r>
            <a:r>
              <a:rPr lang="en-US" sz="2400" i="1" dirty="0" err="1" smtClean="0"/>
              <a:t>cookie</a:t>
            </a:r>
            <a:r>
              <a:rPr lang="en-US" sz="2400" i="1" dirty="0" smtClean="0"/>
              <a:t>=new Cookie("username", username);            </a:t>
            </a:r>
            <a:r>
              <a:rPr lang="en-US" sz="2400" i="1" dirty="0" err="1" smtClean="0"/>
              <a:t>cookie.setMaxAge</a:t>
            </a:r>
            <a:r>
              <a:rPr lang="en-US" sz="2400" i="1" dirty="0" smtClean="0"/>
              <a:t>(60*60*24*30);           </a:t>
            </a:r>
            <a:r>
              <a:rPr lang="en-US" sz="2400" i="1" dirty="0" err="1" smtClean="0"/>
              <a:t>response.addCookie</a:t>
            </a:r>
            <a:r>
              <a:rPr lang="en-US" sz="2400" i="1" dirty="0" smtClean="0"/>
              <a:t>(cookie);</a:t>
            </a:r>
            <a:endParaRPr lang="en-US" sz="2400" i="1"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Getting Cookie</a:t>
            </a:r>
          </a:p>
          <a:p>
            <a:pPr>
              <a:buNone/>
            </a:pPr>
            <a:r>
              <a:rPr lang="en-US" sz="2400" dirty="0" smtClean="0"/>
              <a:t>	</a:t>
            </a:r>
            <a:r>
              <a:rPr lang="en-US" sz="2400" i="1" dirty="0" smtClean="0"/>
              <a:t>Cookie cookies[] = </a:t>
            </a:r>
            <a:r>
              <a:rPr lang="en-US" sz="2400" i="1" dirty="0" err="1" smtClean="0"/>
              <a:t>request.getCookies</a:t>
            </a:r>
            <a:r>
              <a:rPr lang="en-US" sz="2400" i="1" dirty="0" smtClean="0"/>
              <a:t>(); </a:t>
            </a:r>
          </a:p>
          <a:p>
            <a:pPr>
              <a:buNone/>
            </a:pPr>
            <a:r>
              <a:rPr lang="en-US" sz="2400" i="1" dirty="0" smtClean="0"/>
              <a:t>	Cookie </a:t>
            </a:r>
            <a:r>
              <a:rPr lang="en-US" sz="2400" i="1" dirty="0" err="1" smtClean="0"/>
              <a:t>mycookie</a:t>
            </a:r>
            <a:r>
              <a:rPr lang="en-US" sz="2400" i="1" dirty="0" smtClean="0"/>
              <a:t> = null;</a:t>
            </a:r>
          </a:p>
          <a:p>
            <a:pPr>
              <a:buNone/>
            </a:pPr>
            <a:r>
              <a:rPr lang="en-US" sz="2400" i="1" dirty="0" smtClean="0"/>
              <a:t>	if (cookies != null) {       </a:t>
            </a:r>
          </a:p>
          <a:p>
            <a:pPr>
              <a:buNone/>
            </a:pPr>
            <a:r>
              <a:rPr lang="en-US" sz="2400" i="1" dirty="0" smtClean="0"/>
              <a:t>		for (int </a:t>
            </a:r>
            <a:r>
              <a:rPr lang="en-US" sz="2400" i="1" dirty="0" err="1" smtClean="0"/>
              <a:t>i</a:t>
            </a:r>
            <a:r>
              <a:rPr lang="en-US" sz="2400" i="1" dirty="0" smtClean="0"/>
              <a:t> = 0; </a:t>
            </a:r>
            <a:r>
              <a:rPr lang="en-US" sz="2400" i="1" dirty="0" err="1" smtClean="0"/>
              <a:t>i</a:t>
            </a:r>
            <a:r>
              <a:rPr lang="en-US" sz="2400" i="1" dirty="0" smtClean="0"/>
              <a:t> &lt; </a:t>
            </a:r>
            <a:r>
              <a:rPr lang="en-US" sz="2400" i="1" dirty="0" err="1" smtClean="0"/>
              <a:t>cookies.length</a:t>
            </a:r>
            <a:r>
              <a:rPr lang="en-US" sz="2400" i="1" dirty="0" smtClean="0"/>
              <a:t>; </a:t>
            </a:r>
            <a:r>
              <a:rPr lang="en-US" sz="2400" i="1" dirty="0" err="1" smtClean="0"/>
              <a:t>i</a:t>
            </a:r>
            <a:r>
              <a:rPr lang="en-US" sz="2400" i="1" dirty="0" smtClean="0"/>
              <a:t>++) {</a:t>
            </a:r>
          </a:p>
          <a:p>
            <a:pPr>
              <a:buNone/>
            </a:pPr>
            <a:r>
              <a:rPr lang="en-US" sz="2400" i="1" dirty="0" smtClean="0"/>
              <a:t>			if (cookies[</a:t>
            </a:r>
            <a:r>
              <a:rPr lang="en-US" sz="2400" i="1" dirty="0" err="1" smtClean="0"/>
              <a:t>i</a:t>
            </a:r>
            <a:r>
              <a:rPr lang="en-US" sz="2400" i="1" dirty="0" smtClean="0"/>
              <a:t>].</a:t>
            </a:r>
            <a:r>
              <a:rPr lang="en-US" sz="2400" i="1" dirty="0" err="1" smtClean="0"/>
              <a:t>getName</a:t>
            </a:r>
            <a:r>
              <a:rPr lang="en-US" sz="2400" i="1" dirty="0" smtClean="0"/>
              <a:t>().equals("username")) { </a:t>
            </a:r>
          </a:p>
          <a:p>
            <a:pPr>
              <a:buNone/>
            </a:pPr>
            <a:r>
              <a:rPr lang="en-US" sz="2400" i="1" dirty="0" smtClean="0"/>
              <a:t>				</a:t>
            </a:r>
            <a:r>
              <a:rPr lang="en-US" sz="2400" i="1" dirty="0" err="1" smtClean="0"/>
              <a:t>mycookie</a:t>
            </a:r>
            <a:r>
              <a:rPr lang="en-US" sz="2400" i="1" dirty="0" smtClean="0"/>
              <a:t> = cookies[</a:t>
            </a:r>
            <a:r>
              <a:rPr lang="en-US" sz="2400" i="1" dirty="0" err="1" smtClean="0"/>
              <a:t>i</a:t>
            </a:r>
            <a:r>
              <a:rPr lang="en-US" sz="2400" i="1" dirty="0" smtClean="0"/>
              <a:t>];</a:t>
            </a:r>
          </a:p>
          <a:p>
            <a:pPr>
              <a:buNone/>
            </a:pPr>
            <a:r>
              <a:rPr lang="en-US" sz="2400" i="1" dirty="0" smtClean="0"/>
              <a:t>				break;            </a:t>
            </a:r>
          </a:p>
          <a:p>
            <a:pPr>
              <a:buNone/>
            </a:pPr>
            <a:r>
              <a:rPr lang="en-US" sz="2400" i="1" dirty="0" smtClean="0"/>
              <a:t>			}       </a:t>
            </a:r>
          </a:p>
          <a:p>
            <a:pPr>
              <a:buNone/>
            </a:pPr>
            <a:r>
              <a:rPr lang="en-US" sz="2400" i="1" dirty="0" smtClean="0"/>
              <a:t>		}    </a:t>
            </a:r>
          </a:p>
          <a:p>
            <a:pPr>
              <a:buNone/>
            </a:pPr>
            <a:r>
              <a:rPr lang="en-US" sz="2400" i="1" dirty="0" smtClean="0"/>
              <a:t>	}</a:t>
            </a:r>
          </a:p>
          <a:p>
            <a:pPr>
              <a:buNone/>
            </a:pPr>
            <a:r>
              <a:rPr lang="en-US" sz="2400" i="1" dirty="0" smtClean="0"/>
              <a:t>	String </a:t>
            </a:r>
            <a:r>
              <a:rPr lang="en-US" sz="2400" i="1" dirty="0" err="1" smtClean="0"/>
              <a:t>userName</a:t>
            </a:r>
            <a:r>
              <a:rPr lang="en-US" sz="2400" i="1" dirty="0" smtClean="0"/>
              <a:t> = </a:t>
            </a:r>
            <a:r>
              <a:rPr lang="en-US" sz="2400" i="1" dirty="0" err="1" smtClean="0"/>
              <a:t>mycookie.getValue</a:t>
            </a:r>
            <a:r>
              <a:rPr lang="en-US" sz="2400" i="1" dirty="0" smtClean="0"/>
              <a:t>();</a:t>
            </a:r>
          </a:p>
          <a:p>
            <a:pPr>
              <a:buNone/>
            </a:pPr>
            <a:endParaRPr lang="en-US" sz="2400" dirty="0"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67000"/>
            <a:ext cx="9144000" cy="914400"/>
          </a:xfrm>
        </p:spPr>
        <p:txBody>
          <a:bodyPr>
            <a:noAutofit/>
          </a:bodyPr>
          <a:lstStyle/>
          <a:p>
            <a:r>
              <a:rPr lang="en-US" sz="4000" b="1" dirty="0" smtClean="0">
                <a:solidFill>
                  <a:srgbClr val="FF0000"/>
                </a:solidFill>
              </a:rPr>
              <a:t>Introductory Concept of Java Beans</a:t>
            </a:r>
            <a:endParaRPr lang="en-US" sz="4000" b="1" dirty="0">
              <a:solidFill>
                <a:srgbClr val="FF0000"/>
              </a:solidFil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Introductory Concept of Java Beans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Java Beans</a:t>
            </a:r>
          </a:p>
          <a:p>
            <a:r>
              <a:rPr lang="en-US" sz="2400" b="1" dirty="0" smtClean="0"/>
              <a:t>JavaBeans</a:t>
            </a:r>
            <a:r>
              <a:rPr lang="en-US" sz="2400" dirty="0" smtClean="0"/>
              <a:t> are classes that encapsulate many objects into a single object (the bean).</a:t>
            </a:r>
          </a:p>
          <a:p>
            <a:r>
              <a:rPr lang="en-US" sz="2400" dirty="0" smtClean="0"/>
              <a:t>They are serializable, have a 0-argument constructor, and allow access to properties using getter and setter methods. </a:t>
            </a:r>
          </a:p>
          <a:p>
            <a:r>
              <a:rPr lang="en-US" sz="2400" dirty="0" smtClean="0"/>
              <a:t>The name "Bean" was  to encompass this standard, which aims to create reusable software components for Java.</a:t>
            </a:r>
          </a:p>
          <a:p>
            <a:r>
              <a:rPr lang="en-US" sz="2400" dirty="0" smtClean="0"/>
              <a:t>There is no restriction on the capability of a Bean.</a:t>
            </a:r>
          </a:p>
          <a:p>
            <a:r>
              <a:rPr lang="en-US" sz="2400" dirty="0" smtClean="0"/>
              <a:t>It may perform a simple function, such as obtaining an inventory value, or a complex function, such as forecasting the performance of a stock portfolio.</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Creating Classes</a:t>
            </a:r>
            <a:endParaRPr lang="en-US" b="1" dirty="0">
              <a:solidFill>
                <a:srgbClr val="FF0000"/>
              </a:solidFill>
            </a:endParaRPr>
          </a:p>
        </p:txBody>
      </p:sp>
      <p:sp>
        <p:nvSpPr>
          <p:cNvPr id="4" name="Content Placeholder 3"/>
          <p:cNvSpPr>
            <a:spLocks noGrp="1"/>
          </p:cNvSpPr>
          <p:nvPr>
            <p:ph idx="1"/>
          </p:nvPr>
        </p:nvSpPr>
        <p:spPr>
          <a:xfrm>
            <a:off x="457200" y="990600"/>
            <a:ext cx="8229600" cy="5867400"/>
          </a:xfrm>
        </p:spPr>
        <p:txBody>
          <a:bodyPr>
            <a:normAutofit fontScale="47500" lnSpcReduction="20000"/>
          </a:bodyPr>
          <a:lstStyle/>
          <a:p>
            <a:pPr>
              <a:buNone/>
            </a:pPr>
            <a:r>
              <a:rPr lang="en-US" dirty="0" smtClean="0"/>
              <a:t>class </a:t>
            </a:r>
            <a:r>
              <a:rPr lang="en-US" dirty="0" err="1" smtClean="0"/>
              <a:t>BicycleDemo</a:t>
            </a:r>
            <a:r>
              <a:rPr lang="en-US" dirty="0" smtClean="0"/>
              <a:t> {</a:t>
            </a:r>
          </a:p>
          <a:p>
            <a:pPr>
              <a:buNone/>
            </a:pPr>
            <a:r>
              <a:rPr lang="en-US" dirty="0" smtClean="0"/>
              <a:t>    public static void main(String[] </a:t>
            </a:r>
            <a:r>
              <a:rPr lang="en-US" dirty="0" err="1" smtClean="0"/>
              <a:t>args</a:t>
            </a:r>
            <a:r>
              <a:rPr lang="en-US" dirty="0" smtClean="0"/>
              <a:t>) {</a:t>
            </a:r>
          </a:p>
          <a:p>
            <a:pPr>
              <a:buNone/>
            </a:pPr>
            <a:r>
              <a:rPr lang="en-US" dirty="0" smtClean="0"/>
              <a:t> </a:t>
            </a:r>
          </a:p>
          <a:p>
            <a:pPr>
              <a:buNone/>
            </a:pPr>
            <a:r>
              <a:rPr lang="en-US" dirty="0" smtClean="0"/>
              <a:t>        // Create two different Bicycle objects</a:t>
            </a:r>
          </a:p>
          <a:p>
            <a:pPr>
              <a:buNone/>
            </a:pPr>
            <a:r>
              <a:rPr lang="en-US" dirty="0" smtClean="0"/>
              <a:t>        Bicycle bike1 = new Bicycle();</a:t>
            </a:r>
          </a:p>
          <a:p>
            <a:pPr>
              <a:buNone/>
            </a:pPr>
            <a:r>
              <a:rPr lang="en-US" dirty="0" smtClean="0"/>
              <a:t>        Bicycle bike2 = new Bicycle();</a:t>
            </a:r>
          </a:p>
          <a:p>
            <a:pPr>
              <a:buNone/>
            </a:pPr>
            <a:r>
              <a:rPr lang="en-US" dirty="0" smtClean="0"/>
              <a:t> </a:t>
            </a:r>
          </a:p>
          <a:p>
            <a:pPr>
              <a:buNone/>
            </a:pPr>
            <a:r>
              <a:rPr lang="en-US" dirty="0" smtClean="0"/>
              <a:t>        // Invoke methods on those objects</a:t>
            </a:r>
          </a:p>
          <a:p>
            <a:pPr>
              <a:buNone/>
            </a:pPr>
            <a:r>
              <a:rPr lang="en-US" dirty="0" smtClean="0"/>
              <a:t>        bike1.changeCadence(50);</a:t>
            </a:r>
          </a:p>
          <a:p>
            <a:pPr>
              <a:buNone/>
            </a:pPr>
            <a:r>
              <a:rPr lang="en-US" dirty="0" smtClean="0"/>
              <a:t>        bike1.speedUp(10);</a:t>
            </a:r>
          </a:p>
          <a:p>
            <a:pPr>
              <a:buNone/>
            </a:pPr>
            <a:r>
              <a:rPr lang="en-US" dirty="0" smtClean="0"/>
              <a:t>        bike1.changeGear(2);</a:t>
            </a:r>
          </a:p>
          <a:p>
            <a:pPr>
              <a:buNone/>
            </a:pPr>
            <a:r>
              <a:rPr lang="en-US" dirty="0" smtClean="0"/>
              <a:t>        bike1.printStates();</a:t>
            </a:r>
          </a:p>
          <a:p>
            <a:pPr>
              <a:buNone/>
            </a:pPr>
            <a:r>
              <a:rPr lang="en-US" dirty="0" smtClean="0"/>
              <a:t> </a:t>
            </a:r>
          </a:p>
          <a:p>
            <a:pPr>
              <a:buNone/>
            </a:pPr>
            <a:r>
              <a:rPr lang="en-US" dirty="0" smtClean="0"/>
              <a:t>        bike2.changeCadence(50);</a:t>
            </a:r>
          </a:p>
          <a:p>
            <a:pPr>
              <a:buNone/>
            </a:pPr>
            <a:r>
              <a:rPr lang="en-US" dirty="0" smtClean="0"/>
              <a:t>        bike2.speedUp(10);</a:t>
            </a:r>
          </a:p>
          <a:p>
            <a:pPr>
              <a:buNone/>
            </a:pPr>
            <a:r>
              <a:rPr lang="en-US" dirty="0" smtClean="0"/>
              <a:t>        bike2.changeGear(2);</a:t>
            </a:r>
          </a:p>
          <a:p>
            <a:pPr>
              <a:buNone/>
            </a:pPr>
            <a:r>
              <a:rPr lang="en-US" dirty="0" smtClean="0"/>
              <a:t>        bike2.changeCadence(40);</a:t>
            </a:r>
          </a:p>
          <a:p>
            <a:pPr>
              <a:buNone/>
            </a:pPr>
            <a:r>
              <a:rPr lang="en-US" dirty="0" smtClean="0"/>
              <a:t>        bike2.speedUp(10);</a:t>
            </a:r>
          </a:p>
          <a:p>
            <a:pPr>
              <a:buNone/>
            </a:pPr>
            <a:r>
              <a:rPr lang="en-US" dirty="0" smtClean="0"/>
              <a:t>        bike2.changeGear(3);</a:t>
            </a:r>
          </a:p>
          <a:p>
            <a:pPr>
              <a:buNone/>
            </a:pPr>
            <a:r>
              <a:rPr lang="en-US" dirty="0" smtClean="0"/>
              <a:t>        bike2.printStates();</a:t>
            </a:r>
          </a:p>
          <a:p>
            <a:pPr>
              <a:buNone/>
            </a:pPr>
            <a:r>
              <a:rPr lang="en-US" dirty="0" smtClean="0"/>
              <a:t>    }</a:t>
            </a:r>
          </a:p>
          <a:p>
            <a:pPr>
              <a:buNone/>
            </a:pPr>
            <a:r>
              <a:rPr lang="en-US" dirty="0" smtClean="0"/>
              <a:t>}</a:t>
            </a:r>
            <a:endParaRPr lang="en-US" dirty="0"/>
          </a:p>
        </p:txBody>
      </p:sp>
      <p:graphicFrame>
        <p:nvGraphicFramePr>
          <p:cNvPr id="5" name="Object 4"/>
          <p:cNvGraphicFramePr>
            <a:graphicFrameLocks noChangeAspect="1"/>
          </p:cNvGraphicFramePr>
          <p:nvPr/>
        </p:nvGraphicFramePr>
        <p:xfrm>
          <a:off x="5410200" y="2895600"/>
          <a:ext cx="1485900" cy="685800"/>
        </p:xfrm>
        <a:graphic>
          <a:graphicData uri="http://schemas.openxmlformats.org/presentationml/2006/ole">
            <p:oleObj spid="_x0000_s60417" name="Packager Shell Object" r:id="rId4" imgW="1486080" imgH="685800" progId="Package">
              <p:embed/>
            </p:oleObj>
          </a:graphicData>
        </a:graphic>
      </p:graphicFrame>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Introductory Concept of Java Beans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Bean Development Kit (BDK)</a:t>
            </a:r>
            <a:endParaRPr lang="en-US" sz="2400" dirty="0" smtClean="0"/>
          </a:p>
          <a:p>
            <a:pPr>
              <a:buNone/>
            </a:pPr>
            <a:r>
              <a:rPr lang="en-US" sz="2400" dirty="0" smtClean="0"/>
              <a:t>	</a:t>
            </a:r>
            <a:r>
              <a:rPr lang="en-US" sz="2400" u="sng" dirty="0" smtClean="0"/>
              <a:t>BDK is (according to </a:t>
            </a:r>
            <a:r>
              <a:rPr lang="en-US" sz="2400" u="sng" dirty="0" smtClean="0">
                <a:hlinkClick r:id="rId3"/>
              </a:rPr>
              <a:t>allinterview.com</a:t>
            </a:r>
            <a:r>
              <a:rPr lang="en-US" sz="2400" u="sng" dirty="0" smtClean="0"/>
              <a:t>):</a:t>
            </a:r>
          </a:p>
          <a:p>
            <a:r>
              <a:rPr lang="en-US" sz="2400" i="1" dirty="0" smtClean="0"/>
              <a:t>Bean Development Kit is a tool that enables to </a:t>
            </a:r>
            <a:r>
              <a:rPr lang="en-US" sz="2400" i="1" dirty="0" err="1" smtClean="0"/>
              <a:t>create,configure</a:t>
            </a:r>
            <a:r>
              <a:rPr lang="en-US" sz="2400" i="1" dirty="0" smtClean="0"/>
              <a:t> and connect a set of Beans and it can be used to test Beans without writing a code.</a:t>
            </a:r>
            <a:endParaRPr lang="en-US" sz="2400" dirty="0" smtClean="0"/>
          </a:p>
          <a:p>
            <a:pPr>
              <a:buNone/>
            </a:pPr>
            <a:r>
              <a:rPr lang="en-US" sz="2400" dirty="0" smtClean="0"/>
              <a:t>	</a:t>
            </a:r>
            <a:r>
              <a:rPr lang="en-US" sz="2400" u="sng" dirty="0" smtClean="0"/>
              <a:t>and according to </a:t>
            </a:r>
            <a:r>
              <a:rPr lang="en-US" sz="2400" u="sng" dirty="0" err="1" smtClean="0"/>
              <a:t>mindprods</a:t>
            </a:r>
            <a:r>
              <a:rPr lang="en-US" sz="2400" u="sng" dirty="0" smtClean="0"/>
              <a:t> glossary:</a:t>
            </a:r>
          </a:p>
          <a:p>
            <a:r>
              <a:rPr lang="en-US" sz="2400" i="1" dirty="0" smtClean="0"/>
              <a:t>Bean Development Kit. It is now obsolete. Code-building features of modern IDEs take over much of the function of the BDK.</a:t>
            </a:r>
            <a:r>
              <a:rPr lang="en-US" sz="2400" dirty="0" smtClean="0"/>
              <a:t> </a:t>
            </a:r>
          </a:p>
          <a:p>
            <a:pPr>
              <a:buNone/>
            </a:pPr>
            <a:endParaRPr lang="en-US" sz="900" b="1" dirty="0" smtClean="0"/>
          </a:p>
          <a:p>
            <a:pPr>
              <a:buNone/>
            </a:pPr>
            <a:r>
              <a:rPr lang="en-US" sz="2400" b="1" dirty="0" smtClean="0"/>
              <a:t>	Bean Builder</a:t>
            </a:r>
          </a:p>
          <a:p>
            <a:pPr>
              <a:buNone/>
            </a:pPr>
            <a:r>
              <a:rPr lang="en-US" sz="2400" b="1" dirty="0" smtClean="0"/>
              <a:t>	Bean Builder</a:t>
            </a:r>
            <a:r>
              <a:rPr lang="en-US" sz="2400" dirty="0" smtClean="0"/>
              <a:t> is a pure Java application, built over market proven and open standards such as XML, Java Beans, and JFC/Swing.</a:t>
            </a:r>
          </a:p>
          <a:p>
            <a:pPr>
              <a:buNone/>
            </a:pPr>
            <a:r>
              <a:rPr lang="en-US" sz="2400" b="1" dirty="0" smtClean="0">
                <a:hlinkClick r:id="rId4"/>
              </a:rPr>
              <a:t>http://www.cs.wustl.edu/~kjg/cs102/Notes/JavaBeans/</a:t>
            </a:r>
            <a:endParaRPr lang="en-US" sz="2400" b="1" dirty="0" smtClean="0"/>
          </a:p>
          <a:p>
            <a:pPr>
              <a:buNone/>
            </a:pPr>
            <a:r>
              <a:rPr lang="en-US" sz="2400" b="1" dirty="0" smtClean="0">
                <a:hlinkClick r:id="rId5"/>
              </a:rPr>
              <a:t>http://www.javaworld.com/article/2077005/client-side-java/the-beanbox--sun-s-javabeans-test-container.html</a:t>
            </a:r>
            <a:r>
              <a:rPr lang="en-US" sz="2400" b="1" dirty="0" smtClean="0"/>
              <a:t> </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Introductory Concept of Java Beans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a:t>
            </a:r>
            <a:r>
              <a:rPr lang="en-US" sz="2400" b="1" dirty="0" err="1" smtClean="0"/>
              <a:t>Persistance</a:t>
            </a:r>
            <a:r>
              <a:rPr lang="en-US" sz="2400" b="1" dirty="0" smtClean="0"/>
              <a:t> </a:t>
            </a:r>
          </a:p>
          <a:p>
            <a:r>
              <a:rPr lang="en-US" sz="2400" i="1" dirty="0" smtClean="0"/>
              <a:t>Persistence</a:t>
            </a:r>
            <a:r>
              <a:rPr lang="en-US" sz="2400" dirty="0" smtClean="0"/>
              <a:t> is the ability to save the current state of a Bean, including the values of a Bean’s properties and instance variables, to nonvolatile storage and to retrieve them at a later time.</a:t>
            </a:r>
          </a:p>
          <a:p>
            <a:endParaRPr lang="en-US" sz="2400" b="1" dirty="0" smtClean="0"/>
          </a:p>
          <a:p>
            <a:pPr lvl="1" algn="ctr">
              <a:buNone/>
            </a:pPr>
            <a:r>
              <a:rPr lang="en-US" sz="2000" b="1" dirty="0" smtClean="0"/>
              <a:t>Take Reference from </a:t>
            </a:r>
            <a:r>
              <a:rPr lang="en-US" sz="2000" b="1" smtClean="0"/>
              <a:t>below provided </a:t>
            </a:r>
            <a:r>
              <a:rPr lang="en-US" sz="2000" b="1" dirty="0" err="1" smtClean="0"/>
              <a:t>ebook</a:t>
            </a:r>
            <a:endParaRPr lang="en-US" sz="2000" b="1" dirty="0" smtClean="0"/>
          </a:p>
          <a:p>
            <a:pPr algn="ctr">
              <a:buNone/>
            </a:pPr>
            <a:r>
              <a:rPr lang="en-US" sz="2400" dirty="0" smtClean="0"/>
              <a:t>	</a:t>
            </a:r>
            <a:r>
              <a:rPr lang="en-US" sz="2400" b="1" dirty="0" smtClean="0"/>
              <a:t>CHAPTER 29 Java Beans</a:t>
            </a:r>
          </a:p>
          <a:p>
            <a:pPr algn="ctr">
              <a:buNone/>
            </a:pPr>
            <a:r>
              <a:rPr lang="en-US" sz="2400" b="1" dirty="0" smtClean="0"/>
              <a:t>Java: The Complete Reference™ - Herbert </a:t>
            </a:r>
            <a:r>
              <a:rPr lang="en-US" sz="2400" b="1" dirty="0" err="1" smtClean="0"/>
              <a:t>Schildt</a:t>
            </a:r>
            <a:endParaRPr lang="en-US" sz="2400" b="1" dirty="0" smtClean="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Introductory Concept of Java Beans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Creating  a New Bean</a:t>
            </a:r>
          </a:p>
        </p:txBody>
      </p:sp>
      <p:graphicFrame>
        <p:nvGraphicFramePr>
          <p:cNvPr id="4" name="Object 3"/>
          <p:cNvGraphicFramePr>
            <a:graphicFrameLocks noChangeAspect="1"/>
          </p:cNvGraphicFramePr>
          <p:nvPr/>
        </p:nvGraphicFramePr>
        <p:xfrm>
          <a:off x="3886200" y="3086100"/>
          <a:ext cx="1371600" cy="685800"/>
        </p:xfrm>
        <a:graphic>
          <a:graphicData uri="http://schemas.openxmlformats.org/presentationml/2006/ole">
            <p:oleObj spid="_x0000_s86018" name="Packager Shell Object" r:id="rId4" imgW="1371960" imgH="685800" progId="Package">
              <p:embed/>
            </p:oleObj>
          </a:graphicData>
        </a:graphic>
      </p:graphicFrame>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normAutofit/>
          </a:bodyPr>
          <a:lstStyle/>
          <a:p>
            <a:r>
              <a:rPr lang="en-US" b="1" dirty="0" smtClean="0">
                <a:solidFill>
                  <a:srgbClr val="FF0000"/>
                </a:solidFill>
              </a:rPr>
              <a:t>Questions ???</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Interfaces</a:t>
            </a:r>
            <a:endParaRPr lang="en-US" b="1" dirty="0">
              <a:solidFill>
                <a:srgbClr val="FF0000"/>
              </a:solidFill>
            </a:endParaRPr>
          </a:p>
        </p:txBody>
      </p:sp>
      <p:sp>
        <p:nvSpPr>
          <p:cNvPr id="4" name="Content Placeholder 3"/>
          <p:cNvSpPr>
            <a:spLocks noGrp="1"/>
          </p:cNvSpPr>
          <p:nvPr>
            <p:ph idx="1"/>
          </p:nvPr>
        </p:nvSpPr>
        <p:spPr>
          <a:xfrm>
            <a:off x="457200" y="990600"/>
            <a:ext cx="8229600" cy="5867400"/>
          </a:xfrm>
        </p:spPr>
        <p:txBody>
          <a:bodyPr>
            <a:normAutofit fontScale="85000" lnSpcReduction="10000"/>
          </a:bodyPr>
          <a:lstStyle/>
          <a:p>
            <a:r>
              <a:rPr lang="en-US" dirty="0" smtClean="0"/>
              <a:t>A </a:t>
            </a:r>
            <a:r>
              <a:rPr lang="en-US" b="1" dirty="0" smtClean="0"/>
              <a:t>Java interface</a:t>
            </a:r>
            <a:r>
              <a:rPr lang="en-US" dirty="0" smtClean="0"/>
              <a:t> is a bit like a class, except you can only declare methods and variables in the </a:t>
            </a:r>
            <a:r>
              <a:rPr lang="en-US" b="1" dirty="0" smtClean="0"/>
              <a:t>interface</a:t>
            </a:r>
            <a:r>
              <a:rPr lang="en-US" dirty="0" smtClean="0"/>
              <a:t>. </a:t>
            </a:r>
          </a:p>
          <a:p>
            <a:r>
              <a:rPr lang="en-US" dirty="0" smtClean="0"/>
              <a:t>You cannot actually implement the methods. </a:t>
            </a:r>
          </a:p>
          <a:p>
            <a:r>
              <a:rPr lang="en-US" dirty="0" smtClean="0"/>
              <a:t>Interfaces are a way to achieve polymorphism in </a:t>
            </a:r>
            <a:r>
              <a:rPr lang="en-US" b="1" dirty="0" smtClean="0"/>
              <a:t>Java</a:t>
            </a:r>
            <a:r>
              <a:rPr lang="en-US" dirty="0" smtClean="0"/>
              <a:t>.</a:t>
            </a:r>
          </a:p>
          <a:p>
            <a:r>
              <a:rPr lang="en-US" dirty="0" smtClean="0"/>
              <a:t>Interfaces cannot be instantiated, but rather are implemented.</a:t>
            </a:r>
          </a:p>
          <a:p>
            <a:r>
              <a:rPr lang="en-US" dirty="0" smtClean="0"/>
              <a:t>A class that implements an interface must implement all of the methods described in the interface, or be an abstract class.</a:t>
            </a:r>
          </a:p>
          <a:p>
            <a:r>
              <a:rPr lang="en-US" dirty="0" smtClean="0"/>
              <a:t>An interface does not contain any constructors.</a:t>
            </a:r>
          </a:p>
          <a:p>
            <a:r>
              <a:rPr lang="en-US" dirty="0" smtClean="0"/>
              <a:t>All of the methods in an interface are abstract.</a:t>
            </a:r>
          </a:p>
          <a:p>
            <a:r>
              <a:rPr lang="en-US" dirty="0" smtClean="0"/>
              <a:t>An interface can extend multiple interfaces</a:t>
            </a:r>
          </a:p>
          <a:p>
            <a:pPr>
              <a:buNone/>
            </a:pPr>
            <a:r>
              <a:rPr lang="en-US" dirty="0" smtClean="0"/>
              <a:t>	</a:t>
            </a:r>
            <a:r>
              <a:rPr lang="en-US" b="1" i="1" dirty="0" smtClean="0"/>
              <a:t>public interface Hockey extends Sports, Event</a:t>
            </a:r>
            <a:endParaRPr lang="en-US" b="1" i="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Interfaces</a:t>
            </a:r>
            <a:endParaRPr lang="en-US" b="1" dirty="0">
              <a:solidFill>
                <a:srgbClr val="FF0000"/>
              </a:solidFill>
            </a:endParaRPr>
          </a:p>
        </p:txBody>
      </p:sp>
      <p:sp>
        <p:nvSpPr>
          <p:cNvPr id="4" name="Content Placeholder 3"/>
          <p:cNvSpPr>
            <a:spLocks noGrp="1"/>
          </p:cNvSpPr>
          <p:nvPr>
            <p:ph idx="1"/>
          </p:nvPr>
        </p:nvSpPr>
        <p:spPr>
          <a:xfrm>
            <a:off x="457200" y="990600"/>
            <a:ext cx="8229600" cy="5257800"/>
          </a:xfrm>
        </p:spPr>
        <p:txBody>
          <a:bodyPr>
            <a:normAutofit/>
          </a:bodyPr>
          <a:lstStyle/>
          <a:p>
            <a:pPr>
              <a:buNone/>
            </a:pPr>
            <a:r>
              <a:rPr lang="en-US" sz="2800" b="1" dirty="0" smtClean="0"/>
              <a:t>	</a:t>
            </a:r>
            <a:r>
              <a:rPr lang="en-US" sz="2800" dirty="0" smtClean="0"/>
              <a:t>interface Bicycle {</a:t>
            </a:r>
          </a:p>
          <a:p>
            <a:pPr lvl="1">
              <a:buNone/>
            </a:pPr>
            <a:r>
              <a:rPr lang="en-US" dirty="0" smtClean="0"/>
              <a:t>	void </a:t>
            </a:r>
            <a:r>
              <a:rPr lang="en-US" dirty="0" err="1" smtClean="0"/>
              <a:t>changeCadence</a:t>
            </a:r>
            <a:r>
              <a:rPr lang="en-US" dirty="0" smtClean="0"/>
              <a:t>(</a:t>
            </a:r>
            <a:r>
              <a:rPr lang="en-US" dirty="0" err="1" smtClean="0"/>
              <a:t>int</a:t>
            </a:r>
            <a:r>
              <a:rPr lang="en-US" dirty="0" smtClean="0"/>
              <a:t> </a:t>
            </a:r>
            <a:r>
              <a:rPr lang="en-US" dirty="0" err="1" smtClean="0"/>
              <a:t>newValue</a:t>
            </a:r>
            <a:r>
              <a:rPr lang="en-US" dirty="0" smtClean="0"/>
              <a:t>); </a:t>
            </a:r>
          </a:p>
          <a:p>
            <a:pPr lvl="1">
              <a:buNone/>
            </a:pPr>
            <a:r>
              <a:rPr lang="en-US" dirty="0" smtClean="0"/>
              <a:t>	void </a:t>
            </a:r>
            <a:r>
              <a:rPr lang="en-US" dirty="0" err="1" smtClean="0"/>
              <a:t>changeGear</a:t>
            </a:r>
            <a:r>
              <a:rPr lang="en-US" dirty="0" smtClean="0"/>
              <a:t>(</a:t>
            </a:r>
            <a:r>
              <a:rPr lang="en-US" dirty="0" err="1" smtClean="0"/>
              <a:t>int</a:t>
            </a:r>
            <a:r>
              <a:rPr lang="en-US" dirty="0" smtClean="0"/>
              <a:t> </a:t>
            </a:r>
            <a:r>
              <a:rPr lang="en-US" dirty="0" err="1" smtClean="0"/>
              <a:t>newValue</a:t>
            </a:r>
            <a:r>
              <a:rPr lang="en-US" dirty="0" smtClean="0"/>
              <a:t>); </a:t>
            </a:r>
          </a:p>
          <a:p>
            <a:pPr lvl="1">
              <a:buNone/>
            </a:pPr>
            <a:r>
              <a:rPr lang="en-US" dirty="0" smtClean="0"/>
              <a:t>	void </a:t>
            </a:r>
            <a:r>
              <a:rPr lang="en-US" dirty="0" err="1" smtClean="0"/>
              <a:t>speedUp</a:t>
            </a:r>
            <a:r>
              <a:rPr lang="en-US" dirty="0" smtClean="0"/>
              <a:t>(</a:t>
            </a:r>
            <a:r>
              <a:rPr lang="en-US" dirty="0" err="1" smtClean="0"/>
              <a:t>int</a:t>
            </a:r>
            <a:r>
              <a:rPr lang="en-US" dirty="0" smtClean="0"/>
              <a:t> increment); </a:t>
            </a:r>
          </a:p>
          <a:p>
            <a:pPr lvl="1">
              <a:buNone/>
            </a:pPr>
            <a:r>
              <a:rPr lang="en-US" dirty="0" smtClean="0"/>
              <a:t>	void </a:t>
            </a:r>
            <a:r>
              <a:rPr lang="en-US" dirty="0" err="1" smtClean="0"/>
              <a:t>applyBrakes</a:t>
            </a:r>
            <a:r>
              <a:rPr lang="en-US" dirty="0" smtClean="0"/>
              <a:t>(</a:t>
            </a:r>
            <a:r>
              <a:rPr lang="en-US" dirty="0" err="1" smtClean="0"/>
              <a:t>int</a:t>
            </a:r>
            <a:r>
              <a:rPr lang="en-US" dirty="0" smtClean="0"/>
              <a:t> decrement); </a:t>
            </a:r>
          </a:p>
          <a:p>
            <a:pPr lvl="1">
              <a:buNone/>
            </a:pPr>
            <a:r>
              <a:rPr lang="en-US"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Interfaces</a:t>
            </a:r>
            <a:endParaRPr lang="en-US" b="1" dirty="0">
              <a:solidFill>
                <a:srgbClr val="FF0000"/>
              </a:solidFill>
            </a:endParaRPr>
          </a:p>
        </p:txBody>
      </p:sp>
      <p:sp>
        <p:nvSpPr>
          <p:cNvPr id="4" name="Content Placeholder 3"/>
          <p:cNvSpPr>
            <a:spLocks noGrp="1"/>
          </p:cNvSpPr>
          <p:nvPr>
            <p:ph idx="1"/>
          </p:nvPr>
        </p:nvSpPr>
        <p:spPr>
          <a:xfrm>
            <a:off x="457200" y="990600"/>
            <a:ext cx="8229600" cy="5867400"/>
          </a:xfrm>
        </p:spPr>
        <p:txBody>
          <a:bodyPr>
            <a:normAutofit fontScale="62500" lnSpcReduction="20000"/>
          </a:bodyPr>
          <a:lstStyle/>
          <a:p>
            <a:pPr>
              <a:buNone/>
            </a:pPr>
            <a:r>
              <a:rPr lang="en-US" dirty="0" smtClean="0"/>
              <a:t>class </a:t>
            </a:r>
            <a:r>
              <a:rPr lang="en-US" dirty="0" err="1" smtClean="0"/>
              <a:t>ACMEBicycle</a:t>
            </a:r>
            <a:r>
              <a:rPr lang="en-US" dirty="0" smtClean="0"/>
              <a:t> </a:t>
            </a:r>
            <a:r>
              <a:rPr lang="en-US" b="1" dirty="0" smtClean="0"/>
              <a:t>implements</a:t>
            </a:r>
            <a:r>
              <a:rPr lang="en-US" dirty="0" smtClean="0"/>
              <a:t> Bicycle {</a:t>
            </a:r>
          </a:p>
          <a:p>
            <a:pPr>
              <a:buNone/>
            </a:pPr>
            <a:r>
              <a:rPr lang="en-US" dirty="0" smtClean="0"/>
              <a:t>	int cadence = 0; int speed = 0; int gear = 1; </a:t>
            </a:r>
          </a:p>
          <a:p>
            <a:pPr>
              <a:buNone/>
            </a:pPr>
            <a:r>
              <a:rPr lang="en-US" dirty="0" smtClean="0"/>
              <a:t>	void </a:t>
            </a:r>
            <a:r>
              <a:rPr lang="en-US" dirty="0" err="1" smtClean="0"/>
              <a:t>changeCadence</a:t>
            </a:r>
            <a:r>
              <a:rPr lang="en-US" dirty="0" smtClean="0"/>
              <a:t>(</a:t>
            </a:r>
            <a:r>
              <a:rPr lang="en-US" dirty="0" err="1" smtClean="0"/>
              <a:t>int</a:t>
            </a:r>
            <a:r>
              <a:rPr lang="en-US" dirty="0" smtClean="0"/>
              <a:t> </a:t>
            </a:r>
            <a:r>
              <a:rPr lang="en-US" dirty="0" err="1" smtClean="0"/>
              <a:t>newValue</a:t>
            </a:r>
            <a:r>
              <a:rPr lang="en-US" dirty="0" smtClean="0"/>
              <a:t>) { </a:t>
            </a:r>
          </a:p>
          <a:p>
            <a:pPr>
              <a:buNone/>
            </a:pPr>
            <a:r>
              <a:rPr lang="en-US" dirty="0" smtClean="0"/>
              <a:t>		cadence = </a:t>
            </a:r>
            <a:r>
              <a:rPr lang="en-US" dirty="0" err="1" smtClean="0"/>
              <a:t>newValue</a:t>
            </a:r>
            <a:r>
              <a:rPr lang="en-US" dirty="0" smtClean="0"/>
              <a:t>; </a:t>
            </a:r>
          </a:p>
          <a:p>
            <a:pPr>
              <a:buNone/>
            </a:pPr>
            <a:r>
              <a:rPr lang="en-US" dirty="0" smtClean="0"/>
              <a:t>	} </a:t>
            </a:r>
          </a:p>
          <a:p>
            <a:pPr>
              <a:buNone/>
            </a:pPr>
            <a:r>
              <a:rPr lang="en-US" dirty="0" smtClean="0"/>
              <a:t>	void </a:t>
            </a:r>
            <a:r>
              <a:rPr lang="en-US" dirty="0" err="1" smtClean="0"/>
              <a:t>changeGear</a:t>
            </a:r>
            <a:r>
              <a:rPr lang="en-US" dirty="0" smtClean="0"/>
              <a:t>(</a:t>
            </a:r>
            <a:r>
              <a:rPr lang="en-US" dirty="0" err="1" smtClean="0"/>
              <a:t>int</a:t>
            </a:r>
            <a:r>
              <a:rPr lang="en-US" dirty="0" smtClean="0"/>
              <a:t> </a:t>
            </a:r>
            <a:r>
              <a:rPr lang="en-US" dirty="0" err="1" smtClean="0"/>
              <a:t>newValue</a:t>
            </a:r>
            <a:r>
              <a:rPr lang="en-US" dirty="0" smtClean="0"/>
              <a:t>) {</a:t>
            </a:r>
          </a:p>
          <a:p>
            <a:pPr>
              <a:buNone/>
            </a:pPr>
            <a:r>
              <a:rPr lang="en-US" dirty="0" smtClean="0"/>
              <a:t>		gear = </a:t>
            </a:r>
            <a:r>
              <a:rPr lang="en-US" dirty="0" err="1" smtClean="0"/>
              <a:t>newValue</a:t>
            </a:r>
            <a:r>
              <a:rPr lang="en-US" dirty="0" smtClean="0"/>
              <a:t>; </a:t>
            </a:r>
          </a:p>
          <a:p>
            <a:pPr>
              <a:buNone/>
            </a:pPr>
            <a:r>
              <a:rPr lang="en-US" dirty="0" smtClean="0"/>
              <a:t>	} </a:t>
            </a:r>
          </a:p>
          <a:p>
            <a:pPr>
              <a:buNone/>
            </a:pPr>
            <a:r>
              <a:rPr lang="en-US" dirty="0" smtClean="0"/>
              <a:t>	void </a:t>
            </a:r>
            <a:r>
              <a:rPr lang="en-US" dirty="0" err="1" smtClean="0"/>
              <a:t>speedUp</a:t>
            </a:r>
            <a:r>
              <a:rPr lang="en-US" dirty="0" smtClean="0"/>
              <a:t>(</a:t>
            </a:r>
            <a:r>
              <a:rPr lang="en-US" dirty="0" err="1" smtClean="0"/>
              <a:t>int</a:t>
            </a:r>
            <a:r>
              <a:rPr lang="en-US" dirty="0" smtClean="0"/>
              <a:t> increment) {</a:t>
            </a:r>
          </a:p>
          <a:p>
            <a:pPr>
              <a:buNone/>
            </a:pPr>
            <a:r>
              <a:rPr lang="en-US" dirty="0" smtClean="0"/>
              <a:t>		speed = speed + increment; </a:t>
            </a:r>
          </a:p>
          <a:p>
            <a:pPr>
              <a:buNone/>
            </a:pPr>
            <a:r>
              <a:rPr lang="en-US" dirty="0" smtClean="0"/>
              <a:t>	} </a:t>
            </a:r>
          </a:p>
          <a:p>
            <a:pPr>
              <a:buNone/>
            </a:pPr>
            <a:r>
              <a:rPr lang="en-US" dirty="0" smtClean="0"/>
              <a:t>	void </a:t>
            </a:r>
            <a:r>
              <a:rPr lang="en-US" dirty="0" err="1" smtClean="0"/>
              <a:t>applyBrakes</a:t>
            </a:r>
            <a:r>
              <a:rPr lang="en-US" dirty="0" smtClean="0"/>
              <a:t>(</a:t>
            </a:r>
            <a:r>
              <a:rPr lang="en-US" dirty="0" err="1" smtClean="0"/>
              <a:t>int</a:t>
            </a:r>
            <a:r>
              <a:rPr lang="en-US" dirty="0" smtClean="0"/>
              <a:t> decrement) {</a:t>
            </a:r>
          </a:p>
          <a:p>
            <a:pPr>
              <a:buNone/>
            </a:pPr>
            <a:r>
              <a:rPr lang="en-US" dirty="0" smtClean="0"/>
              <a:t>		 speed = speed - decrement; </a:t>
            </a:r>
          </a:p>
          <a:p>
            <a:pPr>
              <a:buNone/>
            </a:pPr>
            <a:r>
              <a:rPr lang="en-US" dirty="0" smtClean="0"/>
              <a:t>	} </a:t>
            </a:r>
          </a:p>
          <a:p>
            <a:pPr>
              <a:buNone/>
            </a:pPr>
            <a:r>
              <a:rPr lang="en-US" dirty="0" smtClean="0"/>
              <a:t>	void </a:t>
            </a:r>
            <a:r>
              <a:rPr lang="en-US" dirty="0" err="1" smtClean="0"/>
              <a:t>printStates</a:t>
            </a:r>
            <a:r>
              <a:rPr lang="en-US" dirty="0" smtClean="0"/>
              <a:t>() { </a:t>
            </a:r>
          </a:p>
          <a:p>
            <a:pPr>
              <a:buNone/>
            </a:pPr>
            <a:r>
              <a:rPr lang="en-US" dirty="0" smtClean="0"/>
              <a:t>		</a:t>
            </a:r>
            <a:r>
              <a:rPr lang="en-US" dirty="0" err="1" smtClean="0"/>
              <a:t>System.out.println</a:t>
            </a:r>
            <a:r>
              <a:rPr lang="en-US" dirty="0" smtClean="0"/>
              <a:t>("cadence:" + cadence + " speed:" + speed + " 	gear:" + gear); </a:t>
            </a:r>
          </a:p>
          <a:p>
            <a:pPr>
              <a:buNone/>
            </a:pPr>
            <a:r>
              <a:rPr lang="en-US" dirty="0" smtClean="0"/>
              <a:t>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Access Modifiers</a:t>
            </a:r>
            <a:endParaRPr lang="en-US" dirty="0">
              <a:solidFill>
                <a:srgbClr val="FF0000"/>
              </a:solidFill>
            </a:endParaRPr>
          </a:p>
        </p:txBody>
      </p:sp>
      <p:sp>
        <p:nvSpPr>
          <p:cNvPr id="4" name="Content Placeholder 3"/>
          <p:cNvSpPr>
            <a:spLocks noGrp="1"/>
          </p:cNvSpPr>
          <p:nvPr>
            <p:ph idx="1"/>
          </p:nvPr>
        </p:nvSpPr>
        <p:spPr>
          <a:xfrm>
            <a:off x="457200" y="990600"/>
            <a:ext cx="8229600" cy="5638800"/>
          </a:xfrm>
        </p:spPr>
        <p:txBody>
          <a:bodyPr/>
          <a:lstStyle/>
          <a:p>
            <a:r>
              <a:rPr lang="en-US" dirty="0" smtClean="0"/>
              <a:t>Access level modifiers determine whether other classes can use a particular field or invoke a particular method.</a:t>
            </a:r>
            <a:endParaRPr lang="en-US" dirty="0"/>
          </a:p>
        </p:txBody>
      </p:sp>
      <p:pic>
        <p:nvPicPr>
          <p:cNvPr id="5" name="Picture 4" descr="axx.png"/>
          <p:cNvPicPr>
            <a:picLocks noChangeAspect="1"/>
          </p:cNvPicPr>
          <p:nvPr/>
        </p:nvPicPr>
        <p:blipFill>
          <a:blip r:embed="rId3"/>
          <a:stretch>
            <a:fillRect/>
          </a:stretch>
        </p:blipFill>
        <p:spPr>
          <a:xfrm>
            <a:off x="914400" y="2590800"/>
            <a:ext cx="7174556" cy="379571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Arrays</a:t>
            </a:r>
            <a:endParaRPr lang="en-US" dirty="0">
              <a:solidFill>
                <a:srgbClr val="FF0000"/>
              </a:solidFill>
            </a:endParaRPr>
          </a:p>
        </p:txBody>
      </p:sp>
      <p:sp>
        <p:nvSpPr>
          <p:cNvPr id="4" name="Content Placeholder 3"/>
          <p:cNvSpPr>
            <a:spLocks noGrp="1"/>
          </p:cNvSpPr>
          <p:nvPr>
            <p:ph idx="1"/>
          </p:nvPr>
        </p:nvSpPr>
        <p:spPr>
          <a:xfrm>
            <a:off x="457200" y="1143000"/>
            <a:ext cx="8229600" cy="5638800"/>
          </a:xfrm>
        </p:spPr>
        <p:txBody>
          <a:bodyPr>
            <a:normAutofit fontScale="77500" lnSpcReduction="20000"/>
          </a:bodyPr>
          <a:lstStyle/>
          <a:p>
            <a:r>
              <a:rPr lang="en-US" dirty="0" smtClean="0"/>
              <a:t>An array is a data structure that stores a collection of values of the same type.</a:t>
            </a:r>
          </a:p>
          <a:p>
            <a:r>
              <a:rPr lang="en-US" dirty="0" smtClean="0"/>
              <a:t>Declaration:</a:t>
            </a:r>
          </a:p>
          <a:p>
            <a:pPr>
              <a:buNone/>
            </a:pPr>
            <a:r>
              <a:rPr lang="en-US" dirty="0" smtClean="0"/>
              <a:t>	</a:t>
            </a:r>
            <a:r>
              <a:rPr lang="en-US" b="1" dirty="0" smtClean="0"/>
              <a:t>int[] a;</a:t>
            </a:r>
          </a:p>
          <a:p>
            <a:pPr>
              <a:buNone/>
            </a:pPr>
            <a:r>
              <a:rPr lang="en-US" b="1" dirty="0" smtClean="0"/>
              <a:t>	String[] </a:t>
            </a:r>
            <a:r>
              <a:rPr lang="en-US" b="1" dirty="0" err="1" smtClean="0"/>
              <a:t>str</a:t>
            </a:r>
            <a:r>
              <a:rPr lang="en-US" b="1" dirty="0" smtClean="0"/>
              <a:t> ;</a:t>
            </a:r>
          </a:p>
          <a:p>
            <a:r>
              <a:rPr lang="en-US" dirty="0" smtClean="0"/>
              <a:t>Initialization:</a:t>
            </a:r>
          </a:p>
          <a:p>
            <a:pPr>
              <a:buNone/>
            </a:pPr>
            <a:r>
              <a:rPr lang="en-US" dirty="0" smtClean="0"/>
              <a:t>	</a:t>
            </a:r>
            <a:r>
              <a:rPr lang="en-US" b="1" dirty="0" smtClean="0"/>
              <a:t>a = new </a:t>
            </a:r>
            <a:r>
              <a:rPr lang="en-US" b="1" dirty="0" err="1" smtClean="0"/>
              <a:t>int</a:t>
            </a:r>
            <a:r>
              <a:rPr lang="en-US" b="1" dirty="0" smtClean="0"/>
              <a:t>[100];</a:t>
            </a:r>
          </a:p>
          <a:p>
            <a:pPr>
              <a:buNone/>
            </a:pPr>
            <a:r>
              <a:rPr lang="en-US" b="1" dirty="0" smtClean="0"/>
              <a:t>	</a:t>
            </a:r>
            <a:r>
              <a:rPr lang="en-US" b="1" dirty="0" err="1" smtClean="0"/>
              <a:t>str</a:t>
            </a:r>
            <a:r>
              <a:rPr lang="en-US" b="1" dirty="0" smtClean="0"/>
              <a:t> = new String[2];</a:t>
            </a:r>
          </a:p>
          <a:p>
            <a:r>
              <a:rPr lang="en-US" dirty="0" smtClean="0"/>
              <a:t>Assigning value:</a:t>
            </a:r>
          </a:p>
          <a:p>
            <a:pPr>
              <a:buNone/>
            </a:pPr>
            <a:r>
              <a:rPr lang="en-US" dirty="0" smtClean="0"/>
              <a:t>	</a:t>
            </a:r>
            <a:r>
              <a:rPr lang="en-US" i="1" dirty="0" smtClean="0"/>
              <a:t>for (int </a:t>
            </a:r>
            <a:r>
              <a:rPr lang="en-US" i="1" dirty="0" err="1" smtClean="0"/>
              <a:t>i</a:t>
            </a:r>
            <a:r>
              <a:rPr lang="en-US" i="1" dirty="0" smtClean="0"/>
              <a:t> = 0; </a:t>
            </a:r>
            <a:r>
              <a:rPr lang="en-US" i="1" dirty="0" err="1" smtClean="0"/>
              <a:t>i</a:t>
            </a:r>
            <a:r>
              <a:rPr lang="en-US" i="1" dirty="0" smtClean="0"/>
              <a:t> &lt; 100; </a:t>
            </a:r>
            <a:r>
              <a:rPr lang="en-US" i="1" dirty="0" err="1" smtClean="0"/>
              <a:t>i</a:t>
            </a:r>
            <a:r>
              <a:rPr lang="en-US" i="1" dirty="0" smtClean="0"/>
              <a:t>++){</a:t>
            </a:r>
          </a:p>
          <a:p>
            <a:pPr>
              <a:buNone/>
            </a:pPr>
            <a:r>
              <a:rPr lang="en-US" i="1" dirty="0" smtClean="0"/>
              <a:t>		 a[</a:t>
            </a:r>
            <a:r>
              <a:rPr lang="en-US" i="1" dirty="0" err="1" smtClean="0"/>
              <a:t>i</a:t>
            </a:r>
            <a:r>
              <a:rPr lang="en-US" i="1" dirty="0" smtClean="0"/>
              <a:t>] = </a:t>
            </a:r>
            <a:r>
              <a:rPr lang="en-US" i="1" dirty="0" err="1" smtClean="0"/>
              <a:t>i</a:t>
            </a:r>
            <a:r>
              <a:rPr lang="en-US" i="1" dirty="0" smtClean="0"/>
              <a:t>; // fills the array with numbers 0 to 99</a:t>
            </a:r>
          </a:p>
          <a:p>
            <a:pPr>
              <a:buNone/>
            </a:pPr>
            <a:r>
              <a:rPr lang="en-US" i="1" dirty="0" smtClean="0"/>
              <a:t>	}</a:t>
            </a:r>
            <a:r>
              <a:rPr lang="en-US" dirty="0" smtClean="0"/>
              <a:t/>
            </a:r>
            <a:br>
              <a:rPr lang="en-US" dirty="0" smtClean="0"/>
            </a:br>
            <a:r>
              <a:rPr lang="en-US" sz="2600" dirty="0" smtClean="0"/>
              <a:t>  </a:t>
            </a:r>
          </a:p>
          <a:p>
            <a:pPr>
              <a:buNone/>
            </a:pPr>
            <a:r>
              <a:rPr lang="en-US" dirty="0" smtClean="0"/>
              <a:t>	</a:t>
            </a:r>
            <a:r>
              <a:rPr lang="en-US" i="1" dirty="0" err="1" smtClean="0"/>
              <a:t>str</a:t>
            </a:r>
            <a:r>
              <a:rPr lang="en-US" i="1" dirty="0" smtClean="0"/>
              <a:t>[0] = “One”;</a:t>
            </a:r>
          </a:p>
          <a:p>
            <a:pPr>
              <a:buNone/>
            </a:pPr>
            <a:r>
              <a:rPr lang="en-US" i="1" dirty="0" smtClean="0"/>
              <a:t>	</a:t>
            </a:r>
            <a:r>
              <a:rPr lang="en-US" i="1" dirty="0" err="1" smtClean="0"/>
              <a:t>str</a:t>
            </a:r>
            <a:r>
              <a:rPr lang="en-US" i="1" dirty="0" smtClean="0"/>
              <a:t>[1] = “Two”;</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Packages</a:t>
            </a:r>
            <a:r>
              <a:rPr lang="en-US" dirty="0" smtClean="0"/>
              <a:t> </a:t>
            </a:r>
            <a:endParaRPr lang="en-US" dirty="0">
              <a:solidFill>
                <a:srgbClr val="FF0000"/>
              </a:solidFill>
            </a:endParaRPr>
          </a:p>
        </p:txBody>
      </p:sp>
      <p:sp>
        <p:nvSpPr>
          <p:cNvPr id="4" name="Content Placeholder 3"/>
          <p:cNvSpPr>
            <a:spLocks noGrp="1"/>
          </p:cNvSpPr>
          <p:nvPr>
            <p:ph idx="1"/>
          </p:nvPr>
        </p:nvSpPr>
        <p:spPr>
          <a:xfrm>
            <a:off x="457200" y="1143000"/>
            <a:ext cx="8229600" cy="5562600"/>
          </a:xfrm>
        </p:spPr>
        <p:txBody>
          <a:bodyPr>
            <a:normAutofit fontScale="85000" lnSpcReduction="10000"/>
          </a:bodyPr>
          <a:lstStyle/>
          <a:p>
            <a:r>
              <a:rPr lang="en-US" dirty="0" smtClean="0"/>
              <a:t>A </a:t>
            </a:r>
            <a:r>
              <a:rPr lang="en-US" b="1" dirty="0" smtClean="0"/>
              <a:t>package</a:t>
            </a:r>
            <a:r>
              <a:rPr lang="en-US" dirty="0" smtClean="0"/>
              <a:t> is a namespace that organizes a set of related classes and interfaces. </a:t>
            </a:r>
          </a:p>
          <a:p>
            <a:r>
              <a:rPr lang="en-US" dirty="0" smtClean="0"/>
              <a:t>Conceptually you can think of packages as being similar to different folders on your computer. </a:t>
            </a:r>
          </a:p>
          <a:p>
            <a:pPr>
              <a:buNone/>
            </a:pPr>
            <a:r>
              <a:rPr lang="en-US" b="1" dirty="0" smtClean="0"/>
              <a:t>	Example:</a:t>
            </a:r>
          </a:p>
          <a:p>
            <a:pPr>
              <a:buNone/>
            </a:pPr>
            <a:r>
              <a:rPr lang="en-US" dirty="0" smtClean="0"/>
              <a:t>	</a:t>
            </a:r>
            <a:r>
              <a:rPr lang="en-US" i="1" dirty="0" smtClean="0"/>
              <a:t>package animals; </a:t>
            </a:r>
          </a:p>
          <a:p>
            <a:pPr>
              <a:buNone/>
            </a:pPr>
            <a:r>
              <a:rPr lang="en-US" i="1" dirty="0" smtClean="0"/>
              <a:t>	interface Animal {</a:t>
            </a:r>
          </a:p>
          <a:p>
            <a:pPr>
              <a:buNone/>
            </a:pPr>
            <a:r>
              <a:rPr lang="en-US" i="1" dirty="0" smtClean="0"/>
              <a:t>		public void eat(); </a:t>
            </a:r>
          </a:p>
          <a:p>
            <a:pPr>
              <a:buNone/>
            </a:pPr>
            <a:r>
              <a:rPr lang="en-US" i="1" dirty="0" smtClean="0"/>
              <a:t>		public void travel(); </a:t>
            </a:r>
          </a:p>
          <a:p>
            <a:pPr>
              <a:buNone/>
            </a:pPr>
            <a:r>
              <a:rPr lang="en-US" i="1" dirty="0" smtClean="0"/>
              <a:t>	}</a:t>
            </a:r>
          </a:p>
          <a:p>
            <a:pPr>
              <a:buNone/>
            </a:pPr>
            <a:endParaRPr lang="en-US" i="1" dirty="0" smtClean="0"/>
          </a:p>
          <a:p>
            <a:pPr>
              <a:buNone/>
            </a:pPr>
            <a:r>
              <a:rPr lang="en-US" i="1" dirty="0" smtClean="0"/>
              <a:t>http://www.tutorialspoint.com/java/java_packages.htm</a:t>
            </a:r>
            <a:endParaRPr lang="en-US"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14600"/>
            <a:ext cx="7772400" cy="1470025"/>
          </a:xfrm>
        </p:spPr>
        <p:txBody>
          <a:bodyPr/>
          <a:lstStyle/>
          <a:p>
            <a:r>
              <a:rPr lang="en-US" b="1" dirty="0" smtClean="0">
                <a:solidFill>
                  <a:srgbClr val="FF0000"/>
                </a:solidFill>
              </a:rPr>
              <a:t>Unit 1. Programming In Java</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Packages</a:t>
            </a:r>
            <a:r>
              <a:rPr lang="en-US" dirty="0" smtClean="0"/>
              <a:t> </a:t>
            </a:r>
            <a:endParaRPr lang="en-US" dirty="0">
              <a:solidFill>
                <a:srgbClr val="FF0000"/>
              </a:solidFill>
            </a:endParaRPr>
          </a:p>
        </p:txBody>
      </p:sp>
      <p:sp>
        <p:nvSpPr>
          <p:cNvPr id="4" name="Content Placeholder 3"/>
          <p:cNvSpPr>
            <a:spLocks noGrp="1"/>
          </p:cNvSpPr>
          <p:nvPr>
            <p:ph idx="1"/>
          </p:nvPr>
        </p:nvSpPr>
        <p:spPr>
          <a:xfrm>
            <a:off x="457200" y="1143000"/>
            <a:ext cx="8229600" cy="5715000"/>
          </a:xfrm>
        </p:spPr>
        <p:txBody>
          <a:bodyPr>
            <a:normAutofit fontScale="77500" lnSpcReduction="20000"/>
          </a:bodyPr>
          <a:lstStyle/>
          <a:p>
            <a:pPr>
              <a:buNone/>
            </a:pPr>
            <a:r>
              <a:rPr lang="en-US" i="1" dirty="0" smtClean="0"/>
              <a:t>package animals; </a:t>
            </a:r>
          </a:p>
          <a:p>
            <a:pPr>
              <a:buNone/>
            </a:pPr>
            <a:r>
              <a:rPr lang="en-US" i="1" dirty="0" smtClean="0"/>
              <a:t>public class </a:t>
            </a:r>
            <a:r>
              <a:rPr lang="en-US" i="1" dirty="0" err="1" smtClean="0"/>
              <a:t>MammalInt</a:t>
            </a:r>
            <a:r>
              <a:rPr lang="en-US" i="1" dirty="0" smtClean="0"/>
              <a:t> implements Animal{ 	</a:t>
            </a:r>
          </a:p>
          <a:p>
            <a:pPr>
              <a:buNone/>
            </a:pPr>
            <a:r>
              <a:rPr lang="en-US" i="1" dirty="0" smtClean="0"/>
              <a:t>	public void eat(){ 							</a:t>
            </a:r>
            <a:r>
              <a:rPr lang="en-US" i="1" dirty="0" err="1" smtClean="0"/>
              <a:t>System.out.println</a:t>
            </a:r>
            <a:r>
              <a:rPr lang="en-US" i="1" dirty="0" smtClean="0"/>
              <a:t>("Mammal eats"); </a:t>
            </a:r>
          </a:p>
          <a:p>
            <a:pPr>
              <a:buNone/>
            </a:pPr>
            <a:r>
              <a:rPr lang="en-US" i="1" dirty="0" smtClean="0"/>
              <a:t>	} </a:t>
            </a:r>
          </a:p>
          <a:p>
            <a:pPr>
              <a:buNone/>
            </a:pPr>
            <a:r>
              <a:rPr lang="en-US" i="1" dirty="0" smtClean="0"/>
              <a:t>	public void travel(){</a:t>
            </a:r>
          </a:p>
          <a:p>
            <a:pPr>
              <a:buNone/>
            </a:pPr>
            <a:r>
              <a:rPr lang="en-US" i="1" dirty="0" smtClean="0"/>
              <a:t>		</a:t>
            </a:r>
            <a:r>
              <a:rPr lang="en-US" i="1" dirty="0" err="1" smtClean="0"/>
              <a:t>System.out.println</a:t>
            </a:r>
            <a:r>
              <a:rPr lang="en-US" i="1" dirty="0" smtClean="0"/>
              <a:t>("Mammal travels"); </a:t>
            </a:r>
          </a:p>
          <a:p>
            <a:pPr>
              <a:buNone/>
            </a:pPr>
            <a:r>
              <a:rPr lang="en-US" i="1" dirty="0" smtClean="0"/>
              <a:t>	} </a:t>
            </a:r>
          </a:p>
          <a:p>
            <a:pPr>
              <a:buNone/>
            </a:pPr>
            <a:r>
              <a:rPr lang="en-US" i="1" dirty="0" smtClean="0"/>
              <a:t>	public int </a:t>
            </a:r>
            <a:r>
              <a:rPr lang="en-US" i="1" dirty="0" err="1" smtClean="0"/>
              <a:t>noOfLegs</a:t>
            </a:r>
            <a:r>
              <a:rPr lang="en-US" i="1" dirty="0" smtClean="0"/>
              <a:t>(){ return 0; } </a:t>
            </a:r>
          </a:p>
          <a:p>
            <a:pPr>
              <a:buNone/>
            </a:pPr>
            <a:r>
              <a:rPr lang="en-US" i="1" dirty="0" smtClean="0"/>
              <a:t>	public static void main(String </a:t>
            </a:r>
            <a:r>
              <a:rPr lang="en-US" i="1" dirty="0" err="1" smtClean="0"/>
              <a:t>args</a:t>
            </a:r>
            <a:r>
              <a:rPr lang="en-US" i="1" dirty="0" smtClean="0"/>
              <a:t>[]){ </a:t>
            </a:r>
          </a:p>
          <a:p>
            <a:pPr>
              <a:buNone/>
            </a:pPr>
            <a:r>
              <a:rPr lang="en-US" i="1" dirty="0" smtClean="0"/>
              <a:t>		</a:t>
            </a:r>
            <a:r>
              <a:rPr lang="en-US" i="1" dirty="0" err="1" smtClean="0"/>
              <a:t>MammalInt</a:t>
            </a:r>
            <a:r>
              <a:rPr lang="en-US" i="1" dirty="0" smtClean="0"/>
              <a:t> m = new </a:t>
            </a:r>
            <a:r>
              <a:rPr lang="en-US" i="1" dirty="0" err="1" smtClean="0"/>
              <a:t>MammalInt</a:t>
            </a:r>
            <a:r>
              <a:rPr lang="en-US" i="1" dirty="0" smtClean="0"/>
              <a:t>();</a:t>
            </a:r>
          </a:p>
          <a:p>
            <a:pPr>
              <a:buNone/>
            </a:pPr>
            <a:r>
              <a:rPr lang="en-US" i="1" dirty="0" smtClean="0"/>
              <a:t>		m.eat();</a:t>
            </a:r>
          </a:p>
          <a:p>
            <a:pPr>
              <a:buNone/>
            </a:pPr>
            <a:r>
              <a:rPr lang="en-US" i="1" dirty="0" smtClean="0"/>
              <a:t>		m.travel(); </a:t>
            </a:r>
          </a:p>
          <a:p>
            <a:pPr>
              <a:buNone/>
            </a:pPr>
            <a:r>
              <a:rPr lang="en-US" i="1" dirty="0" smtClean="0"/>
              <a:t>	}</a:t>
            </a:r>
          </a:p>
          <a:p>
            <a:pPr>
              <a:buNone/>
            </a:pPr>
            <a:r>
              <a:rPr lang="en-US" i="1" dirty="0" smtClean="0"/>
              <a:t> }</a:t>
            </a:r>
            <a:endParaRPr lang="en-US" i="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Packages</a:t>
            </a:r>
            <a:r>
              <a:rPr lang="en-US" dirty="0" smtClean="0"/>
              <a:t> </a:t>
            </a:r>
            <a:endParaRPr lang="en-US" dirty="0">
              <a:solidFill>
                <a:srgbClr val="FF0000"/>
              </a:solidFill>
            </a:endParaRPr>
          </a:p>
        </p:txBody>
      </p:sp>
      <p:sp>
        <p:nvSpPr>
          <p:cNvPr id="4" name="Content Placeholder 3"/>
          <p:cNvSpPr>
            <a:spLocks noGrp="1"/>
          </p:cNvSpPr>
          <p:nvPr>
            <p:ph idx="1"/>
          </p:nvPr>
        </p:nvSpPr>
        <p:spPr>
          <a:xfrm>
            <a:off x="457200" y="1143000"/>
            <a:ext cx="8382000" cy="5715000"/>
          </a:xfrm>
        </p:spPr>
        <p:txBody>
          <a:bodyPr>
            <a:normAutofit fontScale="92500" lnSpcReduction="20000"/>
          </a:bodyPr>
          <a:lstStyle/>
          <a:p>
            <a:pPr>
              <a:buNone/>
            </a:pPr>
            <a:r>
              <a:rPr lang="en-US" b="1" dirty="0" smtClean="0"/>
              <a:t>	The Directory Structure of Packages:</a:t>
            </a:r>
          </a:p>
          <a:p>
            <a:r>
              <a:rPr lang="en-US" dirty="0" smtClean="0"/>
              <a:t>The name of the package becomes a part of the name of the class.</a:t>
            </a:r>
          </a:p>
          <a:p>
            <a:r>
              <a:rPr lang="en-US" dirty="0" smtClean="0"/>
              <a:t>The name of the package must match the directory structure where the corresponding </a:t>
            </a:r>
            <a:r>
              <a:rPr lang="en-US" dirty="0" err="1" smtClean="0"/>
              <a:t>bytecode</a:t>
            </a:r>
            <a:r>
              <a:rPr lang="en-US" dirty="0" smtClean="0"/>
              <a:t> resides.</a:t>
            </a:r>
          </a:p>
          <a:p>
            <a:pPr>
              <a:buNone/>
            </a:pPr>
            <a:r>
              <a:rPr lang="en-US" dirty="0" smtClean="0"/>
              <a:t>	</a:t>
            </a:r>
            <a:r>
              <a:rPr lang="en-US" i="1" dirty="0" smtClean="0"/>
              <a:t>package vehicle; </a:t>
            </a:r>
          </a:p>
          <a:p>
            <a:pPr>
              <a:buNone/>
            </a:pPr>
            <a:r>
              <a:rPr lang="en-US" i="1" dirty="0" smtClean="0"/>
              <a:t>	public class Car { // Class implementation. }</a:t>
            </a:r>
          </a:p>
          <a:p>
            <a:pPr>
              <a:buNone/>
            </a:pPr>
            <a:r>
              <a:rPr lang="en-US" dirty="0" smtClean="0"/>
              <a:t>	location of file: </a:t>
            </a:r>
            <a:r>
              <a:rPr lang="en-US" b="1" dirty="0" smtClean="0"/>
              <a:t>....\vehicle\Car.java</a:t>
            </a:r>
          </a:p>
          <a:p>
            <a:pPr>
              <a:buNone/>
            </a:pPr>
            <a:r>
              <a:rPr lang="en-US" dirty="0" smtClean="0"/>
              <a:t>	</a:t>
            </a:r>
            <a:r>
              <a:rPr lang="en-US" b="1" dirty="0" smtClean="0"/>
              <a:t>Now, the qualified class name and pathname:</a:t>
            </a:r>
          </a:p>
          <a:p>
            <a:r>
              <a:rPr lang="en-US" dirty="0" smtClean="0"/>
              <a:t>Class name -&gt; </a:t>
            </a:r>
            <a:r>
              <a:rPr lang="en-US" dirty="0" err="1" smtClean="0"/>
              <a:t>vehicle.Car</a:t>
            </a:r>
            <a:endParaRPr lang="en-US" dirty="0" smtClean="0"/>
          </a:p>
          <a:p>
            <a:r>
              <a:rPr lang="en-US" dirty="0" smtClean="0"/>
              <a:t>Path name -&gt; vehicle\Car.java (in windows)</a:t>
            </a:r>
          </a:p>
          <a:p>
            <a:pPr>
              <a:buNone/>
            </a:pPr>
            <a:endParaRPr lang="en-US" b="1" i="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Packages</a:t>
            </a:r>
            <a:r>
              <a:rPr lang="en-US" dirty="0" smtClean="0"/>
              <a:t> </a:t>
            </a:r>
            <a:endParaRPr lang="en-US" dirty="0">
              <a:solidFill>
                <a:srgbClr val="FF0000"/>
              </a:solidFill>
            </a:endParaRPr>
          </a:p>
        </p:txBody>
      </p:sp>
      <p:sp>
        <p:nvSpPr>
          <p:cNvPr id="4" name="Content Placeholder 3"/>
          <p:cNvSpPr>
            <a:spLocks noGrp="1"/>
          </p:cNvSpPr>
          <p:nvPr>
            <p:ph idx="1"/>
          </p:nvPr>
        </p:nvSpPr>
        <p:spPr>
          <a:xfrm>
            <a:off x="457200" y="1143000"/>
            <a:ext cx="8382000" cy="5715000"/>
          </a:xfrm>
        </p:spPr>
        <p:txBody>
          <a:bodyPr>
            <a:normAutofit fontScale="92500" lnSpcReduction="20000"/>
          </a:bodyPr>
          <a:lstStyle/>
          <a:p>
            <a:pPr>
              <a:buNone/>
            </a:pPr>
            <a:r>
              <a:rPr lang="en-US" b="1" dirty="0" smtClean="0"/>
              <a:t>	Importing Package:</a:t>
            </a:r>
          </a:p>
          <a:p>
            <a:r>
              <a:rPr lang="en-US" dirty="0" smtClean="0"/>
              <a:t>Syntax : import </a:t>
            </a:r>
            <a:r>
              <a:rPr lang="en-US" dirty="0" err="1" smtClean="0"/>
              <a:t>java.util</a:t>
            </a:r>
            <a:r>
              <a:rPr lang="en-US" dirty="0" smtClean="0"/>
              <a:t>.*;</a:t>
            </a:r>
          </a:p>
          <a:p>
            <a:pPr>
              <a:buNone/>
            </a:pPr>
            <a:r>
              <a:rPr lang="en-US" dirty="0" smtClean="0"/>
              <a:t>	</a:t>
            </a:r>
            <a:r>
              <a:rPr lang="en-US" i="1" dirty="0" smtClean="0"/>
              <a:t>package payroll; </a:t>
            </a:r>
          </a:p>
          <a:p>
            <a:pPr>
              <a:buNone/>
            </a:pPr>
            <a:r>
              <a:rPr lang="en-US" i="1" dirty="0" smtClean="0"/>
              <a:t>	public class Boss { </a:t>
            </a:r>
          </a:p>
          <a:p>
            <a:pPr>
              <a:buNone/>
            </a:pPr>
            <a:r>
              <a:rPr lang="en-US" i="1" dirty="0" smtClean="0"/>
              <a:t>		public void </a:t>
            </a:r>
            <a:r>
              <a:rPr lang="en-US" i="1" dirty="0" err="1" smtClean="0"/>
              <a:t>payEmployee</a:t>
            </a:r>
            <a:r>
              <a:rPr lang="en-US" i="1" dirty="0" smtClean="0"/>
              <a:t>(Employee e) {</a:t>
            </a:r>
          </a:p>
          <a:p>
            <a:pPr>
              <a:buNone/>
            </a:pPr>
            <a:r>
              <a:rPr lang="en-US" i="1" dirty="0" smtClean="0"/>
              <a:t>			</a:t>
            </a:r>
            <a:r>
              <a:rPr lang="en-US" i="1" dirty="0" err="1" smtClean="0"/>
              <a:t>e.mailCheck</a:t>
            </a:r>
            <a:r>
              <a:rPr lang="en-US" i="1" dirty="0" smtClean="0"/>
              <a:t>(); </a:t>
            </a:r>
          </a:p>
          <a:p>
            <a:pPr>
              <a:buNone/>
            </a:pPr>
            <a:r>
              <a:rPr lang="en-US" i="1" dirty="0" smtClean="0"/>
              <a:t>		}</a:t>
            </a:r>
          </a:p>
          <a:p>
            <a:pPr>
              <a:buNone/>
            </a:pPr>
            <a:r>
              <a:rPr lang="en-US" i="1" dirty="0" smtClean="0"/>
              <a:t>	 }</a:t>
            </a:r>
          </a:p>
          <a:p>
            <a:pPr>
              <a:buNone/>
            </a:pPr>
            <a:r>
              <a:rPr lang="en-US" b="1" i="1" dirty="0" smtClean="0"/>
              <a:t>	</a:t>
            </a:r>
            <a:r>
              <a:rPr lang="en-US" dirty="0" smtClean="0"/>
              <a:t>Note:  we assumed that Employee class is in payroll package, if it is in package called </a:t>
            </a:r>
            <a:r>
              <a:rPr lang="en-US" b="1" dirty="0" smtClean="0"/>
              <a:t>employee</a:t>
            </a:r>
            <a:r>
              <a:rPr lang="en-US" dirty="0" smtClean="0"/>
              <a:t>, then either we use </a:t>
            </a:r>
            <a:r>
              <a:rPr lang="en-US" b="1" i="1" dirty="0" smtClean="0"/>
              <a:t>import </a:t>
            </a:r>
            <a:r>
              <a:rPr lang="en-US" b="1" i="1" dirty="0" err="1" smtClean="0"/>
              <a:t>employee.Employee</a:t>
            </a:r>
            <a:r>
              <a:rPr lang="en-US" b="1" i="1" dirty="0" smtClean="0"/>
              <a:t>; </a:t>
            </a:r>
            <a:r>
              <a:rPr lang="en-US" dirty="0" smtClean="0"/>
              <a:t>before Boss class or directly access it as </a:t>
            </a:r>
            <a:r>
              <a:rPr lang="en-US" b="1" i="1" dirty="0" err="1" smtClean="0"/>
              <a:t>employee.Employee</a:t>
            </a:r>
            <a:r>
              <a:rPr lang="en-US" i="1" dirty="0" smtClean="0"/>
              <a:t> </a:t>
            </a:r>
            <a:r>
              <a:rPr lang="en-US" dirty="0" smtClean="0"/>
              <a:t>in </a:t>
            </a:r>
            <a:r>
              <a:rPr lang="en-US" b="1" dirty="0" err="1" smtClean="0"/>
              <a:t>payEmployee</a:t>
            </a:r>
            <a:r>
              <a:rPr lang="en-US" dirty="0" smtClean="0"/>
              <a:t> method.</a:t>
            </a:r>
            <a:endParaRPr lang="en-US" i="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Inheritance</a:t>
            </a:r>
            <a:endParaRPr lang="en-US" dirty="0">
              <a:solidFill>
                <a:srgbClr val="FF0000"/>
              </a:solidFill>
            </a:endParaRPr>
          </a:p>
        </p:txBody>
      </p:sp>
      <p:sp>
        <p:nvSpPr>
          <p:cNvPr id="4" name="Content Placeholder 3"/>
          <p:cNvSpPr>
            <a:spLocks noGrp="1"/>
          </p:cNvSpPr>
          <p:nvPr>
            <p:ph idx="1"/>
          </p:nvPr>
        </p:nvSpPr>
        <p:spPr>
          <a:xfrm>
            <a:off x="457200" y="1143000"/>
            <a:ext cx="8382000" cy="5715000"/>
          </a:xfrm>
        </p:spPr>
        <p:txBody>
          <a:bodyPr>
            <a:normAutofit fontScale="85000" lnSpcReduction="20000"/>
          </a:bodyPr>
          <a:lstStyle/>
          <a:p>
            <a:r>
              <a:rPr lang="en-US" b="1" i="1" dirty="0" smtClean="0"/>
              <a:t>Inheritance</a:t>
            </a:r>
            <a:r>
              <a:rPr lang="en-US" dirty="0" smtClean="0"/>
              <a:t> is a mechanism where a new class is derived from an existing class.</a:t>
            </a:r>
          </a:p>
          <a:p>
            <a:r>
              <a:rPr lang="en-US" dirty="0" smtClean="0"/>
              <a:t>Inheritance can be defined as the process where one object acquires the properties of another.</a:t>
            </a:r>
          </a:p>
          <a:p>
            <a:pPr>
              <a:buNone/>
            </a:pPr>
            <a:r>
              <a:rPr lang="en-US" b="1" dirty="0" smtClean="0"/>
              <a:t>	IS-A Relationship:</a:t>
            </a:r>
          </a:p>
          <a:p>
            <a:r>
              <a:rPr lang="en-US" dirty="0" smtClean="0"/>
              <a:t>IS-A is a way of saying : This object is a type of that object.</a:t>
            </a:r>
          </a:p>
          <a:p>
            <a:pPr>
              <a:buNone/>
            </a:pPr>
            <a:r>
              <a:rPr lang="en-US" dirty="0" smtClean="0"/>
              <a:t>	</a:t>
            </a:r>
            <a:r>
              <a:rPr lang="en-US" i="1" dirty="0" smtClean="0"/>
              <a:t>public class Animal{ } </a:t>
            </a:r>
          </a:p>
          <a:p>
            <a:pPr>
              <a:buNone/>
            </a:pPr>
            <a:r>
              <a:rPr lang="en-US" i="1" dirty="0" smtClean="0"/>
              <a:t>	public class Mammal extends Animal{ } </a:t>
            </a:r>
          </a:p>
          <a:p>
            <a:pPr>
              <a:buNone/>
            </a:pPr>
            <a:r>
              <a:rPr lang="en-US" i="1" dirty="0" smtClean="0"/>
              <a:t>	public class Reptile extends Animal{ } </a:t>
            </a:r>
          </a:p>
          <a:p>
            <a:pPr>
              <a:buNone/>
            </a:pPr>
            <a:r>
              <a:rPr lang="en-US" i="1" dirty="0" smtClean="0"/>
              <a:t>	public class Dog extends Mammal{ }</a:t>
            </a:r>
          </a:p>
          <a:p>
            <a:pPr>
              <a:buNone/>
            </a:pPr>
            <a:r>
              <a:rPr lang="en-US" dirty="0" smtClean="0"/>
              <a:t>	</a:t>
            </a:r>
            <a:r>
              <a:rPr lang="en-US" b="1" dirty="0" smtClean="0"/>
              <a:t>Now, if we consider the IS-A relationship, we can say:</a:t>
            </a:r>
          </a:p>
          <a:p>
            <a:r>
              <a:rPr lang="en-US" dirty="0" smtClean="0"/>
              <a:t>Mammal IS-A Animal</a:t>
            </a:r>
          </a:p>
          <a:p>
            <a:r>
              <a:rPr lang="en-US" dirty="0" smtClean="0"/>
              <a:t>Reptile IS-A Animal</a:t>
            </a:r>
          </a:p>
          <a:p>
            <a:pPr>
              <a:buNone/>
            </a:pPr>
            <a:endParaRPr lang="en-US" i="1" dirty="0"/>
          </a:p>
        </p:txBody>
      </p:sp>
      <p:sp>
        <p:nvSpPr>
          <p:cNvPr id="5" name="Explosion 1 4"/>
          <p:cNvSpPr/>
          <p:nvPr/>
        </p:nvSpPr>
        <p:spPr>
          <a:xfrm>
            <a:off x="6553200" y="3886200"/>
            <a:ext cx="2362200" cy="1143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instanceof</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Inheritance</a:t>
            </a:r>
            <a:endParaRPr lang="en-US" dirty="0">
              <a:solidFill>
                <a:srgbClr val="FF0000"/>
              </a:solidFill>
            </a:endParaRPr>
          </a:p>
        </p:txBody>
      </p:sp>
      <p:sp>
        <p:nvSpPr>
          <p:cNvPr id="4" name="Content Placeholder 3"/>
          <p:cNvSpPr>
            <a:spLocks noGrp="1"/>
          </p:cNvSpPr>
          <p:nvPr>
            <p:ph idx="1"/>
          </p:nvPr>
        </p:nvSpPr>
        <p:spPr>
          <a:xfrm>
            <a:off x="457200" y="1143000"/>
            <a:ext cx="8382000" cy="5715000"/>
          </a:xfrm>
        </p:spPr>
        <p:txBody>
          <a:bodyPr>
            <a:normAutofit/>
          </a:bodyPr>
          <a:lstStyle/>
          <a:p>
            <a:pPr>
              <a:buNone/>
            </a:pPr>
            <a:r>
              <a:rPr lang="en-US" b="1" dirty="0" smtClean="0"/>
              <a:t>	HAS-A relationship:</a:t>
            </a:r>
          </a:p>
          <a:p>
            <a:r>
              <a:rPr lang="en-US" dirty="0" smtClean="0"/>
              <a:t>This determines whether a certain class </a:t>
            </a:r>
            <a:r>
              <a:rPr lang="en-US" b="1" dirty="0" smtClean="0"/>
              <a:t>HAS-A </a:t>
            </a:r>
            <a:r>
              <a:rPr lang="en-US" dirty="0" smtClean="0"/>
              <a:t>certain thing.</a:t>
            </a:r>
          </a:p>
          <a:p>
            <a:pPr>
              <a:buNone/>
            </a:pPr>
            <a:r>
              <a:rPr lang="en-US" i="1" dirty="0" smtClean="0"/>
              <a:t>	public class Vehicle{} </a:t>
            </a:r>
          </a:p>
          <a:p>
            <a:pPr>
              <a:buNone/>
            </a:pPr>
            <a:r>
              <a:rPr lang="en-US" i="1" dirty="0" smtClean="0"/>
              <a:t>	public class Speed{} </a:t>
            </a:r>
          </a:p>
          <a:p>
            <a:pPr>
              <a:buNone/>
            </a:pPr>
            <a:r>
              <a:rPr lang="en-US" i="1" dirty="0" smtClean="0"/>
              <a:t>	public class Van extends Vehicle{ </a:t>
            </a:r>
          </a:p>
          <a:p>
            <a:pPr>
              <a:buNone/>
            </a:pPr>
            <a:r>
              <a:rPr lang="en-US" i="1" dirty="0" smtClean="0"/>
              <a:t>		private Speed sp; </a:t>
            </a:r>
          </a:p>
          <a:p>
            <a:pPr>
              <a:buNone/>
            </a:pPr>
            <a:r>
              <a:rPr lang="en-US" i="1" dirty="0" smtClean="0"/>
              <a:t>	}</a:t>
            </a:r>
            <a:r>
              <a:rPr lang="en-US" dirty="0" smtClean="0"/>
              <a:t>	</a:t>
            </a:r>
          </a:p>
          <a:p>
            <a:pPr>
              <a:buNone/>
            </a:pPr>
            <a:r>
              <a:rPr lang="en-US" dirty="0" smtClean="0"/>
              <a:t>This shows that class </a:t>
            </a:r>
            <a:r>
              <a:rPr lang="en-US" u="sng" dirty="0" smtClean="0"/>
              <a:t>Van HAS-A Speed</a:t>
            </a:r>
            <a:r>
              <a:rPr lang="en-US" dirty="0" smtClean="0"/>
              <a:t>.</a:t>
            </a:r>
          </a:p>
          <a:p>
            <a:pPr>
              <a:buNone/>
            </a:pPr>
            <a:endParaRPr lang="en-US" i="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Inheritance</a:t>
            </a:r>
            <a:endParaRPr lang="en-US" dirty="0">
              <a:solidFill>
                <a:srgbClr val="FF0000"/>
              </a:solidFill>
            </a:endParaRPr>
          </a:p>
        </p:txBody>
      </p:sp>
      <p:sp>
        <p:nvSpPr>
          <p:cNvPr id="4" name="Content Placeholder 3"/>
          <p:cNvSpPr>
            <a:spLocks noGrp="1"/>
          </p:cNvSpPr>
          <p:nvPr>
            <p:ph idx="1"/>
          </p:nvPr>
        </p:nvSpPr>
        <p:spPr>
          <a:xfrm>
            <a:off x="457200" y="990600"/>
            <a:ext cx="8382000" cy="5715000"/>
          </a:xfrm>
        </p:spPr>
        <p:txBody>
          <a:bodyPr>
            <a:normAutofit fontScale="70000" lnSpcReduction="20000"/>
          </a:bodyPr>
          <a:lstStyle/>
          <a:p>
            <a:pPr>
              <a:buNone/>
            </a:pPr>
            <a:r>
              <a:rPr lang="en-US" b="1" dirty="0" smtClean="0"/>
              <a:t>	Using the Keyword super</a:t>
            </a:r>
          </a:p>
          <a:p>
            <a:pPr>
              <a:buNone/>
            </a:pPr>
            <a:r>
              <a:rPr lang="en-US" dirty="0" smtClean="0"/>
              <a:t>	public class </a:t>
            </a:r>
            <a:r>
              <a:rPr lang="en-US" dirty="0" err="1" smtClean="0"/>
              <a:t>Superclass</a:t>
            </a:r>
            <a:r>
              <a:rPr lang="en-US" dirty="0" smtClean="0"/>
              <a:t> { </a:t>
            </a:r>
          </a:p>
          <a:p>
            <a:pPr>
              <a:buNone/>
            </a:pPr>
            <a:r>
              <a:rPr lang="en-US" dirty="0" smtClean="0"/>
              <a:t>		public void </a:t>
            </a:r>
            <a:r>
              <a:rPr lang="en-US" dirty="0" err="1" smtClean="0"/>
              <a:t>printMethod</a:t>
            </a:r>
            <a:r>
              <a:rPr lang="en-US" dirty="0" smtClean="0"/>
              <a:t>() { 						</a:t>
            </a:r>
            <a:r>
              <a:rPr lang="en-US" dirty="0" err="1" smtClean="0"/>
              <a:t>System.out.println</a:t>
            </a:r>
            <a:r>
              <a:rPr lang="en-US" dirty="0" smtClean="0"/>
              <a:t>("Printed in </a:t>
            </a:r>
            <a:r>
              <a:rPr lang="en-US" dirty="0" err="1" smtClean="0"/>
              <a:t>Superclass</a:t>
            </a:r>
            <a:r>
              <a:rPr lang="en-US" dirty="0" smtClean="0"/>
              <a:t>."); 	</a:t>
            </a:r>
          </a:p>
          <a:p>
            <a:pPr>
              <a:buNone/>
            </a:pPr>
            <a:r>
              <a:rPr lang="en-US" dirty="0" smtClean="0"/>
              <a:t>		} </a:t>
            </a:r>
          </a:p>
          <a:p>
            <a:pPr>
              <a:buNone/>
            </a:pPr>
            <a:r>
              <a:rPr lang="en-US" dirty="0" smtClean="0"/>
              <a:t>	}</a:t>
            </a:r>
          </a:p>
          <a:p>
            <a:pPr>
              <a:buNone/>
            </a:pPr>
            <a:r>
              <a:rPr lang="en-US" dirty="0" smtClean="0"/>
              <a:t>	public class Subclass extends </a:t>
            </a:r>
            <a:r>
              <a:rPr lang="en-US" dirty="0" err="1" smtClean="0"/>
              <a:t>Superclass</a:t>
            </a:r>
            <a:r>
              <a:rPr lang="en-US" dirty="0" smtClean="0"/>
              <a:t> {</a:t>
            </a:r>
          </a:p>
          <a:p>
            <a:pPr>
              <a:buNone/>
            </a:pPr>
            <a:r>
              <a:rPr lang="en-US" dirty="0" smtClean="0"/>
              <a:t>		 // overrides </a:t>
            </a:r>
            <a:r>
              <a:rPr lang="en-US" dirty="0" err="1" smtClean="0"/>
              <a:t>printMethod</a:t>
            </a:r>
            <a:r>
              <a:rPr lang="en-US" dirty="0" smtClean="0"/>
              <a:t> in </a:t>
            </a:r>
            <a:r>
              <a:rPr lang="en-US" dirty="0" err="1" smtClean="0"/>
              <a:t>Superclass</a:t>
            </a:r>
            <a:endParaRPr lang="en-US" dirty="0" smtClean="0"/>
          </a:p>
          <a:p>
            <a:pPr>
              <a:buNone/>
            </a:pPr>
            <a:r>
              <a:rPr lang="en-US" dirty="0" smtClean="0"/>
              <a:t>		public void </a:t>
            </a:r>
            <a:r>
              <a:rPr lang="en-US" dirty="0" err="1" smtClean="0"/>
              <a:t>printMethod</a:t>
            </a:r>
            <a:r>
              <a:rPr lang="en-US" dirty="0" smtClean="0"/>
              <a:t>() { </a:t>
            </a:r>
          </a:p>
          <a:p>
            <a:pPr>
              <a:buNone/>
            </a:pPr>
            <a:r>
              <a:rPr lang="en-US" dirty="0" smtClean="0"/>
              <a:t>			</a:t>
            </a:r>
            <a:r>
              <a:rPr lang="en-US" dirty="0" err="1" smtClean="0"/>
              <a:t>super.printMethod</a:t>
            </a:r>
            <a:r>
              <a:rPr lang="en-US" dirty="0" smtClean="0"/>
              <a:t>(); </a:t>
            </a:r>
          </a:p>
          <a:p>
            <a:pPr>
              <a:buNone/>
            </a:pPr>
            <a:r>
              <a:rPr lang="en-US" dirty="0" smtClean="0"/>
              <a:t>			</a:t>
            </a:r>
            <a:r>
              <a:rPr lang="en-US" dirty="0" err="1" smtClean="0"/>
              <a:t>System.out.println</a:t>
            </a:r>
            <a:r>
              <a:rPr lang="en-US" dirty="0" smtClean="0"/>
              <a:t>("Printed in Subclass"); </a:t>
            </a:r>
          </a:p>
          <a:p>
            <a:pPr>
              <a:buNone/>
            </a:pPr>
            <a:r>
              <a:rPr lang="en-US" dirty="0" smtClean="0"/>
              <a:t>		} </a:t>
            </a:r>
          </a:p>
          <a:p>
            <a:pPr>
              <a:buNone/>
            </a:pPr>
            <a:r>
              <a:rPr lang="en-US" dirty="0" smtClean="0"/>
              <a:t>		public static void main(String[] </a:t>
            </a:r>
            <a:r>
              <a:rPr lang="en-US" dirty="0" err="1" smtClean="0"/>
              <a:t>args</a:t>
            </a:r>
            <a:r>
              <a:rPr lang="en-US" dirty="0" smtClean="0"/>
              <a:t>) { </a:t>
            </a:r>
          </a:p>
          <a:p>
            <a:pPr>
              <a:buNone/>
            </a:pPr>
            <a:r>
              <a:rPr lang="en-US" dirty="0" smtClean="0"/>
              <a:t>			Subclass s = new Subclass(); </a:t>
            </a:r>
          </a:p>
          <a:p>
            <a:pPr>
              <a:buNone/>
            </a:pPr>
            <a:r>
              <a:rPr lang="en-US" dirty="0" smtClean="0"/>
              <a:t>			</a:t>
            </a:r>
            <a:r>
              <a:rPr lang="en-US" dirty="0" err="1" smtClean="0"/>
              <a:t>s.printMethod</a:t>
            </a:r>
            <a:r>
              <a:rPr lang="en-US" dirty="0" smtClean="0"/>
              <a:t>();</a:t>
            </a:r>
          </a:p>
          <a:p>
            <a:pPr>
              <a:buNone/>
            </a:pPr>
            <a:r>
              <a:rPr lang="en-US" dirty="0" smtClean="0"/>
              <a:t>		 }</a:t>
            </a:r>
          </a:p>
          <a:p>
            <a:pPr>
              <a:buNone/>
            </a:pPr>
            <a:r>
              <a:rPr lang="en-US" dirty="0" smtClean="0"/>
              <a:t>	 }</a:t>
            </a:r>
          </a:p>
          <a:p>
            <a:pPr>
              <a:buNone/>
            </a:pPr>
            <a:endParaRPr lang="en-US" dirty="0" smtClean="0"/>
          </a:p>
          <a:p>
            <a:pPr>
              <a:buNone/>
            </a:pPr>
            <a:endParaRPr lang="en-US" i="1" dirty="0"/>
          </a:p>
        </p:txBody>
      </p:sp>
      <p:sp>
        <p:nvSpPr>
          <p:cNvPr id="5" name="Explosion 1 4"/>
          <p:cNvSpPr/>
          <p:nvPr/>
        </p:nvSpPr>
        <p:spPr>
          <a:xfrm>
            <a:off x="6324600" y="2819400"/>
            <a:ext cx="2438400" cy="12954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Try with constructor</a:t>
            </a:r>
            <a:endParaRPr 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solidFill>
                  <a:srgbClr val="FF0000"/>
                </a:solidFill>
              </a:rPr>
              <a:t>1.3 Exception Handling and Threading</a:t>
            </a:r>
            <a:endParaRPr lang="en-US" dirty="0">
              <a:solidFill>
                <a:srgbClr val="FF0000"/>
              </a:solidFill>
            </a:endParaRPr>
          </a:p>
        </p:txBody>
      </p:sp>
      <p:sp>
        <p:nvSpPr>
          <p:cNvPr id="4" name="Content Placeholder 3"/>
          <p:cNvSpPr>
            <a:spLocks noGrp="1"/>
          </p:cNvSpPr>
          <p:nvPr>
            <p:ph idx="1"/>
          </p:nvPr>
        </p:nvSpPr>
        <p:spPr>
          <a:xfrm>
            <a:off x="457200" y="1143000"/>
            <a:ext cx="8229600" cy="5715000"/>
          </a:xfrm>
        </p:spPr>
        <p:txBody>
          <a:bodyPr>
            <a:normAutofit fontScale="92500" lnSpcReduction="10000"/>
          </a:bodyPr>
          <a:lstStyle/>
          <a:p>
            <a:pPr>
              <a:buNone/>
            </a:pPr>
            <a:r>
              <a:rPr lang="en-US" b="1" dirty="0" smtClean="0"/>
              <a:t>	Exception Handling</a:t>
            </a:r>
          </a:p>
          <a:p>
            <a:r>
              <a:rPr lang="en-US" dirty="0" smtClean="0"/>
              <a:t>An exception is a problem that arises during the execution of a program. </a:t>
            </a:r>
          </a:p>
          <a:p>
            <a:pPr>
              <a:buNone/>
            </a:pPr>
            <a:endParaRPr lang="en-US" sz="1700" dirty="0" smtClean="0"/>
          </a:p>
          <a:p>
            <a:pPr>
              <a:buNone/>
            </a:pPr>
            <a:r>
              <a:rPr lang="en-US" b="1" dirty="0" smtClean="0"/>
              <a:t>	Checked exceptions:</a:t>
            </a:r>
          </a:p>
          <a:p>
            <a:r>
              <a:rPr lang="en-US" dirty="0" smtClean="0"/>
              <a:t>A checked exception is an exception that is typically a user error or a problem that cannot be foreseen by the programmer. </a:t>
            </a:r>
          </a:p>
          <a:p>
            <a:r>
              <a:rPr lang="en-US" dirty="0" smtClean="0"/>
              <a:t>For example, if a file is to be opened, but the file cannot be found, an exception occurs. </a:t>
            </a:r>
          </a:p>
          <a:p>
            <a:r>
              <a:rPr lang="en-US" dirty="0" smtClean="0"/>
              <a:t>These exceptions cannot simply be ignored at the time of compilation.</a:t>
            </a:r>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Exception Handling</a:t>
            </a:r>
            <a:endParaRPr lang="en-US" dirty="0">
              <a:solidFill>
                <a:srgbClr val="FF0000"/>
              </a:solidFill>
            </a:endParaRPr>
          </a:p>
        </p:txBody>
      </p:sp>
      <p:sp>
        <p:nvSpPr>
          <p:cNvPr id="4" name="Content Placeholder 3"/>
          <p:cNvSpPr>
            <a:spLocks noGrp="1"/>
          </p:cNvSpPr>
          <p:nvPr>
            <p:ph idx="1"/>
          </p:nvPr>
        </p:nvSpPr>
        <p:spPr>
          <a:xfrm>
            <a:off x="457200" y="1143000"/>
            <a:ext cx="8229600" cy="5715000"/>
          </a:xfrm>
        </p:spPr>
        <p:txBody>
          <a:bodyPr>
            <a:normAutofit/>
          </a:bodyPr>
          <a:lstStyle/>
          <a:p>
            <a:pPr>
              <a:buNone/>
            </a:pPr>
            <a:r>
              <a:rPr lang="en-US" b="1" dirty="0" smtClean="0"/>
              <a:t>	Runtime exceptions:</a:t>
            </a:r>
            <a:r>
              <a:rPr lang="en-US" dirty="0" smtClean="0"/>
              <a:t> </a:t>
            </a:r>
          </a:p>
          <a:p>
            <a:r>
              <a:rPr lang="en-US" dirty="0" smtClean="0"/>
              <a:t>A runtime exception is an exception that occurs that probably could have been avoided by the programmer. </a:t>
            </a:r>
          </a:p>
          <a:p>
            <a:r>
              <a:rPr lang="en-US" dirty="0" smtClean="0"/>
              <a:t>As opposed to checked exceptions, runtime exceptions are ignored at the time of compilation.</a:t>
            </a:r>
          </a:p>
          <a:p>
            <a:r>
              <a:rPr lang="en-US" dirty="0" smtClean="0"/>
              <a:t>Example: Divide by zero, null value manipulation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Exception Handling</a:t>
            </a:r>
            <a:endParaRPr lang="en-US" dirty="0">
              <a:solidFill>
                <a:srgbClr val="FF0000"/>
              </a:solidFill>
            </a:endParaRPr>
          </a:p>
        </p:txBody>
      </p:sp>
      <p:sp>
        <p:nvSpPr>
          <p:cNvPr id="4" name="Content Placeholder 3"/>
          <p:cNvSpPr>
            <a:spLocks noGrp="1"/>
          </p:cNvSpPr>
          <p:nvPr>
            <p:ph idx="1"/>
          </p:nvPr>
        </p:nvSpPr>
        <p:spPr>
          <a:xfrm>
            <a:off x="457200" y="1143000"/>
            <a:ext cx="8382000" cy="5715000"/>
          </a:xfrm>
        </p:spPr>
        <p:txBody>
          <a:bodyPr>
            <a:normAutofit fontScale="62500" lnSpcReduction="20000"/>
          </a:bodyPr>
          <a:lstStyle/>
          <a:p>
            <a:pPr>
              <a:buNone/>
            </a:pPr>
            <a:r>
              <a:rPr lang="en-US" b="1" dirty="0" smtClean="0"/>
              <a:t>	Catching Exceptions:</a:t>
            </a:r>
          </a:p>
          <a:p>
            <a:r>
              <a:rPr lang="en-US" dirty="0" smtClean="0"/>
              <a:t>A method catches an exception using a combination of the </a:t>
            </a:r>
            <a:r>
              <a:rPr lang="en-US" b="1" dirty="0" smtClean="0"/>
              <a:t>try</a:t>
            </a:r>
            <a:r>
              <a:rPr lang="en-US" dirty="0" smtClean="0"/>
              <a:t> and </a:t>
            </a:r>
            <a:r>
              <a:rPr lang="en-US" b="1" dirty="0" smtClean="0"/>
              <a:t>catch</a:t>
            </a:r>
            <a:r>
              <a:rPr lang="en-US" dirty="0" smtClean="0"/>
              <a:t> keywords.</a:t>
            </a:r>
          </a:p>
          <a:p>
            <a:r>
              <a:rPr lang="en-US" dirty="0" smtClean="0"/>
              <a:t>A try/catch block is placed around the code that might generate an exception</a:t>
            </a:r>
          </a:p>
          <a:p>
            <a:pPr>
              <a:buNone/>
            </a:pPr>
            <a:r>
              <a:rPr lang="en-US" dirty="0" smtClean="0"/>
              <a:t>	</a:t>
            </a:r>
            <a:r>
              <a:rPr lang="en-US" i="1" dirty="0" smtClean="0"/>
              <a:t>import java.io.*; </a:t>
            </a:r>
          </a:p>
          <a:p>
            <a:pPr>
              <a:buNone/>
            </a:pPr>
            <a:r>
              <a:rPr lang="en-US" i="1" dirty="0" smtClean="0"/>
              <a:t>	public class </a:t>
            </a:r>
            <a:r>
              <a:rPr lang="en-US" i="1" dirty="0" err="1" smtClean="0"/>
              <a:t>ExcepTest</a:t>
            </a:r>
            <a:r>
              <a:rPr lang="en-US" i="1" dirty="0" smtClean="0"/>
              <a:t>{</a:t>
            </a:r>
          </a:p>
          <a:p>
            <a:pPr>
              <a:buNone/>
            </a:pPr>
            <a:r>
              <a:rPr lang="en-US" i="1" dirty="0" smtClean="0"/>
              <a:t>		public static void main(String </a:t>
            </a:r>
            <a:r>
              <a:rPr lang="en-US" i="1" dirty="0" err="1" smtClean="0"/>
              <a:t>args</a:t>
            </a:r>
            <a:r>
              <a:rPr lang="en-US" i="1" dirty="0" smtClean="0"/>
              <a:t>[]){</a:t>
            </a:r>
          </a:p>
          <a:p>
            <a:pPr>
              <a:buNone/>
            </a:pPr>
            <a:r>
              <a:rPr lang="en-US" i="1" dirty="0" smtClean="0"/>
              <a:t>			try{ </a:t>
            </a:r>
          </a:p>
          <a:p>
            <a:pPr>
              <a:buNone/>
            </a:pPr>
            <a:r>
              <a:rPr lang="en-US" i="1" dirty="0" smtClean="0"/>
              <a:t>				int a[] = new int[2]; </a:t>
            </a:r>
          </a:p>
          <a:p>
            <a:pPr>
              <a:buNone/>
            </a:pPr>
            <a:r>
              <a:rPr lang="en-US" i="1" dirty="0" smtClean="0"/>
              <a:t>				</a:t>
            </a:r>
            <a:r>
              <a:rPr lang="en-US" i="1" dirty="0" err="1" smtClean="0"/>
              <a:t>System.out.println</a:t>
            </a:r>
            <a:r>
              <a:rPr lang="en-US" i="1" dirty="0" smtClean="0"/>
              <a:t>("Access element three :" + a[3]); </a:t>
            </a:r>
          </a:p>
          <a:p>
            <a:pPr>
              <a:buNone/>
            </a:pPr>
            <a:r>
              <a:rPr lang="en-US" i="1" dirty="0" smtClean="0"/>
              <a:t>			}catch(</a:t>
            </a:r>
            <a:r>
              <a:rPr lang="en-US" i="1" dirty="0" err="1" smtClean="0"/>
              <a:t>ArrayIndexOutOfBoundsException</a:t>
            </a:r>
            <a:r>
              <a:rPr lang="en-US" i="1" dirty="0" smtClean="0"/>
              <a:t> e){ </a:t>
            </a:r>
          </a:p>
          <a:p>
            <a:pPr>
              <a:buNone/>
            </a:pPr>
            <a:r>
              <a:rPr lang="en-US" i="1" dirty="0" smtClean="0"/>
              <a:t>				</a:t>
            </a:r>
            <a:r>
              <a:rPr lang="en-US" i="1" dirty="0" err="1" smtClean="0"/>
              <a:t>System.out.println</a:t>
            </a:r>
            <a:r>
              <a:rPr lang="en-US" i="1" dirty="0" smtClean="0"/>
              <a:t>("Exception thrown :" + e); </a:t>
            </a:r>
          </a:p>
          <a:p>
            <a:pPr>
              <a:buNone/>
            </a:pPr>
            <a:r>
              <a:rPr lang="en-US" i="1" dirty="0" smtClean="0"/>
              <a:t>			} finally{</a:t>
            </a:r>
          </a:p>
          <a:p>
            <a:pPr>
              <a:buNone/>
            </a:pPr>
            <a:r>
              <a:rPr lang="en-US" i="1" dirty="0" smtClean="0"/>
              <a:t>				 </a:t>
            </a:r>
            <a:r>
              <a:rPr lang="en-US" i="1" dirty="0" err="1" smtClean="0"/>
              <a:t>System.out.println</a:t>
            </a:r>
            <a:r>
              <a:rPr lang="en-US" i="1" dirty="0" smtClean="0"/>
              <a:t>(“Finally Block"); </a:t>
            </a:r>
          </a:p>
          <a:p>
            <a:pPr>
              <a:buNone/>
            </a:pPr>
            <a:r>
              <a:rPr lang="en-US" i="1" dirty="0" smtClean="0"/>
              <a:t>			}</a:t>
            </a:r>
          </a:p>
          <a:p>
            <a:pPr>
              <a:buNone/>
            </a:pPr>
            <a:r>
              <a:rPr lang="en-US" i="1" dirty="0" smtClean="0"/>
              <a:t>		}</a:t>
            </a:r>
          </a:p>
          <a:p>
            <a:pPr>
              <a:buNone/>
            </a:pPr>
            <a:r>
              <a:rPr lang="en-US" i="1" dirty="0" smtClean="0"/>
              <a:t>	 }</a:t>
            </a:r>
            <a:endParaRPr lang="en-US" i="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Exception Handling</a:t>
            </a:r>
            <a:endParaRPr lang="en-US" dirty="0">
              <a:solidFill>
                <a:srgbClr val="FF0000"/>
              </a:solidFill>
            </a:endParaRPr>
          </a:p>
        </p:txBody>
      </p:sp>
      <p:sp>
        <p:nvSpPr>
          <p:cNvPr id="4" name="Content Placeholder 3"/>
          <p:cNvSpPr>
            <a:spLocks noGrp="1"/>
          </p:cNvSpPr>
          <p:nvPr>
            <p:ph idx="1"/>
          </p:nvPr>
        </p:nvSpPr>
        <p:spPr>
          <a:xfrm>
            <a:off x="457200" y="1143000"/>
            <a:ext cx="8382000" cy="5715000"/>
          </a:xfrm>
        </p:spPr>
        <p:txBody>
          <a:bodyPr>
            <a:normAutofit/>
          </a:bodyPr>
          <a:lstStyle/>
          <a:p>
            <a:pPr>
              <a:buNone/>
            </a:pPr>
            <a:r>
              <a:rPr lang="en-US" dirty="0" smtClean="0"/>
              <a:t>	</a:t>
            </a:r>
            <a:r>
              <a:rPr lang="en-US" b="1" dirty="0" smtClean="0"/>
              <a:t>Note the following:</a:t>
            </a:r>
          </a:p>
          <a:p>
            <a:r>
              <a:rPr lang="en-US" dirty="0" smtClean="0"/>
              <a:t>A catch clause cannot exist without a try statement. </a:t>
            </a:r>
          </a:p>
          <a:p>
            <a:r>
              <a:rPr lang="en-US" dirty="0" smtClean="0"/>
              <a:t>It is not compulsory to have finally clauses when ever a try/catch block is present. </a:t>
            </a:r>
          </a:p>
          <a:p>
            <a:r>
              <a:rPr lang="en-US" dirty="0" smtClean="0"/>
              <a:t>The try block cannot be present without either catch clause or finally clause.</a:t>
            </a:r>
          </a:p>
          <a:p>
            <a:r>
              <a:rPr lang="en-US" dirty="0" smtClean="0"/>
              <a:t>Any code cannot be present in between the try, catch, finally blocks.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1.1 Introduction to Java</a:t>
            </a:r>
            <a:endParaRPr lang="en-US" dirty="0">
              <a:solidFill>
                <a:srgbClr val="FF0000"/>
              </a:solidFill>
            </a:endParaRPr>
          </a:p>
        </p:txBody>
      </p:sp>
      <p:sp>
        <p:nvSpPr>
          <p:cNvPr id="3" name="Content Placeholder 2"/>
          <p:cNvSpPr>
            <a:spLocks noGrp="1"/>
          </p:cNvSpPr>
          <p:nvPr>
            <p:ph idx="1"/>
          </p:nvPr>
        </p:nvSpPr>
        <p:spPr>
          <a:xfrm>
            <a:off x="457200" y="1066800"/>
            <a:ext cx="8229600" cy="5334000"/>
          </a:xfrm>
        </p:spPr>
        <p:txBody>
          <a:bodyPr>
            <a:normAutofit lnSpcReduction="10000"/>
          </a:bodyPr>
          <a:lstStyle/>
          <a:p>
            <a:r>
              <a:rPr lang="en-US" dirty="0" smtClean="0"/>
              <a:t>A general-purpose computer programming language designed to produce programs that will run on any computer system.</a:t>
            </a:r>
          </a:p>
          <a:p>
            <a:r>
              <a:rPr lang="en-US" dirty="0" smtClean="0"/>
              <a:t>A high-level programming language developed by Sun Microsystems.</a:t>
            </a:r>
          </a:p>
          <a:p>
            <a:r>
              <a:rPr lang="en-US" dirty="0" smtClean="0"/>
              <a:t>Games Gosling, OAK 1991, changed to Java in 1995, </a:t>
            </a:r>
          </a:p>
          <a:p>
            <a:r>
              <a:rPr lang="en-US" dirty="0" smtClean="0"/>
              <a:t>OOP - Object Oriented Programming Language</a:t>
            </a:r>
          </a:p>
          <a:p>
            <a:r>
              <a:rPr lang="en-US" dirty="0" smtClean="0"/>
              <a:t>Platform independent</a:t>
            </a:r>
          </a:p>
          <a:p>
            <a:r>
              <a:rPr lang="en-US" dirty="0" smtClean="0"/>
              <a:t>Secure, multithreaded, distributed, portable…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Exception Handling</a:t>
            </a:r>
            <a:endParaRPr lang="en-US" dirty="0">
              <a:solidFill>
                <a:srgbClr val="FF0000"/>
              </a:solidFill>
            </a:endParaRPr>
          </a:p>
        </p:txBody>
      </p:sp>
      <p:sp>
        <p:nvSpPr>
          <p:cNvPr id="4" name="Content Placeholder 3"/>
          <p:cNvSpPr>
            <a:spLocks noGrp="1"/>
          </p:cNvSpPr>
          <p:nvPr>
            <p:ph idx="1"/>
          </p:nvPr>
        </p:nvSpPr>
        <p:spPr>
          <a:xfrm>
            <a:off x="457200" y="1143000"/>
            <a:ext cx="8382000" cy="5486400"/>
          </a:xfrm>
        </p:spPr>
        <p:txBody>
          <a:bodyPr>
            <a:normAutofit/>
          </a:bodyPr>
          <a:lstStyle/>
          <a:p>
            <a:pPr>
              <a:buNone/>
            </a:pPr>
            <a:r>
              <a:rPr lang="en-US" dirty="0" smtClean="0"/>
              <a:t>	</a:t>
            </a:r>
            <a:r>
              <a:rPr lang="en-US" b="1" dirty="0" smtClean="0"/>
              <a:t>The throws/throw Keywords:</a:t>
            </a:r>
          </a:p>
          <a:p>
            <a:r>
              <a:rPr lang="en-US" dirty="0" smtClean="0"/>
              <a:t>If a method does not handle a checked exception, the method must declare it using the </a:t>
            </a:r>
            <a:r>
              <a:rPr lang="en-US" b="1" dirty="0" smtClean="0"/>
              <a:t>throws </a:t>
            </a:r>
            <a:r>
              <a:rPr lang="en-US" dirty="0" smtClean="0"/>
              <a:t>keyword. </a:t>
            </a:r>
          </a:p>
          <a:p>
            <a:r>
              <a:rPr lang="en-US" dirty="0" smtClean="0"/>
              <a:t>The throws keyword appears at the end of a method's signature.</a:t>
            </a:r>
            <a:endParaRPr lang="en-US" b="1" dirty="0" smtClean="0"/>
          </a:p>
        </p:txBody>
      </p:sp>
      <p:graphicFrame>
        <p:nvGraphicFramePr>
          <p:cNvPr id="5" name="Object 4"/>
          <p:cNvGraphicFramePr>
            <a:graphicFrameLocks noChangeAspect="1"/>
          </p:cNvGraphicFramePr>
          <p:nvPr/>
        </p:nvGraphicFramePr>
        <p:xfrm>
          <a:off x="3708400" y="5029200"/>
          <a:ext cx="1625600" cy="685800"/>
        </p:xfrm>
        <a:graphic>
          <a:graphicData uri="http://schemas.openxmlformats.org/presentationml/2006/ole">
            <p:oleObj spid="_x0000_s212994" name="Packager Shell Object" r:id="rId4" imgW="1626120" imgH="685800" progId="Package">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91600" cy="792162"/>
          </a:xfrm>
        </p:spPr>
        <p:txBody>
          <a:bodyPr>
            <a:noAutofit/>
          </a:bodyPr>
          <a:lstStyle/>
          <a:p>
            <a:r>
              <a:rPr lang="en-US" sz="4000" b="1" dirty="0" smtClean="0">
                <a:solidFill>
                  <a:srgbClr val="FF0000"/>
                </a:solidFill>
              </a:rPr>
              <a:t>Creating Multithreaded Programs</a:t>
            </a:r>
            <a:endParaRPr lang="en-US" sz="4000" b="1" dirty="0">
              <a:solidFill>
                <a:srgbClr val="FF0000"/>
              </a:solidFill>
            </a:endParaRPr>
          </a:p>
        </p:txBody>
      </p:sp>
      <p:sp>
        <p:nvSpPr>
          <p:cNvPr id="4" name="Content Placeholder 3"/>
          <p:cNvSpPr>
            <a:spLocks noGrp="1"/>
          </p:cNvSpPr>
          <p:nvPr>
            <p:ph idx="1"/>
          </p:nvPr>
        </p:nvSpPr>
        <p:spPr>
          <a:xfrm>
            <a:off x="457200" y="990600"/>
            <a:ext cx="8382000" cy="5486400"/>
          </a:xfrm>
        </p:spPr>
        <p:txBody>
          <a:bodyPr>
            <a:normAutofit/>
          </a:bodyPr>
          <a:lstStyle/>
          <a:p>
            <a:pPr>
              <a:buNone/>
            </a:pPr>
            <a:r>
              <a:rPr lang="en-US" dirty="0" smtClean="0"/>
              <a:t>	</a:t>
            </a:r>
            <a:r>
              <a:rPr lang="en-US" b="1" dirty="0" smtClean="0"/>
              <a:t>Thread</a:t>
            </a:r>
          </a:p>
          <a:p>
            <a:r>
              <a:rPr lang="en-US" dirty="0" smtClean="0"/>
              <a:t>A thread is a thread of execution in a program. </a:t>
            </a:r>
          </a:p>
          <a:p>
            <a:r>
              <a:rPr lang="en-US" dirty="0" smtClean="0"/>
              <a:t>The </a:t>
            </a:r>
            <a:r>
              <a:rPr lang="en-US" b="1" dirty="0" smtClean="0"/>
              <a:t>Java Virtual Machine</a:t>
            </a:r>
            <a:r>
              <a:rPr lang="en-US" dirty="0" smtClean="0"/>
              <a:t> allows an application to have multiple threads of execution running concurrently. </a:t>
            </a:r>
          </a:p>
          <a:p>
            <a:r>
              <a:rPr lang="en-US" dirty="0" smtClean="0"/>
              <a:t>Threads are independent.</a:t>
            </a:r>
          </a:p>
          <a:p>
            <a:r>
              <a:rPr lang="en-US" dirty="0" smtClean="0"/>
              <a:t>Every thread has a priority. </a:t>
            </a:r>
          </a:p>
          <a:p>
            <a:r>
              <a:rPr lang="en-US" dirty="0" smtClean="0"/>
              <a:t>Threads with higher priority are executed in preference to threads with lower priority.</a:t>
            </a:r>
          </a:p>
          <a:p>
            <a:endParaRPr lang="en-US" b="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91600" cy="792162"/>
          </a:xfrm>
        </p:spPr>
        <p:txBody>
          <a:bodyPr>
            <a:noAutofit/>
          </a:bodyPr>
          <a:lstStyle/>
          <a:p>
            <a:r>
              <a:rPr lang="en-US" sz="4000" b="1" dirty="0" smtClean="0">
                <a:solidFill>
                  <a:srgbClr val="FF0000"/>
                </a:solidFill>
              </a:rPr>
              <a:t>Creating Multithreaded Programs</a:t>
            </a:r>
            <a:endParaRPr lang="en-US" sz="4000" b="1" dirty="0">
              <a:solidFill>
                <a:srgbClr val="FF0000"/>
              </a:solidFill>
            </a:endParaRPr>
          </a:p>
        </p:txBody>
      </p:sp>
      <p:sp>
        <p:nvSpPr>
          <p:cNvPr id="4" name="Content Placeholder 3"/>
          <p:cNvSpPr>
            <a:spLocks noGrp="1"/>
          </p:cNvSpPr>
          <p:nvPr>
            <p:ph idx="1"/>
          </p:nvPr>
        </p:nvSpPr>
        <p:spPr>
          <a:xfrm>
            <a:off x="457200" y="914400"/>
            <a:ext cx="8382000" cy="5486400"/>
          </a:xfrm>
        </p:spPr>
        <p:txBody>
          <a:bodyPr>
            <a:normAutofit/>
          </a:bodyPr>
          <a:lstStyle/>
          <a:p>
            <a:pPr>
              <a:buNone/>
            </a:pPr>
            <a:r>
              <a:rPr lang="en-US" dirty="0" smtClean="0"/>
              <a:t>	</a:t>
            </a:r>
            <a:r>
              <a:rPr lang="en-US" b="1" dirty="0" smtClean="0"/>
              <a:t>Multithreading </a:t>
            </a:r>
          </a:p>
          <a:p>
            <a:r>
              <a:rPr lang="en-US" b="1" dirty="0" smtClean="0"/>
              <a:t>Multithreading </a:t>
            </a:r>
            <a:r>
              <a:rPr lang="en-US" dirty="0" smtClean="0"/>
              <a:t>in java is a process of executing multiple threads simultaneously.</a:t>
            </a:r>
          </a:p>
          <a:p>
            <a:pPr>
              <a:buNone/>
            </a:pPr>
            <a:r>
              <a:rPr lang="en-US" b="1" dirty="0" smtClean="0"/>
              <a:t>	Creating Multithreaded Program using </a:t>
            </a:r>
            <a:r>
              <a:rPr lang="en-US" b="1" dirty="0" err="1" smtClean="0"/>
              <a:t>Runnable</a:t>
            </a:r>
            <a:r>
              <a:rPr lang="en-US" b="1" dirty="0" smtClean="0"/>
              <a:t> Interface</a:t>
            </a:r>
          </a:p>
          <a:p>
            <a:endParaRPr lang="en-US" b="1" dirty="0" smtClean="0"/>
          </a:p>
          <a:p>
            <a:endParaRPr lang="en-US" b="1" dirty="0" smtClean="0"/>
          </a:p>
          <a:p>
            <a:pPr>
              <a:buNone/>
            </a:pPr>
            <a:r>
              <a:rPr lang="en-US" b="1" dirty="0" smtClean="0"/>
              <a:t>	Creating Multithreaded Program Extending Thread Class</a:t>
            </a:r>
          </a:p>
          <a:p>
            <a:endParaRPr lang="en-US" b="1" dirty="0" smtClean="0"/>
          </a:p>
        </p:txBody>
      </p:sp>
      <p:graphicFrame>
        <p:nvGraphicFramePr>
          <p:cNvPr id="5" name="Object 4"/>
          <p:cNvGraphicFramePr>
            <a:graphicFrameLocks noChangeAspect="1"/>
          </p:cNvGraphicFramePr>
          <p:nvPr/>
        </p:nvGraphicFramePr>
        <p:xfrm>
          <a:off x="3276600" y="3810000"/>
          <a:ext cx="1536700" cy="685800"/>
        </p:xfrm>
        <a:graphic>
          <a:graphicData uri="http://schemas.openxmlformats.org/presentationml/2006/ole">
            <p:oleObj spid="_x0000_s215042" name="Packager Shell Object" r:id="rId4" imgW="1537200" imgH="685800" progId="Package">
              <p:embed/>
            </p:oleObj>
          </a:graphicData>
        </a:graphic>
      </p:graphicFrame>
      <p:graphicFrame>
        <p:nvGraphicFramePr>
          <p:cNvPr id="6" name="Object 5"/>
          <p:cNvGraphicFramePr>
            <a:graphicFrameLocks noChangeAspect="1"/>
          </p:cNvGraphicFramePr>
          <p:nvPr/>
        </p:nvGraphicFramePr>
        <p:xfrm>
          <a:off x="3352800" y="5791200"/>
          <a:ext cx="1333500" cy="685800"/>
        </p:xfrm>
        <a:graphic>
          <a:graphicData uri="http://schemas.openxmlformats.org/presentationml/2006/ole">
            <p:oleObj spid="_x0000_s215043" name="Packager Shell Object" r:id="rId5" imgW="1333800" imgH="685800" progId="Package">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91600" cy="792162"/>
          </a:xfrm>
        </p:spPr>
        <p:txBody>
          <a:bodyPr>
            <a:noAutofit/>
          </a:bodyPr>
          <a:lstStyle/>
          <a:p>
            <a:r>
              <a:rPr lang="en-US" sz="4000" b="1" dirty="0" smtClean="0">
                <a:solidFill>
                  <a:srgbClr val="FF0000"/>
                </a:solidFill>
              </a:rPr>
              <a:t>Creating Multithreaded Programs</a:t>
            </a:r>
            <a:endParaRPr lang="en-US" sz="4000" b="1" dirty="0">
              <a:solidFill>
                <a:srgbClr val="FF0000"/>
              </a:solidFill>
            </a:endParaRPr>
          </a:p>
        </p:txBody>
      </p:sp>
      <p:sp>
        <p:nvSpPr>
          <p:cNvPr id="4" name="Content Placeholder 3"/>
          <p:cNvSpPr>
            <a:spLocks noGrp="1"/>
          </p:cNvSpPr>
          <p:nvPr>
            <p:ph idx="1"/>
          </p:nvPr>
        </p:nvSpPr>
        <p:spPr>
          <a:xfrm>
            <a:off x="457200" y="914400"/>
            <a:ext cx="8382000" cy="5486400"/>
          </a:xfrm>
        </p:spPr>
        <p:txBody>
          <a:bodyPr>
            <a:normAutofit/>
          </a:bodyPr>
          <a:lstStyle/>
          <a:p>
            <a:pPr>
              <a:buNone/>
            </a:pPr>
            <a:r>
              <a:rPr lang="en-US" dirty="0" smtClean="0"/>
              <a:t>	</a:t>
            </a:r>
            <a:r>
              <a:rPr lang="en-US" b="1" dirty="0" smtClean="0"/>
              <a:t>Thread Life Cycle </a:t>
            </a:r>
          </a:p>
          <a:p>
            <a:pPr>
              <a:buNone/>
            </a:pPr>
            <a:endParaRPr lang="en-US" b="1" dirty="0" smtClean="0"/>
          </a:p>
        </p:txBody>
      </p:sp>
      <p:pic>
        <p:nvPicPr>
          <p:cNvPr id="7" name="Picture 6" descr="threadstates.jpg"/>
          <p:cNvPicPr>
            <a:picLocks noChangeAspect="1"/>
          </p:cNvPicPr>
          <p:nvPr/>
        </p:nvPicPr>
        <p:blipFill>
          <a:blip r:embed="rId3"/>
          <a:stretch>
            <a:fillRect/>
          </a:stretch>
        </p:blipFill>
        <p:spPr>
          <a:xfrm>
            <a:off x="1143000" y="1524000"/>
            <a:ext cx="6501931" cy="52197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91600" cy="792162"/>
          </a:xfrm>
        </p:spPr>
        <p:txBody>
          <a:bodyPr>
            <a:noAutofit/>
          </a:bodyPr>
          <a:lstStyle/>
          <a:p>
            <a:r>
              <a:rPr lang="en-US" sz="4000" b="1" dirty="0" smtClean="0">
                <a:solidFill>
                  <a:srgbClr val="FF0000"/>
                </a:solidFill>
              </a:rPr>
              <a:t>Creating Multithreaded Programs</a:t>
            </a:r>
            <a:endParaRPr lang="en-US" sz="4000" b="1" dirty="0">
              <a:solidFill>
                <a:srgbClr val="FF0000"/>
              </a:solidFill>
            </a:endParaRPr>
          </a:p>
        </p:txBody>
      </p:sp>
      <p:sp>
        <p:nvSpPr>
          <p:cNvPr id="4" name="Content Placeholder 3"/>
          <p:cNvSpPr>
            <a:spLocks noGrp="1"/>
          </p:cNvSpPr>
          <p:nvPr>
            <p:ph idx="1"/>
          </p:nvPr>
        </p:nvSpPr>
        <p:spPr>
          <a:xfrm>
            <a:off x="457200" y="914400"/>
            <a:ext cx="8382000" cy="5943600"/>
          </a:xfrm>
        </p:spPr>
        <p:txBody>
          <a:bodyPr>
            <a:normAutofit fontScale="70000" lnSpcReduction="20000"/>
          </a:bodyPr>
          <a:lstStyle/>
          <a:p>
            <a:pPr>
              <a:buNone/>
            </a:pPr>
            <a:r>
              <a:rPr lang="en-US" dirty="0" smtClean="0"/>
              <a:t>	</a:t>
            </a:r>
            <a:r>
              <a:rPr lang="en-US" b="1" dirty="0" smtClean="0"/>
              <a:t>Thread Life Cycle </a:t>
            </a:r>
          </a:p>
          <a:p>
            <a:pPr>
              <a:buNone/>
            </a:pPr>
            <a:r>
              <a:rPr lang="en-US" b="1" dirty="0" smtClean="0"/>
              <a:t>	</a:t>
            </a:r>
            <a:r>
              <a:rPr lang="en-US" sz="3400" b="1" dirty="0" smtClean="0"/>
              <a:t>1) New</a:t>
            </a:r>
          </a:p>
          <a:p>
            <a:pPr>
              <a:buNone/>
            </a:pPr>
            <a:r>
              <a:rPr lang="en-US" sz="3400" dirty="0" smtClean="0"/>
              <a:t>	The thread is in new state if you create an instance of Thread class but before the invocation of start() method. </a:t>
            </a:r>
          </a:p>
          <a:p>
            <a:pPr>
              <a:buNone/>
            </a:pPr>
            <a:r>
              <a:rPr lang="en-US" sz="3400" b="1" dirty="0" smtClean="0"/>
              <a:t>	2) </a:t>
            </a:r>
            <a:r>
              <a:rPr lang="en-US" sz="3400" b="1" dirty="0" err="1" smtClean="0"/>
              <a:t>Runnable</a:t>
            </a:r>
            <a:endParaRPr lang="en-US" sz="3400" b="1" dirty="0" smtClean="0"/>
          </a:p>
          <a:p>
            <a:pPr>
              <a:buNone/>
            </a:pPr>
            <a:r>
              <a:rPr lang="en-US" sz="3400" dirty="0" smtClean="0"/>
              <a:t>	The thread is in </a:t>
            </a:r>
            <a:r>
              <a:rPr lang="en-US" sz="3400" dirty="0" err="1" smtClean="0"/>
              <a:t>runnable</a:t>
            </a:r>
            <a:r>
              <a:rPr lang="en-US" sz="3400" dirty="0" smtClean="0"/>
              <a:t> state after invocation of start() method, but the thread scheduler has not selected it to be the running thread. </a:t>
            </a:r>
          </a:p>
          <a:p>
            <a:pPr>
              <a:buNone/>
            </a:pPr>
            <a:r>
              <a:rPr lang="en-US" sz="3400" b="1" dirty="0" smtClean="0"/>
              <a:t>	3) Running</a:t>
            </a:r>
          </a:p>
          <a:p>
            <a:pPr>
              <a:buNone/>
            </a:pPr>
            <a:r>
              <a:rPr lang="en-US" sz="3400" dirty="0" smtClean="0"/>
              <a:t>	The thread is in running state if the thread scheduler has selected it. </a:t>
            </a:r>
          </a:p>
          <a:p>
            <a:pPr>
              <a:buNone/>
            </a:pPr>
            <a:r>
              <a:rPr lang="en-US" sz="3400" b="1" dirty="0" smtClean="0"/>
              <a:t>	4) Non-</a:t>
            </a:r>
            <a:r>
              <a:rPr lang="en-US" sz="3400" b="1" dirty="0" err="1" smtClean="0"/>
              <a:t>Runnable</a:t>
            </a:r>
            <a:r>
              <a:rPr lang="en-US" sz="3400" b="1" dirty="0" smtClean="0"/>
              <a:t> (Blocked)</a:t>
            </a:r>
          </a:p>
          <a:p>
            <a:pPr>
              <a:buNone/>
            </a:pPr>
            <a:r>
              <a:rPr lang="en-US" sz="3400" dirty="0" smtClean="0"/>
              <a:t>	This is the state when the thread is still alive, but is currently not eligible to run. </a:t>
            </a:r>
          </a:p>
          <a:p>
            <a:pPr>
              <a:buNone/>
            </a:pPr>
            <a:r>
              <a:rPr lang="en-US" sz="3400" b="1" dirty="0" smtClean="0"/>
              <a:t>	5) Terminated</a:t>
            </a:r>
          </a:p>
          <a:p>
            <a:pPr>
              <a:buNone/>
            </a:pPr>
            <a:r>
              <a:rPr lang="en-US" sz="3400" dirty="0" smtClean="0"/>
              <a:t>	A thread is in terminated or dead state when its run() method exits.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91600" cy="792162"/>
          </a:xfrm>
        </p:spPr>
        <p:txBody>
          <a:bodyPr>
            <a:noAutofit/>
          </a:bodyPr>
          <a:lstStyle/>
          <a:p>
            <a:r>
              <a:rPr lang="en-US" sz="4000" b="1" dirty="0" smtClean="0">
                <a:solidFill>
                  <a:srgbClr val="FF0000"/>
                </a:solidFill>
              </a:rPr>
              <a:t>Creating Multithreaded Programs</a:t>
            </a:r>
            <a:endParaRPr lang="en-US" sz="4000" b="1" dirty="0">
              <a:solidFill>
                <a:srgbClr val="FF0000"/>
              </a:solidFill>
            </a:endParaRPr>
          </a:p>
        </p:txBody>
      </p:sp>
      <p:sp>
        <p:nvSpPr>
          <p:cNvPr id="4" name="Content Placeholder 3"/>
          <p:cNvSpPr>
            <a:spLocks noGrp="1"/>
          </p:cNvSpPr>
          <p:nvPr>
            <p:ph idx="1"/>
          </p:nvPr>
        </p:nvSpPr>
        <p:spPr>
          <a:xfrm>
            <a:off x="457200" y="914400"/>
            <a:ext cx="8382000" cy="5943600"/>
          </a:xfrm>
        </p:spPr>
        <p:txBody>
          <a:bodyPr>
            <a:normAutofit/>
          </a:bodyPr>
          <a:lstStyle/>
          <a:p>
            <a:r>
              <a:rPr lang="en-US" b="1" dirty="0" err="1" smtClean="0"/>
              <a:t>isAlive</a:t>
            </a:r>
            <a:r>
              <a:rPr lang="en-US" b="1" dirty="0" smtClean="0"/>
              <a:t>()</a:t>
            </a:r>
          </a:p>
          <a:p>
            <a:r>
              <a:rPr lang="en-US" sz="3400" b="1" dirty="0" smtClean="0"/>
              <a:t>join()</a:t>
            </a:r>
          </a:p>
          <a:p>
            <a:pPr>
              <a:buNone/>
            </a:pPr>
            <a:endParaRPr lang="en-US" sz="34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1.4 File IO:</a:t>
            </a:r>
            <a:endParaRPr lang="en-US" b="1" dirty="0">
              <a:solidFill>
                <a:srgbClr val="FF0000"/>
              </a:solidFill>
            </a:endParaRPr>
          </a:p>
        </p:txBody>
      </p:sp>
      <p:sp>
        <p:nvSpPr>
          <p:cNvPr id="3" name="Content Placeholder 2"/>
          <p:cNvSpPr>
            <a:spLocks noGrp="1"/>
          </p:cNvSpPr>
          <p:nvPr>
            <p:ph idx="1"/>
          </p:nvPr>
        </p:nvSpPr>
        <p:spPr>
          <a:xfrm>
            <a:off x="228600" y="1600200"/>
            <a:ext cx="8915400" cy="4525963"/>
          </a:xfrm>
        </p:spPr>
        <p:txBody>
          <a:bodyPr>
            <a:normAutofit/>
          </a:bodyPr>
          <a:lstStyle/>
          <a:p>
            <a:r>
              <a:rPr lang="en-US" b="1" dirty="0" smtClean="0"/>
              <a:t>File:</a:t>
            </a:r>
            <a:r>
              <a:rPr lang="en-US" dirty="0" smtClean="0"/>
              <a:t> </a:t>
            </a:r>
          </a:p>
          <a:p>
            <a:r>
              <a:rPr lang="en-US" dirty="0" err="1" smtClean="0"/>
              <a:t>java.io.File</a:t>
            </a:r>
            <a:endParaRPr lang="en-US" dirty="0" smtClean="0"/>
          </a:p>
          <a:p>
            <a:r>
              <a:rPr lang="en-US" dirty="0" smtClean="0"/>
              <a:t>An abstract representation of file and directory pathnames.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File IO</a:t>
            </a:r>
            <a:endParaRPr lang="en-US" b="1" dirty="0">
              <a:solidFill>
                <a:srgbClr val="FF0000"/>
              </a:solidFill>
            </a:endParaRPr>
          </a:p>
        </p:txBody>
      </p:sp>
      <p:sp>
        <p:nvSpPr>
          <p:cNvPr id="3" name="Content Placeholder 2"/>
          <p:cNvSpPr>
            <a:spLocks noGrp="1"/>
          </p:cNvSpPr>
          <p:nvPr>
            <p:ph idx="1"/>
          </p:nvPr>
        </p:nvSpPr>
        <p:spPr>
          <a:xfrm>
            <a:off x="228600" y="1295400"/>
            <a:ext cx="8915400" cy="5181600"/>
          </a:xfrm>
        </p:spPr>
        <p:txBody>
          <a:bodyPr>
            <a:normAutofit lnSpcReduction="10000"/>
          </a:bodyPr>
          <a:lstStyle/>
          <a:p>
            <a:r>
              <a:rPr lang="en-US" b="1" dirty="0" smtClean="0"/>
              <a:t>Directories:</a:t>
            </a:r>
            <a:r>
              <a:rPr lang="en-US" dirty="0" smtClean="0"/>
              <a:t> </a:t>
            </a:r>
          </a:p>
          <a:p>
            <a:r>
              <a:rPr lang="en-US" dirty="0" err="1" smtClean="0"/>
              <a:t>java.io.File</a:t>
            </a:r>
            <a:endParaRPr lang="en-US" dirty="0" smtClean="0"/>
          </a:p>
          <a:p>
            <a:r>
              <a:rPr lang="en-US" dirty="0" smtClean="0"/>
              <a:t>A directory is a File which can contains a list of other files and directories. You use </a:t>
            </a:r>
            <a:r>
              <a:rPr lang="en-US" b="1" dirty="0" smtClean="0"/>
              <a:t>File</a:t>
            </a:r>
            <a:r>
              <a:rPr lang="en-US" dirty="0" smtClean="0"/>
              <a:t> object to create directories, to list down files available in a directory. </a:t>
            </a:r>
          </a:p>
          <a:p>
            <a:pPr lvl="1">
              <a:buNone/>
            </a:pPr>
            <a:r>
              <a:rPr lang="en-US" i="1" dirty="0" smtClean="0"/>
              <a:t>String </a:t>
            </a:r>
            <a:r>
              <a:rPr lang="en-US" i="1" dirty="0" err="1" smtClean="0"/>
              <a:t>dirname</a:t>
            </a:r>
            <a:r>
              <a:rPr lang="en-US" i="1" dirty="0" smtClean="0"/>
              <a:t> = "/</a:t>
            </a:r>
            <a:r>
              <a:rPr lang="en-US" i="1" dirty="0" err="1" smtClean="0"/>
              <a:t>tmp</a:t>
            </a:r>
            <a:r>
              <a:rPr lang="en-US" i="1" dirty="0" smtClean="0"/>
              <a:t>/user/java/bin"; </a:t>
            </a:r>
          </a:p>
          <a:p>
            <a:pPr lvl="1">
              <a:buNone/>
            </a:pPr>
            <a:r>
              <a:rPr lang="en-US" i="1" dirty="0" smtClean="0"/>
              <a:t>File d = new File(</a:t>
            </a:r>
            <a:r>
              <a:rPr lang="en-US" i="1" dirty="0" err="1" smtClean="0"/>
              <a:t>dirname</a:t>
            </a:r>
            <a:r>
              <a:rPr lang="en-US" i="1" dirty="0" smtClean="0"/>
              <a:t>);</a:t>
            </a:r>
          </a:p>
          <a:p>
            <a:pPr lvl="1">
              <a:buNone/>
            </a:pPr>
            <a:r>
              <a:rPr lang="en-US" i="1" dirty="0" smtClean="0"/>
              <a:t> // Create directory now. </a:t>
            </a:r>
          </a:p>
          <a:p>
            <a:pPr lvl="1">
              <a:buNone/>
            </a:pPr>
            <a:r>
              <a:rPr lang="en-US" i="1" dirty="0" err="1" smtClean="0"/>
              <a:t>d.mkdirs</a:t>
            </a:r>
            <a:r>
              <a:rPr lang="en-US" i="1" dirty="0"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I/O Stream Classes</a:t>
            </a:r>
            <a:endParaRPr lang="en-US" b="1" dirty="0">
              <a:solidFill>
                <a:srgbClr val="FF0000"/>
              </a:solidFill>
            </a:endParaRPr>
          </a:p>
        </p:txBody>
      </p:sp>
      <p:sp>
        <p:nvSpPr>
          <p:cNvPr id="3" name="Content Placeholder 2"/>
          <p:cNvSpPr>
            <a:spLocks noGrp="1"/>
          </p:cNvSpPr>
          <p:nvPr>
            <p:ph idx="1"/>
          </p:nvPr>
        </p:nvSpPr>
        <p:spPr>
          <a:xfrm>
            <a:off x="228600" y="1600200"/>
            <a:ext cx="8915400" cy="4876800"/>
          </a:xfrm>
        </p:spPr>
        <p:txBody>
          <a:bodyPr>
            <a:normAutofit lnSpcReduction="10000"/>
          </a:bodyPr>
          <a:lstStyle/>
          <a:p>
            <a:r>
              <a:rPr lang="en-US" dirty="0" err="1" smtClean="0">
                <a:hlinkClick r:id="rId2" tooltip="class in java.io"/>
              </a:rPr>
              <a:t>FileInputStream</a:t>
            </a:r>
            <a:r>
              <a:rPr lang="en-US" dirty="0" smtClean="0"/>
              <a:t> A </a:t>
            </a:r>
            <a:r>
              <a:rPr lang="en-US" dirty="0" err="1" smtClean="0"/>
              <a:t>FileInputStream</a:t>
            </a:r>
            <a:r>
              <a:rPr lang="en-US" dirty="0" smtClean="0"/>
              <a:t> obtains input bytes from a file in a file system.</a:t>
            </a:r>
          </a:p>
          <a:p>
            <a:r>
              <a:rPr lang="en-US" dirty="0" err="1" smtClean="0">
                <a:hlinkClick r:id="rId3" tooltip="class in java.io"/>
              </a:rPr>
              <a:t>FileOutputStream</a:t>
            </a:r>
            <a:r>
              <a:rPr lang="en-US" dirty="0" smtClean="0"/>
              <a:t> A file output stream is an output stream for writing data to a File or to a </a:t>
            </a:r>
            <a:r>
              <a:rPr lang="en-US" dirty="0" err="1" smtClean="0"/>
              <a:t>FileDescriptor</a:t>
            </a:r>
            <a:r>
              <a:rPr lang="en-US" dirty="0" smtClean="0"/>
              <a:t>.</a:t>
            </a:r>
          </a:p>
          <a:p>
            <a:r>
              <a:rPr lang="en-US" dirty="0" err="1" smtClean="0">
                <a:hlinkClick r:id="rId4" tooltip="class in java.io"/>
              </a:rPr>
              <a:t>FileReader</a:t>
            </a:r>
            <a:r>
              <a:rPr lang="en-US" dirty="0" smtClean="0"/>
              <a:t> Convenience class for reading character files.</a:t>
            </a:r>
          </a:p>
          <a:p>
            <a:r>
              <a:rPr lang="en-US" dirty="0" err="1" smtClean="0">
                <a:hlinkClick r:id="rId5" tooltip="class in java.io"/>
              </a:rPr>
              <a:t>FileWriter</a:t>
            </a:r>
            <a:r>
              <a:rPr lang="en-US" dirty="0" smtClean="0"/>
              <a:t> Convenience class for writing character files.</a:t>
            </a:r>
          </a:p>
          <a:p>
            <a:r>
              <a:rPr lang="en-US" dirty="0" err="1" smtClean="0">
                <a:hlinkClick r:id="rId6" tooltip="class in java.io"/>
              </a:rPr>
              <a:t>InputStreamReader</a:t>
            </a:r>
            <a:r>
              <a:rPr lang="en-US" dirty="0" smtClean="0"/>
              <a:t> …</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84238"/>
          </a:xfrm>
        </p:spPr>
        <p:txBody>
          <a:bodyPr>
            <a:normAutofit/>
          </a:bodyPr>
          <a:lstStyle/>
          <a:p>
            <a:r>
              <a:rPr lang="en-US" b="1" dirty="0" smtClean="0">
                <a:solidFill>
                  <a:srgbClr val="FF0000"/>
                </a:solidFill>
              </a:rPr>
              <a:t>Byte Streams</a:t>
            </a:r>
            <a:endParaRPr lang="en-US" b="1" dirty="0">
              <a:solidFill>
                <a:srgbClr val="FF0000"/>
              </a:solidFill>
            </a:endParaRPr>
          </a:p>
        </p:txBody>
      </p:sp>
      <p:sp>
        <p:nvSpPr>
          <p:cNvPr id="3" name="Content Placeholder 2"/>
          <p:cNvSpPr>
            <a:spLocks noGrp="1"/>
          </p:cNvSpPr>
          <p:nvPr>
            <p:ph idx="1"/>
          </p:nvPr>
        </p:nvSpPr>
        <p:spPr>
          <a:xfrm>
            <a:off x="228600" y="914400"/>
            <a:ext cx="8915400" cy="5943600"/>
          </a:xfrm>
        </p:spPr>
        <p:txBody>
          <a:bodyPr>
            <a:normAutofit/>
          </a:bodyPr>
          <a:lstStyle/>
          <a:p>
            <a:r>
              <a:rPr lang="en-US" dirty="0" smtClean="0"/>
              <a:t>Java byte streams are used to perform input and output of 8-bit bytes. </a:t>
            </a:r>
          </a:p>
          <a:p>
            <a:r>
              <a:rPr lang="en-US" dirty="0" smtClean="0"/>
              <a:t>All byte stream classes are descended from </a:t>
            </a:r>
            <a:r>
              <a:rPr lang="en-US" b="1" dirty="0" smtClean="0"/>
              <a:t>InputStream</a:t>
            </a:r>
            <a:r>
              <a:rPr lang="en-US" dirty="0" smtClean="0"/>
              <a:t> and </a:t>
            </a:r>
            <a:r>
              <a:rPr lang="en-US" b="1" dirty="0" smtClean="0"/>
              <a:t>OutputStream</a:t>
            </a:r>
          </a:p>
          <a:p>
            <a:r>
              <a:rPr lang="en-US" dirty="0" smtClean="0"/>
              <a:t>Though there are many classes related to byte streams but the most frequently used classes are , </a:t>
            </a:r>
            <a:r>
              <a:rPr lang="en-US" b="1" dirty="0" err="1" smtClean="0"/>
              <a:t>FileInputStream</a:t>
            </a:r>
            <a:r>
              <a:rPr lang="en-US" dirty="0" smtClean="0"/>
              <a:t> and </a:t>
            </a:r>
            <a:r>
              <a:rPr lang="en-US" b="1" dirty="0" err="1" smtClean="0"/>
              <a:t>FileOutputStream</a:t>
            </a:r>
            <a:r>
              <a:rPr lang="en-US" dirty="0" smtClean="0"/>
              <a:t>. </a:t>
            </a:r>
          </a:p>
          <a:p>
            <a:r>
              <a:rPr lang="en-US" dirty="0" smtClean="0"/>
              <a:t>Following is an example which makes use of these two classes to copy an input file into an output file:</a:t>
            </a:r>
            <a:endParaRPr lang="en-US" i="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Java Architecture</a:t>
            </a:r>
            <a:endParaRPr lang="en-US" dirty="0">
              <a:solidFill>
                <a:srgbClr val="FF0000"/>
              </a:solidFill>
            </a:endParaRPr>
          </a:p>
        </p:txBody>
      </p:sp>
      <p:pic>
        <p:nvPicPr>
          <p:cNvPr id="5" name="Picture 4" descr="JavaArchitecture3.jpg"/>
          <p:cNvPicPr>
            <a:picLocks noChangeAspect="1"/>
          </p:cNvPicPr>
          <p:nvPr/>
        </p:nvPicPr>
        <p:blipFill>
          <a:blip r:embed="rId2"/>
          <a:stretch>
            <a:fillRect/>
          </a:stretch>
        </p:blipFill>
        <p:spPr>
          <a:xfrm>
            <a:off x="190265" y="1058859"/>
            <a:ext cx="8877535" cy="5341941"/>
          </a:xfrm>
          <a:prstGeom prst="rect">
            <a:avLst/>
          </a:prstGeom>
          <a:solidFill>
            <a:schemeClr val="accent1"/>
          </a:solid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b="1" dirty="0" smtClean="0">
                <a:solidFill>
                  <a:srgbClr val="FF0000"/>
                </a:solidFill>
              </a:rPr>
              <a:t>Byte Streams</a:t>
            </a:r>
            <a:endParaRPr lang="en-US" b="1" dirty="0">
              <a:solidFill>
                <a:srgbClr val="FF0000"/>
              </a:solidFill>
            </a:endParaRPr>
          </a:p>
        </p:txBody>
      </p:sp>
      <p:sp>
        <p:nvSpPr>
          <p:cNvPr id="3" name="Content Placeholder 2"/>
          <p:cNvSpPr>
            <a:spLocks noGrp="1"/>
          </p:cNvSpPr>
          <p:nvPr>
            <p:ph idx="1"/>
          </p:nvPr>
        </p:nvSpPr>
        <p:spPr>
          <a:xfrm>
            <a:off x="228600" y="838200"/>
            <a:ext cx="8915400" cy="5867400"/>
          </a:xfrm>
        </p:spPr>
        <p:txBody>
          <a:bodyPr>
            <a:noAutofit/>
          </a:bodyPr>
          <a:lstStyle/>
          <a:p>
            <a:pPr>
              <a:buNone/>
            </a:pPr>
            <a:r>
              <a:rPr lang="en-US" sz="1400" dirty="0" smtClean="0"/>
              <a:t>import java.io.*;</a:t>
            </a:r>
          </a:p>
          <a:p>
            <a:pPr>
              <a:buNone/>
            </a:pPr>
            <a:r>
              <a:rPr lang="en-US" sz="1400" dirty="0" smtClean="0"/>
              <a:t>public class </a:t>
            </a:r>
            <a:r>
              <a:rPr lang="en-US" sz="1400" dirty="0" err="1" smtClean="0"/>
              <a:t>CopyFile</a:t>
            </a:r>
            <a:r>
              <a:rPr lang="en-US" sz="1400" dirty="0" smtClean="0"/>
              <a:t> {</a:t>
            </a:r>
          </a:p>
          <a:p>
            <a:pPr>
              <a:buNone/>
            </a:pPr>
            <a:r>
              <a:rPr lang="en-US" sz="1400" dirty="0" smtClean="0"/>
              <a:t>   public static void main(String </a:t>
            </a:r>
            <a:r>
              <a:rPr lang="en-US" sz="1400" dirty="0" err="1" smtClean="0"/>
              <a:t>args</a:t>
            </a:r>
            <a:r>
              <a:rPr lang="en-US" sz="1400" dirty="0" smtClean="0"/>
              <a:t>[]) throws </a:t>
            </a:r>
            <a:r>
              <a:rPr lang="en-US" sz="1400" dirty="0" err="1" smtClean="0"/>
              <a:t>IOException</a:t>
            </a:r>
            <a:r>
              <a:rPr lang="en-US" sz="1400" dirty="0" smtClean="0"/>
              <a:t> {</a:t>
            </a:r>
          </a:p>
          <a:p>
            <a:pPr>
              <a:buNone/>
            </a:pPr>
            <a:r>
              <a:rPr lang="en-US" sz="1400" dirty="0" smtClean="0"/>
              <a:t>      </a:t>
            </a:r>
            <a:r>
              <a:rPr lang="en-US" sz="1400" dirty="0" err="1" smtClean="0"/>
              <a:t>FileInputStream</a:t>
            </a:r>
            <a:r>
              <a:rPr lang="en-US" sz="1400" dirty="0" smtClean="0"/>
              <a:t> in = null;</a:t>
            </a:r>
          </a:p>
          <a:p>
            <a:pPr>
              <a:buNone/>
            </a:pPr>
            <a:r>
              <a:rPr lang="en-US" sz="1400" dirty="0" smtClean="0"/>
              <a:t>      </a:t>
            </a:r>
            <a:r>
              <a:rPr lang="en-US" sz="1400" dirty="0" err="1" smtClean="0"/>
              <a:t>FileOutputStream</a:t>
            </a:r>
            <a:r>
              <a:rPr lang="en-US" sz="1400" dirty="0" smtClean="0"/>
              <a:t> out = null;</a:t>
            </a:r>
          </a:p>
          <a:p>
            <a:pPr>
              <a:buNone/>
            </a:pPr>
            <a:r>
              <a:rPr lang="en-US" sz="1400" dirty="0" smtClean="0"/>
              <a:t>      try {</a:t>
            </a:r>
          </a:p>
          <a:p>
            <a:pPr>
              <a:buNone/>
            </a:pPr>
            <a:r>
              <a:rPr lang="en-US" sz="1400" dirty="0" smtClean="0"/>
              <a:t>         in = new </a:t>
            </a:r>
            <a:r>
              <a:rPr lang="en-US" sz="1400" dirty="0" err="1" smtClean="0"/>
              <a:t>FileInputStream</a:t>
            </a:r>
            <a:r>
              <a:rPr lang="en-US" sz="1400" dirty="0" smtClean="0"/>
              <a:t>("input.txt");</a:t>
            </a:r>
          </a:p>
          <a:p>
            <a:pPr>
              <a:buNone/>
            </a:pPr>
            <a:r>
              <a:rPr lang="en-US" sz="1400" dirty="0" smtClean="0"/>
              <a:t>         out = new </a:t>
            </a:r>
            <a:r>
              <a:rPr lang="en-US" sz="1400" dirty="0" err="1" smtClean="0"/>
              <a:t>FileOutputStream</a:t>
            </a:r>
            <a:r>
              <a:rPr lang="en-US" sz="1400" dirty="0" smtClean="0"/>
              <a:t>("output.txt");</a:t>
            </a:r>
          </a:p>
          <a:p>
            <a:pPr>
              <a:buNone/>
            </a:pPr>
            <a:r>
              <a:rPr lang="en-US" sz="1400" dirty="0" smtClean="0"/>
              <a:t>         </a:t>
            </a:r>
          </a:p>
          <a:p>
            <a:pPr>
              <a:buNone/>
            </a:pPr>
            <a:r>
              <a:rPr lang="en-US" sz="1400" dirty="0" smtClean="0"/>
              <a:t>         int c;</a:t>
            </a:r>
          </a:p>
          <a:p>
            <a:pPr>
              <a:buNone/>
            </a:pPr>
            <a:r>
              <a:rPr lang="en-US" sz="1400" dirty="0" smtClean="0"/>
              <a:t>         while ((c = </a:t>
            </a:r>
            <a:r>
              <a:rPr lang="en-US" sz="1400" dirty="0" err="1" smtClean="0"/>
              <a:t>in.read</a:t>
            </a:r>
            <a:r>
              <a:rPr lang="en-US" sz="1400" dirty="0" smtClean="0"/>
              <a:t>()) != -1) {</a:t>
            </a:r>
          </a:p>
          <a:p>
            <a:pPr>
              <a:buNone/>
            </a:pPr>
            <a:r>
              <a:rPr lang="en-US" sz="1400" dirty="0" smtClean="0"/>
              <a:t>            </a:t>
            </a:r>
            <a:r>
              <a:rPr lang="en-US" sz="1400" dirty="0" err="1" smtClean="0"/>
              <a:t>out.write</a:t>
            </a:r>
            <a:r>
              <a:rPr lang="en-US" sz="1400" dirty="0" smtClean="0"/>
              <a:t>(c);</a:t>
            </a:r>
          </a:p>
          <a:p>
            <a:pPr>
              <a:buNone/>
            </a:pPr>
            <a:r>
              <a:rPr lang="en-US" sz="1400" dirty="0" smtClean="0"/>
              <a:t>         }</a:t>
            </a:r>
          </a:p>
          <a:p>
            <a:pPr>
              <a:buNone/>
            </a:pPr>
            <a:r>
              <a:rPr lang="en-US" sz="1400" dirty="0" smtClean="0"/>
              <a:t>      }finally {</a:t>
            </a:r>
          </a:p>
          <a:p>
            <a:pPr>
              <a:buNone/>
            </a:pPr>
            <a:r>
              <a:rPr lang="en-US" sz="1400" dirty="0" smtClean="0"/>
              <a:t>         if (in != null) {</a:t>
            </a:r>
          </a:p>
          <a:p>
            <a:pPr>
              <a:buNone/>
            </a:pPr>
            <a:r>
              <a:rPr lang="en-US" sz="1400" dirty="0" smtClean="0"/>
              <a:t>            </a:t>
            </a:r>
            <a:r>
              <a:rPr lang="en-US" sz="1400" dirty="0" err="1" smtClean="0"/>
              <a:t>in.close</a:t>
            </a:r>
            <a:r>
              <a:rPr lang="en-US" sz="1400" dirty="0" smtClean="0"/>
              <a:t>();</a:t>
            </a:r>
          </a:p>
          <a:p>
            <a:pPr>
              <a:buNone/>
            </a:pPr>
            <a:r>
              <a:rPr lang="en-US" sz="1400" dirty="0" smtClean="0"/>
              <a:t>         }</a:t>
            </a:r>
          </a:p>
          <a:p>
            <a:pPr>
              <a:buNone/>
            </a:pPr>
            <a:r>
              <a:rPr lang="en-US" sz="1400" dirty="0" smtClean="0"/>
              <a:t>         if (out != null) {</a:t>
            </a:r>
          </a:p>
          <a:p>
            <a:pPr>
              <a:buNone/>
            </a:pPr>
            <a:r>
              <a:rPr lang="en-US" sz="1400" dirty="0" smtClean="0"/>
              <a:t>            </a:t>
            </a:r>
            <a:r>
              <a:rPr lang="en-US" sz="1400" dirty="0" err="1" smtClean="0"/>
              <a:t>out.close</a:t>
            </a:r>
            <a:r>
              <a:rPr lang="en-US" sz="1400" dirty="0" smtClean="0"/>
              <a:t>();</a:t>
            </a:r>
          </a:p>
          <a:p>
            <a:pPr>
              <a:buNone/>
            </a:pPr>
            <a:r>
              <a:rPr lang="en-US" sz="1400" dirty="0" smtClean="0"/>
              <a:t>         }</a:t>
            </a:r>
          </a:p>
          <a:p>
            <a:pPr>
              <a:buNone/>
            </a:pPr>
            <a:r>
              <a:rPr lang="en-US" sz="1400" dirty="0" smtClean="0"/>
              <a:t>      }</a:t>
            </a:r>
          </a:p>
          <a:p>
            <a:pPr>
              <a:buNone/>
            </a:pPr>
            <a:r>
              <a:rPr lang="en-US" sz="1400" dirty="0" smtClean="0"/>
              <a:t>   }</a:t>
            </a:r>
          </a:p>
          <a:p>
            <a:pPr>
              <a:buNone/>
            </a:pPr>
            <a:r>
              <a:rPr lang="en-US" sz="1400" dirty="0" smtClean="0"/>
              <a:t>}</a:t>
            </a:r>
            <a:endParaRPr lang="en-US" sz="1400" i="1"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60438"/>
          </a:xfrm>
        </p:spPr>
        <p:txBody>
          <a:bodyPr>
            <a:normAutofit/>
          </a:bodyPr>
          <a:lstStyle/>
          <a:p>
            <a:r>
              <a:rPr lang="en-US" b="1" dirty="0" smtClean="0">
                <a:solidFill>
                  <a:srgbClr val="FF0000"/>
                </a:solidFill>
              </a:rPr>
              <a:t>Character Streams</a:t>
            </a:r>
            <a:endParaRPr lang="en-US" b="1" dirty="0">
              <a:solidFill>
                <a:srgbClr val="FF0000"/>
              </a:solidFill>
            </a:endParaRPr>
          </a:p>
        </p:txBody>
      </p:sp>
      <p:sp>
        <p:nvSpPr>
          <p:cNvPr id="3" name="Content Placeholder 2"/>
          <p:cNvSpPr>
            <a:spLocks noGrp="1"/>
          </p:cNvSpPr>
          <p:nvPr>
            <p:ph idx="1"/>
          </p:nvPr>
        </p:nvSpPr>
        <p:spPr>
          <a:xfrm>
            <a:off x="228600" y="990600"/>
            <a:ext cx="8915400" cy="5867400"/>
          </a:xfrm>
        </p:spPr>
        <p:txBody>
          <a:bodyPr>
            <a:normAutofit/>
          </a:bodyPr>
          <a:lstStyle/>
          <a:p>
            <a:r>
              <a:rPr lang="en-US" dirty="0" smtClean="0"/>
              <a:t>Java </a:t>
            </a:r>
            <a:r>
              <a:rPr lang="en-US" b="1" dirty="0" smtClean="0"/>
              <a:t>Character</a:t>
            </a:r>
            <a:r>
              <a:rPr lang="en-US" dirty="0" smtClean="0"/>
              <a:t> streams are used to perform input and output for 16-bit </a:t>
            </a:r>
            <a:r>
              <a:rPr lang="en-US" dirty="0" err="1" smtClean="0"/>
              <a:t>unicode</a:t>
            </a:r>
            <a:r>
              <a:rPr lang="en-US" dirty="0" smtClean="0"/>
              <a:t>. </a:t>
            </a:r>
          </a:p>
          <a:p>
            <a:r>
              <a:rPr lang="en-US" b="1" dirty="0" err="1" smtClean="0"/>
              <a:t>FileReader</a:t>
            </a:r>
            <a:r>
              <a:rPr lang="en-US" b="1" dirty="0" smtClean="0"/>
              <a:t> </a:t>
            </a:r>
            <a:r>
              <a:rPr lang="en-US" dirty="0" smtClean="0"/>
              <a:t>and </a:t>
            </a:r>
            <a:r>
              <a:rPr lang="en-US" b="1" dirty="0" err="1" smtClean="0"/>
              <a:t>FileWriter</a:t>
            </a:r>
            <a:r>
              <a:rPr lang="en-US" b="1" dirty="0" smtClean="0"/>
              <a:t>.</a:t>
            </a:r>
          </a:p>
          <a:p>
            <a:r>
              <a:rPr lang="en-US" dirty="0" smtClean="0"/>
              <a:t>Reads / Writes two bytes at a time.</a:t>
            </a:r>
          </a:p>
          <a:p>
            <a:r>
              <a:rPr lang="en-US" dirty="0" smtClean="0"/>
              <a:t>Input and output done with stream classes automatically translates to and from the local character set (internationalization ). So, more convenient than Byte Streams.</a:t>
            </a:r>
            <a:endParaRPr lang="en-US" i="1"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Character Streams</a:t>
            </a:r>
            <a:endParaRPr lang="en-US" b="1" dirty="0">
              <a:solidFill>
                <a:srgbClr val="FF0000"/>
              </a:solidFill>
            </a:endParaRPr>
          </a:p>
        </p:txBody>
      </p:sp>
      <p:sp>
        <p:nvSpPr>
          <p:cNvPr id="3" name="Content Placeholder 2"/>
          <p:cNvSpPr>
            <a:spLocks noGrp="1"/>
          </p:cNvSpPr>
          <p:nvPr>
            <p:ph idx="1"/>
          </p:nvPr>
        </p:nvSpPr>
        <p:spPr>
          <a:xfrm>
            <a:off x="228600" y="990600"/>
            <a:ext cx="8915400" cy="5715000"/>
          </a:xfrm>
        </p:spPr>
        <p:txBody>
          <a:bodyPr>
            <a:noAutofit/>
          </a:bodyPr>
          <a:lstStyle/>
          <a:p>
            <a:pPr>
              <a:buNone/>
            </a:pPr>
            <a:r>
              <a:rPr lang="en-US" sz="1400" i="1" dirty="0" smtClean="0"/>
              <a:t>import java.io.*;</a:t>
            </a:r>
          </a:p>
          <a:p>
            <a:pPr>
              <a:buNone/>
            </a:pPr>
            <a:r>
              <a:rPr lang="en-US" sz="1400" i="1" dirty="0" smtClean="0"/>
              <a:t>public class </a:t>
            </a:r>
            <a:r>
              <a:rPr lang="en-US" sz="1400" i="1" dirty="0" err="1" smtClean="0"/>
              <a:t>CopyFile</a:t>
            </a:r>
            <a:r>
              <a:rPr lang="en-US" sz="1400" i="1" dirty="0" smtClean="0"/>
              <a:t> {</a:t>
            </a:r>
          </a:p>
          <a:p>
            <a:pPr>
              <a:buNone/>
            </a:pPr>
            <a:r>
              <a:rPr lang="en-US" sz="1400" i="1" dirty="0" smtClean="0"/>
              <a:t>   public static void main(String </a:t>
            </a:r>
            <a:r>
              <a:rPr lang="en-US" sz="1400" i="1" dirty="0" err="1" smtClean="0"/>
              <a:t>args</a:t>
            </a:r>
            <a:r>
              <a:rPr lang="en-US" sz="1400" i="1" dirty="0" smtClean="0"/>
              <a:t>[]) throws </a:t>
            </a:r>
            <a:r>
              <a:rPr lang="en-US" sz="1400" i="1" dirty="0" err="1" smtClean="0"/>
              <a:t>IOException</a:t>
            </a:r>
            <a:r>
              <a:rPr lang="en-US" sz="1400" i="1" dirty="0" smtClean="0"/>
              <a:t>  {</a:t>
            </a:r>
          </a:p>
          <a:p>
            <a:pPr>
              <a:buNone/>
            </a:pPr>
            <a:r>
              <a:rPr lang="en-US" sz="1400" i="1" dirty="0" smtClean="0"/>
              <a:t>      </a:t>
            </a:r>
            <a:r>
              <a:rPr lang="en-US" sz="1400" i="1" dirty="0" err="1" smtClean="0"/>
              <a:t>FileReader</a:t>
            </a:r>
            <a:r>
              <a:rPr lang="en-US" sz="1400" i="1" dirty="0" smtClean="0"/>
              <a:t> in = null;</a:t>
            </a:r>
          </a:p>
          <a:p>
            <a:pPr>
              <a:buNone/>
            </a:pPr>
            <a:r>
              <a:rPr lang="en-US" sz="1400" i="1" dirty="0" smtClean="0"/>
              <a:t>      </a:t>
            </a:r>
            <a:r>
              <a:rPr lang="en-US" sz="1400" i="1" dirty="0" err="1" smtClean="0"/>
              <a:t>FileWriter</a:t>
            </a:r>
            <a:r>
              <a:rPr lang="en-US" sz="1400" i="1" dirty="0" smtClean="0"/>
              <a:t> out = null;</a:t>
            </a:r>
          </a:p>
          <a:p>
            <a:pPr>
              <a:buNone/>
            </a:pPr>
            <a:r>
              <a:rPr lang="en-US" sz="1400" i="1" dirty="0" smtClean="0"/>
              <a:t>      try {</a:t>
            </a:r>
          </a:p>
          <a:p>
            <a:pPr>
              <a:buNone/>
            </a:pPr>
            <a:r>
              <a:rPr lang="en-US" sz="1400" i="1" dirty="0" smtClean="0"/>
              <a:t>         in = new </a:t>
            </a:r>
            <a:r>
              <a:rPr lang="en-US" sz="1400" i="1" dirty="0" err="1" smtClean="0"/>
              <a:t>FileReader</a:t>
            </a:r>
            <a:r>
              <a:rPr lang="en-US" sz="1400" i="1" dirty="0" smtClean="0"/>
              <a:t>("input.txt");</a:t>
            </a:r>
          </a:p>
          <a:p>
            <a:pPr>
              <a:buNone/>
            </a:pPr>
            <a:r>
              <a:rPr lang="en-US" sz="1400" i="1" dirty="0" smtClean="0"/>
              <a:t>         out = new </a:t>
            </a:r>
            <a:r>
              <a:rPr lang="en-US" sz="1400" i="1" dirty="0" err="1" smtClean="0"/>
              <a:t>FileWriter</a:t>
            </a:r>
            <a:r>
              <a:rPr lang="en-US" sz="1400" i="1" dirty="0" smtClean="0"/>
              <a:t>("output.txt");</a:t>
            </a:r>
          </a:p>
          <a:p>
            <a:pPr>
              <a:buNone/>
            </a:pPr>
            <a:r>
              <a:rPr lang="en-US" sz="1400" i="1" dirty="0" smtClean="0"/>
              <a:t>         </a:t>
            </a:r>
          </a:p>
          <a:p>
            <a:pPr>
              <a:buNone/>
            </a:pPr>
            <a:r>
              <a:rPr lang="en-US" sz="1400" i="1" dirty="0" smtClean="0"/>
              <a:t>         int c;</a:t>
            </a:r>
          </a:p>
          <a:p>
            <a:pPr>
              <a:buNone/>
            </a:pPr>
            <a:r>
              <a:rPr lang="en-US" sz="1400" i="1" dirty="0" smtClean="0"/>
              <a:t>         while ((c = </a:t>
            </a:r>
            <a:r>
              <a:rPr lang="en-US" sz="1400" i="1" dirty="0" err="1" smtClean="0"/>
              <a:t>in.read</a:t>
            </a:r>
            <a:r>
              <a:rPr lang="en-US" sz="1400" i="1" dirty="0" smtClean="0"/>
              <a:t>()) != -1) {</a:t>
            </a:r>
          </a:p>
          <a:p>
            <a:pPr>
              <a:buNone/>
            </a:pPr>
            <a:r>
              <a:rPr lang="en-US" sz="1400" i="1" dirty="0" smtClean="0"/>
              <a:t>            </a:t>
            </a:r>
            <a:r>
              <a:rPr lang="en-US" sz="1400" i="1" dirty="0" err="1" smtClean="0"/>
              <a:t>out.write</a:t>
            </a:r>
            <a:r>
              <a:rPr lang="en-US" sz="1400" i="1" dirty="0" smtClean="0"/>
              <a:t>(c);</a:t>
            </a:r>
          </a:p>
          <a:p>
            <a:pPr>
              <a:buNone/>
            </a:pPr>
            <a:r>
              <a:rPr lang="en-US" sz="1400" i="1" dirty="0" smtClean="0"/>
              <a:t>         }</a:t>
            </a:r>
          </a:p>
          <a:p>
            <a:pPr>
              <a:buNone/>
            </a:pPr>
            <a:r>
              <a:rPr lang="en-US" sz="1400" i="1" dirty="0" smtClean="0"/>
              <a:t>      }finally {</a:t>
            </a:r>
          </a:p>
          <a:p>
            <a:pPr>
              <a:buNone/>
            </a:pPr>
            <a:r>
              <a:rPr lang="en-US" sz="1400" i="1" dirty="0" smtClean="0"/>
              <a:t>         if (in != null) {</a:t>
            </a:r>
          </a:p>
          <a:p>
            <a:pPr>
              <a:buNone/>
            </a:pPr>
            <a:r>
              <a:rPr lang="en-US" sz="1400" i="1" dirty="0" smtClean="0"/>
              <a:t>            </a:t>
            </a:r>
            <a:r>
              <a:rPr lang="en-US" sz="1400" i="1" dirty="0" err="1" smtClean="0"/>
              <a:t>in.close</a:t>
            </a:r>
            <a:r>
              <a:rPr lang="en-US" sz="1400" i="1" dirty="0" smtClean="0"/>
              <a:t>();</a:t>
            </a:r>
          </a:p>
          <a:p>
            <a:pPr>
              <a:buNone/>
            </a:pPr>
            <a:r>
              <a:rPr lang="en-US" sz="1400" i="1" dirty="0" smtClean="0"/>
              <a:t>         }</a:t>
            </a:r>
          </a:p>
          <a:p>
            <a:pPr>
              <a:buNone/>
            </a:pPr>
            <a:r>
              <a:rPr lang="en-US" sz="1400" i="1" dirty="0" smtClean="0"/>
              <a:t>         if (out != null) {</a:t>
            </a:r>
          </a:p>
          <a:p>
            <a:pPr>
              <a:buNone/>
            </a:pPr>
            <a:r>
              <a:rPr lang="en-US" sz="1400" i="1" dirty="0" smtClean="0"/>
              <a:t>            </a:t>
            </a:r>
            <a:r>
              <a:rPr lang="en-US" sz="1400" i="1" dirty="0" err="1" smtClean="0"/>
              <a:t>out.close</a:t>
            </a:r>
            <a:r>
              <a:rPr lang="en-US" sz="1400" i="1" dirty="0" smtClean="0"/>
              <a:t>();</a:t>
            </a:r>
          </a:p>
          <a:p>
            <a:pPr>
              <a:buNone/>
            </a:pPr>
            <a:r>
              <a:rPr lang="en-US" sz="1400" i="1" dirty="0" smtClean="0"/>
              <a:t>         }</a:t>
            </a:r>
          </a:p>
          <a:p>
            <a:pPr>
              <a:buNone/>
            </a:pPr>
            <a:r>
              <a:rPr lang="en-US" sz="1400" i="1" dirty="0" smtClean="0"/>
              <a:t>      }</a:t>
            </a:r>
          </a:p>
          <a:p>
            <a:pPr>
              <a:buNone/>
            </a:pPr>
            <a:r>
              <a:rPr lang="en-US" sz="1400" i="1" dirty="0" smtClean="0"/>
              <a:t>   }</a:t>
            </a:r>
          </a:p>
          <a:p>
            <a:pPr>
              <a:buNone/>
            </a:pPr>
            <a:r>
              <a:rPr lang="en-US" sz="1400" i="1" dirty="0" smtClean="0"/>
              <a:t>}</a:t>
            </a:r>
          </a:p>
          <a:p>
            <a:pPr>
              <a:buNone/>
            </a:pPr>
            <a:endParaRPr lang="en-US" sz="1200" i="1"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Reading File</a:t>
            </a:r>
            <a:endParaRPr lang="en-US" b="1" dirty="0">
              <a:solidFill>
                <a:srgbClr val="FF0000"/>
              </a:solidFill>
            </a:endParaRPr>
          </a:p>
        </p:txBody>
      </p:sp>
      <p:sp>
        <p:nvSpPr>
          <p:cNvPr id="3" name="Content Placeholder 2"/>
          <p:cNvSpPr>
            <a:spLocks noGrp="1"/>
          </p:cNvSpPr>
          <p:nvPr>
            <p:ph idx="1"/>
          </p:nvPr>
        </p:nvSpPr>
        <p:spPr>
          <a:xfrm>
            <a:off x="228600" y="838200"/>
            <a:ext cx="8915400" cy="5410200"/>
          </a:xfrm>
        </p:spPr>
        <p:txBody>
          <a:bodyPr>
            <a:noAutofit/>
          </a:bodyPr>
          <a:lstStyle/>
          <a:p>
            <a:pPr>
              <a:buNone/>
            </a:pPr>
            <a:r>
              <a:rPr lang="en-US" sz="1200" i="1" dirty="0" smtClean="0"/>
              <a:t>import java.io.*;</a:t>
            </a:r>
          </a:p>
          <a:p>
            <a:pPr>
              <a:buNone/>
            </a:pPr>
            <a:r>
              <a:rPr lang="en-US" sz="1200" i="1" dirty="0" smtClean="0"/>
              <a:t>public class </a:t>
            </a:r>
            <a:r>
              <a:rPr lang="en-US" sz="1200" i="1" dirty="0" err="1" smtClean="0"/>
              <a:t>ReadFileExample</a:t>
            </a:r>
            <a:r>
              <a:rPr lang="en-US" sz="1200" i="1" dirty="0" smtClean="0"/>
              <a:t>  {</a:t>
            </a:r>
          </a:p>
          <a:p>
            <a:pPr>
              <a:buNone/>
            </a:pPr>
            <a:r>
              <a:rPr lang="en-US" sz="1200" i="1" dirty="0" smtClean="0"/>
              <a:t>	public static void main(String[] </a:t>
            </a:r>
            <a:r>
              <a:rPr lang="en-US" sz="1200" i="1" dirty="0" err="1" smtClean="0"/>
              <a:t>args</a:t>
            </a:r>
            <a:r>
              <a:rPr lang="en-US" sz="1200" i="1" dirty="0" smtClean="0"/>
              <a:t>) {</a:t>
            </a:r>
          </a:p>
          <a:p>
            <a:pPr>
              <a:buNone/>
            </a:pPr>
            <a:r>
              <a:rPr lang="en-US" sz="1200" i="1" dirty="0" smtClean="0"/>
              <a:t>		File </a:t>
            </a:r>
            <a:r>
              <a:rPr lang="en-US" sz="1200" i="1" dirty="0" err="1" smtClean="0"/>
              <a:t>file</a:t>
            </a:r>
            <a:r>
              <a:rPr lang="en-US" sz="1200" i="1" dirty="0" smtClean="0"/>
              <a:t> = new File("D:/robots.txt");</a:t>
            </a:r>
          </a:p>
          <a:p>
            <a:pPr>
              <a:buNone/>
            </a:pPr>
            <a:r>
              <a:rPr lang="en-US" sz="1200" i="1" dirty="0" smtClean="0"/>
              <a:t>		</a:t>
            </a:r>
            <a:r>
              <a:rPr lang="en-US" sz="1200" i="1" dirty="0" err="1" smtClean="0"/>
              <a:t>FileInputStream</a:t>
            </a:r>
            <a:r>
              <a:rPr lang="en-US" sz="1200" i="1" dirty="0" smtClean="0"/>
              <a:t> </a:t>
            </a:r>
            <a:r>
              <a:rPr lang="en-US" sz="1200" i="1" dirty="0" err="1" smtClean="0"/>
              <a:t>fis</a:t>
            </a:r>
            <a:r>
              <a:rPr lang="en-US" sz="1200" i="1" dirty="0" smtClean="0"/>
              <a:t> = null;</a:t>
            </a:r>
          </a:p>
          <a:p>
            <a:pPr>
              <a:buNone/>
            </a:pPr>
            <a:r>
              <a:rPr lang="en-US" sz="1200" i="1" dirty="0" smtClean="0"/>
              <a:t>		try {</a:t>
            </a:r>
          </a:p>
          <a:p>
            <a:pPr>
              <a:buNone/>
            </a:pPr>
            <a:r>
              <a:rPr lang="en-US" sz="1200" i="1" dirty="0" smtClean="0"/>
              <a:t>			</a:t>
            </a:r>
            <a:r>
              <a:rPr lang="en-US" sz="1200" i="1" dirty="0" err="1" smtClean="0"/>
              <a:t>fis</a:t>
            </a:r>
            <a:r>
              <a:rPr lang="en-US" sz="1200" i="1" dirty="0" smtClean="0"/>
              <a:t> = new </a:t>
            </a:r>
            <a:r>
              <a:rPr lang="en-US" sz="1200" i="1" dirty="0" err="1" smtClean="0"/>
              <a:t>FileInputStream</a:t>
            </a:r>
            <a:r>
              <a:rPr lang="en-US" sz="1200" i="1" dirty="0" smtClean="0"/>
              <a:t>(file);</a:t>
            </a:r>
          </a:p>
          <a:p>
            <a:pPr>
              <a:buNone/>
            </a:pPr>
            <a:endParaRPr lang="en-US" sz="1200" i="1" dirty="0" smtClean="0"/>
          </a:p>
          <a:p>
            <a:pPr>
              <a:buNone/>
            </a:pPr>
            <a:r>
              <a:rPr lang="en-US" sz="1200" i="1" dirty="0" smtClean="0"/>
              <a:t>			</a:t>
            </a:r>
            <a:r>
              <a:rPr lang="en-US" sz="1200" i="1" dirty="0" err="1" smtClean="0"/>
              <a:t>System.out.println</a:t>
            </a:r>
            <a:r>
              <a:rPr lang="en-US" sz="1200" i="1" dirty="0" smtClean="0"/>
              <a:t>("Total file size to read (in bytes) : "</a:t>
            </a:r>
          </a:p>
          <a:p>
            <a:pPr>
              <a:buNone/>
            </a:pPr>
            <a:r>
              <a:rPr lang="en-US" sz="1200" i="1" dirty="0" smtClean="0"/>
              <a:t>				+ </a:t>
            </a:r>
            <a:r>
              <a:rPr lang="en-US" sz="1200" i="1" dirty="0" err="1" smtClean="0"/>
              <a:t>fis.available</a:t>
            </a:r>
            <a:r>
              <a:rPr lang="en-US" sz="1200" i="1" dirty="0" smtClean="0"/>
              <a:t>());</a:t>
            </a:r>
          </a:p>
          <a:p>
            <a:pPr>
              <a:buNone/>
            </a:pPr>
            <a:r>
              <a:rPr lang="en-US" sz="1200" i="1" dirty="0" smtClean="0"/>
              <a:t>			int content;</a:t>
            </a:r>
          </a:p>
          <a:p>
            <a:pPr>
              <a:buNone/>
            </a:pPr>
            <a:r>
              <a:rPr lang="en-US" sz="1200" i="1" dirty="0" smtClean="0"/>
              <a:t>			while ((content = </a:t>
            </a:r>
            <a:r>
              <a:rPr lang="en-US" sz="1200" i="1" dirty="0" err="1" smtClean="0"/>
              <a:t>fis.read</a:t>
            </a:r>
            <a:r>
              <a:rPr lang="en-US" sz="1200" i="1" dirty="0" smtClean="0"/>
              <a:t>()) != -1) {</a:t>
            </a:r>
          </a:p>
          <a:p>
            <a:pPr>
              <a:buNone/>
            </a:pPr>
            <a:r>
              <a:rPr lang="en-US" sz="1200" i="1" dirty="0" smtClean="0"/>
              <a:t>				// convert to char and display it</a:t>
            </a:r>
          </a:p>
          <a:p>
            <a:pPr>
              <a:buNone/>
            </a:pPr>
            <a:r>
              <a:rPr lang="en-US" sz="1200" i="1" dirty="0" smtClean="0"/>
              <a:t>				</a:t>
            </a:r>
            <a:r>
              <a:rPr lang="en-US" sz="1200" i="1" dirty="0" err="1" smtClean="0"/>
              <a:t>System.out.print</a:t>
            </a:r>
            <a:r>
              <a:rPr lang="en-US" sz="1200" i="1" dirty="0" smtClean="0"/>
              <a:t>((char) content);</a:t>
            </a:r>
          </a:p>
          <a:p>
            <a:pPr>
              <a:buNone/>
            </a:pPr>
            <a:r>
              <a:rPr lang="en-US" sz="1200" i="1" dirty="0" smtClean="0"/>
              <a:t>			}</a:t>
            </a:r>
          </a:p>
          <a:p>
            <a:pPr>
              <a:buNone/>
            </a:pPr>
            <a:r>
              <a:rPr lang="en-US" sz="1200" i="1" dirty="0" smtClean="0"/>
              <a:t>		} catch (</a:t>
            </a:r>
            <a:r>
              <a:rPr lang="en-US" sz="1200" i="1" dirty="0" err="1" smtClean="0"/>
              <a:t>IOException</a:t>
            </a:r>
            <a:r>
              <a:rPr lang="en-US" sz="1200" i="1" dirty="0" smtClean="0"/>
              <a:t> e) {</a:t>
            </a:r>
          </a:p>
          <a:p>
            <a:pPr>
              <a:buNone/>
            </a:pPr>
            <a:r>
              <a:rPr lang="en-US" sz="1200" i="1" dirty="0" smtClean="0"/>
              <a:t>			</a:t>
            </a:r>
            <a:r>
              <a:rPr lang="en-US" sz="1200" i="1" dirty="0" err="1" smtClean="0"/>
              <a:t>e.printStackTrace</a:t>
            </a:r>
            <a:r>
              <a:rPr lang="en-US" sz="1200" i="1" dirty="0" smtClean="0"/>
              <a:t>();</a:t>
            </a:r>
          </a:p>
          <a:p>
            <a:pPr>
              <a:buNone/>
            </a:pPr>
            <a:r>
              <a:rPr lang="en-US" sz="1200" i="1" dirty="0" smtClean="0"/>
              <a:t>		} finally {</a:t>
            </a:r>
          </a:p>
          <a:p>
            <a:pPr>
              <a:buNone/>
            </a:pPr>
            <a:r>
              <a:rPr lang="en-US" sz="1200" i="1" dirty="0" smtClean="0"/>
              <a:t>			try {</a:t>
            </a:r>
          </a:p>
          <a:p>
            <a:pPr>
              <a:buNone/>
            </a:pPr>
            <a:r>
              <a:rPr lang="en-US" sz="1200" i="1" dirty="0" smtClean="0"/>
              <a:t>				if (</a:t>
            </a:r>
            <a:r>
              <a:rPr lang="en-US" sz="1200" i="1" dirty="0" err="1" smtClean="0"/>
              <a:t>fis</a:t>
            </a:r>
            <a:r>
              <a:rPr lang="en-US" sz="1200" i="1" dirty="0" smtClean="0"/>
              <a:t> != null)</a:t>
            </a:r>
          </a:p>
          <a:p>
            <a:pPr>
              <a:buNone/>
            </a:pPr>
            <a:r>
              <a:rPr lang="en-US" sz="1200" i="1" dirty="0" smtClean="0"/>
              <a:t>					</a:t>
            </a:r>
            <a:r>
              <a:rPr lang="en-US" sz="1200" i="1" dirty="0" err="1" smtClean="0"/>
              <a:t>fis.close</a:t>
            </a:r>
            <a:r>
              <a:rPr lang="en-US" sz="1200" i="1" dirty="0" smtClean="0"/>
              <a:t>();</a:t>
            </a:r>
          </a:p>
          <a:p>
            <a:pPr>
              <a:buNone/>
            </a:pPr>
            <a:r>
              <a:rPr lang="en-US" sz="1200" i="1" dirty="0" smtClean="0"/>
              <a:t>			} catch (</a:t>
            </a:r>
            <a:r>
              <a:rPr lang="en-US" sz="1200" i="1" dirty="0" err="1" smtClean="0"/>
              <a:t>IOException</a:t>
            </a:r>
            <a:r>
              <a:rPr lang="en-US" sz="1200" i="1" dirty="0" smtClean="0"/>
              <a:t> ex) {</a:t>
            </a:r>
          </a:p>
          <a:p>
            <a:pPr>
              <a:buNone/>
            </a:pPr>
            <a:r>
              <a:rPr lang="en-US" sz="1200" i="1" dirty="0" smtClean="0"/>
              <a:t>				</a:t>
            </a:r>
            <a:r>
              <a:rPr lang="en-US" sz="1200" i="1" dirty="0" err="1" smtClean="0"/>
              <a:t>ex.printStackTrace</a:t>
            </a:r>
            <a:r>
              <a:rPr lang="en-US" sz="1200" i="1" dirty="0" smtClean="0"/>
              <a:t>();</a:t>
            </a:r>
          </a:p>
          <a:p>
            <a:pPr>
              <a:buNone/>
            </a:pPr>
            <a:r>
              <a:rPr lang="en-US" sz="1200" i="1" dirty="0" smtClean="0"/>
              <a:t>			}</a:t>
            </a:r>
          </a:p>
          <a:p>
            <a:pPr>
              <a:buNone/>
            </a:pPr>
            <a:r>
              <a:rPr lang="en-US" sz="1200" i="1" dirty="0" smtClean="0"/>
              <a:t>		}</a:t>
            </a:r>
          </a:p>
          <a:p>
            <a:pPr>
              <a:buNone/>
            </a:pPr>
            <a:r>
              <a:rPr lang="en-US" sz="1200" i="1" dirty="0" smtClean="0"/>
              <a:t>	}</a:t>
            </a:r>
          </a:p>
          <a:p>
            <a:pPr>
              <a:buNone/>
            </a:pPr>
            <a:r>
              <a:rPr lang="en-US" sz="1200" i="1" dirty="0" smtClean="0"/>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Writing to File</a:t>
            </a:r>
            <a:endParaRPr lang="en-US" b="1" dirty="0">
              <a:solidFill>
                <a:srgbClr val="FF0000"/>
              </a:solidFill>
            </a:endParaRPr>
          </a:p>
        </p:txBody>
      </p:sp>
      <p:sp>
        <p:nvSpPr>
          <p:cNvPr id="3" name="Content Placeholder 2"/>
          <p:cNvSpPr>
            <a:spLocks noGrp="1"/>
          </p:cNvSpPr>
          <p:nvPr>
            <p:ph idx="1"/>
          </p:nvPr>
        </p:nvSpPr>
        <p:spPr>
          <a:xfrm>
            <a:off x="228600" y="838200"/>
            <a:ext cx="8915400" cy="5410200"/>
          </a:xfrm>
        </p:spPr>
        <p:txBody>
          <a:bodyPr>
            <a:noAutofit/>
          </a:bodyPr>
          <a:lstStyle/>
          <a:p>
            <a:pPr>
              <a:buNone/>
            </a:pPr>
            <a:r>
              <a:rPr lang="en-US" sz="1200" i="1" dirty="0" smtClean="0"/>
              <a:t>import java.io..*;</a:t>
            </a:r>
          </a:p>
          <a:p>
            <a:pPr>
              <a:buNone/>
            </a:pPr>
            <a:r>
              <a:rPr lang="en-US" sz="1200" i="1" dirty="0" smtClean="0"/>
              <a:t>public class </a:t>
            </a:r>
            <a:r>
              <a:rPr lang="en-US" sz="1200" i="1" dirty="0" err="1" smtClean="0"/>
              <a:t>WriteFileExample</a:t>
            </a:r>
            <a:r>
              <a:rPr lang="en-US" sz="1200" i="1" dirty="0" smtClean="0"/>
              <a:t> {</a:t>
            </a:r>
          </a:p>
          <a:p>
            <a:pPr>
              <a:buNone/>
            </a:pPr>
            <a:r>
              <a:rPr lang="en-US" sz="1200" i="1" dirty="0" smtClean="0"/>
              <a:t>	public static void main(String[] </a:t>
            </a:r>
            <a:r>
              <a:rPr lang="en-US" sz="1200" i="1" dirty="0" err="1" smtClean="0"/>
              <a:t>args</a:t>
            </a:r>
            <a:r>
              <a:rPr lang="en-US" sz="1200" i="1" dirty="0" smtClean="0"/>
              <a:t>) {</a:t>
            </a:r>
          </a:p>
          <a:p>
            <a:pPr>
              <a:buNone/>
            </a:pPr>
            <a:r>
              <a:rPr lang="en-US" sz="1200" i="1" dirty="0" smtClean="0"/>
              <a:t>		</a:t>
            </a:r>
            <a:r>
              <a:rPr lang="en-US" sz="1200" i="1" dirty="0" err="1" smtClean="0"/>
              <a:t>FileOutputStream</a:t>
            </a:r>
            <a:r>
              <a:rPr lang="en-US" sz="1200" i="1" dirty="0" smtClean="0"/>
              <a:t> fop = null;</a:t>
            </a:r>
          </a:p>
          <a:p>
            <a:pPr>
              <a:buNone/>
            </a:pPr>
            <a:r>
              <a:rPr lang="en-US" sz="1200" i="1" dirty="0" smtClean="0"/>
              <a:t>		File </a:t>
            </a:r>
            <a:r>
              <a:rPr lang="en-US" sz="1200" i="1" dirty="0" err="1" smtClean="0"/>
              <a:t>file</a:t>
            </a:r>
            <a:r>
              <a:rPr lang="en-US" sz="1200" i="1" dirty="0" smtClean="0"/>
              <a:t>;</a:t>
            </a:r>
          </a:p>
          <a:p>
            <a:pPr>
              <a:buNone/>
            </a:pPr>
            <a:r>
              <a:rPr lang="en-US" sz="1200" i="1" dirty="0" smtClean="0"/>
              <a:t>		String content = "This is the text content";</a:t>
            </a:r>
          </a:p>
          <a:p>
            <a:pPr>
              <a:buNone/>
            </a:pPr>
            <a:r>
              <a:rPr lang="en-US" sz="1200" i="1" dirty="0" smtClean="0"/>
              <a:t>		try {</a:t>
            </a:r>
          </a:p>
          <a:p>
            <a:pPr>
              <a:buNone/>
            </a:pPr>
            <a:r>
              <a:rPr lang="en-US" sz="1200" i="1" dirty="0" smtClean="0"/>
              <a:t>			file = new File("d:/newfile.txt");</a:t>
            </a:r>
          </a:p>
          <a:p>
            <a:pPr>
              <a:buNone/>
            </a:pPr>
            <a:r>
              <a:rPr lang="en-US" sz="1200" i="1" dirty="0" smtClean="0"/>
              <a:t>			fop = new </a:t>
            </a:r>
            <a:r>
              <a:rPr lang="en-US" sz="1200" i="1" dirty="0" err="1" smtClean="0"/>
              <a:t>FileOutputStream</a:t>
            </a:r>
            <a:r>
              <a:rPr lang="en-US" sz="1200" i="1" dirty="0" smtClean="0"/>
              <a:t>(file);</a:t>
            </a:r>
          </a:p>
          <a:p>
            <a:pPr>
              <a:buNone/>
            </a:pPr>
            <a:r>
              <a:rPr lang="en-US" sz="1200" i="1" dirty="0" smtClean="0"/>
              <a:t>			// if file </a:t>
            </a:r>
            <a:r>
              <a:rPr lang="en-US" sz="1200" i="1" dirty="0" err="1" smtClean="0"/>
              <a:t>doesnt</a:t>
            </a:r>
            <a:r>
              <a:rPr lang="en-US" sz="1200" i="1" dirty="0" smtClean="0"/>
              <a:t> exists, then create it</a:t>
            </a:r>
          </a:p>
          <a:p>
            <a:pPr>
              <a:buNone/>
            </a:pPr>
            <a:r>
              <a:rPr lang="en-US" sz="1200" i="1" dirty="0" smtClean="0"/>
              <a:t>			if (!</a:t>
            </a:r>
            <a:r>
              <a:rPr lang="en-US" sz="1200" i="1" dirty="0" err="1" smtClean="0"/>
              <a:t>file.exists</a:t>
            </a:r>
            <a:r>
              <a:rPr lang="en-US" sz="1200" i="1" dirty="0" smtClean="0"/>
              <a:t>()) {</a:t>
            </a:r>
          </a:p>
          <a:p>
            <a:pPr>
              <a:buNone/>
            </a:pPr>
            <a:r>
              <a:rPr lang="en-US" sz="1200" i="1" dirty="0" smtClean="0"/>
              <a:t>				</a:t>
            </a:r>
            <a:r>
              <a:rPr lang="en-US" sz="1200" i="1" dirty="0" err="1" smtClean="0"/>
              <a:t>file.createNewFile</a:t>
            </a:r>
            <a:r>
              <a:rPr lang="en-US" sz="1200" i="1" dirty="0" smtClean="0"/>
              <a:t>();</a:t>
            </a:r>
          </a:p>
          <a:p>
            <a:pPr>
              <a:buNone/>
            </a:pPr>
            <a:r>
              <a:rPr lang="en-US" sz="1200" i="1" dirty="0" smtClean="0"/>
              <a:t>			}</a:t>
            </a:r>
          </a:p>
          <a:p>
            <a:pPr>
              <a:buNone/>
            </a:pPr>
            <a:r>
              <a:rPr lang="en-US" sz="1200" i="1" dirty="0" smtClean="0"/>
              <a:t>			// get the content in bytes</a:t>
            </a:r>
          </a:p>
          <a:p>
            <a:pPr>
              <a:buNone/>
            </a:pPr>
            <a:r>
              <a:rPr lang="en-US" sz="1200" i="1" dirty="0" smtClean="0"/>
              <a:t>			byte[] </a:t>
            </a:r>
            <a:r>
              <a:rPr lang="en-US" sz="1200" i="1" dirty="0" err="1" smtClean="0"/>
              <a:t>contentInBytes</a:t>
            </a:r>
            <a:r>
              <a:rPr lang="en-US" sz="1200" i="1" dirty="0" smtClean="0"/>
              <a:t> = </a:t>
            </a:r>
            <a:r>
              <a:rPr lang="en-US" sz="1200" i="1" dirty="0" err="1" smtClean="0"/>
              <a:t>content.getBytes</a:t>
            </a:r>
            <a:r>
              <a:rPr lang="en-US" sz="1200" i="1" dirty="0" smtClean="0"/>
              <a:t>();</a:t>
            </a:r>
          </a:p>
          <a:p>
            <a:pPr>
              <a:buNone/>
            </a:pPr>
            <a:r>
              <a:rPr lang="en-US" sz="1200" i="1" dirty="0" smtClean="0"/>
              <a:t>			</a:t>
            </a:r>
            <a:r>
              <a:rPr lang="en-US" sz="1200" i="1" dirty="0" err="1" smtClean="0"/>
              <a:t>fop.write</a:t>
            </a:r>
            <a:r>
              <a:rPr lang="en-US" sz="1200" i="1" dirty="0" smtClean="0"/>
              <a:t>(</a:t>
            </a:r>
            <a:r>
              <a:rPr lang="en-US" sz="1200" i="1" dirty="0" err="1" smtClean="0"/>
              <a:t>contentInBytes</a:t>
            </a:r>
            <a:r>
              <a:rPr lang="en-US" sz="1200" i="1" dirty="0" smtClean="0"/>
              <a:t>);</a:t>
            </a:r>
          </a:p>
          <a:p>
            <a:pPr>
              <a:buNone/>
            </a:pPr>
            <a:r>
              <a:rPr lang="en-US" sz="1200" i="1" dirty="0" smtClean="0"/>
              <a:t>			</a:t>
            </a:r>
            <a:r>
              <a:rPr lang="en-US" sz="1200" i="1" dirty="0" err="1" smtClean="0"/>
              <a:t>fop.flush</a:t>
            </a:r>
            <a:r>
              <a:rPr lang="en-US" sz="1200" i="1" dirty="0" smtClean="0"/>
              <a:t>();</a:t>
            </a:r>
          </a:p>
          <a:p>
            <a:pPr>
              <a:buNone/>
            </a:pPr>
            <a:r>
              <a:rPr lang="en-US" sz="1200" i="1" dirty="0" smtClean="0"/>
              <a:t>			</a:t>
            </a:r>
            <a:r>
              <a:rPr lang="en-US" sz="1200" i="1" dirty="0" err="1" smtClean="0"/>
              <a:t>fop.close</a:t>
            </a:r>
            <a:r>
              <a:rPr lang="en-US" sz="1200" i="1" dirty="0" smtClean="0"/>
              <a:t>();</a:t>
            </a:r>
          </a:p>
          <a:p>
            <a:pPr>
              <a:buNone/>
            </a:pPr>
            <a:r>
              <a:rPr lang="en-US" sz="1200" i="1" dirty="0" smtClean="0"/>
              <a:t>			</a:t>
            </a:r>
            <a:r>
              <a:rPr lang="en-US" sz="1200" i="1" dirty="0" err="1" smtClean="0"/>
              <a:t>System.out.println</a:t>
            </a:r>
            <a:r>
              <a:rPr lang="en-US" sz="1200" i="1" dirty="0" smtClean="0"/>
              <a:t>("Done");</a:t>
            </a:r>
          </a:p>
          <a:p>
            <a:pPr>
              <a:buNone/>
            </a:pPr>
            <a:r>
              <a:rPr lang="en-US" sz="1200" i="1" dirty="0" smtClean="0"/>
              <a:t>		} catch (</a:t>
            </a:r>
            <a:r>
              <a:rPr lang="en-US" sz="1200" i="1" dirty="0" err="1" smtClean="0"/>
              <a:t>IOException</a:t>
            </a:r>
            <a:r>
              <a:rPr lang="en-US" sz="1200" i="1" dirty="0" smtClean="0"/>
              <a:t> e) {</a:t>
            </a:r>
          </a:p>
          <a:p>
            <a:pPr>
              <a:buNone/>
            </a:pPr>
            <a:r>
              <a:rPr lang="en-US" sz="1200" i="1" dirty="0" smtClean="0"/>
              <a:t>			</a:t>
            </a:r>
            <a:r>
              <a:rPr lang="en-US" sz="1200" i="1" dirty="0" err="1" smtClean="0"/>
              <a:t>e.printStackTrace</a:t>
            </a:r>
            <a:r>
              <a:rPr lang="en-US" sz="1200" i="1" dirty="0" smtClean="0"/>
              <a:t>();</a:t>
            </a:r>
          </a:p>
          <a:p>
            <a:pPr>
              <a:buNone/>
            </a:pPr>
            <a:r>
              <a:rPr lang="en-US" sz="1200" i="1" dirty="0" smtClean="0"/>
              <a:t>		} finally {</a:t>
            </a:r>
          </a:p>
          <a:p>
            <a:pPr>
              <a:buNone/>
            </a:pPr>
            <a:r>
              <a:rPr lang="en-US" sz="1200" i="1" dirty="0" smtClean="0"/>
              <a:t>			try {</a:t>
            </a:r>
          </a:p>
          <a:p>
            <a:pPr>
              <a:buNone/>
            </a:pPr>
            <a:r>
              <a:rPr lang="en-US" sz="1200" i="1" dirty="0" smtClean="0"/>
              <a:t>				if (fop != null) {</a:t>
            </a:r>
          </a:p>
          <a:p>
            <a:pPr>
              <a:buNone/>
            </a:pPr>
            <a:r>
              <a:rPr lang="en-US" sz="1200" i="1" dirty="0" smtClean="0"/>
              <a:t>					</a:t>
            </a:r>
            <a:r>
              <a:rPr lang="en-US" sz="1200" i="1" dirty="0" err="1" smtClean="0"/>
              <a:t>fop.close</a:t>
            </a:r>
            <a:r>
              <a:rPr lang="en-US" sz="1200" i="1" dirty="0" smtClean="0"/>
              <a:t>();</a:t>
            </a:r>
          </a:p>
          <a:p>
            <a:pPr>
              <a:buNone/>
            </a:pPr>
            <a:r>
              <a:rPr lang="en-US" sz="1200" i="1" dirty="0" smtClean="0"/>
              <a:t>				}</a:t>
            </a:r>
          </a:p>
          <a:p>
            <a:pPr>
              <a:buNone/>
            </a:pPr>
            <a:r>
              <a:rPr lang="en-US" sz="1200" i="1" dirty="0" smtClean="0"/>
              <a:t>			} catch (</a:t>
            </a:r>
            <a:r>
              <a:rPr lang="en-US" sz="1200" i="1" dirty="0" err="1" smtClean="0"/>
              <a:t>IOException</a:t>
            </a:r>
            <a:r>
              <a:rPr lang="en-US" sz="1200" i="1" dirty="0" smtClean="0"/>
              <a:t> e) {</a:t>
            </a:r>
          </a:p>
          <a:p>
            <a:pPr>
              <a:buNone/>
            </a:pPr>
            <a:r>
              <a:rPr lang="en-US" sz="1200" i="1" dirty="0" smtClean="0"/>
              <a:t>				</a:t>
            </a:r>
            <a:r>
              <a:rPr lang="en-US" sz="1200" i="1" dirty="0" err="1" smtClean="0"/>
              <a:t>e.printStackTrace</a:t>
            </a:r>
            <a:r>
              <a:rPr lang="en-US" sz="1200" i="1" dirty="0" smtClean="0"/>
              <a:t>();</a:t>
            </a:r>
          </a:p>
          <a:p>
            <a:pPr>
              <a:buNone/>
            </a:pPr>
            <a:r>
              <a:rPr lang="en-US" sz="1200" i="1" dirty="0" smtClean="0"/>
              <a:t>			}</a:t>
            </a:r>
          </a:p>
          <a:p>
            <a:pPr>
              <a:buNone/>
            </a:pPr>
            <a:r>
              <a:rPr lang="en-US" sz="1200" i="1" dirty="0" smtClean="0"/>
              <a:t>		}</a:t>
            </a:r>
          </a:p>
          <a:p>
            <a:pPr>
              <a:buNone/>
            </a:pPr>
            <a:r>
              <a:rPr lang="en-US" sz="1200" i="1" dirty="0" smtClean="0"/>
              <a:t>	}</a:t>
            </a:r>
          </a:p>
          <a:p>
            <a:pPr>
              <a:buNone/>
            </a:pPr>
            <a:r>
              <a:rPr lang="en-US" sz="1200" i="1" dirty="0" smtClean="0"/>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File </a:t>
            </a:r>
            <a:r>
              <a:rPr lang="en-US" b="1" smtClean="0">
                <a:solidFill>
                  <a:srgbClr val="FF0000"/>
                </a:solidFill>
              </a:rPr>
              <a:t>Input Stream</a:t>
            </a:r>
            <a:endParaRPr lang="en-US" b="1" dirty="0">
              <a:solidFill>
                <a:srgbClr val="FF0000"/>
              </a:solidFill>
            </a:endParaRPr>
          </a:p>
        </p:txBody>
      </p:sp>
      <p:sp>
        <p:nvSpPr>
          <p:cNvPr id="3" name="Content Placeholder 2"/>
          <p:cNvSpPr>
            <a:spLocks noGrp="1"/>
          </p:cNvSpPr>
          <p:nvPr>
            <p:ph idx="1"/>
          </p:nvPr>
        </p:nvSpPr>
        <p:spPr>
          <a:xfrm>
            <a:off x="228600" y="838200"/>
            <a:ext cx="8915400" cy="5410200"/>
          </a:xfrm>
        </p:spPr>
        <p:txBody>
          <a:bodyPr>
            <a:noAutofit/>
          </a:bodyPr>
          <a:lstStyle/>
          <a:p>
            <a:pPr>
              <a:buNone/>
            </a:pPr>
            <a:r>
              <a:rPr lang="en-US" sz="3600" b="1" smtClean="0"/>
              <a:t>	read</a:t>
            </a:r>
            <a:r>
              <a:rPr lang="en-US" sz="3600" b="1" dirty="0" smtClean="0"/>
              <a:t>() method</a:t>
            </a:r>
            <a:endParaRPr lang="en-US" sz="2000" b="1" dirty="0" smtClean="0"/>
          </a:p>
          <a:p>
            <a:r>
              <a:rPr lang="en-US" sz="2400" dirty="0" smtClean="0"/>
              <a:t>Reads a byte of data from this input stream (InputStream class). This method blocks if no input is yet available.</a:t>
            </a:r>
          </a:p>
          <a:p>
            <a:r>
              <a:rPr lang="en-US" sz="2400" dirty="0" smtClean="0"/>
              <a:t>The methods returns the next byte of data, or -1 if the end of the file is reached.</a:t>
            </a:r>
            <a:endParaRPr lang="en-US" sz="2400" i="1"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err="1" smtClean="0">
                <a:solidFill>
                  <a:srgbClr val="FF0000"/>
                </a:solidFill>
              </a:rPr>
              <a:t>RandomAccessFile</a:t>
            </a:r>
            <a:endParaRPr lang="en-US" b="1" dirty="0">
              <a:solidFill>
                <a:srgbClr val="FF0000"/>
              </a:solidFill>
            </a:endParaRPr>
          </a:p>
        </p:txBody>
      </p:sp>
      <p:sp>
        <p:nvSpPr>
          <p:cNvPr id="3" name="Content Placeholder 2"/>
          <p:cNvSpPr>
            <a:spLocks noGrp="1"/>
          </p:cNvSpPr>
          <p:nvPr>
            <p:ph idx="1"/>
          </p:nvPr>
        </p:nvSpPr>
        <p:spPr>
          <a:xfrm>
            <a:off x="228600" y="1066800"/>
            <a:ext cx="8915400" cy="5181600"/>
          </a:xfrm>
        </p:spPr>
        <p:txBody>
          <a:bodyPr>
            <a:noAutofit/>
          </a:bodyPr>
          <a:lstStyle/>
          <a:p>
            <a:r>
              <a:rPr lang="en-US" sz="2400" dirty="0" smtClean="0"/>
              <a:t>The </a:t>
            </a:r>
            <a:r>
              <a:rPr lang="en-US" sz="2400" b="1" dirty="0" err="1" smtClean="0"/>
              <a:t>Java.io.RandomAccessFile</a:t>
            </a:r>
            <a:r>
              <a:rPr lang="en-US" sz="2400" dirty="0" smtClean="0"/>
              <a:t> class file behaves like a large array of bytes stored in the file system. </a:t>
            </a:r>
          </a:p>
          <a:p>
            <a:r>
              <a:rPr lang="en-US" sz="2400" dirty="0" smtClean="0"/>
              <a:t>Instances of this class support both reading and writing to a random access file.</a:t>
            </a:r>
          </a:p>
          <a:p>
            <a:endParaRPr lang="en-US" sz="2400" dirty="0" smtClean="0"/>
          </a:p>
          <a:p>
            <a:r>
              <a:rPr lang="en-US" sz="2400" b="1" dirty="0" err="1" smtClean="0"/>
              <a:t>RandomAccessFile</a:t>
            </a:r>
            <a:r>
              <a:rPr lang="en-US" sz="2400" b="1" dirty="0" smtClean="0"/>
              <a:t>(File </a:t>
            </a:r>
            <a:r>
              <a:rPr lang="en-US" sz="2400" b="1" dirty="0" err="1" smtClean="0"/>
              <a:t>file</a:t>
            </a:r>
            <a:r>
              <a:rPr lang="en-US" sz="2400" b="1" dirty="0" smtClean="0"/>
              <a:t>, String mode) </a:t>
            </a:r>
            <a:endParaRPr lang="en-US" sz="2400" i="1"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err="1" smtClean="0">
                <a:solidFill>
                  <a:srgbClr val="FF0000"/>
                </a:solidFill>
              </a:rPr>
              <a:t>RandomAccessFile</a:t>
            </a:r>
            <a:endParaRPr lang="en-US" b="1" dirty="0">
              <a:solidFill>
                <a:srgbClr val="FF0000"/>
              </a:solidFill>
            </a:endParaRPr>
          </a:p>
        </p:txBody>
      </p:sp>
      <p:graphicFrame>
        <p:nvGraphicFramePr>
          <p:cNvPr id="4" name="Object 3"/>
          <p:cNvGraphicFramePr>
            <a:graphicFrameLocks noChangeAspect="1"/>
          </p:cNvGraphicFramePr>
          <p:nvPr/>
        </p:nvGraphicFramePr>
        <p:xfrm>
          <a:off x="3333750" y="3086100"/>
          <a:ext cx="2476500" cy="685800"/>
        </p:xfrm>
        <a:graphic>
          <a:graphicData uri="http://schemas.openxmlformats.org/presentationml/2006/ole">
            <p:oleObj spid="_x0000_s440322" name="Packager Shell Object" showAsIcon="1" r:id="rId3" imgW="2477160" imgH="685800" progId="Package">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File IO</a:t>
            </a:r>
            <a:endParaRPr lang="en-US" b="1" dirty="0">
              <a:solidFill>
                <a:srgbClr val="FF0000"/>
              </a:solidFill>
            </a:endParaRPr>
          </a:p>
        </p:txBody>
      </p:sp>
      <p:pic>
        <p:nvPicPr>
          <p:cNvPr id="5" name="Picture 4" descr="IO_StreamVsCharacter.png"/>
          <p:cNvPicPr>
            <a:picLocks noChangeAspect="1"/>
          </p:cNvPicPr>
          <p:nvPr/>
        </p:nvPicPr>
        <p:blipFill>
          <a:blip r:embed="rId2"/>
          <a:stretch>
            <a:fillRect/>
          </a:stretch>
        </p:blipFill>
        <p:spPr>
          <a:xfrm>
            <a:off x="151347" y="1447800"/>
            <a:ext cx="8764053" cy="457200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Introduction to Java NIO</a:t>
            </a:r>
            <a:endParaRPr lang="en-US" b="1" dirty="0">
              <a:solidFill>
                <a:srgbClr val="FF0000"/>
              </a:solidFill>
            </a:endParaRPr>
          </a:p>
        </p:txBody>
      </p:sp>
      <p:sp>
        <p:nvSpPr>
          <p:cNvPr id="3" name="Content Placeholder 2"/>
          <p:cNvSpPr>
            <a:spLocks noGrp="1"/>
          </p:cNvSpPr>
          <p:nvPr>
            <p:ph idx="1"/>
          </p:nvPr>
        </p:nvSpPr>
        <p:spPr>
          <a:xfrm>
            <a:off x="228600" y="838200"/>
            <a:ext cx="8915400" cy="5410200"/>
          </a:xfrm>
        </p:spPr>
        <p:txBody>
          <a:bodyPr>
            <a:noAutofit/>
          </a:bodyPr>
          <a:lstStyle/>
          <a:p>
            <a:r>
              <a:rPr lang="en-US" sz="2600" dirty="0" smtClean="0"/>
              <a:t>Non-blocking I/O (usually called </a:t>
            </a:r>
            <a:r>
              <a:rPr lang="en-US" sz="2600" b="1" dirty="0" smtClean="0"/>
              <a:t>NIO</a:t>
            </a:r>
            <a:r>
              <a:rPr lang="en-US" sz="2600" dirty="0" smtClean="0"/>
              <a:t>, and sometimes called "New I/O") is a collection of </a:t>
            </a:r>
            <a:r>
              <a:rPr lang="en-US" sz="2600" b="1" dirty="0" smtClean="0"/>
              <a:t>Java</a:t>
            </a:r>
            <a:r>
              <a:rPr lang="en-US" sz="2600" dirty="0" smtClean="0"/>
              <a:t> programming language APIs that offer features for intensive I/O operations. Beginning with version  1.4</a:t>
            </a:r>
          </a:p>
          <a:p>
            <a:r>
              <a:rPr lang="en-US" sz="2600" dirty="0" smtClean="0"/>
              <a:t>It supports a buffer-oriented, channel-based approach to I/O operations.</a:t>
            </a:r>
          </a:p>
          <a:p>
            <a:r>
              <a:rPr lang="en-US" sz="2600" dirty="0" smtClean="0"/>
              <a:t>Package</a:t>
            </a:r>
            <a:r>
              <a:rPr lang="en-US" sz="2600" i="1" dirty="0" smtClean="0"/>
              <a:t> </a:t>
            </a:r>
            <a:r>
              <a:rPr lang="en-US" sz="2600" b="1" i="1" dirty="0" smtClean="0"/>
              <a:t>java.nio </a:t>
            </a:r>
          </a:p>
          <a:p>
            <a:r>
              <a:rPr lang="en-US" sz="2600" dirty="0" smtClean="0"/>
              <a:t>NIO subsystem does not replace the stream-based I/O classes found in </a:t>
            </a:r>
            <a:r>
              <a:rPr lang="en-US" sz="2600" b="1" dirty="0" smtClean="0"/>
              <a:t>java.io.</a:t>
            </a:r>
            <a:endParaRPr lang="en-US" sz="2600" dirty="0" smtClean="0"/>
          </a:p>
          <a:p>
            <a:pPr>
              <a:buNone/>
            </a:pPr>
            <a:r>
              <a:rPr lang="en-US" sz="2600" b="1" dirty="0" smtClean="0"/>
              <a:t>	NIO buffers</a:t>
            </a:r>
          </a:p>
          <a:p>
            <a:r>
              <a:rPr lang="en-US" sz="2600" dirty="0" smtClean="0"/>
              <a:t>NIO data transfer is based on buffers (</a:t>
            </a:r>
            <a:r>
              <a:rPr lang="en-US" sz="2600" dirty="0" err="1" smtClean="0">
                <a:hlinkClick r:id="rId3"/>
              </a:rPr>
              <a:t>java.nio.Buffer</a:t>
            </a:r>
            <a:r>
              <a:rPr lang="en-US" sz="2600" dirty="0" smtClean="0"/>
              <a:t> and related classes). These classes represent a contiguous extent of memory, together with a small number of data transfer operations.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Java Architecture</a:t>
            </a:r>
            <a:endParaRPr lang="en-US" dirty="0">
              <a:solidFill>
                <a:srgbClr val="FF0000"/>
              </a:solidFill>
            </a:endParaRPr>
          </a:p>
        </p:txBody>
      </p:sp>
      <p:sp>
        <p:nvSpPr>
          <p:cNvPr id="3" name="Content Placeholder 2"/>
          <p:cNvSpPr>
            <a:spLocks noGrp="1"/>
          </p:cNvSpPr>
          <p:nvPr>
            <p:ph idx="1"/>
          </p:nvPr>
        </p:nvSpPr>
        <p:spPr>
          <a:xfrm>
            <a:off x="457200" y="1066800"/>
            <a:ext cx="8382000" cy="5334000"/>
          </a:xfrm>
        </p:spPr>
        <p:txBody>
          <a:bodyPr>
            <a:normAutofit/>
          </a:bodyPr>
          <a:lstStyle/>
          <a:p>
            <a:pPr>
              <a:buNone/>
            </a:pPr>
            <a:r>
              <a:rPr lang="en-US" dirty="0" smtClean="0"/>
              <a:t>	Java's architecture arises out of four distinct but interrelated technologies: </a:t>
            </a:r>
          </a:p>
          <a:p>
            <a:r>
              <a:rPr lang="en-US" dirty="0" smtClean="0"/>
              <a:t>The Java programming language </a:t>
            </a:r>
          </a:p>
          <a:p>
            <a:r>
              <a:rPr lang="en-US" dirty="0" smtClean="0"/>
              <a:t>The Java class file format </a:t>
            </a:r>
          </a:p>
          <a:p>
            <a:r>
              <a:rPr lang="en-US" dirty="0" smtClean="0"/>
              <a:t>The Java API (Application Programming Interface)</a:t>
            </a:r>
          </a:p>
          <a:p>
            <a:r>
              <a:rPr lang="en-US" dirty="0" smtClean="0"/>
              <a:t>The JVM (Java Virtual Machine)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19400"/>
            <a:ext cx="8534400" cy="792162"/>
          </a:xfrm>
        </p:spPr>
        <p:txBody>
          <a:bodyPr>
            <a:noAutofit/>
          </a:bodyPr>
          <a:lstStyle/>
          <a:p>
            <a:r>
              <a:rPr lang="en-US" sz="4000" b="1" dirty="0" smtClean="0">
                <a:solidFill>
                  <a:srgbClr val="FF0000"/>
                </a:solidFill>
              </a:rPr>
              <a:t>Unit 2:</a:t>
            </a:r>
            <a:br>
              <a:rPr lang="en-US" sz="4000" b="1" dirty="0" smtClean="0">
                <a:solidFill>
                  <a:srgbClr val="FF0000"/>
                </a:solidFill>
              </a:rPr>
            </a:br>
            <a:r>
              <a:rPr lang="en-US" sz="4000" b="1" dirty="0" smtClean="0">
                <a:solidFill>
                  <a:srgbClr val="FF0000"/>
                </a:solidFill>
              </a:rPr>
              <a:t>User Interface Components with Swing</a:t>
            </a:r>
            <a:endParaRPr lang="en-US" sz="4000" b="1" dirty="0">
              <a:solidFill>
                <a:srgbClr val="FF000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91600" cy="792162"/>
          </a:xfrm>
        </p:spPr>
        <p:txBody>
          <a:bodyPr>
            <a:noAutofit/>
          </a:bodyPr>
          <a:lstStyle/>
          <a:p>
            <a:r>
              <a:rPr lang="en-US" sz="4000" b="1" dirty="0" smtClean="0">
                <a:solidFill>
                  <a:srgbClr val="FF0000"/>
                </a:solidFill>
              </a:rPr>
              <a:t>2.1 Swing and MVC Design Patterns</a:t>
            </a:r>
            <a:endParaRPr lang="en-US" sz="4000" b="1" dirty="0">
              <a:solidFill>
                <a:srgbClr val="FF0000"/>
              </a:solidFill>
            </a:endParaRPr>
          </a:p>
        </p:txBody>
      </p:sp>
      <p:sp>
        <p:nvSpPr>
          <p:cNvPr id="4" name="Content Placeholder 3"/>
          <p:cNvSpPr>
            <a:spLocks noGrp="1"/>
          </p:cNvSpPr>
          <p:nvPr>
            <p:ph idx="1"/>
          </p:nvPr>
        </p:nvSpPr>
        <p:spPr>
          <a:xfrm>
            <a:off x="457200" y="914400"/>
            <a:ext cx="8382000" cy="4876800"/>
          </a:xfrm>
        </p:spPr>
        <p:txBody>
          <a:bodyPr>
            <a:normAutofit fontScale="92500" lnSpcReduction="10000"/>
          </a:bodyPr>
          <a:lstStyle/>
          <a:p>
            <a:pPr>
              <a:buNone/>
            </a:pPr>
            <a:r>
              <a:rPr lang="en-US" sz="3900" b="1" dirty="0" smtClean="0"/>
              <a:t>	Swing</a:t>
            </a:r>
          </a:p>
          <a:p>
            <a:r>
              <a:rPr lang="en-US" sz="3600" b="1" dirty="0" smtClean="0"/>
              <a:t>Swing</a:t>
            </a:r>
            <a:r>
              <a:rPr lang="en-US" sz="3600" dirty="0" smtClean="0"/>
              <a:t> is a GUI widget toolkit for Java. </a:t>
            </a:r>
          </a:p>
          <a:p>
            <a:r>
              <a:rPr lang="en-US" sz="3600" dirty="0" smtClean="0"/>
              <a:t>It is part of Oracle's Java Foundation Classes (JFC) — an API for providing a graphical user interface (GUI) for Java programs.</a:t>
            </a:r>
          </a:p>
          <a:p>
            <a:r>
              <a:rPr lang="en-US" sz="3600" dirty="0" smtClean="0"/>
              <a:t>FC consists of the Abstract Window Toolkit (AWT), Swing and Java 2D.</a:t>
            </a:r>
          </a:p>
          <a:p>
            <a:r>
              <a:rPr lang="en-US" sz="3600" dirty="0" smtClean="0"/>
              <a:t>Swing is currently in the process of being replaced by JavaFX.</a:t>
            </a:r>
            <a:endParaRPr lang="en-US" sz="3400" b="1" dirty="0" smtClean="0"/>
          </a:p>
        </p:txBody>
      </p:sp>
      <p:graphicFrame>
        <p:nvGraphicFramePr>
          <p:cNvPr id="5" name="Object 4"/>
          <p:cNvGraphicFramePr>
            <a:graphicFrameLocks noChangeAspect="1"/>
          </p:cNvGraphicFramePr>
          <p:nvPr/>
        </p:nvGraphicFramePr>
        <p:xfrm>
          <a:off x="3860800" y="6019800"/>
          <a:ext cx="1244600" cy="685800"/>
        </p:xfrm>
        <a:graphic>
          <a:graphicData uri="http://schemas.openxmlformats.org/presentationml/2006/ole">
            <p:oleObj spid="_x0000_s343042" name="Packager Shell Object" showAsIcon="1" r:id="rId4" imgW="1244880" imgH="685800" progId="Package">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b="1" dirty="0" smtClean="0">
                <a:solidFill>
                  <a:srgbClr val="FF0000"/>
                </a:solidFill>
              </a:rPr>
              <a:t>Design Patterns</a:t>
            </a:r>
            <a:endParaRPr lang="en-US" dirty="0">
              <a:solidFill>
                <a:srgbClr val="FF0000"/>
              </a:solidFill>
            </a:endParaRPr>
          </a:p>
        </p:txBody>
      </p:sp>
      <p:sp>
        <p:nvSpPr>
          <p:cNvPr id="4" name="Content Placeholder 3"/>
          <p:cNvSpPr>
            <a:spLocks noGrp="1"/>
          </p:cNvSpPr>
          <p:nvPr>
            <p:ph idx="1"/>
          </p:nvPr>
        </p:nvSpPr>
        <p:spPr>
          <a:xfrm>
            <a:off x="457200" y="1066800"/>
            <a:ext cx="8229600" cy="5791200"/>
          </a:xfrm>
        </p:spPr>
        <p:txBody>
          <a:bodyPr>
            <a:normAutofit fontScale="92500" lnSpcReduction="10000"/>
          </a:bodyPr>
          <a:lstStyle/>
          <a:p>
            <a:r>
              <a:rPr lang="en-US" dirty="0" smtClean="0"/>
              <a:t>A </a:t>
            </a:r>
            <a:r>
              <a:rPr lang="en-US" b="1" dirty="0" smtClean="0"/>
              <a:t>design pattern</a:t>
            </a:r>
            <a:r>
              <a:rPr lang="en-US" dirty="0" smtClean="0"/>
              <a:t> in architecture and computer science is a formal way of documenting a solution to a design problem in a particular field of expertise. </a:t>
            </a:r>
          </a:p>
          <a:p>
            <a:r>
              <a:rPr lang="en-US" dirty="0" smtClean="0"/>
              <a:t>The idea was introduced by the architect Christopher Alexander in the field of architecture and has been adapted for various other disciplines, including computer science.</a:t>
            </a:r>
          </a:p>
          <a:p>
            <a:endParaRPr lang="en-US" sz="1100" dirty="0" smtClean="0"/>
          </a:p>
          <a:p>
            <a:r>
              <a:rPr lang="en-US" dirty="0" smtClean="0"/>
              <a:t>MVC Pattern</a:t>
            </a:r>
          </a:p>
          <a:p>
            <a:r>
              <a:rPr lang="en-US" dirty="0" smtClean="0"/>
              <a:t>Singleton Pattern</a:t>
            </a:r>
          </a:p>
          <a:p>
            <a:r>
              <a:rPr lang="en-US" dirty="0" smtClean="0"/>
              <a:t>Factory Pattern</a:t>
            </a:r>
          </a:p>
          <a:p>
            <a:endParaRPr lang="en-US" sz="900" dirty="0" smtClean="0"/>
          </a:p>
          <a:p>
            <a:pPr>
              <a:buNone/>
            </a:pPr>
            <a:r>
              <a:rPr lang="en-US" dirty="0" smtClean="0"/>
              <a:t>	</a:t>
            </a:r>
            <a:r>
              <a:rPr lang="en-US" i="1" dirty="0" smtClean="0"/>
              <a:t>http://www.tutorial</a:t>
            </a:r>
            <a:r>
              <a:rPr lang="en-US" dirty="0" smtClean="0"/>
              <a:t>spoint.com/design_pattern/</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MVC Pattern</a:t>
            </a:r>
            <a:endParaRPr lang="en-US" dirty="0">
              <a:solidFill>
                <a:srgbClr val="FF0000"/>
              </a:solidFill>
            </a:endParaRPr>
          </a:p>
        </p:txBody>
      </p:sp>
      <p:sp>
        <p:nvSpPr>
          <p:cNvPr id="4" name="Content Placeholder 3"/>
          <p:cNvSpPr>
            <a:spLocks noGrp="1"/>
          </p:cNvSpPr>
          <p:nvPr>
            <p:ph idx="1"/>
          </p:nvPr>
        </p:nvSpPr>
        <p:spPr>
          <a:xfrm>
            <a:off x="457200" y="1066800"/>
            <a:ext cx="8229600" cy="5791200"/>
          </a:xfrm>
        </p:spPr>
        <p:txBody>
          <a:bodyPr/>
          <a:lstStyle/>
          <a:p>
            <a:r>
              <a:rPr lang="en-US" b="1" dirty="0" smtClean="0"/>
              <a:t>MVC Pattern</a:t>
            </a:r>
            <a:r>
              <a:rPr lang="en-US" dirty="0" smtClean="0"/>
              <a:t> is a software architectural pattern for implementing user interfaces. </a:t>
            </a:r>
          </a:p>
          <a:p>
            <a:r>
              <a:rPr lang="en-US" dirty="0" smtClean="0"/>
              <a:t>It divides a given software application into three interconnected parts, i.e. Model, View and Controller.</a:t>
            </a:r>
          </a:p>
          <a:p>
            <a:r>
              <a:rPr lang="en-US" dirty="0" smtClean="0"/>
              <a:t>The </a:t>
            </a:r>
            <a:r>
              <a:rPr lang="en-US" b="1" dirty="0" smtClean="0"/>
              <a:t>Model</a:t>
            </a:r>
            <a:r>
              <a:rPr lang="en-US" dirty="0" smtClean="0"/>
              <a:t>, which stores the content</a:t>
            </a:r>
          </a:p>
          <a:p>
            <a:r>
              <a:rPr lang="en-US" dirty="0" smtClean="0"/>
              <a:t>The </a:t>
            </a:r>
            <a:r>
              <a:rPr lang="en-US" b="1" dirty="0" smtClean="0"/>
              <a:t>View</a:t>
            </a:r>
            <a:r>
              <a:rPr lang="en-US" dirty="0" smtClean="0"/>
              <a:t>, which displays the content</a:t>
            </a:r>
          </a:p>
          <a:p>
            <a:r>
              <a:rPr lang="en-US" dirty="0" smtClean="0"/>
              <a:t>The </a:t>
            </a:r>
            <a:r>
              <a:rPr lang="en-US" b="1" dirty="0" smtClean="0"/>
              <a:t>Controller</a:t>
            </a:r>
            <a:r>
              <a:rPr lang="en-US" dirty="0" smtClean="0"/>
              <a:t>, which handles user input</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MVC Pattern</a:t>
            </a:r>
            <a:endParaRPr lang="en-US" dirty="0">
              <a:solidFill>
                <a:srgbClr val="FF0000"/>
              </a:solidFill>
            </a:endParaRPr>
          </a:p>
        </p:txBody>
      </p:sp>
      <p:pic>
        <p:nvPicPr>
          <p:cNvPr id="5" name="Picture 4" descr="mvc.png"/>
          <p:cNvPicPr>
            <a:picLocks noChangeAspect="1"/>
          </p:cNvPicPr>
          <p:nvPr/>
        </p:nvPicPr>
        <p:blipFill>
          <a:blip r:embed="rId3"/>
          <a:stretch>
            <a:fillRect/>
          </a:stretch>
        </p:blipFill>
        <p:spPr>
          <a:xfrm>
            <a:off x="1676400" y="1676400"/>
            <a:ext cx="5917461" cy="3847619"/>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792162"/>
          </a:xfrm>
        </p:spPr>
        <p:txBody>
          <a:bodyPr>
            <a:noAutofit/>
          </a:bodyPr>
          <a:lstStyle/>
          <a:p>
            <a:r>
              <a:rPr lang="en-US" sz="4000" b="1" dirty="0" smtClean="0">
                <a:solidFill>
                  <a:srgbClr val="FF0000"/>
                </a:solidFill>
              </a:rPr>
              <a:t>MVC Analysis of Swing Buttons</a:t>
            </a:r>
            <a:endParaRPr lang="en-US" sz="4000" b="1" dirty="0">
              <a:solidFill>
                <a:srgbClr val="FF0000"/>
              </a:solidFill>
            </a:endParaRPr>
          </a:p>
        </p:txBody>
      </p:sp>
      <p:sp>
        <p:nvSpPr>
          <p:cNvPr id="6" name="Content Placeholder 3"/>
          <p:cNvSpPr>
            <a:spLocks noGrp="1"/>
          </p:cNvSpPr>
          <p:nvPr>
            <p:ph idx="1"/>
          </p:nvPr>
        </p:nvSpPr>
        <p:spPr>
          <a:xfrm>
            <a:off x="457200" y="1066800"/>
            <a:ext cx="8534400" cy="5791200"/>
          </a:xfrm>
        </p:spPr>
        <p:txBody>
          <a:bodyPr>
            <a:normAutofit lnSpcReduction="10000"/>
          </a:bodyPr>
          <a:lstStyle/>
          <a:p>
            <a:r>
              <a:rPr lang="en-US" dirty="0" smtClean="0"/>
              <a:t>Swing Buttons use MVC Pattern internally</a:t>
            </a:r>
          </a:p>
          <a:p>
            <a:r>
              <a:rPr lang="en-US" b="1" dirty="0" err="1" smtClean="0"/>
              <a:t>DefaultButtonModel</a:t>
            </a:r>
            <a:r>
              <a:rPr lang="en-US" dirty="0" smtClean="0"/>
              <a:t> implements </a:t>
            </a:r>
            <a:r>
              <a:rPr lang="en-US" b="1" dirty="0" err="1" smtClean="0"/>
              <a:t>ButtonModel</a:t>
            </a:r>
            <a:r>
              <a:rPr lang="en-US" dirty="0" smtClean="0"/>
              <a:t>  which can define the state of the various kinds of buttons. Model provides information like whether the button is Enabled, is Pressed …</a:t>
            </a:r>
          </a:p>
          <a:p>
            <a:pPr>
              <a:buNone/>
            </a:pPr>
            <a:r>
              <a:rPr lang="en-US" dirty="0" smtClean="0"/>
              <a:t>	</a:t>
            </a:r>
            <a:r>
              <a:rPr lang="en-US" i="1" dirty="0" err="1" smtClean="0"/>
              <a:t>JButton</a:t>
            </a:r>
            <a:r>
              <a:rPr lang="en-US" i="1" dirty="0" smtClean="0"/>
              <a:t> button = new </a:t>
            </a:r>
            <a:r>
              <a:rPr lang="en-US" i="1" dirty="0" err="1" smtClean="0"/>
              <a:t>JButton</a:t>
            </a:r>
            <a:r>
              <a:rPr lang="en-US" i="1" dirty="0" smtClean="0"/>
              <a:t>("Blue");</a:t>
            </a:r>
            <a:br>
              <a:rPr lang="en-US" i="1" dirty="0" smtClean="0"/>
            </a:br>
            <a:r>
              <a:rPr lang="en-US" i="1" dirty="0" err="1" smtClean="0"/>
              <a:t>ButtonModel</a:t>
            </a:r>
            <a:r>
              <a:rPr lang="en-US" i="1" dirty="0" smtClean="0"/>
              <a:t> model = </a:t>
            </a:r>
            <a:r>
              <a:rPr lang="en-US" i="1" dirty="0" err="1" smtClean="0"/>
              <a:t>button.getModel</a:t>
            </a:r>
            <a:r>
              <a:rPr lang="en-US" i="1" dirty="0" smtClean="0"/>
              <a:t>();</a:t>
            </a:r>
          </a:p>
          <a:p>
            <a:pPr>
              <a:buNone/>
            </a:pPr>
            <a:r>
              <a:rPr lang="en-US" i="1" dirty="0" smtClean="0"/>
              <a:t>	</a:t>
            </a:r>
            <a:r>
              <a:rPr lang="en-US" i="1" dirty="0" err="1" smtClean="0"/>
              <a:t>model.isEnabled</a:t>
            </a:r>
            <a:r>
              <a:rPr lang="en-US" i="1" dirty="0" smtClean="0"/>
              <a:t>();</a:t>
            </a:r>
          </a:p>
          <a:p>
            <a:r>
              <a:rPr lang="en-US" dirty="0" smtClean="0"/>
              <a:t>The </a:t>
            </a:r>
            <a:r>
              <a:rPr lang="en-US" b="1" dirty="0" err="1" smtClean="0"/>
              <a:t>JButton</a:t>
            </a:r>
            <a:r>
              <a:rPr lang="en-US" dirty="0" smtClean="0"/>
              <a:t> uses a class called </a:t>
            </a:r>
            <a:r>
              <a:rPr lang="en-US" b="1" dirty="0" err="1" smtClean="0"/>
              <a:t>BasicButtonUI</a:t>
            </a:r>
            <a:r>
              <a:rPr lang="en-US" dirty="0" smtClean="0"/>
              <a:t> for the view and a class called </a:t>
            </a:r>
            <a:r>
              <a:rPr lang="en-US" b="1" dirty="0" err="1" smtClean="0"/>
              <a:t>ButtonUIListener</a:t>
            </a:r>
            <a:r>
              <a:rPr lang="en-US" dirty="0" smtClean="0"/>
              <a:t> as controller.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b="1" dirty="0" smtClean="0">
                <a:solidFill>
                  <a:srgbClr val="FF0000"/>
                </a:solidFill>
              </a:rPr>
              <a:t>Swing Container Hierarchy</a:t>
            </a:r>
          </a:p>
        </p:txBody>
      </p:sp>
      <p:pic>
        <p:nvPicPr>
          <p:cNvPr id="6" name="Content Placeholder 5" descr="Swing_JComponentClassDiagram.png"/>
          <p:cNvPicPr>
            <a:picLocks noGrp="1" noChangeAspect="1"/>
          </p:cNvPicPr>
          <p:nvPr>
            <p:ph idx="1"/>
          </p:nvPr>
        </p:nvPicPr>
        <p:blipFill>
          <a:blip r:embed="rId3"/>
          <a:stretch>
            <a:fillRect/>
          </a:stretch>
        </p:blipFill>
        <p:spPr>
          <a:xfrm>
            <a:off x="304800" y="998626"/>
            <a:ext cx="8387912" cy="5630774"/>
          </a:xfr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b="1" dirty="0" smtClean="0">
                <a:solidFill>
                  <a:srgbClr val="FF0000"/>
                </a:solidFill>
              </a:rPr>
              <a:t>2.2 Layout Management</a:t>
            </a:r>
            <a:endParaRPr lang="en-US" b="1" dirty="0">
              <a:solidFill>
                <a:srgbClr val="FF0000"/>
              </a:solidFill>
            </a:endParaRPr>
          </a:p>
        </p:txBody>
      </p:sp>
      <p:sp>
        <p:nvSpPr>
          <p:cNvPr id="4" name="Content Placeholder 3"/>
          <p:cNvSpPr>
            <a:spLocks noGrp="1"/>
          </p:cNvSpPr>
          <p:nvPr>
            <p:ph idx="1"/>
          </p:nvPr>
        </p:nvSpPr>
        <p:spPr>
          <a:xfrm>
            <a:off x="457200" y="884237"/>
            <a:ext cx="8229600" cy="5973763"/>
          </a:xfrm>
        </p:spPr>
        <p:txBody>
          <a:bodyPr>
            <a:normAutofit lnSpcReduction="10000"/>
          </a:bodyPr>
          <a:lstStyle/>
          <a:p>
            <a:pPr>
              <a:buNone/>
            </a:pPr>
            <a:r>
              <a:rPr lang="en-US" b="1" dirty="0" smtClean="0"/>
              <a:t>	Layout Manager</a:t>
            </a:r>
            <a:endParaRPr lang="en-US" dirty="0" smtClean="0"/>
          </a:p>
          <a:p>
            <a:r>
              <a:rPr lang="en-US" dirty="0" smtClean="0"/>
              <a:t>A layout manager is an object that implements the </a:t>
            </a:r>
            <a:r>
              <a:rPr lang="en-US" i="1" dirty="0" err="1" smtClean="0"/>
              <a:t>LayoutManager</a:t>
            </a:r>
            <a:r>
              <a:rPr lang="en-US" dirty="0" smtClean="0"/>
              <a:t> interface and determines the size and position of the components within a container.</a:t>
            </a:r>
          </a:p>
          <a:p>
            <a:endParaRPr lang="en-US" sz="900" dirty="0" smtClean="0"/>
          </a:p>
          <a:p>
            <a:pPr>
              <a:buNone/>
            </a:pPr>
            <a:r>
              <a:rPr lang="en-US" b="1" dirty="0" smtClean="0"/>
              <a:t>	Setting the Layout Manager</a:t>
            </a:r>
            <a:endParaRPr lang="en-US" dirty="0" smtClean="0"/>
          </a:p>
          <a:p>
            <a:pPr>
              <a:buNone/>
            </a:pPr>
            <a:r>
              <a:rPr lang="en-US" dirty="0" smtClean="0"/>
              <a:t>	</a:t>
            </a:r>
            <a:r>
              <a:rPr lang="en-US" u="sng" dirty="0" smtClean="0"/>
              <a:t>Using the </a:t>
            </a:r>
            <a:r>
              <a:rPr lang="en-US" u="sng" dirty="0" err="1" smtClean="0"/>
              <a:t>JPanel</a:t>
            </a:r>
            <a:r>
              <a:rPr lang="en-US" u="sng" dirty="0" smtClean="0"/>
              <a:t> constructor. For example:</a:t>
            </a:r>
          </a:p>
          <a:p>
            <a:pPr>
              <a:buNone/>
            </a:pPr>
            <a:r>
              <a:rPr lang="en-US" sz="2800" b="1" i="1" dirty="0" smtClean="0"/>
              <a:t>	</a:t>
            </a:r>
            <a:r>
              <a:rPr lang="en-US" sz="2800" b="1" i="1" dirty="0" err="1" smtClean="0"/>
              <a:t>JPanel</a:t>
            </a:r>
            <a:r>
              <a:rPr lang="en-US" sz="2800" b="1" i="1" dirty="0" smtClean="0"/>
              <a:t> panel = new </a:t>
            </a:r>
            <a:r>
              <a:rPr lang="en-US" sz="2800" b="1" i="1" dirty="0" err="1" smtClean="0"/>
              <a:t>JPanel</a:t>
            </a:r>
            <a:r>
              <a:rPr lang="en-US" sz="2800" b="1" i="1" dirty="0" smtClean="0"/>
              <a:t>(new BorderLayout()); </a:t>
            </a:r>
          </a:p>
          <a:p>
            <a:pPr>
              <a:buNone/>
            </a:pPr>
            <a:endParaRPr lang="en-US" sz="800" b="1" i="1" dirty="0" smtClean="0"/>
          </a:p>
          <a:p>
            <a:pPr>
              <a:buNone/>
            </a:pPr>
            <a:r>
              <a:rPr lang="en-US" dirty="0" smtClean="0"/>
              <a:t>	</a:t>
            </a:r>
            <a:r>
              <a:rPr lang="en-US" u="sng" dirty="0" smtClean="0"/>
              <a:t>Using </a:t>
            </a:r>
            <a:r>
              <a:rPr lang="en-US" u="sng" dirty="0" err="1" smtClean="0"/>
              <a:t>setLayout</a:t>
            </a:r>
            <a:r>
              <a:rPr lang="en-US" u="sng" dirty="0" smtClean="0"/>
              <a:t> method. For example:</a:t>
            </a:r>
          </a:p>
          <a:p>
            <a:pPr>
              <a:buNone/>
            </a:pPr>
            <a:endParaRPr lang="en-US" sz="800" dirty="0" smtClean="0"/>
          </a:p>
          <a:p>
            <a:pPr>
              <a:buNone/>
            </a:pPr>
            <a:r>
              <a:rPr lang="en-US" dirty="0" smtClean="0"/>
              <a:t>	</a:t>
            </a:r>
            <a:r>
              <a:rPr lang="en-US" sz="2800" b="1" i="1" dirty="0" smtClean="0"/>
              <a:t>Container </a:t>
            </a:r>
            <a:r>
              <a:rPr lang="en-US" sz="2800" b="1" i="1" dirty="0" err="1" smtClean="0"/>
              <a:t>contentPane</a:t>
            </a:r>
            <a:r>
              <a:rPr lang="en-US" sz="2800" b="1" i="1" dirty="0" smtClean="0"/>
              <a:t> = </a:t>
            </a:r>
            <a:r>
              <a:rPr lang="en-US" sz="2800" b="1" i="1" dirty="0" err="1" smtClean="0"/>
              <a:t>frame.getContentPane</a:t>
            </a:r>
            <a:r>
              <a:rPr lang="en-US" sz="2800" b="1" i="1" dirty="0" smtClean="0"/>
              <a:t>(); </a:t>
            </a:r>
            <a:r>
              <a:rPr lang="en-US" sz="2800" b="1" i="1" dirty="0" err="1" smtClean="0"/>
              <a:t>contentPane.setLayout</a:t>
            </a:r>
            <a:r>
              <a:rPr lang="en-US" sz="2800" b="1" i="1" dirty="0" smtClean="0"/>
              <a:t>(new </a:t>
            </a:r>
            <a:r>
              <a:rPr lang="en-US" sz="2800" b="1" i="1" dirty="0" err="1" smtClean="0"/>
              <a:t>FlowLayout</a:t>
            </a:r>
            <a:r>
              <a:rPr lang="en-US" sz="2800" b="1" i="1" dirty="0" smtClean="0"/>
              <a: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b="1" dirty="0" smtClean="0">
                <a:solidFill>
                  <a:srgbClr val="FF0000"/>
                </a:solidFill>
              </a:rPr>
              <a:t>Layout Management</a:t>
            </a:r>
            <a:endParaRPr lang="en-US" dirty="0">
              <a:solidFill>
                <a:srgbClr val="FF0000"/>
              </a:solidFill>
            </a:endParaRPr>
          </a:p>
        </p:txBody>
      </p:sp>
      <p:sp>
        <p:nvSpPr>
          <p:cNvPr id="4" name="Content Placeholder 3"/>
          <p:cNvSpPr>
            <a:spLocks noGrp="1"/>
          </p:cNvSpPr>
          <p:nvPr>
            <p:ph idx="1"/>
          </p:nvPr>
        </p:nvSpPr>
        <p:spPr>
          <a:xfrm>
            <a:off x="457200" y="914400"/>
            <a:ext cx="8229600" cy="5638800"/>
          </a:xfrm>
        </p:spPr>
        <p:txBody>
          <a:bodyPr/>
          <a:lstStyle/>
          <a:p>
            <a:pPr>
              <a:buNone/>
            </a:pPr>
            <a:r>
              <a:rPr lang="en-US" dirty="0" smtClean="0"/>
              <a:t>	</a:t>
            </a:r>
            <a:r>
              <a:rPr lang="en-US" b="1" dirty="0" smtClean="0"/>
              <a:t>Border Layout</a:t>
            </a:r>
          </a:p>
          <a:p>
            <a:r>
              <a:rPr lang="en-US" dirty="0" smtClean="0"/>
              <a:t>A BorderLayout places components in up to five areas: top, bottom, left, right, and center.</a:t>
            </a:r>
          </a:p>
          <a:p>
            <a:r>
              <a:rPr lang="en-US" dirty="0" smtClean="0"/>
              <a:t>All extra space is placed in the center area.</a:t>
            </a:r>
          </a:p>
          <a:p>
            <a:pPr>
              <a:buNone/>
            </a:pPr>
            <a:r>
              <a:rPr lang="en-US" dirty="0" smtClean="0"/>
              <a:t>	</a:t>
            </a:r>
            <a:r>
              <a:rPr lang="en-US" sz="2800" b="1" dirty="0" smtClean="0"/>
              <a:t>BorderLayout(int </a:t>
            </a:r>
            <a:r>
              <a:rPr lang="en-US" sz="2800" b="1" i="1" dirty="0" smtClean="0"/>
              <a:t>horizontalGap</a:t>
            </a:r>
            <a:r>
              <a:rPr lang="en-US" sz="2800" b="1" dirty="0" smtClean="0"/>
              <a:t>, int </a:t>
            </a:r>
            <a:r>
              <a:rPr lang="en-US" sz="2800" b="1" i="1" dirty="0" smtClean="0"/>
              <a:t>verticalGap</a:t>
            </a:r>
            <a:r>
              <a:rPr lang="en-US" sz="2800" b="1" dirty="0" smtClean="0"/>
              <a:t>)</a:t>
            </a:r>
          </a:p>
          <a:p>
            <a:endParaRPr lang="en-US" dirty="0" smtClean="0"/>
          </a:p>
        </p:txBody>
      </p:sp>
      <p:pic>
        <p:nvPicPr>
          <p:cNvPr id="5" name="Picture 4" descr="BorderLayoutDemo.png"/>
          <p:cNvPicPr>
            <a:picLocks noChangeAspect="1"/>
          </p:cNvPicPr>
          <p:nvPr/>
        </p:nvPicPr>
        <p:blipFill>
          <a:blip r:embed="rId4"/>
          <a:stretch>
            <a:fillRect/>
          </a:stretch>
        </p:blipFill>
        <p:spPr>
          <a:xfrm>
            <a:off x="296607" y="4038600"/>
            <a:ext cx="6713793" cy="2590800"/>
          </a:xfrm>
          <a:prstGeom prst="rect">
            <a:avLst/>
          </a:prstGeom>
        </p:spPr>
      </p:pic>
      <p:graphicFrame>
        <p:nvGraphicFramePr>
          <p:cNvPr id="539651" name="Object 3"/>
          <p:cNvGraphicFramePr>
            <a:graphicFrameLocks noChangeAspect="1"/>
          </p:cNvGraphicFramePr>
          <p:nvPr/>
        </p:nvGraphicFramePr>
        <p:xfrm>
          <a:off x="6959600" y="4800600"/>
          <a:ext cx="2032000" cy="685800"/>
        </p:xfrm>
        <a:graphic>
          <a:graphicData uri="http://schemas.openxmlformats.org/presentationml/2006/ole">
            <p:oleObj spid="_x0000_s539651" name="Packager Shell Object" showAsIcon="1" r:id="rId5" imgW="2032560" imgH="685800" progId="Package">
              <p:embed/>
            </p:oleObj>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b="1" dirty="0" smtClean="0">
                <a:solidFill>
                  <a:srgbClr val="FF0000"/>
                </a:solidFill>
              </a:rPr>
              <a:t>Layout Management</a:t>
            </a:r>
            <a:endParaRPr lang="en-US" dirty="0">
              <a:solidFill>
                <a:srgbClr val="FF0000"/>
              </a:solidFill>
            </a:endParaRPr>
          </a:p>
        </p:txBody>
      </p:sp>
      <p:sp>
        <p:nvSpPr>
          <p:cNvPr id="4" name="Content Placeholder 3"/>
          <p:cNvSpPr>
            <a:spLocks noGrp="1"/>
          </p:cNvSpPr>
          <p:nvPr>
            <p:ph idx="1"/>
          </p:nvPr>
        </p:nvSpPr>
        <p:spPr>
          <a:xfrm>
            <a:off x="457200" y="838200"/>
            <a:ext cx="8229600" cy="5638800"/>
          </a:xfrm>
        </p:spPr>
        <p:txBody>
          <a:bodyPr>
            <a:normAutofit/>
          </a:bodyPr>
          <a:lstStyle/>
          <a:p>
            <a:pPr>
              <a:buNone/>
            </a:pPr>
            <a:r>
              <a:rPr lang="en-US" dirty="0" smtClean="0"/>
              <a:t>	</a:t>
            </a:r>
            <a:r>
              <a:rPr lang="en-US" b="1" dirty="0" smtClean="0"/>
              <a:t>Grid Layout </a:t>
            </a:r>
          </a:p>
          <a:p>
            <a:r>
              <a:rPr lang="en-US" dirty="0" smtClean="0"/>
              <a:t>GridLayout simply makes a bunch of components equal in size and displays them in the requested number of rows and columns.</a:t>
            </a:r>
          </a:p>
          <a:p>
            <a:pPr>
              <a:buNone/>
            </a:pPr>
            <a:r>
              <a:rPr lang="en-US" dirty="0" smtClean="0"/>
              <a:t>	</a:t>
            </a:r>
            <a:r>
              <a:rPr lang="en-US" sz="2800" b="1" i="1" dirty="0" smtClean="0"/>
              <a:t>GridLayout(int rows, int cols)</a:t>
            </a:r>
          </a:p>
          <a:p>
            <a:pPr>
              <a:buNone/>
            </a:pPr>
            <a:r>
              <a:rPr lang="en-US" sz="2800" b="1" i="1" dirty="0" smtClean="0"/>
              <a:t>	GridLayout(int rows, int cols, int </a:t>
            </a:r>
            <a:r>
              <a:rPr lang="en-US" sz="2800" b="1" i="1" dirty="0" err="1" smtClean="0"/>
              <a:t>hgap</a:t>
            </a:r>
            <a:r>
              <a:rPr lang="en-US" sz="2800" b="1" i="1" dirty="0" smtClean="0"/>
              <a:t>, int </a:t>
            </a:r>
            <a:r>
              <a:rPr lang="en-US" sz="2800" b="1" i="1" dirty="0" err="1" smtClean="0"/>
              <a:t>vgap</a:t>
            </a:r>
            <a:r>
              <a:rPr lang="en-US" sz="2800" b="1" i="1" dirty="0" smtClean="0"/>
              <a:t>)</a:t>
            </a:r>
          </a:p>
        </p:txBody>
      </p:sp>
      <p:pic>
        <p:nvPicPr>
          <p:cNvPr id="6" name="Picture 5" descr="GridLayoutDemo.png"/>
          <p:cNvPicPr>
            <a:picLocks noChangeAspect="1"/>
          </p:cNvPicPr>
          <p:nvPr/>
        </p:nvPicPr>
        <p:blipFill>
          <a:blip r:embed="rId4"/>
          <a:stretch>
            <a:fillRect/>
          </a:stretch>
        </p:blipFill>
        <p:spPr>
          <a:xfrm>
            <a:off x="838200" y="4114800"/>
            <a:ext cx="4157382" cy="2667000"/>
          </a:xfrm>
          <a:prstGeom prst="rect">
            <a:avLst/>
          </a:prstGeom>
        </p:spPr>
      </p:pic>
      <p:graphicFrame>
        <p:nvGraphicFramePr>
          <p:cNvPr id="540675" name="Object 3"/>
          <p:cNvGraphicFramePr>
            <a:graphicFrameLocks noChangeAspect="1"/>
          </p:cNvGraphicFramePr>
          <p:nvPr/>
        </p:nvGraphicFramePr>
        <p:xfrm>
          <a:off x="6172200" y="4724400"/>
          <a:ext cx="1816100" cy="685800"/>
        </p:xfrm>
        <a:graphic>
          <a:graphicData uri="http://schemas.openxmlformats.org/presentationml/2006/ole">
            <p:oleObj spid="_x0000_s540675" name="Packager Shell Object" showAsIcon="1" r:id="rId5" imgW="1816560" imgH="685800" progId="Package">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normAutofit/>
          </a:bodyPr>
          <a:lstStyle/>
          <a:p>
            <a:r>
              <a:rPr lang="en-US" b="1" dirty="0" smtClean="0">
                <a:solidFill>
                  <a:srgbClr val="FF0000"/>
                </a:solidFill>
              </a:rPr>
              <a:t>Java Architecture</a:t>
            </a:r>
            <a:endParaRPr lang="en-US" dirty="0">
              <a:solidFill>
                <a:srgbClr val="FF0000"/>
              </a:solidFill>
            </a:endParaRPr>
          </a:p>
        </p:txBody>
      </p:sp>
      <p:sp>
        <p:nvSpPr>
          <p:cNvPr id="3" name="Content Placeholder 2"/>
          <p:cNvSpPr>
            <a:spLocks noGrp="1"/>
          </p:cNvSpPr>
          <p:nvPr>
            <p:ph idx="1"/>
          </p:nvPr>
        </p:nvSpPr>
        <p:spPr>
          <a:xfrm>
            <a:off x="457200" y="1066800"/>
            <a:ext cx="8382000" cy="5791200"/>
          </a:xfrm>
        </p:spPr>
        <p:txBody>
          <a:bodyPr>
            <a:normAutofit fontScale="92500" lnSpcReduction="10000"/>
          </a:bodyPr>
          <a:lstStyle/>
          <a:p>
            <a:r>
              <a:rPr lang="en-US" b="1" dirty="0" smtClean="0"/>
              <a:t>JVM (Java Virtual Machine) :- </a:t>
            </a:r>
            <a:r>
              <a:rPr lang="en-US" dirty="0" smtClean="0"/>
              <a:t>The abstract computer on which all Java programs run. </a:t>
            </a:r>
          </a:p>
          <a:p>
            <a:r>
              <a:rPr lang="en-US" b="1" i="1" dirty="0" err="1" smtClean="0"/>
              <a:t>Bytecode</a:t>
            </a:r>
            <a:r>
              <a:rPr lang="en-US" dirty="0" smtClean="0"/>
              <a:t> is a highly optimized set of instructions designed to be executed by the Java run-time system, which is called the </a:t>
            </a:r>
            <a:r>
              <a:rPr lang="en-US" i="1" dirty="0" smtClean="0"/>
              <a:t>Java Virtual Machine (JVM)</a:t>
            </a:r>
            <a:r>
              <a:rPr lang="en-US" dirty="0" smtClean="0"/>
              <a:t>.</a:t>
            </a:r>
          </a:p>
          <a:p>
            <a:r>
              <a:rPr lang="en-US" b="1" dirty="0" smtClean="0"/>
              <a:t>Just-in-time compilation</a:t>
            </a:r>
            <a:r>
              <a:rPr lang="en-US" dirty="0" smtClean="0"/>
              <a:t> (</a:t>
            </a:r>
            <a:r>
              <a:rPr lang="en-US" b="1" dirty="0" smtClean="0"/>
              <a:t>JIT</a:t>
            </a:r>
            <a:r>
              <a:rPr lang="en-US" dirty="0" smtClean="0"/>
              <a:t>), also known as </a:t>
            </a:r>
            <a:r>
              <a:rPr lang="en-US" b="1" dirty="0" smtClean="0"/>
              <a:t>dynamic translation</a:t>
            </a:r>
            <a:r>
              <a:rPr lang="en-US" dirty="0" smtClean="0"/>
              <a:t>, is compilation done during execution of a program – at run time – rather than prior to execution.</a:t>
            </a:r>
          </a:p>
          <a:p>
            <a:r>
              <a:rPr lang="en-US" dirty="0" smtClean="0"/>
              <a:t>The Java </a:t>
            </a:r>
            <a:r>
              <a:rPr lang="en-US" b="1" dirty="0" err="1" smtClean="0"/>
              <a:t>Classloader</a:t>
            </a:r>
            <a:r>
              <a:rPr lang="en-US" dirty="0" smtClean="0"/>
              <a:t> is a part of the Java Runtime Environment that dynamically loads Java classes into the </a:t>
            </a:r>
            <a:r>
              <a:rPr lang="en-US" b="1" dirty="0" smtClean="0"/>
              <a:t>Java Virtual Machine</a:t>
            </a:r>
            <a:r>
              <a:rPr lang="en-US" dirty="0" smtClean="0"/>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b="1" dirty="0" smtClean="0">
                <a:solidFill>
                  <a:srgbClr val="FF0000"/>
                </a:solidFill>
              </a:rPr>
              <a:t>Layout Management</a:t>
            </a:r>
            <a:endParaRPr lang="en-US" dirty="0">
              <a:solidFill>
                <a:srgbClr val="FF0000"/>
              </a:solidFill>
            </a:endParaRPr>
          </a:p>
        </p:txBody>
      </p:sp>
      <p:sp>
        <p:nvSpPr>
          <p:cNvPr id="4" name="Content Placeholder 3"/>
          <p:cNvSpPr>
            <a:spLocks noGrp="1"/>
          </p:cNvSpPr>
          <p:nvPr>
            <p:ph idx="1"/>
          </p:nvPr>
        </p:nvSpPr>
        <p:spPr>
          <a:xfrm>
            <a:off x="457200" y="838200"/>
            <a:ext cx="8534400" cy="6019800"/>
          </a:xfrm>
        </p:spPr>
        <p:txBody>
          <a:bodyPr>
            <a:normAutofit/>
          </a:bodyPr>
          <a:lstStyle/>
          <a:p>
            <a:pPr>
              <a:buNone/>
            </a:pPr>
            <a:r>
              <a:rPr lang="en-US" dirty="0" smtClean="0"/>
              <a:t>	</a:t>
            </a:r>
            <a:r>
              <a:rPr lang="en-US" b="1" dirty="0" err="1" smtClean="0"/>
              <a:t>Gridbag</a:t>
            </a:r>
            <a:r>
              <a:rPr lang="en-US" b="1" dirty="0" smtClean="0"/>
              <a:t> Layout</a:t>
            </a:r>
          </a:p>
          <a:p>
            <a:r>
              <a:rPr lang="en-US" sz="2800" dirty="0" err="1" smtClean="0"/>
              <a:t>GridBagLayout</a:t>
            </a:r>
            <a:r>
              <a:rPr lang="en-US" sz="2800" dirty="0" smtClean="0"/>
              <a:t> is a sophisticated, flexible layout manager. </a:t>
            </a:r>
          </a:p>
          <a:p>
            <a:r>
              <a:rPr lang="en-US" sz="2800" dirty="0" smtClean="0"/>
              <a:t>It aligns components by placing them within a grid of cells, allowing components to span more than one cell. </a:t>
            </a:r>
          </a:p>
          <a:p>
            <a:r>
              <a:rPr lang="en-US" sz="2800" dirty="0" smtClean="0"/>
              <a:t>The rows in the grid can have different heights, and grid columns can have different widths.	</a:t>
            </a:r>
            <a:endParaRPr lang="en-US" sz="2800" b="1" i="1" dirty="0" smtClean="0"/>
          </a:p>
        </p:txBody>
      </p:sp>
      <p:pic>
        <p:nvPicPr>
          <p:cNvPr id="8" name="Picture 7" descr="GridBagLayoutDemo.png"/>
          <p:cNvPicPr>
            <a:picLocks noChangeAspect="1"/>
          </p:cNvPicPr>
          <p:nvPr/>
        </p:nvPicPr>
        <p:blipFill>
          <a:blip r:embed="rId4"/>
          <a:stretch>
            <a:fillRect/>
          </a:stretch>
        </p:blipFill>
        <p:spPr>
          <a:xfrm>
            <a:off x="838200" y="4372052"/>
            <a:ext cx="3581400" cy="2349398"/>
          </a:xfrm>
          <a:prstGeom prst="rect">
            <a:avLst/>
          </a:prstGeom>
        </p:spPr>
      </p:pic>
      <p:graphicFrame>
        <p:nvGraphicFramePr>
          <p:cNvPr id="541699" name="Object 3"/>
          <p:cNvGraphicFramePr>
            <a:graphicFrameLocks noChangeAspect="1"/>
          </p:cNvGraphicFramePr>
          <p:nvPr/>
        </p:nvGraphicFramePr>
        <p:xfrm>
          <a:off x="5486400" y="5029200"/>
          <a:ext cx="2133600" cy="685800"/>
        </p:xfrm>
        <a:graphic>
          <a:graphicData uri="http://schemas.openxmlformats.org/presentationml/2006/ole">
            <p:oleObj spid="_x0000_s541699" name="Packager Shell Object" showAsIcon="1" r:id="rId5" imgW="2134080" imgH="685800" progId="Package">
              <p:embed/>
            </p:oleObj>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b="1" dirty="0" smtClean="0">
                <a:solidFill>
                  <a:srgbClr val="FF0000"/>
                </a:solidFill>
              </a:rPr>
              <a:t>Layout Management</a:t>
            </a:r>
            <a:endParaRPr lang="en-US" dirty="0">
              <a:solidFill>
                <a:srgbClr val="FF0000"/>
              </a:solidFill>
            </a:endParaRPr>
          </a:p>
        </p:txBody>
      </p:sp>
      <p:sp>
        <p:nvSpPr>
          <p:cNvPr id="4" name="Content Placeholder 3"/>
          <p:cNvSpPr>
            <a:spLocks noGrp="1"/>
          </p:cNvSpPr>
          <p:nvPr>
            <p:ph idx="1"/>
          </p:nvPr>
        </p:nvSpPr>
        <p:spPr>
          <a:xfrm>
            <a:off x="457200" y="838200"/>
            <a:ext cx="8534400" cy="5638800"/>
          </a:xfrm>
        </p:spPr>
        <p:txBody>
          <a:bodyPr>
            <a:normAutofit/>
          </a:bodyPr>
          <a:lstStyle/>
          <a:p>
            <a:pPr>
              <a:buNone/>
            </a:pPr>
            <a:r>
              <a:rPr lang="en-US" dirty="0" smtClean="0"/>
              <a:t>	</a:t>
            </a:r>
            <a:r>
              <a:rPr lang="en-US" b="1" dirty="0" smtClean="0"/>
              <a:t>Group Layout </a:t>
            </a:r>
          </a:p>
          <a:p>
            <a:r>
              <a:rPr lang="en-US" sz="2800" dirty="0" err="1" smtClean="0"/>
              <a:t>GroupLayout</a:t>
            </a:r>
            <a:r>
              <a:rPr lang="en-US" sz="2800" dirty="0" smtClean="0"/>
              <a:t> works with the horizontal and vertical layouts separately. </a:t>
            </a:r>
          </a:p>
          <a:p>
            <a:r>
              <a:rPr lang="en-US" sz="2800" dirty="0" smtClean="0"/>
              <a:t>The layout is defined for each dimension independently. </a:t>
            </a:r>
          </a:p>
          <a:p>
            <a:r>
              <a:rPr lang="en-US" sz="2800" dirty="0" smtClean="0"/>
              <a:t>Consequently, however, each component needs to be defined twice in the layout.	</a:t>
            </a:r>
            <a:endParaRPr lang="en-US" sz="2800" b="1" i="1" dirty="0" smtClean="0"/>
          </a:p>
        </p:txBody>
      </p:sp>
      <p:pic>
        <p:nvPicPr>
          <p:cNvPr id="6" name="Picture 5" descr="find.png"/>
          <p:cNvPicPr>
            <a:picLocks noChangeAspect="1"/>
          </p:cNvPicPr>
          <p:nvPr/>
        </p:nvPicPr>
        <p:blipFill>
          <a:blip r:embed="rId4"/>
          <a:stretch>
            <a:fillRect/>
          </a:stretch>
        </p:blipFill>
        <p:spPr>
          <a:xfrm>
            <a:off x="3581400" y="4572000"/>
            <a:ext cx="5300004" cy="1676400"/>
          </a:xfrm>
          <a:prstGeom prst="rect">
            <a:avLst/>
          </a:prstGeom>
        </p:spPr>
      </p:pic>
      <p:sp>
        <p:nvSpPr>
          <p:cNvPr id="9" name="Rectangle 8"/>
          <p:cNvSpPr/>
          <p:nvPr/>
        </p:nvSpPr>
        <p:spPr>
          <a:xfrm>
            <a:off x="228600" y="6412468"/>
            <a:ext cx="8763000" cy="369332"/>
          </a:xfrm>
          <a:prstGeom prst="rect">
            <a:avLst/>
          </a:prstGeom>
        </p:spPr>
        <p:txBody>
          <a:bodyPr wrap="square">
            <a:spAutoFit/>
          </a:bodyPr>
          <a:lstStyle/>
          <a:p>
            <a:r>
              <a:rPr lang="en-US" dirty="0" smtClean="0"/>
              <a:t>http://docs.oracle.com/javase/tutorial/uiswing/layout/groupExample.html</a:t>
            </a:r>
            <a:endParaRPr lang="en-US" dirty="0"/>
          </a:p>
        </p:txBody>
      </p:sp>
      <p:graphicFrame>
        <p:nvGraphicFramePr>
          <p:cNvPr id="647172" name="Object 4"/>
          <p:cNvGraphicFramePr>
            <a:graphicFrameLocks noChangeAspect="1"/>
          </p:cNvGraphicFramePr>
          <p:nvPr/>
        </p:nvGraphicFramePr>
        <p:xfrm>
          <a:off x="1447800" y="4953000"/>
          <a:ext cx="762000" cy="685800"/>
        </p:xfrm>
        <a:graphic>
          <a:graphicData uri="http://schemas.openxmlformats.org/presentationml/2006/ole">
            <p:oleObj spid="_x0000_s647172" name="Packager Shell Object" showAsIcon="1" r:id="rId5" imgW="762120" imgH="685800" progId="Package">
              <p:embed/>
            </p:oleObj>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b="1" dirty="0" smtClean="0">
                <a:solidFill>
                  <a:srgbClr val="FF0000"/>
                </a:solidFill>
              </a:rPr>
              <a:t>Layout Management</a:t>
            </a:r>
            <a:endParaRPr lang="en-US" dirty="0">
              <a:solidFill>
                <a:srgbClr val="FF0000"/>
              </a:solidFill>
            </a:endParaRPr>
          </a:p>
        </p:txBody>
      </p:sp>
      <p:sp>
        <p:nvSpPr>
          <p:cNvPr id="4" name="Content Placeholder 3"/>
          <p:cNvSpPr>
            <a:spLocks noGrp="1"/>
          </p:cNvSpPr>
          <p:nvPr>
            <p:ph idx="1"/>
          </p:nvPr>
        </p:nvSpPr>
        <p:spPr>
          <a:xfrm>
            <a:off x="457200" y="838200"/>
            <a:ext cx="8534400" cy="6019800"/>
          </a:xfrm>
        </p:spPr>
        <p:txBody>
          <a:bodyPr>
            <a:normAutofit fontScale="92500"/>
          </a:bodyPr>
          <a:lstStyle/>
          <a:p>
            <a:pPr>
              <a:buNone/>
            </a:pPr>
            <a:r>
              <a:rPr lang="en-US" dirty="0" smtClean="0"/>
              <a:t>	</a:t>
            </a:r>
            <a:r>
              <a:rPr lang="en-US" b="1" dirty="0" smtClean="0"/>
              <a:t>Using No Layout Manager</a:t>
            </a:r>
          </a:p>
          <a:p>
            <a:r>
              <a:rPr lang="en-US" sz="2800" dirty="0" smtClean="0"/>
              <a:t>There will be times when you don’t want to bother with layout managers but just want to drop a component at a fixed location (sometimes called absolute positioning). 	</a:t>
            </a:r>
          </a:p>
          <a:p>
            <a:r>
              <a:rPr lang="en-US" sz="2800" dirty="0" smtClean="0"/>
              <a:t>1. Set the layout manager to null.</a:t>
            </a:r>
          </a:p>
          <a:p>
            <a:r>
              <a:rPr lang="en-US" sz="2800" dirty="0" smtClean="0"/>
              <a:t>2. Add the component you want to the container.</a:t>
            </a:r>
          </a:p>
          <a:p>
            <a:r>
              <a:rPr lang="en-US" sz="2800" dirty="0" smtClean="0"/>
              <a:t>3. Specify the position and size that you want:</a:t>
            </a:r>
          </a:p>
          <a:p>
            <a:pPr>
              <a:buNone/>
            </a:pPr>
            <a:r>
              <a:rPr lang="en-US" sz="2800" dirty="0" smtClean="0"/>
              <a:t>	</a:t>
            </a:r>
            <a:r>
              <a:rPr lang="en-US" sz="2800" b="1" i="1" dirty="0" err="1" smtClean="0"/>
              <a:t>frame.setLayout</a:t>
            </a:r>
            <a:r>
              <a:rPr lang="en-US" sz="2800" b="1" i="1" dirty="0" smtClean="0"/>
              <a:t>(null);</a:t>
            </a:r>
            <a:br>
              <a:rPr lang="en-US" sz="2800" b="1" i="1" dirty="0" smtClean="0"/>
            </a:br>
            <a:r>
              <a:rPr lang="en-US" sz="2800" b="1" i="1" dirty="0" err="1" smtClean="0"/>
              <a:t>JButton</a:t>
            </a:r>
            <a:r>
              <a:rPr lang="en-US" sz="2800" b="1" i="1" dirty="0" smtClean="0"/>
              <a:t> ok = new </a:t>
            </a:r>
            <a:r>
              <a:rPr lang="en-US" sz="2800" b="1" i="1" dirty="0" err="1" smtClean="0"/>
              <a:t>JButton</a:t>
            </a:r>
            <a:r>
              <a:rPr lang="en-US" sz="2800" b="1" i="1" dirty="0" smtClean="0"/>
              <a:t>("OK");</a:t>
            </a:r>
            <a:br>
              <a:rPr lang="en-US" sz="2800" b="1" i="1" dirty="0" smtClean="0"/>
            </a:br>
            <a:r>
              <a:rPr lang="en-US" sz="2800" b="1" i="1" dirty="0" err="1" smtClean="0"/>
              <a:t>frame.add</a:t>
            </a:r>
            <a:r>
              <a:rPr lang="en-US" sz="2800" b="1" i="1" dirty="0" smtClean="0"/>
              <a:t>(ok);</a:t>
            </a:r>
            <a:br>
              <a:rPr lang="en-US" sz="2800" b="1" i="1" dirty="0" smtClean="0"/>
            </a:br>
            <a:r>
              <a:rPr lang="en-US" sz="2800" b="1" i="1" dirty="0" err="1" smtClean="0"/>
              <a:t>ok.setBounds</a:t>
            </a:r>
            <a:r>
              <a:rPr lang="en-US" sz="2800" b="1" i="1" dirty="0" smtClean="0"/>
              <a:t>(10, 10, 30, 15);</a:t>
            </a:r>
          </a:p>
          <a:p>
            <a:pPr>
              <a:buNone/>
            </a:pPr>
            <a:r>
              <a:rPr lang="en-US" sz="2800" dirty="0" smtClean="0"/>
              <a:t>	</a:t>
            </a:r>
            <a:r>
              <a:rPr lang="en-US" sz="2800" u="sng" dirty="0" smtClean="0"/>
              <a:t>void </a:t>
            </a:r>
            <a:r>
              <a:rPr lang="en-US" sz="2800" u="sng" dirty="0" err="1" smtClean="0"/>
              <a:t>setBounds</a:t>
            </a:r>
            <a:r>
              <a:rPr lang="en-US" sz="2800" u="sng" dirty="0" smtClean="0"/>
              <a:t>(</a:t>
            </a:r>
            <a:r>
              <a:rPr lang="en-US" sz="2800" u="sng" dirty="0" err="1" smtClean="0"/>
              <a:t>int</a:t>
            </a:r>
            <a:r>
              <a:rPr lang="en-US" sz="2800" u="sng" dirty="0" smtClean="0"/>
              <a:t> x, </a:t>
            </a:r>
            <a:r>
              <a:rPr lang="en-US" sz="2800" u="sng" dirty="0" err="1" smtClean="0"/>
              <a:t>int</a:t>
            </a:r>
            <a:r>
              <a:rPr lang="en-US" sz="2800" u="sng" dirty="0" smtClean="0"/>
              <a:t> y, </a:t>
            </a:r>
            <a:r>
              <a:rPr lang="en-US" sz="2800" u="sng" dirty="0" err="1" smtClean="0"/>
              <a:t>int</a:t>
            </a:r>
            <a:r>
              <a:rPr lang="en-US" sz="2800" u="sng" dirty="0" smtClean="0"/>
              <a:t> width, </a:t>
            </a:r>
            <a:r>
              <a:rPr lang="en-US" sz="2800" u="sng" dirty="0" err="1" smtClean="0"/>
              <a:t>int</a:t>
            </a:r>
            <a:r>
              <a:rPr lang="en-US" sz="2800" u="sng" dirty="0" smtClean="0"/>
              <a:t> height)</a:t>
            </a:r>
          </a:p>
          <a:p>
            <a:pPr>
              <a:buNone/>
            </a:pPr>
            <a:r>
              <a:rPr lang="en-US" sz="2800" dirty="0" smtClean="0"/>
              <a:t>	</a:t>
            </a:r>
            <a:r>
              <a:rPr lang="en-US" sz="2800" u="sng" dirty="0" smtClean="0"/>
              <a:t>moves and resizes a component.</a:t>
            </a:r>
          </a:p>
        </p:txBody>
      </p:sp>
      <p:graphicFrame>
        <p:nvGraphicFramePr>
          <p:cNvPr id="675841" name="Object 1"/>
          <p:cNvGraphicFramePr>
            <a:graphicFrameLocks noChangeAspect="1"/>
          </p:cNvGraphicFramePr>
          <p:nvPr/>
        </p:nvGraphicFramePr>
        <p:xfrm>
          <a:off x="6096000" y="4495800"/>
          <a:ext cx="2222500" cy="685800"/>
        </p:xfrm>
        <a:graphic>
          <a:graphicData uri="http://schemas.openxmlformats.org/presentationml/2006/ole">
            <p:oleObj spid="_x0000_s675841" name="Packager Shell Object" showAsIcon="1" r:id="rId4" imgW="2223000" imgH="685800" progId="Package">
              <p:embed/>
            </p:oleObj>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b="1" dirty="0" smtClean="0">
                <a:solidFill>
                  <a:srgbClr val="FF0000"/>
                </a:solidFill>
              </a:rPr>
              <a:t>Layout Management</a:t>
            </a:r>
            <a:endParaRPr lang="en-US" dirty="0">
              <a:solidFill>
                <a:srgbClr val="FF0000"/>
              </a:solidFill>
            </a:endParaRPr>
          </a:p>
        </p:txBody>
      </p:sp>
      <p:sp>
        <p:nvSpPr>
          <p:cNvPr id="4" name="Content Placeholder 3"/>
          <p:cNvSpPr>
            <a:spLocks noGrp="1"/>
          </p:cNvSpPr>
          <p:nvPr>
            <p:ph idx="1"/>
          </p:nvPr>
        </p:nvSpPr>
        <p:spPr>
          <a:xfrm>
            <a:off x="457200" y="838200"/>
            <a:ext cx="8534400" cy="6019800"/>
          </a:xfrm>
        </p:spPr>
        <p:txBody>
          <a:bodyPr>
            <a:normAutofit/>
          </a:bodyPr>
          <a:lstStyle/>
          <a:p>
            <a:pPr>
              <a:buNone/>
            </a:pPr>
            <a:r>
              <a:rPr lang="en-US" dirty="0" smtClean="0"/>
              <a:t>	</a:t>
            </a:r>
            <a:r>
              <a:rPr lang="en-US" b="1" dirty="0" smtClean="0"/>
              <a:t>Custom layout Managers </a:t>
            </a:r>
          </a:p>
          <a:p>
            <a:r>
              <a:rPr lang="en-US" sz="2800" dirty="0" smtClean="0"/>
              <a:t>Every layout manager must implement at least the following five methods, which are required by the </a:t>
            </a:r>
            <a:r>
              <a:rPr lang="en-US" sz="2800" dirty="0" err="1" smtClean="0"/>
              <a:t>LayoutManager</a:t>
            </a:r>
            <a:r>
              <a:rPr lang="en-US" sz="2800" dirty="0" smtClean="0"/>
              <a:t> interface:</a:t>
            </a:r>
          </a:p>
          <a:p>
            <a:endParaRPr lang="en-US" sz="2000" dirty="0" smtClean="0"/>
          </a:p>
          <a:p>
            <a:pPr marL="914400" lvl="1" indent="-514350">
              <a:buFont typeface="+mj-lt"/>
              <a:buAutoNum type="arabicPeriod"/>
            </a:pPr>
            <a:r>
              <a:rPr lang="en-US" sz="2400" dirty="0" smtClean="0"/>
              <a:t>void </a:t>
            </a:r>
            <a:r>
              <a:rPr lang="en-US" sz="2400" dirty="0" err="1" smtClean="0"/>
              <a:t>addLayoutComponent</a:t>
            </a:r>
            <a:r>
              <a:rPr lang="en-US" sz="2400" dirty="0" smtClean="0"/>
              <a:t>(String s, Component c);</a:t>
            </a:r>
          </a:p>
          <a:p>
            <a:pPr marL="914400" lvl="1" indent="-514350">
              <a:buFont typeface="+mj-lt"/>
              <a:buAutoNum type="arabicPeriod"/>
            </a:pPr>
            <a:r>
              <a:rPr lang="en-US" sz="2400" dirty="0" smtClean="0"/>
              <a:t>void </a:t>
            </a:r>
            <a:r>
              <a:rPr lang="en-US" sz="2400" dirty="0" err="1" smtClean="0"/>
              <a:t>removeLayoutComponent</a:t>
            </a:r>
            <a:r>
              <a:rPr lang="en-US" sz="2400" dirty="0" smtClean="0"/>
              <a:t>(Component c);</a:t>
            </a:r>
          </a:p>
          <a:p>
            <a:pPr marL="914400" lvl="1" indent="-514350">
              <a:buFont typeface="+mj-lt"/>
              <a:buAutoNum type="arabicPeriod"/>
            </a:pPr>
            <a:r>
              <a:rPr lang="en-US" sz="2400" dirty="0" smtClean="0"/>
              <a:t>Dimension </a:t>
            </a:r>
            <a:r>
              <a:rPr lang="en-US" sz="2400" dirty="0" err="1" smtClean="0"/>
              <a:t>preferredLayoutSize</a:t>
            </a:r>
            <a:r>
              <a:rPr lang="en-US" sz="2400" dirty="0" smtClean="0"/>
              <a:t>(Container parent);</a:t>
            </a:r>
          </a:p>
          <a:p>
            <a:pPr marL="914400" lvl="1" indent="-514350">
              <a:buFont typeface="+mj-lt"/>
              <a:buAutoNum type="arabicPeriod"/>
            </a:pPr>
            <a:r>
              <a:rPr lang="en-US" sz="2400" dirty="0" smtClean="0"/>
              <a:t>Dimension </a:t>
            </a:r>
            <a:r>
              <a:rPr lang="en-US" sz="2400" dirty="0" err="1" smtClean="0"/>
              <a:t>minimumLayoutSize</a:t>
            </a:r>
            <a:r>
              <a:rPr lang="en-US" sz="2400" dirty="0" smtClean="0"/>
              <a:t>(Container parent);</a:t>
            </a:r>
          </a:p>
          <a:p>
            <a:pPr marL="914400" lvl="1" indent="-514350">
              <a:buFont typeface="+mj-lt"/>
              <a:buAutoNum type="arabicPeriod"/>
            </a:pPr>
            <a:r>
              <a:rPr lang="en-US" sz="2400" dirty="0" smtClean="0"/>
              <a:t>void </a:t>
            </a:r>
            <a:r>
              <a:rPr lang="en-US" sz="2400" dirty="0" err="1" smtClean="0"/>
              <a:t>layoutContainer</a:t>
            </a:r>
            <a:r>
              <a:rPr lang="en-US" sz="2400" dirty="0" smtClean="0"/>
              <a:t>(Container parent);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b="1" dirty="0" smtClean="0">
                <a:solidFill>
                  <a:srgbClr val="FF0000"/>
                </a:solidFill>
              </a:rPr>
              <a:t>Layout Management</a:t>
            </a:r>
            <a:endParaRPr lang="en-US" dirty="0">
              <a:solidFill>
                <a:srgbClr val="FF0000"/>
              </a:solidFill>
            </a:endParaRPr>
          </a:p>
        </p:txBody>
      </p:sp>
      <p:sp>
        <p:nvSpPr>
          <p:cNvPr id="4" name="Content Placeholder 3"/>
          <p:cNvSpPr>
            <a:spLocks noGrp="1"/>
          </p:cNvSpPr>
          <p:nvPr>
            <p:ph idx="1"/>
          </p:nvPr>
        </p:nvSpPr>
        <p:spPr>
          <a:xfrm>
            <a:off x="457200" y="838200"/>
            <a:ext cx="8534400" cy="6019800"/>
          </a:xfrm>
        </p:spPr>
        <p:txBody>
          <a:bodyPr>
            <a:normAutofit fontScale="70000" lnSpcReduction="20000"/>
          </a:bodyPr>
          <a:lstStyle/>
          <a:p>
            <a:r>
              <a:rPr lang="en-US" sz="2800" b="1" dirty="0" smtClean="0"/>
              <a:t>void </a:t>
            </a:r>
            <a:r>
              <a:rPr lang="en-US" sz="2800" b="1" dirty="0" err="1" smtClean="0"/>
              <a:t>addLayoutComponent</a:t>
            </a:r>
            <a:r>
              <a:rPr lang="en-US" sz="2800" b="1" dirty="0" smtClean="0"/>
              <a:t>(String, Component)</a:t>
            </a:r>
            <a:r>
              <a:rPr lang="en-US" sz="2800" dirty="0" smtClean="0"/>
              <a:t> Called by the Container class's add methods. Layout managers that do not associate strings with their components generally do nothing in this method. </a:t>
            </a:r>
          </a:p>
          <a:p>
            <a:r>
              <a:rPr lang="en-US" sz="2800" b="1" dirty="0" smtClean="0"/>
              <a:t>void </a:t>
            </a:r>
            <a:r>
              <a:rPr lang="en-US" sz="2800" b="1" dirty="0" err="1" smtClean="0"/>
              <a:t>removeLayoutComponent</a:t>
            </a:r>
            <a:r>
              <a:rPr lang="en-US" sz="2800" b="1" dirty="0" smtClean="0"/>
              <a:t>(Component)</a:t>
            </a:r>
            <a:r>
              <a:rPr lang="en-US" sz="2800" dirty="0" smtClean="0"/>
              <a:t> Called by the Container methods remove and </a:t>
            </a:r>
            <a:r>
              <a:rPr lang="en-US" sz="2800" dirty="0" err="1" smtClean="0"/>
              <a:t>removeAll</a:t>
            </a:r>
            <a:r>
              <a:rPr lang="en-US" sz="2800" dirty="0" smtClean="0"/>
              <a:t>. Layout managers override this method to clear an internal state they may have associated with the Component.</a:t>
            </a:r>
          </a:p>
          <a:p>
            <a:r>
              <a:rPr lang="en-US" sz="2800" dirty="0" smtClean="0"/>
              <a:t> </a:t>
            </a:r>
            <a:r>
              <a:rPr lang="en-US" sz="2800" b="1" dirty="0" smtClean="0"/>
              <a:t>Dimension </a:t>
            </a:r>
            <a:r>
              <a:rPr lang="en-US" sz="2800" b="1" dirty="0" err="1" smtClean="0"/>
              <a:t>preferredLayoutSize</a:t>
            </a:r>
            <a:r>
              <a:rPr lang="en-US" sz="2800" b="1" dirty="0" smtClean="0"/>
              <a:t>(Container)</a:t>
            </a:r>
            <a:r>
              <a:rPr lang="en-US" sz="2800" dirty="0" smtClean="0"/>
              <a:t> Called by the Container class's </a:t>
            </a:r>
            <a:r>
              <a:rPr lang="en-US" sz="2800" dirty="0" err="1" smtClean="0"/>
              <a:t>getPreferredSize</a:t>
            </a:r>
            <a:r>
              <a:rPr lang="en-US" sz="2800" dirty="0" smtClean="0"/>
              <a:t> method, which is itself called under a variety of circumstances. This method should calculate and return the ideal size of the container, assuming that the components it contains will be at or above their preferred sizes. This method must take into account the container's internal borders, which are returned by the getInsets method. </a:t>
            </a:r>
          </a:p>
          <a:p>
            <a:r>
              <a:rPr lang="en-US" sz="2800" b="1" dirty="0" smtClean="0"/>
              <a:t>Dimension </a:t>
            </a:r>
            <a:r>
              <a:rPr lang="en-US" sz="2800" b="1" dirty="0" err="1" smtClean="0"/>
              <a:t>minimumLayoutSize</a:t>
            </a:r>
            <a:r>
              <a:rPr lang="en-US" sz="2800" b="1" dirty="0" smtClean="0"/>
              <a:t>(Container)</a:t>
            </a:r>
            <a:r>
              <a:rPr lang="en-US" sz="2800" dirty="0" smtClean="0"/>
              <a:t> Called by the Container </a:t>
            </a:r>
            <a:r>
              <a:rPr lang="en-US" sz="2800" dirty="0" err="1" smtClean="0"/>
              <a:t>getMinimumSize</a:t>
            </a:r>
            <a:r>
              <a:rPr lang="en-US" sz="2800" dirty="0" smtClean="0"/>
              <a:t> method, which is itself called under a variety of circumstances. This method should calculate and return the minimum size of the container, assuming that the components it contains will be at or above their minimum sizes. This method must take into account the container's internal borders, which are returned by the getInsets method. </a:t>
            </a:r>
          </a:p>
          <a:p>
            <a:r>
              <a:rPr lang="en-US" sz="2800" b="1" dirty="0" smtClean="0"/>
              <a:t>void </a:t>
            </a:r>
            <a:r>
              <a:rPr lang="en-US" sz="2800" b="1" dirty="0" err="1" smtClean="0"/>
              <a:t>layoutContainer</a:t>
            </a:r>
            <a:r>
              <a:rPr lang="en-US" sz="2800" b="1" dirty="0" smtClean="0"/>
              <a:t>(Container)</a:t>
            </a:r>
            <a:r>
              <a:rPr lang="en-US" sz="2800" dirty="0" smtClean="0"/>
              <a:t> Called to position and size each of the components in the container. A layout manager's </a:t>
            </a:r>
            <a:r>
              <a:rPr lang="en-US" sz="2800" dirty="0" err="1" smtClean="0"/>
              <a:t>layoutContainer</a:t>
            </a:r>
            <a:r>
              <a:rPr lang="en-US" sz="2800" dirty="0" smtClean="0"/>
              <a:t> method does not actually draw components. It simply invokes one or more of each component's </a:t>
            </a:r>
            <a:r>
              <a:rPr lang="en-US" sz="2800" dirty="0" err="1" smtClean="0"/>
              <a:t>setSize</a:t>
            </a:r>
            <a:r>
              <a:rPr lang="en-US" sz="2800" dirty="0" smtClean="0"/>
              <a:t>, </a:t>
            </a:r>
            <a:r>
              <a:rPr lang="en-US" sz="2800" dirty="0" err="1" smtClean="0"/>
              <a:t>setLocation</a:t>
            </a:r>
            <a:r>
              <a:rPr lang="en-US" sz="2800" dirty="0" smtClean="0"/>
              <a:t>, and </a:t>
            </a:r>
            <a:r>
              <a:rPr lang="en-US" sz="2800" dirty="0" err="1" smtClean="0"/>
              <a:t>setBounds</a:t>
            </a:r>
            <a:r>
              <a:rPr lang="en-US" sz="2800" dirty="0" smtClean="0"/>
              <a:t> methods to set the component's size and position. </a:t>
            </a:r>
            <a:endParaRPr lang="en-US" sz="2800" b="1" u="sng"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b="1" dirty="0" smtClean="0">
                <a:solidFill>
                  <a:srgbClr val="FF0000"/>
                </a:solidFill>
              </a:rPr>
              <a:t>Layout Management</a:t>
            </a:r>
            <a:endParaRPr lang="en-US" dirty="0">
              <a:solidFill>
                <a:srgbClr val="FF0000"/>
              </a:solidFill>
            </a:endParaRPr>
          </a:p>
        </p:txBody>
      </p:sp>
      <p:pic>
        <p:nvPicPr>
          <p:cNvPr id="6" name="Content Placeholder 5" descr="CustomLayoutDemo.png"/>
          <p:cNvPicPr>
            <a:picLocks noGrp="1" noChangeAspect="1"/>
          </p:cNvPicPr>
          <p:nvPr>
            <p:ph idx="1"/>
          </p:nvPr>
        </p:nvPicPr>
        <p:blipFill>
          <a:blip r:embed="rId4"/>
          <a:stretch>
            <a:fillRect/>
          </a:stretch>
        </p:blipFill>
        <p:spPr>
          <a:xfrm>
            <a:off x="2743200" y="1143000"/>
            <a:ext cx="3810000" cy="2884938"/>
          </a:xfrm>
        </p:spPr>
      </p:pic>
      <p:graphicFrame>
        <p:nvGraphicFramePr>
          <p:cNvPr id="653314" name="Object 2"/>
          <p:cNvGraphicFramePr>
            <a:graphicFrameLocks noChangeAspect="1"/>
          </p:cNvGraphicFramePr>
          <p:nvPr/>
        </p:nvGraphicFramePr>
        <p:xfrm>
          <a:off x="2133600" y="4648200"/>
          <a:ext cx="1714500" cy="685800"/>
        </p:xfrm>
        <a:graphic>
          <a:graphicData uri="http://schemas.openxmlformats.org/presentationml/2006/ole">
            <p:oleObj spid="_x0000_s653314" name="Packager Shell Object" showAsIcon="1" r:id="rId5" imgW="1715040" imgH="685800" progId="Package">
              <p:embed/>
            </p:oleObj>
          </a:graphicData>
        </a:graphic>
      </p:graphicFrame>
      <p:graphicFrame>
        <p:nvGraphicFramePr>
          <p:cNvPr id="653315" name="Object 3"/>
          <p:cNvGraphicFramePr>
            <a:graphicFrameLocks noChangeAspect="1"/>
          </p:cNvGraphicFramePr>
          <p:nvPr/>
        </p:nvGraphicFramePr>
        <p:xfrm>
          <a:off x="5334000" y="4648200"/>
          <a:ext cx="2133600" cy="685800"/>
        </p:xfrm>
        <a:graphic>
          <a:graphicData uri="http://schemas.openxmlformats.org/presentationml/2006/ole">
            <p:oleObj spid="_x0000_s653315" name="Packager Shell Object" showAsIcon="1" r:id="rId6" imgW="2134080" imgH="685800" progId="Package">
              <p:embed/>
            </p:oleObj>
          </a:graphicData>
        </a:graphic>
      </p:graphicFrame>
      <p:sp>
        <p:nvSpPr>
          <p:cNvPr id="9" name="Rectangle 8"/>
          <p:cNvSpPr/>
          <p:nvPr/>
        </p:nvSpPr>
        <p:spPr>
          <a:xfrm>
            <a:off x="304800" y="6324600"/>
            <a:ext cx="8229600" cy="369332"/>
          </a:xfrm>
          <a:prstGeom prst="rect">
            <a:avLst/>
          </a:prstGeom>
        </p:spPr>
        <p:txBody>
          <a:bodyPr wrap="square">
            <a:spAutoFit/>
          </a:bodyPr>
          <a:lstStyle/>
          <a:p>
            <a:r>
              <a:rPr lang="en-US" i="1" dirty="0" smtClean="0"/>
              <a:t>http://docs.oracle.com/javase/tutorial/uiswing/layout/custom.html</a:t>
            </a:r>
            <a:endParaRPr lang="en-US" i="1"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b="1" dirty="0" smtClean="0">
                <a:solidFill>
                  <a:srgbClr val="FF0000"/>
                </a:solidFill>
              </a:rPr>
              <a:t>2.3 Text Input</a:t>
            </a:r>
            <a:endParaRPr lang="en-US" b="1" dirty="0">
              <a:solidFill>
                <a:srgbClr val="FF0000"/>
              </a:solidFill>
            </a:endParaRPr>
          </a:p>
        </p:txBody>
      </p:sp>
      <p:graphicFrame>
        <p:nvGraphicFramePr>
          <p:cNvPr id="689153" name="Object 1"/>
          <p:cNvGraphicFramePr>
            <a:graphicFrameLocks noChangeAspect="1"/>
          </p:cNvGraphicFramePr>
          <p:nvPr/>
        </p:nvGraphicFramePr>
        <p:xfrm>
          <a:off x="2730500" y="1676400"/>
          <a:ext cx="1244600" cy="685800"/>
        </p:xfrm>
        <a:graphic>
          <a:graphicData uri="http://schemas.openxmlformats.org/presentationml/2006/ole">
            <p:oleObj spid="_x0000_s689153" name="Packager Shell Object" showAsIcon="1" r:id="rId4" imgW="1244880" imgH="685800" progId="Package">
              <p:embed/>
            </p:oleObj>
          </a:graphicData>
        </a:graphic>
      </p:graphicFrame>
      <p:graphicFrame>
        <p:nvGraphicFramePr>
          <p:cNvPr id="689154" name="Object 2"/>
          <p:cNvGraphicFramePr>
            <a:graphicFrameLocks noChangeAspect="1"/>
          </p:cNvGraphicFramePr>
          <p:nvPr/>
        </p:nvGraphicFramePr>
        <p:xfrm>
          <a:off x="4483100" y="1676400"/>
          <a:ext cx="1689100" cy="685800"/>
        </p:xfrm>
        <a:graphic>
          <a:graphicData uri="http://schemas.openxmlformats.org/presentationml/2006/ole">
            <p:oleObj spid="_x0000_s689154" name="Packager Shell Object" showAsIcon="1" r:id="rId5" imgW="1689480" imgH="685800" progId="Package">
              <p:embed/>
            </p:oleObj>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sz="4000" b="1" dirty="0" smtClean="0">
                <a:solidFill>
                  <a:srgbClr val="FF0000"/>
                </a:solidFill>
              </a:rPr>
              <a:t>2.4 Choice Components:</a:t>
            </a:r>
            <a:endParaRPr lang="en-US" sz="4000" b="1" dirty="0">
              <a:solidFill>
                <a:srgbClr val="FF0000"/>
              </a:solidFill>
            </a:endParaRPr>
          </a:p>
        </p:txBody>
      </p:sp>
      <p:graphicFrame>
        <p:nvGraphicFramePr>
          <p:cNvPr id="768004" name="Object 4"/>
          <p:cNvGraphicFramePr>
            <a:graphicFrameLocks noChangeAspect="1"/>
          </p:cNvGraphicFramePr>
          <p:nvPr/>
        </p:nvGraphicFramePr>
        <p:xfrm>
          <a:off x="3810000" y="1828800"/>
          <a:ext cx="1409700" cy="685800"/>
        </p:xfrm>
        <a:graphic>
          <a:graphicData uri="http://schemas.openxmlformats.org/presentationml/2006/ole">
            <p:oleObj spid="_x0000_s768004" name="Packager Shell Object" showAsIcon="1" r:id="rId4" imgW="1410120" imgH="685800" progId="Package">
              <p:embed/>
            </p:oleObj>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sz="4000" b="1" dirty="0" smtClean="0">
                <a:solidFill>
                  <a:srgbClr val="FF0000"/>
                </a:solidFill>
              </a:rPr>
              <a:t>2.5 Menus:</a:t>
            </a:r>
            <a:endParaRPr lang="en-US" sz="4000" b="1" dirty="0">
              <a:solidFill>
                <a:srgbClr val="FF0000"/>
              </a:solidFill>
            </a:endParaRPr>
          </a:p>
        </p:txBody>
      </p:sp>
      <p:sp>
        <p:nvSpPr>
          <p:cNvPr id="4" name="Rectangle 3"/>
          <p:cNvSpPr/>
          <p:nvPr/>
        </p:nvSpPr>
        <p:spPr>
          <a:xfrm>
            <a:off x="609600" y="838200"/>
            <a:ext cx="8153400" cy="1384995"/>
          </a:xfrm>
          <a:prstGeom prst="rect">
            <a:avLst/>
          </a:prstGeom>
        </p:spPr>
        <p:txBody>
          <a:bodyPr wrap="square">
            <a:spAutoFit/>
          </a:bodyPr>
          <a:lstStyle/>
          <a:p>
            <a:r>
              <a:rPr lang="en-US" sz="2800" dirty="0" smtClean="0"/>
              <a:t>A </a:t>
            </a:r>
            <a:r>
              <a:rPr lang="en-US" sz="2800" b="1" i="1" dirty="0" smtClean="0"/>
              <a:t>menu bar </a:t>
            </a:r>
            <a:r>
              <a:rPr lang="en-US" sz="2800" dirty="0" smtClean="0"/>
              <a:t>at the top of a window contains the names of the pull-down menus. Clicking on a name opens the menu containing </a:t>
            </a:r>
            <a:r>
              <a:rPr lang="en-US" sz="2800" b="1" i="1" dirty="0" smtClean="0"/>
              <a:t>menu items </a:t>
            </a:r>
            <a:r>
              <a:rPr lang="en-US" sz="2800" dirty="0" smtClean="0"/>
              <a:t>and </a:t>
            </a:r>
            <a:r>
              <a:rPr lang="en-US" sz="2800" b="1" i="1" dirty="0" smtClean="0"/>
              <a:t>submenus</a:t>
            </a:r>
            <a:r>
              <a:rPr lang="en-US" sz="2800" dirty="0" smtClean="0"/>
              <a:t>.</a:t>
            </a:r>
            <a:endParaRPr lang="en-US" sz="2800" dirty="0"/>
          </a:p>
        </p:txBody>
      </p:sp>
      <p:graphicFrame>
        <p:nvGraphicFramePr>
          <p:cNvPr id="859139" name="Object 3"/>
          <p:cNvGraphicFramePr>
            <a:graphicFrameLocks noChangeAspect="1"/>
          </p:cNvGraphicFramePr>
          <p:nvPr/>
        </p:nvGraphicFramePr>
        <p:xfrm>
          <a:off x="3657600" y="2895600"/>
          <a:ext cx="1905000" cy="685800"/>
        </p:xfrm>
        <a:graphic>
          <a:graphicData uri="http://schemas.openxmlformats.org/presentationml/2006/ole">
            <p:oleObj spid="_x0000_s859139" name="Packager Shell Object" showAsIcon="1" r:id="rId4" imgW="1905480" imgH="685800" progId="Package">
              <p:embed/>
            </p:oleObj>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2.5 Menus:</a:t>
            </a:r>
            <a:endParaRPr lang="en-US" dirty="0">
              <a:solidFill>
                <a:srgbClr val="FF0000"/>
              </a:solidFill>
            </a:endParaRPr>
          </a:p>
        </p:txBody>
      </p:sp>
      <p:sp>
        <p:nvSpPr>
          <p:cNvPr id="4" name="Content Placeholder 3"/>
          <p:cNvSpPr>
            <a:spLocks noGrp="1"/>
          </p:cNvSpPr>
          <p:nvPr>
            <p:ph idx="1"/>
          </p:nvPr>
        </p:nvSpPr>
        <p:spPr>
          <a:xfrm>
            <a:off x="457200" y="1066800"/>
            <a:ext cx="8686800" cy="5486400"/>
          </a:xfrm>
        </p:spPr>
        <p:txBody>
          <a:bodyPr>
            <a:normAutofit/>
          </a:bodyPr>
          <a:lstStyle/>
          <a:p>
            <a:pPr>
              <a:buNone/>
            </a:pPr>
            <a:r>
              <a:rPr lang="en-US" dirty="0" smtClean="0"/>
              <a:t>	</a:t>
            </a:r>
            <a:r>
              <a:rPr lang="en-US" b="1" dirty="0" smtClean="0"/>
              <a:t>Keyboard Mnemonics</a:t>
            </a:r>
          </a:p>
          <a:p>
            <a:pPr>
              <a:buNone/>
            </a:pPr>
            <a:r>
              <a:rPr lang="en-US" sz="2600" dirty="0" smtClean="0"/>
              <a:t>	</a:t>
            </a:r>
            <a:r>
              <a:rPr lang="en-US" sz="2600" dirty="0" err="1" smtClean="0"/>
              <a:t>JMenuItem</a:t>
            </a:r>
            <a:r>
              <a:rPr lang="en-US" sz="2600" dirty="0" smtClean="0"/>
              <a:t> </a:t>
            </a:r>
            <a:r>
              <a:rPr lang="en-US" sz="2600" dirty="0" err="1" smtClean="0"/>
              <a:t>aboutItem</a:t>
            </a:r>
            <a:r>
              <a:rPr lang="en-US" sz="2600" dirty="0" smtClean="0"/>
              <a:t> = new </a:t>
            </a:r>
            <a:r>
              <a:rPr lang="en-US" sz="2600" dirty="0" err="1" smtClean="0"/>
              <a:t>JMenuItem</a:t>
            </a:r>
            <a:r>
              <a:rPr lang="en-US" sz="2600" dirty="0" smtClean="0"/>
              <a:t>("About", 'A');</a:t>
            </a:r>
          </a:p>
          <a:p>
            <a:pPr>
              <a:buNone/>
            </a:pPr>
            <a:r>
              <a:rPr lang="en-US" sz="2600" dirty="0" smtClean="0"/>
              <a:t>	</a:t>
            </a:r>
            <a:r>
              <a:rPr lang="en-US" sz="2600" dirty="0" err="1" smtClean="0"/>
              <a:t>JMenu</a:t>
            </a:r>
            <a:r>
              <a:rPr lang="en-US" sz="2600" dirty="0" smtClean="0"/>
              <a:t> </a:t>
            </a:r>
            <a:r>
              <a:rPr lang="en-US" sz="2600" dirty="0" err="1" smtClean="0"/>
              <a:t>helpMenu</a:t>
            </a:r>
            <a:r>
              <a:rPr lang="en-US" sz="2600" dirty="0" smtClean="0"/>
              <a:t> = new </a:t>
            </a:r>
            <a:r>
              <a:rPr lang="en-US" sz="2600" dirty="0" err="1" smtClean="0"/>
              <a:t>JMenu</a:t>
            </a:r>
            <a:r>
              <a:rPr lang="en-US" sz="2600" dirty="0" smtClean="0"/>
              <a:t>("Help");</a:t>
            </a:r>
            <a:br>
              <a:rPr lang="en-US" sz="2600" dirty="0" smtClean="0"/>
            </a:br>
            <a:r>
              <a:rPr lang="en-US" sz="2600" dirty="0" err="1" smtClean="0"/>
              <a:t>helpMenu.setMnemonic</a:t>
            </a:r>
            <a:r>
              <a:rPr lang="en-US" sz="2600" dirty="0" smtClean="0"/>
              <a:t>('H');</a:t>
            </a:r>
          </a:p>
          <a:p>
            <a:pPr>
              <a:buNone/>
            </a:pPr>
            <a:r>
              <a:rPr lang="en-US" sz="2800" b="1" dirty="0" smtClean="0"/>
              <a:t>	</a:t>
            </a:r>
            <a:r>
              <a:rPr lang="en-US" b="1" dirty="0" smtClean="0"/>
              <a:t>Accelerators</a:t>
            </a:r>
          </a:p>
          <a:p>
            <a:r>
              <a:rPr lang="en-US" dirty="0" smtClean="0"/>
              <a:t>Use the </a:t>
            </a:r>
            <a:r>
              <a:rPr lang="en-US" dirty="0" err="1" smtClean="0"/>
              <a:t>setAccelerator</a:t>
            </a:r>
            <a:r>
              <a:rPr lang="en-US" dirty="0" smtClean="0"/>
              <a:t> method to attach an accelerator key to a menu item. </a:t>
            </a:r>
          </a:p>
          <a:p>
            <a:r>
              <a:rPr lang="en-US" dirty="0" smtClean="0"/>
              <a:t>The </a:t>
            </a:r>
            <a:r>
              <a:rPr lang="en-US" dirty="0" err="1" smtClean="0"/>
              <a:t>setAccelerator</a:t>
            </a:r>
            <a:r>
              <a:rPr lang="en-US" dirty="0" smtClean="0"/>
              <a:t> method takes an object of type Keystroke. </a:t>
            </a:r>
          </a:p>
          <a:p>
            <a:r>
              <a:rPr lang="en-US" sz="2600" dirty="0" err="1" smtClean="0"/>
              <a:t>openItem.setAccelerator</a:t>
            </a:r>
            <a:r>
              <a:rPr lang="en-US" sz="2600" dirty="0" smtClean="0"/>
              <a:t>(</a:t>
            </a:r>
            <a:r>
              <a:rPr lang="en-US" sz="2600" dirty="0" err="1" smtClean="0"/>
              <a:t>KeyStroke.getKeyStroke</a:t>
            </a:r>
            <a:r>
              <a:rPr lang="en-US" sz="2600" dirty="0" smtClean="0"/>
              <a:t>("ctrl O"));</a:t>
            </a:r>
            <a:endParaRPr lang="en-US" sz="2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Advantages of Java</a:t>
            </a:r>
            <a:endParaRPr lang="en-US" dirty="0">
              <a:solidFill>
                <a:srgbClr val="FF0000"/>
              </a:solidFill>
            </a:endParaRPr>
          </a:p>
        </p:txBody>
      </p:sp>
      <p:sp>
        <p:nvSpPr>
          <p:cNvPr id="4" name="Content Placeholder 3"/>
          <p:cNvSpPr>
            <a:spLocks noGrp="1"/>
          </p:cNvSpPr>
          <p:nvPr>
            <p:ph idx="1"/>
          </p:nvPr>
        </p:nvSpPr>
        <p:spPr>
          <a:xfrm>
            <a:off x="457200" y="1143000"/>
            <a:ext cx="8229600" cy="4525963"/>
          </a:xfrm>
        </p:spPr>
        <p:txBody>
          <a:bodyPr/>
          <a:lstStyle/>
          <a:p>
            <a:r>
              <a:rPr lang="en-US" dirty="0" smtClean="0"/>
              <a:t>Java is easy to learn. Java was designed to be easy to use and is therefore easy to write, compile, debug, and learn than other programming languages.</a:t>
            </a:r>
          </a:p>
          <a:p>
            <a:r>
              <a:rPr lang="en-US" dirty="0" smtClean="0"/>
              <a:t>Java is object-oriented. This allows you to create modular programs and reusable code.</a:t>
            </a:r>
          </a:p>
          <a:p>
            <a:r>
              <a:rPr lang="en-US" dirty="0" smtClean="0"/>
              <a:t>Java is platform-independent.</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2.5 Menus:</a:t>
            </a:r>
            <a:endParaRPr lang="en-US" dirty="0">
              <a:solidFill>
                <a:srgbClr val="FF0000"/>
              </a:solidFill>
            </a:endParaRPr>
          </a:p>
        </p:txBody>
      </p:sp>
      <p:sp>
        <p:nvSpPr>
          <p:cNvPr id="4" name="Content Placeholder 3"/>
          <p:cNvSpPr>
            <a:spLocks noGrp="1"/>
          </p:cNvSpPr>
          <p:nvPr>
            <p:ph idx="1"/>
          </p:nvPr>
        </p:nvSpPr>
        <p:spPr>
          <a:xfrm>
            <a:off x="457200" y="1066800"/>
            <a:ext cx="8686800" cy="5486400"/>
          </a:xfrm>
        </p:spPr>
        <p:txBody>
          <a:bodyPr>
            <a:normAutofit/>
          </a:bodyPr>
          <a:lstStyle/>
          <a:p>
            <a:pPr>
              <a:buNone/>
            </a:pPr>
            <a:r>
              <a:rPr lang="en-US" dirty="0" smtClean="0"/>
              <a:t>	</a:t>
            </a:r>
            <a:r>
              <a:rPr lang="en-US" b="1" dirty="0" smtClean="0"/>
              <a:t>Enabling and Disabling Menu Items</a:t>
            </a:r>
          </a:p>
          <a:p>
            <a:r>
              <a:rPr lang="en-US" sz="2800" dirty="0" smtClean="0"/>
              <a:t>To enable or disable a menu item, use the </a:t>
            </a:r>
            <a:r>
              <a:rPr lang="en-US" sz="2800" dirty="0" err="1" smtClean="0"/>
              <a:t>setEnabled</a:t>
            </a:r>
            <a:r>
              <a:rPr lang="en-US" sz="2800" dirty="0" smtClean="0"/>
              <a:t> method:</a:t>
            </a:r>
          </a:p>
          <a:p>
            <a:pPr>
              <a:buNone/>
            </a:pPr>
            <a:r>
              <a:rPr lang="en-US" sz="2800" dirty="0" smtClean="0"/>
              <a:t>	</a:t>
            </a:r>
            <a:r>
              <a:rPr lang="en-US" sz="2800" dirty="0" err="1" smtClean="0"/>
              <a:t>saveItem.setEnabled</a:t>
            </a:r>
            <a:r>
              <a:rPr lang="en-US" sz="2800" dirty="0" smtClean="0"/>
              <a:t>(false);</a:t>
            </a:r>
            <a:endParaRPr lang="en-US" sz="2600" dirty="0"/>
          </a:p>
        </p:txBody>
      </p:sp>
      <p:graphicFrame>
        <p:nvGraphicFramePr>
          <p:cNvPr id="933890" name="Object 2"/>
          <p:cNvGraphicFramePr>
            <a:graphicFrameLocks noChangeAspect="1"/>
          </p:cNvGraphicFramePr>
          <p:nvPr/>
        </p:nvGraphicFramePr>
        <p:xfrm>
          <a:off x="3352800" y="4495800"/>
          <a:ext cx="1905000" cy="685800"/>
        </p:xfrm>
        <a:graphic>
          <a:graphicData uri="http://schemas.openxmlformats.org/presentationml/2006/ole">
            <p:oleObj spid="_x0000_s933890" name="Packager Shell Object" showAsIcon="1" r:id="rId4" imgW="1905480" imgH="685800" progId="Package">
              <p:embed/>
            </p:oleObj>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2.5 Menus:</a:t>
            </a:r>
            <a:endParaRPr lang="en-US" dirty="0">
              <a:solidFill>
                <a:srgbClr val="FF0000"/>
              </a:solidFill>
            </a:endParaRPr>
          </a:p>
        </p:txBody>
      </p:sp>
      <p:sp>
        <p:nvSpPr>
          <p:cNvPr id="4" name="Content Placeholder 3"/>
          <p:cNvSpPr>
            <a:spLocks noGrp="1"/>
          </p:cNvSpPr>
          <p:nvPr>
            <p:ph idx="1"/>
          </p:nvPr>
        </p:nvSpPr>
        <p:spPr>
          <a:xfrm>
            <a:off x="457200" y="1066800"/>
            <a:ext cx="8686800" cy="5486400"/>
          </a:xfrm>
        </p:spPr>
        <p:txBody>
          <a:bodyPr>
            <a:normAutofit/>
          </a:bodyPr>
          <a:lstStyle/>
          <a:p>
            <a:pPr>
              <a:buNone/>
            </a:pPr>
            <a:r>
              <a:rPr lang="en-US" dirty="0" smtClean="0"/>
              <a:t>	</a:t>
            </a:r>
            <a:r>
              <a:rPr lang="en-US" b="1" dirty="0" smtClean="0"/>
              <a:t>Toolbars</a:t>
            </a:r>
          </a:p>
          <a:p>
            <a:r>
              <a:rPr lang="en-US" sz="2800" dirty="0" smtClean="0"/>
              <a:t>A toolbar is a button bar that gives quick access to the most commonly used commands in a program.</a:t>
            </a:r>
          </a:p>
          <a:p>
            <a:r>
              <a:rPr lang="en-US" sz="2800" dirty="0" smtClean="0"/>
              <a:t>What makes toolbars special is that you can move them elsewhere.</a:t>
            </a:r>
          </a:p>
          <a:p>
            <a:pPr>
              <a:buNone/>
            </a:pPr>
            <a:r>
              <a:rPr lang="en-US" sz="2800" dirty="0" smtClean="0"/>
              <a:t>	</a:t>
            </a:r>
            <a:r>
              <a:rPr lang="en-US" sz="2800" i="1" dirty="0" err="1" smtClean="0"/>
              <a:t>JToolBar</a:t>
            </a:r>
            <a:r>
              <a:rPr lang="en-US" sz="2800" i="1" dirty="0" smtClean="0"/>
              <a:t> bar = new </a:t>
            </a:r>
            <a:r>
              <a:rPr lang="en-US" sz="2800" i="1" dirty="0" err="1" smtClean="0"/>
              <a:t>JToolBar</a:t>
            </a:r>
            <a:r>
              <a:rPr lang="en-US" sz="2800" i="1" dirty="0" smtClean="0"/>
              <a:t>();</a:t>
            </a:r>
            <a:br>
              <a:rPr lang="en-US" sz="2800" i="1" dirty="0" smtClean="0"/>
            </a:br>
            <a:r>
              <a:rPr lang="en-US" sz="2800" i="1" dirty="0" err="1" smtClean="0"/>
              <a:t>bar.add</a:t>
            </a:r>
            <a:r>
              <a:rPr lang="en-US" sz="2800" i="1" dirty="0" smtClean="0"/>
              <a:t>(</a:t>
            </a:r>
            <a:r>
              <a:rPr lang="en-US" sz="2800" i="1" dirty="0" err="1" smtClean="0"/>
              <a:t>blueButton</a:t>
            </a:r>
            <a:r>
              <a:rPr lang="en-US" sz="2800" i="1" dirty="0" smtClean="0"/>
              <a:t>); </a:t>
            </a:r>
          </a:p>
          <a:p>
            <a:pPr>
              <a:buNone/>
            </a:pPr>
            <a:r>
              <a:rPr lang="en-US" sz="2800" b="1" dirty="0" smtClean="0"/>
              <a:t>	</a:t>
            </a:r>
            <a:r>
              <a:rPr lang="en-US" b="1" dirty="0" smtClean="0"/>
              <a:t>Tooltips</a:t>
            </a:r>
          </a:p>
          <a:p>
            <a:r>
              <a:rPr lang="en-US" sz="2800" dirty="0" smtClean="0"/>
              <a:t>Tooltip is a info label displayed over a button when mouse hover’s in it.</a:t>
            </a:r>
          </a:p>
          <a:p>
            <a:pPr>
              <a:buNone/>
            </a:pPr>
            <a:r>
              <a:rPr lang="en-US" sz="2600" dirty="0" smtClean="0"/>
              <a:t>	</a:t>
            </a:r>
            <a:r>
              <a:rPr lang="en-US" sz="2600" i="1" dirty="0" err="1" smtClean="0"/>
              <a:t>blueButton.setToolTipText</a:t>
            </a:r>
            <a:r>
              <a:rPr lang="en-US" sz="2600" i="1" dirty="0" smtClean="0"/>
              <a:t>("Blue Button");</a:t>
            </a:r>
            <a:endParaRPr lang="en-US" sz="2600" i="1" dirty="0"/>
          </a:p>
        </p:txBody>
      </p:sp>
      <p:graphicFrame>
        <p:nvGraphicFramePr>
          <p:cNvPr id="934915" name="Object 3"/>
          <p:cNvGraphicFramePr>
            <a:graphicFrameLocks noChangeAspect="1"/>
          </p:cNvGraphicFramePr>
          <p:nvPr/>
        </p:nvGraphicFramePr>
        <p:xfrm>
          <a:off x="6705600" y="5838825"/>
          <a:ext cx="2057400" cy="685800"/>
        </p:xfrm>
        <a:graphic>
          <a:graphicData uri="http://schemas.openxmlformats.org/presentationml/2006/ole">
            <p:oleObj spid="_x0000_s934915" name="Packager Shell Object" showAsIcon="1" r:id="rId4" imgW="2057760" imgH="685800" progId="Package">
              <p:embed/>
            </p:oleObj>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2.6 Dialog Boxes:</a:t>
            </a:r>
            <a:endParaRPr lang="en-US" b="1" dirty="0">
              <a:solidFill>
                <a:srgbClr val="FF0000"/>
              </a:solidFill>
            </a:endParaRPr>
          </a:p>
        </p:txBody>
      </p:sp>
      <p:sp>
        <p:nvSpPr>
          <p:cNvPr id="4" name="Content Placeholder 3"/>
          <p:cNvSpPr>
            <a:spLocks noGrp="1"/>
          </p:cNvSpPr>
          <p:nvPr>
            <p:ph idx="1"/>
          </p:nvPr>
        </p:nvSpPr>
        <p:spPr>
          <a:xfrm>
            <a:off x="457200" y="1066800"/>
            <a:ext cx="8686800" cy="5486400"/>
          </a:xfrm>
        </p:spPr>
        <p:txBody>
          <a:bodyPr>
            <a:normAutofit/>
          </a:bodyPr>
          <a:lstStyle/>
          <a:p>
            <a:pPr>
              <a:buNone/>
            </a:pPr>
            <a:r>
              <a:rPr lang="en-US" dirty="0" smtClean="0"/>
              <a:t>	</a:t>
            </a:r>
            <a:r>
              <a:rPr lang="en-US" b="1" dirty="0" smtClean="0"/>
              <a:t>Modal dialog box</a:t>
            </a:r>
          </a:p>
          <a:p>
            <a:r>
              <a:rPr lang="en-US" dirty="0" smtClean="0"/>
              <a:t>A modal dialog box won’t let users interact with the remaining windows of the application until he or she deals with it. </a:t>
            </a:r>
            <a:r>
              <a:rPr lang="en-US" dirty="0" err="1" smtClean="0"/>
              <a:t>Eg</a:t>
            </a:r>
            <a:r>
              <a:rPr lang="en-US" dirty="0" smtClean="0"/>
              <a:t>. a file dialog box</a:t>
            </a:r>
          </a:p>
          <a:p>
            <a:pPr>
              <a:buNone/>
            </a:pPr>
            <a:r>
              <a:rPr lang="en-US" dirty="0" smtClean="0"/>
              <a:t>	</a:t>
            </a:r>
            <a:r>
              <a:rPr lang="en-US" b="1" dirty="0" smtClean="0"/>
              <a:t>Modeless dialog box</a:t>
            </a:r>
          </a:p>
          <a:p>
            <a:r>
              <a:rPr lang="en-US" dirty="0" smtClean="0"/>
              <a:t>A modeless dialog box lets the user enter information in both the dialog box and the remainder of the application. </a:t>
            </a:r>
            <a:r>
              <a:rPr lang="en-US" dirty="0" err="1" smtClean="0"/>
              <a:t>Eg</a:t>
            </a:r>
            <a:r>
              <a:rPr lang="en-US" dirty="0" smtClean="0"/>
              <a:t>. a toolbar.</a:t>
            </a:r>
            <a:endParaRPr lang="en-US" b="1" dirty="0" smtClean="0"/>
          </a:p>
          <a:p>
            <a:endParaRPr lang="en-US" sz="2600" i="1"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2.6 Dialog Boxes:</a:t>
            </a:r>
            <a:endParaRPr lang="en-US" b="1" dirty="0">
              <a:solidFill>
                <a:srgbClr val="FF0000"/>
              </a:solidFill>
            </a:endParaRPr>
          </a:p>
        </p:txBody>
      </p:sp>
      <p:sp>
        <p:nvSpPr>
          <p:cNvPr id="4" name="Content Placeholder 3"/>
          <p:cNvSpPr>
            <a:spLocks noGrp="1"/>
          </p:cNvSpPr>
          <p:nvPr>
            <p:ph idx="1"/>
          </p:nvPr>
        </p:nvSpPr>
        <p:spPr>
          <a:xfrm>
            <a:off x="457200" y="1066800"/>
            <a:ext cx="8686800" cy="5486400"/>
          </a:xfrm>
        </p:spPr>
        <p:txBody>
          <a:bodyPr>
            <a:normAutofit/>
          </a:bodyPr>
          <a:lstStyle/>
          <a:p>
            <a:pPr>
              <a:buNone/>
            </a:pPr>
            <a:r>
              <a:rPr lang="en-US" dirty="0" smtClean="0"/>
              <a:t>	</a:t>
            </a:r>
            <a:r>
              <a:rPr lang="en-US" b="1" dirty="0" smtClean="0"/>
              <a:t>Option Dialogs </a:t>
            </a:r>
          </a:p>
          <a:p>
            <a:r>
              <a:rPr lang="en-US" dirty="0" smtClean="0"/>
              <a:t>The </a:t>
            </a:r>
            <a:r>
              <a:rPr lang="en-US" dirty="0" err="1" smtClean="0"/>
              <a:t>JOptionPane</a:t>
            </a:r>
            <a:r>
              <a:rPr lang="en-US" dirty="0" smtClean="0"/>
              <a:t> has four static methods to show dialogs:</a:t>
            </a:r>
          </a:p>
          <a:p>
            <a:endParaRPr lang="en-US" dirty="0" smtClean="0"/>
          </a:p>
          <a:p>
            <a:endParaRPr lang="en-US" dirty="0" smtClean="0"/>
          </a:p>
          <a:p>
            <a:endParaRPr lang="en-US" dirty="0" smtClean="0"/>
          </a:p>
          <a:p>
            <a:pPr>
              <a:buNone/>
            </a:pPr>
            <a:r>
              <a:rPr lang="en-US" sz="2800" i="1" dirty="0" smtClean="0"/>
              <a:t>	</a:t>
            </a:r>
            <a:r>
              <a:rPr lang="en-US" sz="2800" i="1" dirty="0" err="1" smtClean="0"/>
              <a:t>JOptionPane.showMessageDialog</a:t>
            </a:r>
            <a:r>
              <a:rPr lang="en-US" sz="2800" i="1" dirty="0" smtClean="0"/>
              <a:t>(null, "alert", "alert", </a:t>
            </a:r>
            <a:r>
              <a:rPr lang="en-US" sz="2800" i="1" dirty="0" err="1" smtClean="0"/>
              <a:t>JOptionPane.ERROR_MESSAGE</a:t>
            </a:r>
            <a:r>
              <a:rPr lang="en-US" sz="2800" i="1" dirty="0" smtClean="0"/>
              <a:t>);</a:t>
            </a:r>
          </a:p>
          <a:p>
            <a:endParaRPr lang="en-US" sz="3000" b="1" dirty="0" smtClean="0"/>
          </a:p>
          <a:p>
            <a:pPr>
              <a:buNone/>
            </a:pPr>
            <a:endParaRPr lang="en-US" sz="3000" i="1" dirty="0"/>
          </a:p>
        </p:txBody>
      </p:sp>
      <p:pic>
        <p:nvPicPr>
          <p:cNvPr id="5" name="Picture 4" descr="00419.jpg"/>
          <p:cNvPicPr>
            <a:picLocks noChangeAspect="1"/>
          </p:cNvPicPr>
          <p:nvPr/>
        </p:nvPicPr>
        <p:blipFill>
          <a:blip r:embed="rId4"/>
          <a:stretch>
            <a:fillRect/>
          </a:stretch>
        </p:blipFill>
        <p:spPr>
          <a:xfrm>
            <a:off x="914400" y="2718159"/>
            <a:ext cx="8001000" cy="1421682"/>
          </a:xfrm>
          <a:prstGeom prst="rect">
            <a:avLst/>
          </a:prstGeom>
        </p:spPr>
      </p:pic>
      <p:graphicFrame>
        <p:nvGraphicFramePr>
          <p:cNvPr id="936962" name="Object 2"/>
          <p:cNvGraphicFramePr>
            <a:graphicFrameLocks noChangeAspect="1"/>
          </p:cNvGraphicFramePr>
          <p:nvPr/>
        </p:nvGraphicFramePr>
        <p:xfrm>
          <a:off x="6172200" y="5410200"/>
          <a:ext cx="1943100" cy="685800"/>
        </p:xfrm>
        <a:graphic>
          <a:graphicData uri="http://schemas.openxmlformats.org/presentationml/2006/ole">
            <p:oleObj spid="_x0000_s936962" name="Packager Shell Object" showAsIcon="1" r:id="rId5" imgW="1943640" imgH="685800" progId="Package">
              <p:embed/>
            </p:oleObj>
          </a:graphicData>
        </a:graphic>
      </p:graphicFrame>
      <p:sp>
        <p:nvSpPr>
          <p:cNvPr id="6" name="Rectangle 5"/>
          <p:cNvSpPr/>
          <p:nvPr/>
        </p:nvSpPr>
        <p:spPr>
          <a:xfrm>
            <a:off x="762000" y="6412468"/>
            <a:ext cx="7162800" cy="369332"/>
          </a:xfrm>
          <a:prstGeom prst="rect">
            <a:avLst/>
          </a:prstGeom>
        </p:spPr>
        <p:txBody>
          <a:bodyPr wrap="square">
            <a:spAutoFit/>
          </a:bodyPr>
          <a:lstStyle/>
          <a:p>
            <a:r>
              <a:rPr lang="en-US" dirty="0" smtClean="0"/>
              <a:t>http://docs.oracle.com/javase/7/docs/api/javax/swing/JOptionPane.html</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2.6 Dialog Boxes:</a:t>
            </a:r>
            <a:endParaRPr lang="en-US" b="1" dirty="0">
              <a:solidFill>
                <a:srgbClr val="FF0000"/>
              </a:solidFill>
            </a:endParaRPr>
          </a:p>
        </p:txBody>
      </p:sp>
      <p:sp>
        <p:nvSpPr>
          <p:cNvPr id="4" name="Content Placeholder 3"/>
          <p:cNvSpPr>
            <a:spLocks noGrp="1"/>
          </p:cNvSpPr>
          <p:nvPr>
            <p:ph idx="1"/>
          </p:nvPr>
        </p:nvSpPr>
        <p:spPr>
          <a:xfrm>
            <a:off x="457200" y="1066800"/>
            <a:ext cx="8686800" cy="5791200"/>
          </a:xfrm>
        </p:spPr>
        <p:txBody>
          <a:bodyPr>
            <a:normAutofit fontScale="85000" lnSpcReduction="10000"/>
          </a:bodyPr>
          <a:lstStyle/>
          <a:p>
            <a:pPr>
              <a:buNone/>
            </a:pPr>
            <a:r>
              <a:rPr lang="en-US" dirty="0" smtClean="0"/>
              <a:t>	</a:t>
            </a:r>
            <a:r>
              <a:rPr lang="en-US" b="1" dirty="0" smtClean="0"/>
              <a:t>Creating Dialogs</a:t>
            </a:r>
          </a:p>
          <a:p>
            <a:pPr marL="514350" indent="-514350">
              <a:buFont typeface="+mj-lt"/>
              <a:buAutoNum type="arabicPeriod"/>
            </a:pPr>
            <a:r>
              <a:rPr lang="en-US" dirty="0" smtClean="0"/>
              <a:t>In your new </a:t>
            </a:r>
            <a:r>
              <a:rPr lang="en-US" dirty="0" err="1" smtClean="0"/>
              <a:t>dialogbox</a:t>
            </a:r>
            <a:r>
              <a:rPr lang="en-US" dirty="0" smtClean="0"/>
              <a:t> class extend </a:t>
            </a:r>
            <a:r>
              <a:rPr lang="en-US" b="1" dirty="0" err="1" smtClean="0"/>
              <a:t>JDialog</a:t>
            </a:r>
            <a:r>
              <a:rPr lang="en-US" dirty="0" smtClean="0"/>
              <a:t> class</a:t>
            </a:r>
          </a:p>
          <a:p>
            <a:pPr marL="514350" indent="-514350">
              <a:buFont typeface="+mj-lt"/>
              <a:buAutoNum type="arabicPeriod"/>
            </a:pPr>
            <a:r>
              <a:rPr lang="en-US" dirty="0" smtClean="0"/>
              <a:t>In the constructor of your dialog box, call the constructor of the </a:t>
            </a:r>
            <a:r>
              <a:rPr lang="en-US" dirty="0" err="1" smtClean="0"/>
              <a:t>superclass</a:t>
            </a:r>
            <a:r>
              <a:rPr lang="en-US" dirty="0" smtClean="0"/>
              <a:t> </a:t>
            </a:r>
            <a:r>
              <a:rPr lang="en-US" dirty="0" err="1" smtClean="0"/>
              <a:t>JDialog</a:t>
            </a:r>
            <a:r>
              <a:rPr lang="en-US" dirty="0" smtClean="0"/>
              <a:t>.</a:t>
            </a:r>
          </a:p>
          <a:p>
            <a:pPr marL="514350" indent="-514350">
              <a:buFont typeface="+mj-lt"/>
              <a:buAutoNum type="arabicPeriod"/>
            </a:pPr>
            <a:r>
              <a:rPr lang="en-US" dirty="0" smtClean="0"/>
              <a:t>Add the user interface components of the dialog box.</a:t>
            </a:r>
          </a:p>
          <a:p>
            <a:pPr marL="514350" indent="-514350">
              <a:buFont typeface="+mj-lt"/>
              <a:buAutoNum type="arabicPeriod"/>
            </a:pPr>
            <a:r>
              <a:rPr lang="en-US" dirty="0" smtClean="0"/>
              <a:t>Add the event handlers.</a:t>
            </a:r>
          </a:p>
          <a:p>
            <a:pPr marL="514350" indent="-514350">
              <a:buFont typeface="+mj-lt"/>
              <a:buAutoNum type="arabicPeriod"/>
            </a:pPr>
            <a:r>
              <a:rPr lang="en-US" dirty="0" smtClean="0"/>
              <a:t>Set the size for the dialog box.</a:t>
            </a:r>
          </a:p>
          <a:p>
            <a:r>
              <a:rPr lang="en-US" dirty="0" smtClean="0"/>
              <a:t>When you call the </a:t>
            </a:r>
            <a:r>
              <a:rPr lang="en-US" dirty="0" err="1" smtClean="0"/>
              <a:t>superclass</a:t>
            </a:r>
            <a:r>
              <a:rPr lang="en-US" dirty="0" smtClean="0"/>
              <a:t> constructor, you will need to supply the owner frame, the title of the dialog, and the modality.</a:t>
            </a:r>
          </a:p>
          <a:p>
            <a:r>
              <a:rPr lang="en-US" dirty="0" smtClean="0"/>
              <a:t>The owner frame controls where the dialog is displayed. </a:t>
            </a:r>
          </a:p>
          <a:p>
            <a:r>
              <a:rPr lang="en-US" dirty="0" smtClean="0"/>
              <a:t>The modality specifies which other windows of your application are blocked while the dialog is displayed</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2.6 Dialog Boxes:</a:t>
            </a:r>
            <a:endParaRPr lang="en-US" dirty="0">
              <a:solidFill>
                <a:srgbClr val="FF0000"/>
              </a:solidFill>
            </a:endParaRPr>
          </a:p>
        </p:txBody>
      </p:sp>
      <p:sp>
        <p:nvSpPr>
          <p:cNvPr id="4" name="Content Placeholder 3"/>
          <p:cNvSpPr>
            <a:spLocks noGrp="1"/>
          </p:cNvSpPr>
          <p:nvPr>
            <p:ph idx="1"/>
          </p:nvPr>
        </p:nvSpPr>
        <p:spPr>
          <a:xfrm>
            <a:off x="457200" y="1219200"/>
            <a:ext cx="8229600" cy="4525963"/>
          </a:xfrm>
        </p:spPr>
        <p:txBody>
          <a:bodyPr/>
          <a:lstStyle/>
          <a:p>
            <a:r>
              <a:rPr lang="en-US" b="1" dirty="0" smtClean="0"/>
              <a:t>Creating Dialog Example</a:t>
            </a:r>
            <a:endParaRPr lang="en-US" dirty="0"/>
          </a:p>
        </p:txBody>
      </p:sp>
      <p:graphicFrame>
        <p:nvGraphicFramePr>
          <p:cNvPr id="960513" name="Object 1"/>
          <p:cNvGraphicFramePr>
            <a:graphicFrameLocks noChangeAspect="1"/>
          </p:cNvGraphicFramePr>
          <p:nvPr/>
        </p:nvGraphicFramePr>
        <p:xfrm>
          <a:off x="2743200" y="2819400"/>
          <a:ext cx="1460500" cy="685800"/>
        </p:xfrm>
        <a:graphic>
          <a:graphicData uri="http://schemas.openxmlformats.org/presentationml/2006/ole">
            <p:oleObj spid="_x0000_s960513" name="Packager Shell Object" showAsIcon="1" r:id="rId4" imgW="1460880" imgH="685800" progId="Package">
              <p:embed/>
            </p:oleObj>
          </a:graphicData>
        </a:graphic>
      </p:graphicFrame>
      <p:graphicFrame>
        <p:nvGraphicFramePr>
          <p:cNvPr id="960514" name="Object 2"/>
          <p:cNvGraphicFramePr>
            <a:graphicFrameLocks noChangeAspect="1"/>
          </p:cNvGraphicFramePr>
          <p:nvPr/>
        </p:nvGraphicFramePr>
        <p:xfrm>
          <a:off x="4876800" y="2819400"/>
          <a:ext cx="1460500" cy="685800"/>
        </p:xfrm>
        <a:graphic>
          <a:graphicData uri="http://schemas.openxmlformats.org/presentationml/2006/ole">
            <p:oleObj spid="_x0000_s960514" name="Packager Shell Object" showAsIcon="1" r:id="rId5" imgW="1460880" imgH="685800" progId="Package">
              <p:embed/>
            </p:oleObj>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2.6 Dialog Boxes:</a:t>
            </a:r>
            <a:endParaRPr lang="en-US" dirty="0">
              <a:solidFill>
                <a:srgbClr val="FF0000"/>
              </a:solidFill>
            </a:endParaRPr>
          </a:p>
        </p:txBody>
      </p:sp>
      <p:sp>
        <p:nvSpPr>
          <p:cNvPr id="4" name="Content Placeholder 3"/>
          <p:cNvSpPr>
            <a:spLocks noGrp="1"/>
          </p:cNvSpPr>
          <p:nvPr>
            <p:ph idx="1"/>
          </p:nvPr>
        </p:nvSpPr>
        <p:spPr>
          <a:xfrm>
            <a:off x="457200" y="1219200"/>
            <a:ext cx="8229600" cy="4525963"/>
          </a:xfrm>
        </p:spPr>
        <p:txBody>
          <a:bodyPr/>
          <a:lstStyle/>
          <a:p>
            <a:r>
              <a:rPr lang="en-US" b="1" dirty="0" smtClean="0"/>
              <a:t>Data Exchange Example</a:t>
            </a:r>
            <a:endParaRPr lang="en-US" b="1" dirty="0"/>
          </a:p>
        </p:txBody>
      </p:sp>
      <p:graphicFrame>
        <p:nvGraphicFramePr>
          <p:cNvPr id="1013764" name="Object 4"/>
          <p:cNvGraphicFramePr>
            <a:graphicFrameLocks noChangeAspect="1"/>
          </p:cNvGraphicFramePr>
          <p:nvPr/>
        </p:nvGraphicFramePr>
        <p:xfrm>
          <a:off x="3657600" y="2819400"/>
          <a:ext cx="1917700" cy="685800"/>
        </p:xfrm>
        <a:graphic>
          <a:graphicData uri="http://schemas.openxmlformats.org/presentationml/2006/ole">
            <p:oleObj spid="_x0000_s1013764" name="Packager Shell Object" showAsIcon="1" r:id="rId4" imgW="1918080" imgH="685800" progId="Package">
              <p:embed/>
            </p:oleObj>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2.6 Dialog Boxes:</a:t>
            </a:r>
            <a:endParaRPr lang="en-US" dirty="0">
              <a:solidFill>
                <a:srgbClr val="FF0000"/>
              </a:solidFill>
            </a:endParaRPr>
          </a:p>
        </p:txBody>
      </p:sp>
      <p:sp>
        <p:nvSpPr>
          <p:cNvPr id="4" name="Content Placeholder 3"/>
          <p:cNvSpPr>
            <a:spLocks noGrp="1"/>
          </p:cNvSpPr>
          <p:nvPr>
            <p:ph idx="1"/>
          </p:nvPr>
        </p:nvSpPr>
        <p:spPr>
          <a:xfrm>
            <a:off x="457200" y="1143000"/>
            <a:ext cx="8229600" cy="5334000"/>
          </a:xfrm>
        </p:spPr>
        <p:txBody>
          <a:bodyPr>
            <a:normAutofit fontScale="92500" lnSpcReduction="10000"/>
          </a:bodyPr>
          <a:lstStyle/>
          <a:p>
            <a:pPr>
              <a:buNone/>
            </a:pPr>
            <a:r>
              <a:rPr lang="en-US" b="1" dirty="0" smtClean="0"/>
              <a:t>	File Choosers</a:t>
            </a:r>
          </a:p>
          <a:p>
            <a:r>
              <a:rPr lang="en-US" dirty="0" smtClean="0"/>
              <a:t>Swing provides a </a:t>
            </a:r>
            <a:r>
              <a:rPr lang="en-US" b="1" dirty="0" err="1" smtClean="0"/>
              <a:t>JFileChooser</a:t>
            </a:r>
            <a:r>
              <a:rPr lang="en-US" dirty="0" smtClean="0"/>
              <a:t> class that allows you to display a file dialog box.</a:t>
            </a:r>
          </a:p>
          <a:p>
            <a:r>
              <a:rPr lang="en-US" b="1" dirty="0" err="1" smtClean="0"/>
              <a:t>showOpenDialog</a:t>
            </a:r>
            <a:r>
              <a:rPr lang="en-US" dirty="0" smtClean="0"/>
              <a:t> to display a dialog for opening a file</a:t>
            </a:r>
          </a:p>
          <a:p>
            <a:r>
              <a:rPr lang="en-US" b="1" dirty="0" err="1" smtClean="0"/>
              <a:t>showSaveDialog</a:t>
            </a:r>
            <a:r>
              <a:rPr lang="en-US" dirty="0" smtClean="0"/>
              <a:t> to display a dialog for saving a file</a:t>
            </a:r>
          </a:p>
          <a:p>
            <a:r>
              <a:rPr lang="en-US" dirty="0" smtClean="0"/>
              <a:t>The button for accepting a file is then automatically labeled Open or Save.</a:t>
            </a:r>
          </a:p>
          <a:p>
            <a:r>
              <a:rPr lang="en-US" dirty="0" smtClean="0"/>
              <a:t>You can also supply your own button label with the </a:t>
            </a:r>
            <a:r>
              <a:rPr lang="en-US" b="1" dirty="0" err="1" smtClean="0"/>
              <a:t>showDialog</a:t>
            </a:r>
            <a:r>
              <a:rPr lang="en-US" dirty="0" smtClean="0"/>
              <a:t> method.</a:t>
            </a:r>
            <a:endParaRPr lang="en-US" b="1"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2.6 Dialog Boxes:</a:t>
            </a:r>
            <a:endParaRPr lang="en-US" dirty="0">
              <a:solidFill>
                <a:srgbClr val="FF0000"/>
              </a:solidFill>
            </a:endParaRPr>
          </a:p>
        </p:txBody>
      </p:sp>
      <p:sp>
        <p:nvSpPr>
          <p:cNvPr id="4" name="Content Placeholder 3"/>
          <p:cNvSpPr>
            <a:spLocks noGrp="1"/>
          </p:cNvSpPr>
          <p:nvPr>
            <p:ph idx="1"/>
          </p:nvPr>
        </p:nvSpPr>
        <p:spPr>
          <a:xfrm>
            <a:off x="457200" y="990600"/>
            <a:ext cx="8229600" cy="5867400"/>
          </a:xfrm>
        </p:spPr>
        <p:txBody>
          <a:bodyPr>
            <a:normAutofit fontScale="85000" lnSpcReduction="20000"/>
          </a:bodyPr>
          <a:lstStyle/>
          <a:p>
            <a:pPr>
              <a:buNone/>
            </a:pPr>
            <a:r>
              <a:rPr lang="en-US" b="1" dirty="0" smtClean="0"/>
              <a:t>	File Choosers Steps</a:t>
            </a:r>
          </a:p>
          <a:p>
            <a:pPr marL="514350" indent="-514350">
              <a:buAutoNum type="arabicPeriod"/>
            </a:pPr>
            <a:r>
              <a:rPr lang="en-US" dirty="0" smtClean="0"/>
              <a:t>Make a </a:t>
            </a:r>
            <a:r>
              <a:rPr lang="en-US" dirty="0" err="1" smtClean="0"/>
              <a:t>JFileChooser</a:t>
            </a:r>
            <a:r>
              <a:rPr lang="en-US" dirty="0" smtClean="0"/>
              <a:t> object. For example:</a:t>
            </a:r>
            <a:br>
              <a:rPr lang="en-US" dirty="0" smtClean="0"/>
            </a:br>
            <a:r>
              <a:rPr lang="en-US" b="1" i="1" dirty="0" err="1" smtClean="0"/>
              <a:t>JFileChooser</a:t>
            </a:r>
            <a:r>
              <a:rPr lang="en-US" b="1" i="1" dirty="0" smtClean="0"/>
              <a:t> chooser = new </a:t>
            </a:r>
            <a:r>
              <a:rPr lang="en-US" b="1" i="1" dirty="0" err="1" smtClean="0"/>
              <a:t>JFileChooser</a:t>
            </a:r>
            <a:r>
              <a:rPr lang="en-US" b="1" i="1" dirty="0" smtClean="0"/>
              <a:t>();</a:t>
            </a:r>
          </a:p>
          <a:p>
            <a:pPr marL="514350" indent="-514350">
              <a:buAutoNum type="arabicPeriod"/>
            </a:pPr>
            <a:r>
              <a:rPr lang="en-US" dirty="0" smtClean="0"/>
              <a:t>Set the directory by calling the </a:t>
            </a:r>
            <a:r>
              <a:rPr lang="en-US" dirty="0" err="1" smtClean="0"/>
              <a:t>setCurrentDirectory</a:t>
            </a:r>
            <a:r>
              <a:rPr lang="en-US" dirty="0" smtClean="0"/>
              <a:t> </a:t>
            </a:r>
            <a:r>
              <a:rPr lang="en-US" dirty="0" err="1" smtClean="0"/>
              <a:t>method.For</a:t>
            </a:r>
            <a:r>
              <a:rPr lang="en-US" dirty="0" smtClean="0"/>
              <a:t> example, to use the current working directory</a:t>
            </a:r>
            <a:br>
              <a:rPr lang="en-US" dirty="0" smtClean="0"/>
            </a:br>
            <a:r>
              <a:rPr lang="en-US" b="1" i="1" dirty="0" err="1" smtClean="0"/>
              <a:t>chooser.setCurrentDirectory</a:t>
            </a:r>
            <a:r>
              <a:rPr lang="en-US" b="1" i="1" dirty="0" smtClean="0"/>
              <a:t>(new File("."));</a:t>
            </a:r>
          </a:p>
          <a:p>
            <a:pPr marL="514350" indent="-514350">
              <a:buAutoNum type="arabicPeriod"/>
            </a:pPr>
            <a:r>
              <a:rPr lang="en-US" dirty="0" smtClean="0"/>
              <a:t>If you have a default file name that you expect the user to choose:</a:t>
            </a:r>
            <a:br>
              <a:rPr lang="en-US" dirty="0" smtClean="0"/>
            </a:br>
            <a:r>
              <a:rPr lang="en-US" b="1" i="1" dirty="0" err="1" smtClean="0"/>
              <a:t>chooser.setSelectedFile</a:t>
            </a:r>
            <a:r>
              <a:rPr lang="en-US" b="1" i="1" dirty="0" smtClean="0"/>
              <a:t>(new File(filename));</a:t>
            </a:r>
          </a:p>
          <a:p>
            <a:pPr marL="514350" indent="-514350">
              <a:buAutoNum type="arabicPeriod"/>
            </a:pPr>
            <a:r>
              <a:rPr lang="en-US" dirty="0" smtClean="0"/>
              <a:t>Show the dialog box by calling :</a:t>
            </a:r>
            <a:br>
              <a:rPr lang="en-US" dirty="0" smtClean="0"/>
            </a:br>
            <a:r>
              <a:rPr lang="en-US" b="1" i="1" dirty="0" err="1" smtClean="0"/>
              <a:t>int</a:t>
            </a:r>
            <a:r>
              <a:rPr lang="en-US" b="1" i="1" dirty="0" smtClean="0"/>
              <a:t> result = </a:t>
            </a:r>
            <a:r>
              <a:rPr lang="en-US" b="1" i="1" dirty="0" err="1" smtClean="0"/>
              <a:t>chooser.showOpenDialog</a:t>
            </a:r>
            <a:r>
              <a:rPr lang="en-US" b="1" i="1" dirty="0" smtClean="0"/>
              <a:t>(parent);</a:t>
            </a:r>
            <a:br>
              <a:rPr lang="en-US" b="1" i="1" dirty="0" smtClean="0"/>
            </a:br>
            <a:r>
              <a:rPr lang="en-US" b="1" i="1" dirty="0" err="1" smtClean="0"/>
              <a:t>int</a:t>
            </a:r>
            <a:r>
              <a:rPr lang="en-US" b="1" i="1" dirty="0" smtClean="0"/>
              <a:t> result = </a:t>
            </a:r>
            <a:r>
              <a:rPr lang="en-US" b="1" i="1" dirty="0" err="1" smtClean="0"/>
              <a:t>chooser.showSaveDialog</a:t>
            </a:r>
            <a:r>
              <a:rPr lang="en-US" b="1" i="1" dirty="0" smtClean="0"/>
              <a:t>(parent);</a:t>
            </a:r>
            <a:r>
              <a:rPr lang="en-US" dirty="0" smtClean="0"/>
              <a:t/>
            </a:r>
            <a:br>
              <a:rPr lang="en-US" dirty="0" smtClean="0"/>
            </a:br>
            <a:r>
              <a:rPr lang="en-US" dirty="0" smtClean="0"/>
              <a:t>You can also call the </a:t>
            </a:r>
            <a:r>
              <a:rPr lang="en-US" dirty="0" err="1" smtClean="0"/>
              <a:t>showDialog</a:t>
            </a:r>
            <a:r>
              <a:rPr lang="en-US" dirty="0" smtClean="0"/>
              <a:t> method and pass an explicit text for the approve button:</a:t>
            </a:r>
            <a:br>
              <a:rPr lang="en-US" dirty="0" smtClean="0"/>
            </a:br>
            <a:r>
              <a:rPr lang="en-US" b="1" i="1" dirty="0" err="1" smtClean="0"/>
              <a:t>int</a:t>
            </a:r>
            <a:r>
              <a:rPr lang="en-US" b="1" i="1" dirty="0" smtClean="0"/>
              <a:t> result = </a:t>
            </a:r>
            <a:r>
              <a:rPr lang="en-US" b="1" i="1" dirty="0" err="1" smtClean="0"/>
              <a:t>chooser.showDialog</a:t>
            </a:r>
            <a:r>
              <a:rPr lang="en-US" b="1" i="1" dirty="0" smtClean="0"/>
              <a:t>(parent, "Select");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2.6 Dialog Boxes:</a:t>
            </a:r>
            <a:endParaRPr lang="en-US" dirty="0">
              <a:solidFill>
                <a:srgbClr val="FF0000"/>
              </a:solidFill>
            </a:endParaRPr>
          </a:p>
        </p:txBody>
      </p:sp>
      <p:sp>
        <p:nvSpPr>
          <p:cNvPr id="4" name="Content Placeholder 3"/>
          <p:cNvSpPr>
            <a:spLocks noGrp="1"/>
          </p:cNvSpPr>
          <p:nvPr>
            <p:ph idx="1"/>
          </p:nvPr>
        </p:nvSpPr>
        <p:spPr>
          <a:xfrm>
            <a:off x="457200" y="990600"/>
            <a:ext cx="8229600" cy="5334000"/>
          </a:xfrm>
        </p:spPr>
        <p:txBody>
          <a:bodyPr>
            <a:normAutofit/>
          </a:bodyPr>
          <a:lstStyle/>
          <a:p>
            <a:pPr>
              <a:buNone/>
            </a:pPr>
            <a:r>
              <a:rPr lang="en-US" b="1" dirty="0" smtClean="0"/>
              <a:t>	File Choosers Example:</a:t>
            </a:r>
          </a:p>
        </p:txBody>
      </p:sp>
      <p:graphicFrame>
        <p:nvGraphicFramePr>
          <p:cNvPr id="1094658" name="Object 2"/>
          <p:cNvGraphicFramePr>
            <a:graphicFrameLocks noChangeAspect="1"/>
          </p:cNvGraphicFramePr>
          <p:nvPr/>
        </p:nvGraphicFramePr>
        <p:xfrm>
          <a:off x="3505200" y="2286000"/>
          <a:ext cx="1727200" cy="685800"/>
        </p:xfrm>
        <a:graphic>
          <a:graphicData uri="http://schemas.openxmlformats.org/presentationml/2006/ole">
            <p:oleObj spid="_x0000_s1094658" name="Packager Shell Object" showAsIcon="1" r:id="rId4" imgW="1727640" imgH="685800" progId="Package">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PATH and CLASSPATH Variables</a:t>
            </a:r>
            <a:endParaRPr lang="en-US" dirty="0">
              <a:solidFill>
                <a:srgbClr val="FF0000"/>
              </a:solidFill>
            </a:endParaRPr>
          </a:p>
        </p:txBody>
      </p:sp>
      <p:sp>
        <p:nvSpPr>
          <p:cNvPr id="4" name="Content Placeholder 3"/>
          <p:cNvSpPr>
            <a:spLocks noGrp="1"/>
          </p:cNvSpPr>
          <p:nvPr>
            <p:ph idx="1"/>
          </p:nvPr>
        </p:nvSpPr>
        <p:spPr>
          <a:xfrm>
            <a:off x="457200" y="1219200"/>
            <a:ext cx="8229600" cy="5638800"/>
          </a:xfrm>
        </p:spPr>
        <p:txBody>
          <a:bodyPr>
            <a:normAutofit fontScale="85000" lnSpcReduction="20000"/>
          </a:bodyPr>
          <a:lstStyle/>
          <a:p>
            <a:pPr>
              <a:buNone/>
            </a:pPr>
            <a:r>
              <a:rPr lang="en-US" dirty="0" smtClean="0"/>
              <a:t>	</a:t>
            </a:r>
            <a:r>
              <a:rPr lang="en-US" b="1" dirty="0" smtClean="0"/>
              <a:t>PATH</a:t>
            </a:r>
          </a:p>
          <a:p>
            <a:r>
              <a:rPr lang="en-US" dirty="0" smtClean="0"/>
              <a:t>The </a:t>
            </a:r>
            <a:r>
              <a:rPr lang="en-US" b="1" dirty="0" smtClean="0"/>
              <a:t>PATH</a:t>
            </a:r>
            <a:r>
              <a:rPr lang="en-US" dirty="0" smtClean="0"/>
              <a:t> is the system variable that your operating system uses to locate needed executables from the command line or Terminal window. </a:t>
            </a:r>
            <a:endParaRPr lang="en-US" b="1" dirty="0" smtClean="0"/>
          </a:p>
          <a:p>
            <a:r>
              <a:rPr lang="en-US" dirty="0" smtClean="0"/>
              <a:t>%JAVA_HOME%\bin;</a:t>
            </a:r>
          </a:p>
          <a:p>
            <a:endParaRPr lang="en-US" dirty="0" smtClean="0"/>
          </a:p>
          <a:p>
            <a:pPr>
              <a:buNone/>
            </a:pPr>
            <a:r>
              <a:rPr lang="en-US" b="1" dirty="0" smtClean="0"/>
              <a:t>	CLASSPATH</a:t>
            </a:r>
          </a:p>
          <a:p>
            <a:r>
              <a:rPr lang="en-US" dirty="0" smtClean="0"/>
              <a:t>The CLASSPATH variable is one way to tell applications, including the JDK tools, where to look for user classes.</a:t>
            </a:r>
          </a:p>
          <a:p>
            <a:r>
              <a:rPr lang="en-US" dirty="0" smtClean="0"/>
              <a:t>The default value of the class path is ".“</a:t>
            </a:r>
          </a:p>
          <a:p>
            <a:r>
              <a:rPr lang="en-US" dirty="0" smtClean="0"/>
              <a:t>-cp command line switch</a:t>
            </a:r>
          </a:p>
          <a:p>
            <a:endParaRPr lang="en-US" dirty="0" smtClean="0"/>
          </a:p>
          <a:p>
            <a:pPr>
              <a:buNone/>
            </a:pPr>
            <a:r>
              <a:rPr lang="en-US" dirty="0" smtClean="0"/>
              <a:t>	</a:t>
            </a:r>
            <a:r>
              <a:rPr lang="en-US" i="1" dirty="0" smtClean="0"/>
              <a:t>http://docs.oracle.com/javase/tutorial/essential/environment/paths.html</a:t>
            </a:r>
            <a:endParaRPr lang="en-US" i="1"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2.6 Dialog Boxes:</a:t>
            </a:r>
            <a:endParaRPr lang="en-US" dirty="0">
              <a:solidFill>
                <a:srgbClr val="FF0000"/>
              </a:solidFill>
            </a:endParaRPr>
          </a:p>
        </p:txBody>
      </p:sp>
      <p:sp>
        <p:nvSpPr>
          <p:cNvPr id="4" name="Content Placeholder 3"/>
          <p:cNvSpPr>
            <a:spLocks noGrp="1"/>
          </p:cNvSpPr>
          <p:nvPr>
            <p:ph idx="1"/>
          </p:nvPr>
        </p:nvSpPr>
        <p:spPr>
          <a:xfrm>
            <a:off x="457200" y="990600"/>
            <a:ext cx="8229600" cy="5334000"/>
          </a:xfrm>
        </p:spPr>
        <p:txBody>
          <a:bodyPr>
            <a:normAutofit/>
          </a:bodyPr>
          <a:lstStyle/>
          <a:p>
            <a:pPr>
              <a:buNone/>
            </a:pPr>
            <a:r>
              <a:rPr lang="en-US" b="1" dirty="0" smtClean="0"/>
              <a:t>	</a:t>
            </a:r>
            <a:r>
              <a:rPr lang="en-US" b="1" dirty="0" smtClean="0"/>
              <a:t>Color Choosers</a:t>
            </a:r>
            <a:r>
              <a:rPr lang="en-US" b="1" dirty="0" smtClean="0"/>
              <a:t>:</a:t>
            </a:r>
          </a:p>
          <a:p>
            <a:r>
              <a:rPr lang="en-US" dirty="0" smtClean="0"/>
              <a:t>Except </a:t>
            </a:r>
            <a:r>
              <a:rPr lang="en-US" b="1" dirty="0" err="1" smtClean="0"/>
              <a:t>JFileChooser</a:t>
            </a:r>
            <a:r>
              <a:rPr lang="en-US" dirty="0" smtClean="0"/>
              <a:t> </a:t>
            </a:r>
            <a:r>
              <a:rPr lang="en-US" dirty="0" smtClean="0"/>
              <a:t>class, Swing </a:t>
            </a:r>
            <a:r>
              <a:rPr lang="en-US" dirty="0" smtClean="0"/>
              <a:t>provides only one additional chooser, the </a:t>
            </a:r>
            <a:r>
              <a:rPr lang="en-US" b="1" dirty="0" err="1" smtClean="0"/>
              <a:t>JColorChooser</a:t>
            </a:r>
            <a:r>
              <a:rPr lang="en-US" dirty="0" smtClean="0"/>
              <a:t>.</a:t>
            </a:r>
          </a:p>
          <a:p>
            <a:r>
              <a:rPr lang="en-US" dirty="0" smtClean="0"/>
              <a:t>Use it to let users pick a color value.</a:t>
            </a:r>
            <a:endParaRPr lang="en-US" b="1" dirty="0" smtClean="0"/>
          </a:p>
          <a:p>
            <a:pPr>
              <a:buNone/>
            </a:pPr>
            <a:r>
              <a:rPr lang="en-US" dirty="0" smtClean="0"/>
              <a:t>	</a:t>
            </a:r>
            <a:r>
              <a:rPr lang="en-US" sz="2800" i="1" dirty="0" smtClean="0"/>
              <a:t>Color </a:t>
            </a:r>
            <a:r>
              <a:rPr lang="en-US" sz="2800" i="1" dirty="0" err="1" smtClean="0"/>
              <a:t>selectedColor</a:t>
            </a:r>
            <a:r>
              <a:rPr lang="en-US" sz="2800" i="1" dirty="0" smtClean="0"/>
              <a:t> = </a:t>
            </a:r>
            <a:r>
              <a:rPr lang="en-US" sz="2800" i="1" dirty="0" err="1" smtClean="0"/>
              <a:t>JColorChooser.showDialog</a:t>
            </a:r>
            <a:r>
              <a:rPr lang="en-US" sz="2800" i="1" smtClean="0"/>
              <a:t>(</a:t>
            </a:r>
            <a:r>
              <a:rPr lang="en-US" sz="2800" i="1" err="1" smtClean="0"/>
              <a:t>parent</a:t>
            </a:r>
            <a:r>
              <a:rPr lang="en-US" sz="2800" i="1" smtClean="0"/>
              <a:t>, title</a:t>
            </a:r>
            <a:r>
              <a:rPr lang="en-US" sz="2800" i="1" dirty="0" smtClean="0"/>
              <a:t>, </a:t>
            </a:r>
            <a:r>
              <a:rPr lang="en-US" sz="2800" i="1" dirty="0" err="1" smtClean="0"/>
              <a:t>initialColor</a:t>
            </a:r>
            <a:r>
              <a:rPr lang="en-US" sz="2800" i="1" dirty="0" smtClean="0"/>
              <a:t>);</a:t>
            </a:r>
            <a:endParaRPr lang="en-US" sz="2800" b="1" i="1" dirty="0" smtClean="0"/>
          </a:p>
        </p:txBody>
      </p:sp>
      <p:graphicFrame>
        <p:nvGraphicFramePr>
          <p:cNvPr id="1117187" name="Object 3"/>
          <p:cNvGraphicFramePr>
            <a:graphicFrameLocks noChangeAspect="1"/>
          </p:cNvGraphicFramePr>
          <p:nvPr/>
        </p:nvGraphicFramePr>
        <p:xfrm>
          <a:off x="3632200" y="5181600"/>
          <a:ext cx="2006600" cy="685800"/>
        </p:xfrm>
        <a:graphic>
          <a:graphicData uri="http://schemas.openxmlformats.org/presentationml/2006/ole">
            <p:oleObj spid="_x0000_s1117187" name="Packager Shell Object" showAsIcon="1" r:id="rId4" imgW="2007000" imgH="685800" progId="Package">
              <p:embed/>
            </p:oleObj>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Java Architecture</a:t>
            </a:r>
            <a:endParaRPr lang="en-US" dirty="0">
              <a:solidFill>
                <a:srgbClr val="FF0000"/>
              </a:solidFill>
            </a:endParaRPr>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Local Applets</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&lt;applet </a:t>
            </a:r>
          </a:p>
          <a:p>
            <a:pPr>
              <a:buNone/>
            </a:pPr>
            <a:r>
              <a:rPr lang="en-US" dirty="0"/>
              <a:t>	</a:t>
            </a:r>
            <a:r>
              <a:rPr lang="en-US" dirty="0" smtClean="0"/>
              <a:t>codebase="</a:t>
            </a:r>
            <a:r>
              <a:rPr lang="en-US" dirty="0" err="1" smtClean="0"/>
              <a:t>tictactoe</a:t>
            </a:r>
            <a:r>
              <a:rPr lang="en-US" dirty="0" smtClean="0"/>
              <a:t>" </a:t>
            </a:r>
          </a:p>
          <a:p>
            <a:pPr>
              <a:buNone/>
            </a:pPr>
            <a:r>
              <a:rPr lang="en-US" dirty="0"/>
              <a:t>	</a:t>
            </a:r>
            <a:r>
              <a:rPr lang="en-US" dirty="0" smtClean="0"/>
              <a:t>code="</a:t>
            </a:r>
            <a:r>
              <a:rPr lang="en-US" dirty="0" err="1" smtClean="0"/>
              <a:t>TicTacToe.class</a:t>
            </a:r>
            <a:r>
              <a:rPr lang="en-US" dirty="0" smtClean="0"/>
              <a:t>" </a:t>
            </a:r>
          </a:p>
          <a:p>
            <a:pPr>
              <a:buNone/>
            </a:pPr>
            <a:r>
              <a:rPr lang="en-US" dirty="0"/>
              <a:t>	</a:t>
            </a:r>
            <a:r>
              <a:rPr lang="en-US" dirty="0" smtClean="0"/>
              <a:t>width=120 </a:t>
            </a:r>
          </a:p>
          <a:p>
            <a:pPr>
              <a:buNone/>
            </a:pPr>
            <a:r>
              <a:rPr lang="en-US" dirty="0"/>
              <a:t>	</a:t>
            </a:r>
            <a:r>
              <a:rPr lang="en-US" dirty="0" smtClean="0"/>
              <a:t>height=120&gt;</a:t>
            </a:r>
          </a:p>
          <a:p>
            <a:pPr>
              <a:buNone/>
            </a:pPr>
            <a:r>
              <a:rPr lang="en-US" dirty="0" smtClean="0"/>
              <a:t>&lt;/applet&gt;</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Remote Applets</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228600" y="1066800"/>
            <a:ext cx="8915400" cy="5638800"/>
          </a:xfrm>
        </p:spPr>
        <p:txBody>
          <a:bodyPr>
            <a:noAutofit/>
          </a:bodyPr>
          <a:lstStyle/>
          <a:p>
            <a:r>
              <a:rPr lang="en-US" dirty="0" smtClean="0"/>
              <a:t>A remote applet is one that is located on another computer system. </a:t>
            </a:r>
          </a:p>
          <a:p>
            <a:r>
              <a:rPr lang="en-US" dirty="0" smtClean="0"/>
              <a:t>This computer system may be located in the building next door or it may be on the other side of the world-it makes no difference to your Java-compatible browser. </a:t>
            </a:r>
          </a:p>
          <a:p>
            <a:r>
              <a:rPr lang="en-US" dirty="0" smtClean="0"/>
              <a:t>No matter where the remote applet is located, it's downloaded onto your computer via the Internet. Your browser must, of course, be connected to the Internet at the time it needs to display the remote applet. </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Remote Applets</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228600" y="1600200"/>
            <a:ext cx="8915400" cy="4525963"/>
          </a:xfrm>
        </p:spPr>
        <p:txBody>
          <a:bodyPr/>
          <a:lstStyle/>
          <a:p>
            <a:pPr>
              <a:buNone/>
            </a:pPr>
            <a:r>
              <a:rPr lang="en-US" dirty="0" smtClean="0"/>
              <a:t>&lt;applet codebase="http://www.myconnect.com/applets/" </a:t>
            </a:r>
          </a:p>
          <a:p>
            <a:pPr>
              <a:buNone/>
            </a:pPr>
            <a:r>
              <a:rPr lang="en-US" dirty="0"/>
              <a:t>	</a:t>
            </a:r>
            <a:r>
              <a:rPr lang="en-US" dirty="0" smtClean="0"/>
              <a:t>code="</a:t>
            </a:r>
            <a:r>
              <a:rPr lang="en-US" dirty="0" err="1" smtClean="0"/>
              <a:t>TicTacToe.class</a:t>
            </a:r>
            <a:r>
              <a:rPr lang="en-US" dirty="0" smtClean="0"/>
              <a:t>" </a:t>
            </a:r>
          </a:p>
          <a:p>
            <a:pPr>
              <a:buNone/>
            </a:pPr>
            <a:r>
              <a:rPr lang="en-US" dirty="0"/>
              <a:t>	</a:t>
            </a:r>
            <a:r>
              <a:rPr lang="en-US" dirty="0" smtClean="0"/>
              <a:t>width=120 </a:t>
            </a:r>
          </a:p>
          <a:p>
            <a:pPr>
              <a:buNone/>
            </a:pPr>
            <a:r>
              <a:rPr lang="en-US" dirty="0"/>
              <a:t>	</a:t>
            </a:r>
            <a:r>
              <a:rPr lang="en-US" dirty="0" smtClean="0"/>
              <a:t>height=120&gt;</a:t>
            </a:r>
          </a:p>
          <a:p>
            <a:pPr>
              <a:buNone/>
            </a:pPr>
            <a:r>
              <a:rPr lang="en-US" dirty="0" smtClean="0"/>
              <a:t>&lt;/applet&gt;</a:t>
            </a:r>
            <a:endParaRPr lang="en-US" dirty="0"/>
          </a:p>
        </p:txBody>
      </p:sp>
      <p:sp>
        <p:nvSpPr>
          <p:cNvPr id="4" name="TextBox 3"/>
          <p:cNvSpPr txBox="1"/>
          <p:nvPr/>
        </p:nvSpPr>
        <p:spPr>
          <a:xfrm>
            <a:off x="457200" y="5791200"/>
            <a:ext cx="8305800" cy="646331"/>
          </a:xfrm>
          <a:prstGeom prst="rect">
            <a:avLst/>
          </a:prstGeom>
          <a:noFill/>
        </p:spPr>
        <p:txBody>
          <a:bodyPr wrap="square" rtlCol="0">
            <a:spAutoFit/>
          </a:bodyPr>
          <a:lstStyle/>
          <a:p>
            <a:r>
              <a:rPr lang="en-US" i="1" dirty="0" smtClean="0"/>
              <a:t>In the first case, </a:t>
            </a:r>
            <a:r>
              <a:rPr lang="en-US" b="1" i="1" dirty="0" smtClean="0"/>
              <a:t>codebase </a:t>
            </a:r>
            <a:r>
              <a:rPr lang="en-US" i="1" dirty="0" smtClean="0"/>
              <a:t>specifies a local folder, and in the second case, it specifies the URL at which the applet is located. </a:t>
            </a:r>
            <a:endParaRPr lang="en-US" i="1"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Life Cycle of an Applet</a:t>
            </a:r>
            <a:endParaRPr lang="en-US" b="1" dirty="0">
              <a:solidFill>
                <a:srgbClr val="FF0000"/>
              </a:solidFill>
            </a:endParaRPr>
          </a:p>
        </p:txBody>
      </p:sp>
      <p:pic>
        <p:nvPicPr>
          <p:cNvPr id="1026" name="Picture 2" descr="C:\Users\Prabhat\Desktop\Applet_LifeCycle.png"/>
          <p:cNvPicPr>
            <a:picLocks noChangeAspect="1" noChangeArrowheads="1"/>
          </p:cNvPicPr>
          <p:nvPr/>
        </p:nvPicPr>
        <p:blipFill>
          <a:blip r:embed="rId2"/>
          <a:srcRect/>
          <a:stretch>
            <a:fillRect/>
          </a:stretch>
        </p:blipFill>
        <p:spPr bwMode="auto">
          <a:xfrm>
            <a:off x="152400" y="1905000"/>
            <a:ext cx="8839200" cy="3505200"/>
          </a:xfrm>
          <a:prstGeom prst="rect">
            <a:avLst/>
          </a:prstGeom>
          <a:noFill/>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Life Cycle of an Applet</a:t>
            </a:r>
            <a:endParaRPr lang="en-US" b="1" dirty="0">
              <a:solidFill>
                <a:srgbClr val="FF0000"/>
              </a:solidFill>
            </a:endParaRPr>
          </a:p>
        </p:txBody>
      </p:sp>
      <p:sp>
        <p:nvSpPr>
          <p:cNvPr id="3" name="Content Placeholder 2"/>
          <p:cNvSpPr>
            <a:spLocks noGrp="1"/>
          </p:cNvSpPr>
          <p:nvPr>
            <p:ph idx="1"/>
          </p:nvPr>
        </p:nvSpPr>
        <p:spPr>
          <a:xfrm>
            <a:off x="228600" y="1600200"/>
            <a:ext cx="8915400" cy="4525963"/>
          </a:xfrm>
        </p:spPr>
        <p:txBody>
          <a:bodyPr>
            <a:normAutofit/>
          </a:bodyPr>
          <a:lstStyle/>
          <a:p>
            <a:r>
              <a:rPr lang="en-US" b="1" dirty="0" smtClean="0"/>
              <a:t>init:</a:t>
            </a:r>
            <a:r>
              <a:rPr lang="en-US" dirty="0" smtClean="0"/>
              <a:t> This method is intended for whatever initialization is needed for your applet. It is called after the </a:t>
            </a:r>
            <a:r>
              <a:rPr lang="en-US" dirty="0" err="1" smtClean="0"/>
              <a:t>param</a:t>
            </a:r>
            <a:r>
              <a:rPr lang="en-US" dirty="0" smtClean="0"/>
              <a:t> tags inside the applet tag have been processed.</a:t>
            </a:r>
          </a:p>
          <a:p>
            <a:r>
              <a:rPr lang="en-US" b="1" dirty="0" smtClean="0"/>
              <a:t>start:</a:t>
            </a:r>
            <a:r>
              <a:rPr lang="en-US" dirty="0" smtClean="0"/>
              <a:t> This method is automatically called after the browser calls the init method. It is also called whenever the user returns to the page containing the applet after having gone off to other pages.</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Life Cycle of an Applet</a:t>
            </a:r>
            <a:endParaRPr lang="en-US" b="1" dirty="0">
              <a:solidFill>
                <a:srgbClr val="FF0000"/>
              </a:solidFill>
            </a:endParaRPr>
          </a:p>
        </p:txBody>
      </p:sp>
      <p:sp>
        <p:nvSpPr>
          <p:cNvPr id="3" name="Content Placeholder 2"/>
          <p:cNvSpPr>
            <a:spLocks noGrp="1"/>
          </p:cNvSpPr>
          <p:nvPr>
            <p:ph idx="1"/>
          </p:nvPr>
        </p:nvSpPr>
        <p:spPr>
          <a:xfrm>
            <a:off x="228600" y="1600200"/>
            <a:ext cx="8915400" cy="4525963"/>
          </a:xfrm>
        </p:spPr>
        <p:txBody>
          <a:bodyPr>
            <a:normAutofit lnSpcReduction="10000"/>
          </a:bodyPr>
          <a:lstStyle/>
          <a:p>
            <a:r>
              <a:rPr lang="en-US" b="1" dirty="0" smtClean="0"/>
              <a:t>stop:</a:t>
            </a:r>
            <a:r>
              <a:rPr lang="en-US" dirty="0" smtClean="0"/>
              <a:t> This method is automatically called when the user moves off the page on which the applet sits. It can, therefore, be called repeatedly in the same applet. </a:t>
            </a:r>
          </a:p>
          <a:p>
            <a:r>
              <a:rPr lang="en-US" b="1" dirty="0" smtClean="0"/>
              <a:t>destroy:</a:t>
            </a:r>
            <a:r>
              <a:rPr lang="en-US" dirty="0" smtClean="0"/>
              <a:t> This method is only called when the browser shuts down normally. Because applets are meant to live on an HTML page, you should not normally leave resources behind after a user leaves the page that contains the applet.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Life Cycle of an Applet</a:t>
            </a:r>
            <a:endParaRPr lang="en-US" b="1" dirty="0">
              <a:solidFill>
                <a:srgbClr val="FF0000"/>
              </a:solidFill>
            </a:endParaRPr>
          </a:p>
        </p:txBody>
      </p:sp>
      <p:sp>
        <p:nvSpPr>
          <p:cNvPr id="3" name="Content Placeholder 2"/>
          <p:cNvSpPr>
            <a:spLocks noGrp="1"/>
          </p:cNvSpPr>
          <p:nvPr>
            <p:ph idx="1"/>
          </p:nvPr>
        </p:nvSpPr>
        <p:spPr>
          <a:xfrm>
            <a:off x="228600" y="1600200"/>
            <a:ext cx="8915400" cy="4525963"/>
          </a:xfrm>
        </p:spPr>
        <p:txBody>
          <a:bodyPr>
            <a:normAutofit/>
          </a:bodyPr>
          <a:lstStyle/>
          <a:p>
            <a:r>
              <a:rPr lang="en-US" b="1" dirty="0" smtClean="0"/>
              <a:t>paint:</a:t>
            </a:r>
            <a:r>
              <a:rPr lang="en-US" dirty="0" smtClean="0"/>
              <a:t> Invoked immediately after the start() method, and also any time the applet needs to repaint itself in the browser. The paint() method is actually inherited from the java.awt.</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67000"/>
            <a:ext cx="8229600" cy="1143000"/>
          </a:xfrm>
        </p:spPr>
        <p:txBody>
          <a:bodyPr>
            <a:normAutofit/>
          </a:bodyPr>
          <a:lstStyle/>
          <a:p>
            <a:r>
              <a:rPr lang="en-US" b="1" dirty="0" smtClean="0">
                <a:solidFill>
                  <a:srgbClr val="FF0000"/>
                </a:solidFill>
              </a:rPr>
              <a:t>Distributed Application using RMI</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solidFill>
                  <a:srgbClr val="FF0000"/>
                </a:solidFill>
              </a:rPr>
              <a:t>Compiling and Running Java Programs</a:t>
            </a:r>
            <a:r>
              <a:rPr lang="en-US" dirty="0" smtClean="0"/>
              <a:t> </a:t>
            </a:r>
            <a:endParaRPr lang="en-US" dirty="0">
              <a:solidFill>
                <a:srgbClr val="FF0000"/>
              </a:solidFill>
            </a:endParaRPr>
          </a:p>
        </p:txBody>
      </p:sp>
      <p:sp>
        <p:nvSpPr>
          <p:cNvPr id="4" name="Content Placeholder 3"/>
          <p:cNvSpPr>
            <a:spLocks noGrp="1"/>
          </p:cNvSpPr>
          <p:nvPr>
            <p:ph idx="1"/>
          </p:nvPr>
        </p:nvSpPr>
        <p:spPr>
          <a:xfrm>
            <a:off x="457200" y="1143000"/>
            <a:ext cx="8534400" cy="5486400"/>
          </a:xfrm>
        </p:spPr>
        <p:txBody>
          <a:bodyPr>
            <a:noAutofit/>
          </a:bodyPr>
          <a:lstStyle/>
          <a:p>
            <a:r>
              <a:rPr lang="en-US" sz="2800" dirty="0" smtClean="0"/>
              <a:t>Open notepad or any text editor</a:t>
            </a:r>
          </a:p>
          <a:p>
            <a:r>
              <a:rPr lang="en-US" sz="2800" dirty="0" smtClean="0"/>
              <a:t>Type below lines</a:t>
            </a:r>
          </a:p>
          <a:p>
            <a:pPr lvl="1">
              <a:buNone/>
            </a:pPr>
            <a:r>
              <a:rPr lang="en-US" i="1" dirty="0" smtClean="0"/>
              <a:t>public class </a:t>
            </a:r>
            <a:r>
              <a:rPr lang="en-US" i="1" dirty="0" err="1" smtClean="0"/>
              <a:t>HelloWorld</a:t>
            </a:r>
            <a:r>
              <a:rPr lang="en-US" i="1" dirty="0" smtClean="0"/>
              <a:t> {     </a:t>
            </a:r>
          </a:p>
          <a:p>
            <a:pPr lvl="1">
              <a:buNone/>
            </a:pPr>
            <a:r>
              <a:rPr lang="en-US" i="1" dirty="0" smtClean="0"/>
              <a:t>	public static void main(String[] </a:t>
            </a:r>
            <a:r>
              <a:rPr lang="en-US" i="1" dirty="0" err="1" smtClean="0"/>
              <a:t>args</a:t>
            </a:r>
            <a:r>
              <a:rPr lang="en-US" i="1" dirty="0" smtClean="0"/>
              <a:t>) {         </a:t>
            </a:r>
          </a:p>
          <a:p>
            <a:pPr lvl="1">
              <a:buNone/>
            </a:pPr>
            <a:r>
              <a:rPr lang="en-US" i="1" dirty="0" smtClean="0"/>
              <a:t>		</a:t>
            </a:r>
            <a:r>
              <a:rPr lang="en-US" i="1" dirty="0" err="1" smtClean="0"/>
              <a:t>System.out.println</a:t>
            </a:r>
            <a:r>
              <a:rPr lang="en-US" i="1" dirty="0" smtClean="0"/>
              <a:t>("Hello World!"); </a:t>
            </a:r>
          </a:p>
          <a:p>
            <a:pPr lvl="1">
              <a:buNone/>
            </a:pPr>
            <a:r>
              <a:rPr lang="en-US" i="1" dirty="0" smtClean="0"/>
              <a:t>	} //end of main</a:t>
            </a:r>
          </a:p>
          <a:p>
            <a:pPr lvl="1">
              <a:buNone/>
            </a:pPr>
            <a:r>
              <a:rPr lang="en-US" i="1" dirty="0" smtClean="0"/>
              <a:t> } //end of class</a:t>
            </a:r>
          </a:p>
          <a:p>
            <a:r>
              <a:rPr lang="en-US" sz="2800" dirty="0" smtClean="0"/>
              <a:t>Save file as </a:t>
            </a:r>
            <a:r>
              <a:rPr lang="en-US" sz="2800" b="1" dirty="0" smtClean="0"/>
              <a:t>HelloWorld.java</a:t>
            </a:r>
            <a:r>
              <a:rPr lang="en-US" sz="2800" dirty="0" smtClean="0"/>
              <a:t> and open CMD</a:t>
            </a:r>
          </a:p>
          <a:p>
            <a:r>
              <a:rPr lang="en-US" sz="2800" dirty="0" smtClean="0"/>
              <a:t>Locate above file and type: </a:t>
            </a:r>
            <a:r>
              <a:rPr lang="en-US" sz="2800" b="1" dirty="0" err="1" smtClean="0"/>
              <a:t>javac</a:t>
            </a:r>
            <a:r>
              <a:rPr lang="en-US" sz="2800" b="1" dirty="0" smtClean="0"/>
              <a:t> HelloWorld.java</a:t>
            </a:r>
          </a:p>
          <a:p>
            <a:r>
              <a:rPr lang="en-US" sz="2800" dirty="0" smtClean="0"/>
              <a:t>Again type: </a:t>
            </a:r>
            <a:r>
              <a:rPr lang="en-US" sz="2800" b="1" dirty="0" smtClean="0"/>
              <a:t>java </a:t>
            </a:r>
            <a:r>
              <a:rPr lang="en-US" sz="2800" b="1" dirty="0" err="1" smtClean="0"/>
              <a:t>HelloWorld</a:t>
            </a:r>
            <a:endParaRPr lang="en-US" sz="2800" b="1"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Distributed Application</a:t>
            </a:r>
            <a:endParaRPr lang="en-US" b="1" dirty="0">
              <a:solidFill>
                <a:srgbClr val="FF0000"/>
              </a:solidFill>
            </a:endParaRPr>
          </a:p>
        </p:txBody>
      </p:sp>
      <p:sp>
        <p:nvSpPr>
          <p:cNvPr id="3" name="Content Placeholder 2"/>
          <p:cNvSpPr>
            <a:spLocks noGrp="1"/>
          </p:cNvSpPr>
          <p:nvPr>
            <p:ph idx="1"/>
          </p:nvPr>
        </p:nvSpPr>
        <p:spPr>
          <a:xfrm>
            <a:off x="228600" y="1066800"/>
            <a:ext cx="8915400" cy="5410200"/>
          </a:xfrm>
        </p:spPr>
        <p:txBody>
          <a:bodyPr>
            <a:noAutofit/>
          </a:bodyPr>
          <a:lstStyle/>
          <a:p>
            <a:r>
              <a:rPr lang="en-US" sz="2400" dirty="0" smtClean="0"/>
              <a:t>A distributed application is software that is executed or run on multiple computers within a network. </a:t>
            </a:r>
          </a:p>
          <a:p>
            <a:r>
              <a:rPr lang="en-US" sz="2400" dirty="0" smtClean="0"/>
              <a:t>These applications interact in order to achieve a specific goal or task. </a:t>
            </a:r>
          </a:p>
          <a:p>
            <a:r>
              <a:rPr lang="en-US" sz="2400" dirty="0" smtClean="0"/>
              <a:t>Traditional applications relied on a single system to run them. Even in the client-server model, the application software had to run on either the client, or the server that the client was accessing. However, distributed applications run on both simultaneously. </a:t>
            </a:r>
          </a:p>
          <a:p>
            <a:r>
              <a:rPr lang="en-US" sz="2400" dirty="0" smtClean="0"/>
              <a:t>The very nature of an application may </a:t>
            </a:r>
            <a:r>
              <a:rPr lang="en-US" sz="2400" i="1" dirty="0" smtClean="0"/>
              <a:t>require</a:t>
            </a:r>
            <a:r>
              <a:rPr lang="en-US" sz="2400" dirty="0" smtClean="0"/>
              <a:t> the use of a communication network that connects several computers: for example, data produced in one physical location and required in another location. </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3d28d1a58.gif"/>
          <p:cNvPicPr>
            <a:picLocks noChangeAspect="1"/>
          </p:cNvPicPr>
          <p:nvPr/>
        </p:nvPicPr>
        <p:blipFill>
          <a:blip r:embed="rId2"/>
          <a:stretch>
            <a:fillRect/>
          </a:stretch>
        </p:blipFill>
        <p:spPr>
          <a:xfrm>
            <a:off x="1143000" y="3200401"/>
            <a:ext cx="7010401" cy="3657600"/>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Distributed Application</a:t>
            </a:r>
            <a:endParaRPr lang="en-US" b="1" dirty="0">
              <a:solidFill>
                <a:srgbClr val="FF0000"/>
              </a:solidFill>
            </a:endParaRPr>
          </a:p>
        </p:txBody>
      </p:sp>
      <p:sp>
        <p:nvSpPr>
          <p:cNvPr id="3" name="Content Placeholder 2"/>
          <p:cNvSpPr>
            <a:spLocks noGrp="1"/>
          </p:cNvSpPr>
          <p:nvPr>
            <p:ph idx="1"/>
          </p:nvPr>
        </p:nvSpPr>
        <p:spPr>
          <a:xfrm>
            <a:off x="228600" y="914400"/>
            <a:ext cx="8915400" cy="5181600"/>
          </a:xfrm>
        </p:spPr>
        <p:txBody>
          <a:bodyPr>
            <a:noAutofit/>
          </a:bodyPr>
          <a:lstStyle/>
          <a:p>
            <a:r>
              <a:rPr lang="en-US" sz="2400" dirty="0" smtClean="0"/>
              <a:t>There are many cases in which the use of a single computer would be possible in principle, but the use of a distributed system is </a:t>
            </a:r>
            <a:r>
              <a:rPr lang="en-US" sz="2400" i="1" dirty="0" smtClean="0"/>
              <a:t>beneficial</a:t>
            </a:r>
            <a:r>
              <a:rPr lang="en-US" sz="2400" dirty="0" smtClean="0"/>
              <a:t> for practical reasons. For example, it may be more cost-efficient to obtain the desired level of performance by using a </a:t>
            </a:r>
            <a:r>
              <a:rPr lang="en-US" sz="2400" dirty="0" smtClean="0">
                <a:hlinkClick r:id="rId3" tooltip="Cluster (computing)"/>
              </a:rPr>
              <a:t>cluster</a:t>
            </a:r>
            <a:r>
              <a:rPr lang="en-US" sz="2400" dirty="0" smtClean="0"/>
              <a:t> of several low-end computers, in comparison with a single high-end computer.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Remote Method Invocation (RMI)</a:t>
            </a:r>
            <a:endParaRPr lang="en-US" b="1" dirty="0">
              <a:solidFill>
                <a:srgbClr val="FF0000"/>
              </a:solidFill>
            </a:endParaRPr>
          </a:p>
        </p:txBody>
      </p:sp>
      <p:sp>
        <p:nvSpPr>
          <p:cNvPr id="3" name="Content Placeholder 2"/>
          <p:cNvSpPr>
            <a:spLocks noGrp="1"/>
          </p:cNvSpPr>
          <p:nvPr>
            <p:ph idx="1"/>
          </p:nvPr>
        </p:nvSpPr>
        <p:spPr>
          <a:xfrm>
            <a:off x="228600" y="1066800"/>
            <a:ext cx="8915400" cy="5181600"/>
          </a:xfrm>
        </p:spPr>
        <p:txBody>
          <a:bodyPr>
            <a:noAutofit/>
          </a:bodyPr>
          <a:lstStyle/>
          <a:p>
            <a:r>
              <a:rPr lang="en-US" sz="2800" dirty="0" smtClean="0"/>
              <a:t>Remote Method Invocation (RMI) allows a Java object that executes on one machine to invoke a method of a Java object that executes on another machine. </a:t>
            </a:r>
          </a:p>
          <a:p>
            <a:endParaRPr lang="en-US" sz="2800" dirty="0" smtClean="0"/>
          </a:p>
          <a:p>
            <a:r>
              <a:rPr lang="en-US" sz="2800" dirty="0" smtClean="0"/>
              <a:t>This is an important feature, because it allows you to build distributed applications.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b="1" dirty="0" smtClean="0">
                <a:solidFill>
                  <a:srgbClr val="FF0000"/>
                </a:solidFill>
              </a:rPr>
              <a:t>RMI Layers</a:t>
            </a:r>
            <a:endParaRPr lang="en-US" b="1" dirty="0">
              <a:solidFill>
                <a:srgbClr val="FF0000"/>
              </a:solidFill>
            </a:endParaRPr>
          </a:p>
        </p:txBody>
      </p:sp>
      <p:sp>
        <p:nvSpPr>
          <p:cNvPr id="3" name="Content Placeholder 2"/>
          <p:cNvSpPr>
            <a:spLocks noGrp="1"/>
          </p:cNvSpPr>
          <p:nvPr>
            <p:ph idx="1"/>
          </p:nvPr>
        </p:nvSpPr>
        <p:spPr>
          <a:xfrm>
            <a:off x="228600" y="914400"/>
            <a:ext cx="8915400" cy="5181600"/>
          </a:xfrm>
        </p:spPr>
        <p:txBody>
          <a:bodyPr>
            <a:noAutofit/>
          </a:bodyPr>
          <a:lstStyle/>
          <a:p>
            <a:pPr>
              <a:buNone/>
            </a:pPr>
            <a:r>
              <a:rPr lang="en-US" sz="2400" b="1" dirty="0" smtClean="0"/>
              <a:t>	Stub and Skeleton Layer</a:t>
            </a:r>
            <a:endParaRPr lang="en-US" sz="2400" dirty="0" smtClean="0"/>
          </a:p>
          <a:p>
            <a:r>
              <a:rPr lang="en-US" sz="2400" dirty="0" smtClean="0"/>
              <a:t>The stub and skeleton layer is responsible for marshaling and </a:t>
            </a:r>
            <a:r>
              <a:rPr lang="en-US" sz="2400" dirty="0" err="1" smtClean="0"/>
              <a:t>unmarshaling</a:t>
            </a:r>
            <a:r>
              <a:rPr lang="en-US" sz="2400" dirty="0" smtClean="0"/>
              <a:t> the data and transmitting and receiving them to/from the Remote Reference Layer </a:t>
            </a:r>
          </a:p>
          <a:p>
            <a:pPr>
              <a:buNone/>
            </a:pPr>
            <a:r>
              <a:rPr lang="en-US" sz="2400" b="1" dirty="0" smtClean="0"/>
              <a:t>	Remote Reference Layer</a:t>
            </a:r>
          </a:p>
          <a:p>
            <a:r>
              <a:rPr lang="en-US" sz="2400" dirty="0" smtClean="0"/>
              <a:t>The Remote reference layer is responsible for carrying out the invocation. </a:t>
            </a:r>
          </a:p>
          <a:p>
            <a:pPr>
              <a:buNone/>
            </a:pPr>
            <a:r>
              <a:rPr lang="en-US" sz="2400" b="1" dirty="0" smtClean="0"/>
              <a:t>	Transport Layer</a:t>
            </a:r>
          </a:p>
          <a:p>
            <a:r>
              <a:rPr lang="en-US" sz="2400" dirty="0" smtClean="0"/>
              <a:t>The Transport layer is responsible for setting up connections, managing requests, monitoring them and listening for incoming calls </a:t>
            </a:r>
          </a:p>
          <a:p>
            <a:endParaRPr lang="en-US" sz="2400" b="1" dirty="0"/>
          </a:p>
        </p:txBody>
      </p:sp>
      <p:pic>
        <p:nvPicPr>
          <p:cNvPr id="4" name="Picture 3" descr="index.png"/>
          <p:cNvPicPr>
            <a:picLocks noChangeAspect="1"/>
          </p:cNvPicPr>
          <p:nvPr/>
        </p:nvPicPr>
        <p:blipFill>
          <a:blip r:embed="rId2"/>
          <a:stretch>
            <a:fillRect/>
          </a:stretch>
        </p:blipFill>
        <p:spPr>
          <a:xfrm>
            <a:off x="2705099" y="4942485"/>
            <a:ext cx="3619501" cy="1915515"/>
          </a:xfrm>
          <a:prstGeom prst="rect">
            <a:avLst/>
          </a:prstGeom>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mi-2.gif"/>
          <p:cNvPicPr>
            <a:picLocks noChangeAspect="1"/>
          </p:cNvPicPr>
          <p:nvPr/>
        </p:nvPicPr>
        <p:blipFill>
          <a:blip r:embed="rId2"/>
          <a:stretch>
            <a:fillRect/>
          </a:stretch>
        </p:blipFill>
        <p:spPr>
          <a:xfrm>
            <a:off x="4267200" y="4410371"/>
            <a:ext cx="4800599" cy="2447629"/>
          </a:xfrm>
          <a:prstGeom prst="rect">
            <a:avLst/>
          </a:prstGeom>
        </p:spPr>
      </p:pic>
      <p:sp>
        <p:nvSpPr>
          <p:cNvPr id="2" name="Title 1"/>
          <p:cNvSpPr>
            <a:spLocks noGrp="1"/>
          </p:cNvSpPr>
          <p:nvPr>
            <p:ph type="title"/>
          </p:nvPr>
        </p:nvSpPr>
        <p:spPr>
          <a:xfrm>
            <a:off x="457200" y="0"/>
            <a:ext cx="8229600" cy="990600"/>
          </a:xfrm>
        </p:spPr>
        <p:txBody>
          <a:bodyPr>
            <a:normAutofit/>
          </a:bodyPr>
          <a:lstStyle/>
          <a:p>
            <a:r>
              <a:rPr lang="en-US" dirty="0" smtClean="0">
                <a:solidFill>
                  <a:srgbClr val="FF0000"/>
                </a:solidFill>
              </a:rPr>
              <a:t>RMI Mechanism</a:t>
            </a:r>
            <a:endParaRPr lang="en-US" b="1" dirty="0">
              <a:solidFill>
                <a:srgbClr val="FF0000"/>
              </a:solidFill>
            </a:endParaRPr>
          </a:p>
        </p:txBody>
      </p:sp>
      <p:sp>
        <p:nvSpPr>
          <p:cNvPr id="3" name="Content Placeholder 2"/>
          <p:cNvSpPr>
            <a:spLocks noGrp="1"/>
          </p:cNvSpPr>
          <p:nvPr>
            <p:ph idx="1"/>
          </p:nvPr>
        </p:nvSpPr>
        <p:spPr>
          <a:xfrm>
            <a:off x="228600" y="914400"/>
            <a:ext cx="8915400" cy="5181600"/>
          </a:xfrm>
        </p:spPr>
        <p:txBody>
          <a:bodyPr>
            <a:noAutofit/>
          </a:bodyPr>
          <a:lstStyle/>
          <a:p>
            <a:r>
              <a:rPr lang="en-US" sz="2400" b="1" dirty="0" smtClean="0"/>
              <a:t>Locate remote objects.</a:t>
            </a:r>
            <a:r>
              <a:rPr lang="en-US" sz="2400" dirty="0" smtClean="0"/>
              <a:t> Applications can use various mechanisms to obtain references to remote objects. For example, an application can register its remote objects with RMI's simple naming facility, the RMI registry. </a:t>
            </a:r>
          </a:p>
          <a:p>
            <a:r>
              <a:rPr lang="en-US" sz="2400" b="1" dirty="0" smtClean="0"/>
              <a:t>Communicate with remote objects.</a:t>
            </a:r>
            <a:r>
              <a:rPr lang="en-US" sz="2400" dirty="0" smtClean="0"/>
              <a:t> Details of communication between remote objects are handled by RMI. </a:t>
            </a:r>
          </a:p>
          <a:p>
            <a:r>
              <a:rPr lang="en-US" sz="2400" b="1" dirty="0" smtClean="0"/>
              <a:t>Load class definitions for objects that are passed around.</a:t>
            </a:r>
            <a:r>
              <a:rPr lang="en-US" sz="2400" dirty="0" smtClean="0"/>
              <a:t> Because RMI enables objects to be passed back and forth, it provides mechanisms for loading an object's class definitions as well as for transmitting an object's data.</a:t>
            </a:r>
            <a:endParaRPr lang="en-US" sz="24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RMI Registry</a:t>
            </a:r>
            <a:endParaRPr lang="en-US" b="1" dirty="0">
              <a:solidFill>
                <a:srgbClr val="FF0000"/>
              </a:solidFill>
            </a:endParaRPr>
          </a:p>
        </p:txBody>
      </p:sp>
      <p:sp>
        <p:nvSpPr>
          <p:cNvPr id="3" name="Content Placeholder 2"/>
          <p:cNvSpPr>
            <a:spLocks noGrp="1"/>
          </p:cNvSpPr>
          <p:nvPr>
            <p:ph idx="1"/>
          </p:nvPr>
        </p:nvSpPr>
        <p:spPr>
          <a:xfrm>
            <a:off x="228600" y="1066800"/>
            <a:ext cx="8915400" cy="5181600"/>
          </a:xfrm>
        </p:spPr>
        <p:txBody>
          <a:bodyPr>
            <a:noAutofit/>
          </a:bodyPr>
          <a:lstStyle/>
          <a:p>
            <a:r>
              <a:rPr lang="en-US" sz="2400" dirty="0" smtClean="0"/>
              <a:t>Essentially the RMI registry is a place for the server to register services it offers and a place for clients to query for those services.</a:t>
            </a:r>
          </a:p>
          <a:p>
            <a:r>
              <a:rPr lang="en-US" sz="2400" dirty="0" smtClean="0"/>
              <a:t>RMI Registry acts a broker between RMI servers and the clients.</a:t>
            </a:r>
          </a:p>
          <a:p>
            <a:pPr>
              <a:buNone/>
            </a:pPr>
            <a:endParaRPr lang="en-US" sz="2400" b="1" dirty="0" smtClean="0"/>
          </a:p>
          <a:p>
            <a:pPr>
              <a:buNone/>
            </a:pPr>
            <a:r>
              <a:rPr lang="en-US" sz="2400" b="1" dirty="0" smtClean="0"/>
              <a:t>	A Simple Client/Server Application Using RMI</a:t>
            </a:r>
          </a:p>
          <a:p>
            <a:r>
              <a:rPr lang="en-US" sz="2400" dirty="0" smtClean="0"/>
              <a:t>This section provides step-by-step directions for building a simple client/server application by using RMI. The server receives a request from a client, processes it, and returns a result.</a:t>
            </a:r>
          </a:p>
          <a:p>
            <a:endParaRPr lang="en-US" sz="2400" i="1" dirty="0" smtClean="0"/>
          </a:p>
        </p:txBody>
      </p:sp>
      <p:graphicFrame>
        <p:nvGraphicFramePr>
          <p:cNvPr id="4" name="Object 3"/>
          <p:cNvGraphicFramePr>
            <a:graphicFrameLocks noChangeAspect="1"/>
          </p:cNvGraphicFramePr>
          <p:nvPr/>
        </p:nvGraphicFramePr>
        <p:xfrm>
          <a:off x="685800" y="4876800"/>
          <a:ext cx="1231900" cy="685800"/>
        </p:xfrm>
        <a:graphic>
          <a:graphicData uri="http://schemas.openxmlformats.org/presentationml/2006/ole">
            <p:oleObj spid="_x0000_s36866" name="Packager Shell Object" showAsIcon="1" r:id="rId3" imgW="1232280" imgH="685800" progId="Package">
              <p:embed/>
            </p:oleObj>
          </a:graphicData>
        </a:graphic>
      </p:graphicFrame>
      <p:graphicFrame>
        <p:nvGraphicFramePr>
          <p:cNvPr id="5" name="Object 4"/>
          <p:cNvGraphicFramePr>
            <a:graphicFrameLocks noChangeAspect="1"/>
          </p:cNvGraphicFramePr>
          <p:nvPr/>
        </p:nvGraphicFramePr>
        <p:xfrm>
          <a:off x="2336800" y="4876800"/>
          <a:ext cx="1244600" cy="685800"/>
        </p:xfrm>
        <a:graphic>
          <a:graphicData uri="http://schemas.openxmlformats.org/presentationml/2006/ole">
            <p:oleObj spid="_x0000_s36867" name="Packager Shell Object" showAsIcon="1" r:id="rId4" imgW="1244880" imgH="685800" progId="Package">
              <p:embed/>
            </p:oleObj>
          </a:graphicData>
        </a:graphic>
      </p:graphicFrame>
      <p:graphicFrame>
        <p:nvGraphicFramePr>
          <p:cNvPr id="6" name="Object 5"/>
          <p:cNvGraphicFramePr>
            <a:graphicFrameLocks noChangeAspect="1"/>
          </p:cNvGraphicFramePr>
          <p:nvPr/>
        </p:nvGraphicFramePr>
        <p:xfrm>
          <a:off x="3632200" y="4876800"/>
          <a:ext cx="1625600" cy="685800"/>
        </p:xfrm>
        <a:graphic>
          <a:graphicData uri="http://schemas.openxmlformats.org/presentationml/2006/ole">
            <p:oleObj spid="_x0000_s36868" name="Packager Shell Object" showAsIcon="1" r:id="rId5" imgW="1626120" imgH="685800" progId="Package">
              <p:embed/>
            </p:oleObj>
          </a:graphicData>
        </a:graphic>
      </p:graphicFrame>
      <p:graphicFrame>
        <p:nvGraphicFramePr>
          <p:cNvPr id="7" name="Object 6"/>
          <p:cNvGraphicFramePr>
            <a:graphicFrameLocks noChangeAspect="1"/>
          </p:cNvGraphicFramePr>
          <p:nvPr/>
        </p:nvGraphicFramePr>
        <p:xfrm>
          <a:off x="5549900" y="4876800"/>
          <a:ext cx="1536700" cy="685800"/>
        </p:xfrm>
        <a:graphic>
          <a:graphicData uri="http://schemas.openxmlformats.org/presentationml/2006/ole">
            <p:oleObj spid="_x0000_s36869" name="Packager Shell Object" r:id="rId6" imgW="1537200" imgH="685800" progId="Package">
              <p:embed/>
            </p:oleObj>
          </a:graphicData>
        </a:graphic>
      </p:graphicFrame>
      <p:graphicFrame>
        <p:nvGraphicFramePr>
          <p:cNvPr id="9" name="Object 8"/>
          <p:cNvGraphicFramePr>
            <a:graphicFrameLocks noChangeAspect="1"/>
          </p:cNvGraphicFramePr>
          <p:nvPr/>
        </p:nvGraphicFramePr>
        <p:xfrm>
          <a:off x="7467600" y="4876800"/>
          <a:ext cx="914400" cy="771525"/>
        </p:xfrm>
        <a:graphic>
          <a:graphicData uri="http://schemas.openxmlformats.org/presentationml/2006/ole">
            <p:oleObj spid="_x0000_s36871" name="Packager Shell Object" showAsIcon="1" r:id="rId7" imgW="914400" imgH="771480" progId="Package">
              <p:embed/>
            </p:oleObj>
          </a:graphicData>
        </a:graphic>
      </p:graphicFrame>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a:bodyPr>
          <a:lstStyle/>
          <a:p>
            <a:r>
              <a:rPr lang="en-US" b="1" dirty="0" smtClean="0">
                <a:solidFill>
                  <a:srgbClr val="FF0000"/>
                </a:solidFill>
              </a:rPr>
              <a:t>Java Network Programming</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Network Programming</a:t>
            </a:r>
            <a:endParaRPr lang="en-US" b="1" dirty="0">
              <a:solidFill>
                <a:srgbClr val="FF0000"/>
              </a:solidFill>
            </a:endParaRPr>
          </a:p>
        </p:txBody>
      </p:sp>
      <p:sp>
        <p:nvSpPr>
          <p:cNvPr id="3" name="Content Placeholder 2"/>
          <p:cNvSpPr>
            <a:spLocks noGrp="1"/>
          </p:cNvSpPr>
          <p:nvPr>
            <p:ph idx="1"/>
          </p:nvPr>
        </p:nvSpPr>
        <p:spPr>
          <a:xfrm>
            <a:off x="228600" y="990600"/>
            <a:ext cx="8915400" cy="5791200"/>
          </a:xfrm>
        </p:spPr>
        <p:txBody>
          <a:bodyPr>
            <a:noAutofit/>
          </a:bodyPr>
          <a:lstStyle/>
          <a:p>
            <a:pPr>
              <a:buNone/>
            </a:pPr>
            <a:r>
              <a:rPr lang="en-US" sz="2400" b="1" dirty="0" smtClean="0"/>
              <a:t>	Introduction to Network Programming</a:t>
            </a:r>
          </a:p>
          <a:p>
            <a:r>
              <a:rPr lang="en-US" sz="2400" dirty="0" smtClean="0"/>
              <a:t>The term </a:t>
            </a:r>
            <a:r>
              <a:rPr lang="en-US" sz="2400" i="1" dirty="0" smtClean="0"/>
              <a:t>network programming</a:t>
            </a:r>
            <a:r>
              <a:rPr lang="en-US" sz="2400" dirty="0" smtClean="0"/>
              <a:t> refers to writing programs that execute across multiple devices (computers), in which the devices are all connected to each other using a network.</a:t>
            </a:r>
          </a:p>
          <a:p>
            <a:r>
              <a:rPr lang="en-US" sz="2400" dirty="0" smtClean="0"/>
              <a:t>The java.net package of the J2SE APIs contains a collection of classes and interfaces that provide the low-level communication details, allowing you to write programs that focus on solving the problem at hand.</a:t>
            </a:r>
            <a:endParaRPr lang="en-US" sz="2400" i="1" dirty="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Network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TCP:</a:t>
            </a:r>
            <a:r>
              <a:rPr lang="en-US" sz="2400" dirty="0" smtClean="0"/>
              <a:t> </a:t>
            </a:r>
          </a:p>
          <a:p>
            <a:pPr>
              <a:buNone/>
            </a:pPr>
            <a:r>
              <a:rPr lang="en-US" sz="2400" dirty="0" smtClean="0"/>
              <a:t>	TCP stands for Transmission Control Protocol, which allows for reliable communication between two applications. TCP is typically used over the Internet Protocol, which is referred to as TCP/IP.</a:t>
            </a:r>
          </a:p>
          <a:p>
            <a:endParaRPr lang="en-US" sz="800" dirty="0" smtClean="0"/>
          </a:p>
          <a:p>
            <a:pPr>
              <a:buNone/>
            </a:pPr>
            <a:r>
              <a:rPr lang="en-US" sz="2400" b="1" dirty="0" smtClean="0"/>
              <a:t>	UDP:</a:t>
            </a:r>
            <a:r>
              <a:rPr lang="en-US" sz="2400" dirty="0" smtClean="0"/>
              <a:t> </a:t>
            </a:r>
          </a:p>
          <a:p>
            <a:pPr>
              <a:buNone/>
            </a:pPr>
            <a:r>
              <a:rPr lang="en-US" sz="2400" dirty="0" smtClean="0"/>
              <a:t>	UDP stands for User Datagram Protocol, a connection-less protocol that allows for packets of data to be transmitted between applications.</a:t>
            </a:r>
          </a:p>
          <a:p>
            <a:endParaRPr lang="en-US" sz="800" i="1" dirty="0" smtClean="0"/>
          </a:p>
          <a:p>
            <a:r>
              <a:rPr lang="en-US" sz="2400" dirty="0" smtClean="0"/>
              <a:t>The speed for TCP is slower than UDP. UDP is faster because there is no error-checking for packets. </a:t>
            </a:r>
          </a:p>
          <a:p>
            <a:r>
              <a:rPr lang="en-US" sz="2400" dirty="0" smtClean="0"/>
              <a:t>In TCP, there is absolute guarantee that the data transferred remains intact and arrives in the same order in which it was sent.  In UDP, there is no guarantee that the messages or packets sent would reach at all.</a:t>
            </a:r>
            <a:endParaRPr lang="en-US" sz="2400" i="1" dirty="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Network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IP Address :</a:t>
            </a:r>
            <a:r>
              <a:rPr lang="en-US" sz="2400" dirty="0" smtClean="0"/>
              <a:t>  (Ex: 192.168.1.1)</a:t>
            </a:r>
          </a:p>
          <a:p>
            <a:pPr>
              <a:buNone/>
            </a:pPr>
            <a:r>
              <a:rPr lang="en-US" sz="2400" dirty="0" smtClean="0"/>
              <a:t>	An Internet Protocol </a:t>
            </a:r>
            <a:r>
              <a:rPr lang="en-US" sz="2400" i="1" dirty="0" smtClean="0"/>
              <a:t>address</a:t>
            </a:r>
            <a:r>
              <a:rPr lang="en-US" sz="2400" dirty="0" smtClean="0"/>
              <a:t> (</a:t>
            </a:r>
            <a:r>
              <a:rPr lang="en-US" sz="2400" i="1" dirty="0" smtClean="0"/>
              <a:t>IP address</a:t>
            </a:r>
            <a:r>
              <a:rPr lang="en-US" sz="2400" dirty="0" smtClean="0"/>
              <a:t>) is a numerical label assigned to each device (e.g., computer, printer) participating in a computer network that uses the Internet Protocol for communication.</a:t>
            </a:r>
          </a:p>
          <a:p>
            <a:endParaRPr lang="en-US" sz="800" dirty="0" smtClean="0"/>
          </a:p>
          <a:p>
            <a:pPr>
              <a:buNone/>
            </a:pPr>
            <a:r>
              <a:rPr lang="en-US" sz="2400" b="1" dirty="0" smtClean="0"/>
              <a:t>	Port Number:</a:t>
            </a:r>
            <a:r>
              <a:rPr lang="en-US" sz="2400" dirty="0" smtClean="0"/>
              <a:t> </a:t>
            </a:r>
          </a:p>
          <a:p>
            <a:pPr>
              <a:buNone/>
            </a:pPr>
            <a:r>
              <a:rPr lang="en-US" sz="2400" dirty="0" smtClean="0"/>
              <a:t>	In </a:t>
            </a:r>
            <a:r>
              <a:rPr lang="en-US" sz="2400" b="1" dirty="0" smtClean="0"/>
              <a:t>TCP/IP</a:t>
            </a:r>
            <a:r>
              <a:rPr lang="en-US" sz="2400" dirty="0" smtClean="0"/>
              <a:t> and </a:t>
            </a:r>
            <a:r>
              <a:rPr lang="en-US" sz="2400" b="1" dirty="0" smtClean="0"/>
              <a:t>UDP</a:t>
            </a:r>
            <a:r>
              <a:rPr lang="en-US" sz="2400" dirty="0" smtClean="0"/>
              <a:t> networks, an endpoint to a logical connection. The port number identifies what type of port it is. For example, port 80 is used for HTTP traffic.</a:t>
            </a:r>
          </a:p>
          <a:p>
            <a:endParaRPr lang="en-US" sz="800" i="1" dirty="0" smtClean="0"/>
          </a:p>
          <a:p>
            <a:pPr>
              <a:buNone/>
            </a:pPr>
            <a:r>
              <a:rPr lang="en-US" sz="2400" dirty="0" smtClean="0"/>
              <a:t>	</a:t>
            </a:r>
            <a:endParaRPr lang="en-US" sz="2400" i="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1892</TotalTime>
  <Words>2790</Words>
  <Application>Microsoft Office PowerPoint</Application>
  <PresentationFormat>On-screen Show (4:3)</PresentationFormat>
  <Paragraphs>1023</Paragraphs>
  <Slides>133</Slides>
  <Notes>79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133</vt:i4>
      </vt:variant>
    </vt:vector>
  </HeadingPairs>
  <TitlesOfParts>
    <vt:vector size="136" baseType="lpstr">
      <vt:lpstr>Office Theme</vt:lpstr>
      <vt:lpstr>Packager Shell Object</vt:lpstr>
      <vt:lpstr>Package</vt:lpstr>
      <vt:lpstr>Advanced Java Programming B.Sc.CSIT Seventh Semester</vt:lpstr>
      <vt:lpstr>Unit 1. Programming In Java</vt:lpstr>
      <vt:lpstr>1.1 Introduction to Java</vt:lpstr>
      <vt:lpstr>Java Architecture</vt:lpstr>
      <vt:lpstr>Java Architecture</vt:lpstr>
      <vt:lpstr>Java Architecture</vt:lpstr>
      <vt:lpstr>Advantages of Java</vt:lpstr>
      <vt:lpstr>PATH and CLASSPATH Variables</vt:lpstr>
      <vt:lpstr>Compiling and Running Java Programs </vt:lpstr>
      <vt:lpstr>1.2 Class and Object</vt:lpstr>
      <vt:lpstr>1.2 Class and Object</vt:lpstr>
      <vt:lpstr>Creating Classes</vt:lpstr>
      <vt:lpstr>Creating Classes</vt:lpstr>
      <vt:lpstr>Interfaces</vt:lpstr>
      <vt:lpstr>Interfaces</vt:lpstr>
      <vt:lpstr>Interfaces</vt:lpstr>
      <vt:lpstr>Access Modifiers</vt:lpstr>
      <vt:lpstr>Arrays</vt:lpstr>
      <vt:lpstr>Packages </vt:lpstr>
      <vt:lpstr>Packages </vt:lpstr>
      <vt:lpstr>Packages </vt:lpstr>
      <vt:lpstr>Packages </vt:lpstr>
      <vt:lpstr>Inheritance</vt:lpstr>
      <vt:lpstr>Inheritance</vt:lpstr>
      <vt:lpstr>Inheritance</vt:lpstr>
      <vt:lpstr>1.3 Exception Handling and Threading</vt:lpstr>
      <vt:lpstr>Exception Handling</vt:lpstr>
      <vt:lpstr>Exception Handling</vt:lpstr>
      <vt:lpstr>Exception Handling</vt:lpstr>
      <vt:lpstr>Exception Handling</vt:lpstr>
      <vt:lpstr>Creating Multithreaded Programs</vt:lpstr>
      <vt:lpstr>Creating Multithreaded Programs</vt:lpstr>
      <vt:lpstr>Creating Multithreaded Programs</vt:lpstr>
      <vt:lpstr>Creating Multithreaded Programs</vt:lpstr>
      <vt:lpstr>Creating Multithreaded Programs</vt:lpstr>
      <vt:lpstr>1.4 File IO:</vt:lpstr>
      <vt:lpstr>File IO</vt:lpstr>
      <vt:lpstr>I/O Stream Classes</vt:lpstr>
      <vt:lpstr>Byte Streams</vt:lpstr>
      <vt:lpstr>Byte Streams</vt:lpstr>
      <vt:lpstr>Character Streams</vt:lpstr>
      <vt:lpstr>Character Streams</vt:lpstr>
      <vt:lpstr>Reading File</vt:lpstr>
      <vt:lpstr>Writing to File</vt:lpstr>
      <vt:lpstr>File Input Stream</vt:lpstr>
      <vt:lpstr>RandomAccessFile</vt:lpstr>
      <vt:lpstr>RandomAccessFile</vt:lpstr>
      <vt:lpstr>File IO</vt:lpstr>
      <vt:lpstr>Introduction to Java NIO</vt:lpstr>
      <vt:lpstr>Unit 2: User Interface Components with Swing</vt:lpstr>
      <vt:lpstr>2.1 Swing and MVC Design Patterns</vt:lpstr>
      <vt:lpstr>Design Patterns</vt:lpstr>
      <vt:lpstr>MVC Pattern</vt:lpstr>
      <vt:lpstr>MVC Pattern</vt:lpstr>
      <vt:lpstr>MVC Analysis of Swing Buttons</vt:lpstr>
      <vt:lpstr>Swing Container Hierarchy</vt:lpstr>
      <vt:lpstr>2.2 Layout Management</vt:lpstr>
      <vt:lpstr>Layout Management</vt:lpstr>
      <vt:lpstr>Layout Management</vt:lpstr>
      <vt:lpstr>Layout Management</vt:lpstr>
      <vt:lpstr>Layout Management</vt:lpstr>
      <vt:lpstr>Layout Management</vt:lpstr>
      <vt:lpstr>Layout Management</vt:lpstr>
      <vt:lpstr>Layout Management</vt:lpstr>
      <vt:lpstr>Layout Management</vt:lpstr>
      <vt:lpstr>2.3 Text Input</vt:lpstr>
      <vt:lpstr>2.4 Choice Components:</vt:lpstr>
      <vt:lpstr>2.5 Menus:</vt:lpstr>
      <vt:lpstr>2.5 Menus:</vt:lpstr>
      <vt:lpstr>2.5 Menus:</vt:lpstr>
      <vt:lpstr>2.5 Menus:</vt:lpstr>
      <vt:lpstr>2.6 Dialog Boxes:</vt:lpstr>
      <vt:lpstr>2.6 Dialog Boxes:</vt:lpstr>
      <vt:lpstr>2.6 Dialog Boxes:</vt:lpstr>
      <vt:lpstr>2.6 Dialog Boxes:</vt:lpstr>
      <vt:lpstr>2.6 Dialog Boxes:</vt:lpstr>
      <vt:lpstr>2.6 Dialog Boxes:</vt:lpstr>
      <vt:lpstr>2.6 Dialog Boxes:</vt:lpstr>
      <vt:lpstr>2.6 Dialog Boxes:</vt:lpstr>
      <vt:lpstr>2.6 Dialog Boxes:</vt:lpstr>
      <vt:lpstr>Java Architecture</vt:lpstr>
      <vt:lpstr>Local Applets </vt:lpstr>
      <vt:lpstr>Remote Applets </vt:lpstr>
      <vt:lpstr>Remote Applets </vt:lpstr>
      <vt:lpstr>Life Cycle of an Applet</vt:lpstr>
      <vt:lpstr>Life Cycle of an Applet</vt:lpstr>
      <vt:lpstr>Life Cycle of an Applet</vt:lpstr>
      <vt:lpstr>Life Cycle of an Applet</vt:lpstr>
      <vt:lpstr>Distributed Application using RMI</vt:lpstr>
      <vt:lpstr>Distributed Application</vt:lpstr>
      <vt:lpstr>Distributed Application</vt:lpstr>
      <vt:lpstr>Remote Method Invocation (RMI)</vt:lpstr>
      <vt:lpstr>RMI Layers</vt:lpstr>
      <vt:lpstr>RMI Mechanism</vt:lpstr>
      <vt:lpstr>RMI Registry</vt:lpstr>
      <vt:lpstr>Java Network Programming</vt:lpstr>
      <vt:lpstr>Java Network Programming</vt:lpstr>
      <vt:lpstr>Java Network Programming</vt:lpstr>
      <vt:lpstr>Java Network Programming</vt:lpstr>
      <vt:lpstr>Java Network Programming</vt:lpstr>
      <vt:lpstr>Java Network Programming</vt:lpstr>
      <vt:lpstr>Java Network Programming</vt:lpstr>
      <vt:lpstr>Java Network Programming</vt:lpstr>
      <vt:lpstr>Java Network Programming</vt:lpstr>
      <vt:lpstr>Java Database Programming</vt:lpstr>
      <vt:lpstr>Java Database Programming</vt:lpstr>
      <vt:lpstr>Java Database Programming</vt:lpstr>
      <vt:lpstr>Java Database Programming</vt:lpstr>
      <vt:lpstr>Java Database Programming</vt:lpstr>
      <vt:lpstr>Java Database Programming</vt:lpstr>
      <vt:lpstr>Java Database Programming</vt:lpstr>
      <vt:lpstr>Java Database Programming</vt:lpstr>
      <vt:lpstr>Web Programming Using Java Servlet APIs</vt:lpstr>
      <vt:lpstr>Web Programming Using Java Servlet APIs</vt:lpstr>
      <vt:lpstr>Web Programming Using Java Servlet APIs</vt:lpstr>
      <vt:lpstr>Web Programming Using Java Servlet APIs</vt:lpstr>
      <vt:lpstr>Web Programming Using Java Servlet APIs</vt:lpstr>
      <vt:lpstr>Web Programming Using Java Servlet APIs</vt:lpstr>
      <vt:lpstr>Web Programming Using Java Servlet APIs</vt:lpstr>
      <vt:lpstr>Web Programming Using Java Servlet APIs</vt:lpstr>
      <vt:lpstr>Web Programming Using Java Servlet APIs</vt:lpstr>
      <vt:lpstr>Web Programming Using Java Servlet APIs</vt:lpstr>
      <vt:lpstr>Web Programming Using Java Servlet APIs</vt:lpstr>
      <vt:lpstr>Web Programming Using Java Servlet APIs</vt:lpstr>
      <vt:lpstr>Web Programming Using Java Servlet APIs</vt:lpstr>
      <vt:lpstr>Web Programming Using Java Servlet APIs</vt:lpstr>
      <vt:lpstr>Web Programming Using Java Servlet APIs</vt:lpstr>
      <vt:lpstr>Introductory Concept of Java Beans</vt:lpstr>
      <vt:lpstr>Introductory Concept of Java Beans</vt:lpstr>
      <vt:lpstr>Introductory Concept of Java Beans</vt:lpstr>
      <vt:lpstr>Introductory Concept of Java Beans</vt:lpstr>
      <vt:lpstr>Introductory Concept of Java Beans</vt:lpstr>
      <vt:lpstr>Questions ???</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and Remote Applets</dc:title>
  <dc:creator>Prabhat</dc:creator>
  <cp:lastModifiedBy>Prabhat</cp:lastModifiedBy>
  <cp:revision>320</cp:revision>
  <dcterms:created xsi:type="dcterms:W3CDTF">2014-12-22T14:30:12Z</dcterms:created>
  <dcterms:modified xsi:type="dcterms:W3CDTF">2015-03-14T13:57:29Z</dcterms:modified>
</cp:coreProperties>
</file>