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73" r:id="rId3"/>
    <p:sldId id="257" r:id="rId4"/>
    <p:sldId id="258" r:id="rId5"/>
    <p:sldId id="259" r:id="rId6"/>
    <p:sldId id="260" r:id="rId7"/>
    <p:sldId id="261" r:id="rId8"/>
    <p:sldId id="264" r:id="rId9"/>
    <p:sldId id="262" r:id="rId10"/>
    <p:sldId id="263" r:id="rId11"/>
    <p:sldId id="266" r:id="rId12"/>
    <p:sldId id="267" r:id="rId13"/>
    <p:sldId id="268" r:id="rId14"/>
    <p:sldId id="269" r:id="rId15"/>
    <p:sldId id="271" r:id="rId16"/>
    <p:sldId id="270" r:id="rId17"/>
    <p:sldId id="272" r:id="rId18"/>
    <p:sldId id="274" r:id="rId19"/>
    <p:sldId id="275" r:id="rId20"/>
    <p:sldId id="276" r:id="rId21"/>
    <p:sldId id="277" r:id="rId22"/>
    <p:sldId id="278" r:id="rId23"/>
    <p:sldId id="279" r:id="rId24"/>
    <p:sldId id="280" r:id="rId25"/>
    <p:sldId id="281" r:id="rId26"/>
    <p:sldId id="284" r:id="rId27"/>
    <p:sldId id="283" r:id="rId28"/>
    <p:sldId id="286" r:id="rId29"/>
    <p:sldId id="287" r:id="rId30"/>
    <p:sldId id="285" r:id="rId31"/>
    <p:sldId id="288" r:id="rId32"/>
    <p:sldId id="289" r:id="rId33"/>
    <p:sldId id="290" r:id="rId34"/>
    <p:sldId id="293" r:id="rId35"/>
    <p:sldId id="294" r:id="rId36"/>
    <p:sldId id="291" r:id="rId37"/>
    <p:sldId id="292" r:id="rId38"/>
    <p:sldId id="295" r:id="rId39"/>
    <p:sldId id="296" r:id="rId40"/>
    <p:sldId id="297" r:id="rId41"/>
    <p:sldId id="298" r:id="rId42"/>
    <p:sldId id="299" r:id="rId43"/>
    <p:sldId id="300" r:id="rId44"/>
    <p:sldId id="301" r:id="rId45"/>
    <p:sldId id="302" r:id="rId46"/>
    <p:sldId id="303" r:id="rId47"/>
    <p:sldId id="304" r:id="rId48"/>
    <p:sldId id="316" r:id="rId49"/>
    <p:sldId id="305" r:id="rId50"/>
    <p:sldId id="306" r:id="rId51"/>
    <p:sldId id="307" r:id="rId52"/>
    <p:sldId id="308" r:id="rId53"/>
    <p:sldId id="309" r:id="rId54"/>
    <p:sldId id="311" r:id="rId55"/>
    <p:sldId id="310" r:id="rId56"/>
    <p:sldId id="312" r:id="rId57"/>
    <p:sldId id="313" r:id="rId58"/>
    <p:sldId id="314" r:id="rId59"/>
    <p:sldId id="315" r:id="rId60"/>
    <p:sldId id="317" r:id="rId61"/>
    <p:sldId id="318" r:id="rId62"/>
    <p:sldId id="319" r:id="rId63"/>
    <p:sldId id="320" r:id="rId64"/>
    <p:sldId id="321" r:id="rId65"/>
    <p:sldId id="323" r:id="rId66"/>
    <p:sldId id="322" r:id="rId67"/>
    <p:sldId id="324" r:id="rId68"/>
    <p:sldId id="265"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9711AE-F65A-4C5C-9404-A2CFAC7231C4}" type="datetimeFigureOut">
              <a:rPr lang="en-US" smtClean="0"/>
              <a:pPr/>
              <a:t>1/31/2015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6A38F-98B1-4856-9445-B8A1434A1D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Data"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Buffer</a:t>
            </a:r>
            <a:r>
              <a:rPr lang="en-US" dirty="0" smtClean="0"/>
              <a:t> is a region of a physical memory storage used to temporarily store </a:t>
            </a:r>
            <a:r>
              <a:rPr lang="en-US" dirty="0" smtClean="0">
                <a:hlinkClick r:id="rId3" tooltip="Data"/>
              </a:rPr>
              <a:t>data</a:t>
            </a:r>
            <a:r>
              <a:rPr lang="en-US" dirty="0" smtClean="0"/>
              <a:t> while it is being moved from one place to another.</a:t>
            </a:r>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23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A process is an executing instance of an application.</a:t>
            </a:r>
          </a:p>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60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5BE47-5AF7-4125-BD6A-A06C7D9E0DCA}" type="datetimeFigureOut">
              <a:rPr lang="en-US" smtClean="0"/>
              <a:pPr/>
              <a:t>1/31/2015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5BE47-5AF7-4125-BD6A-A06C7D9E0DCA}"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5BE47-5AF7-4125-BD6A-A06C7D9E0DCA}" type="datetimeFigureOut">
              <a:rPr lang="en-US" smtClean="0"/>
              <a:pPr/>
              <a:t>1/31/2015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5BE47-5AF7-4125-BD6A-A06C7D9E0DCA}" type="datetimeFigureOut">
              <a:rPr lang="en-US" smtClean="0"/>
              <a:pPr/>
              <a:t>1/31/2015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5BE47-5AF7-4125-BD6A-A06C7D9E0DCA}" type="datetimeFigureOut">
              <a:rPr lang="en-US" smtClean="0"/>
              <a:pPr/>
              <a:t>1/31/2015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5BE47-5AF7-4125-BD6A-A06C7D9E0DCA}"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5BE47-5AF7-4125-BD6A-A06C7D9E0DCA}" type="datetimeFigureOut">
              <a:rPr lang="en-US" smtClean="0"/>
              <a:pPr/>
              <a:t>1/31/2015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BE47-5AF7-4125-BD6A-A06C7D9E0DCA}" type="datetimeFigureOut">
              <a:rPr lang="en-US" smtClean="0"/>
              <a:pPr/>
              <a:t>1/31/2015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5D5D1-DCFB-4D4C-9FD5-D9B0D2204F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ocs.oracle.com/javase/7/docs/api/java/io/FileOutputStream.html" TargetMode="External"/><Relationship Id="rId2" Type="http://schemas.openxmlformats.org/officeDocument/2006/relationships/hyperlink" Target="http://docs.oracle.com/javase/7/docs/api/java/io/FileInputStream.html"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io/InputStreamReader.html" TargetMode="External"/><Relationship Id="rId5" Type="http://schemas.openxmlformats.org/officeDocument/2006/relationships/hyperlink" Target="http://docs.oracle.com/javase/7/docs/api/java/io/FileWriter.html" TargetMode="External"/><Relationship Id="rId4" Type="http://schemas.openxmlformats.org/officeDocument/2006/relationships/hyperlink" Target="http://docs.oracle.com/javase/7/docs/api/java/io/FileReader.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3" Type="http://schemas.openxmlformats.org/officeDocument/2006/relationships/hyperlink" Target="http://docs.oracle.com/javase/8/docs/api/java/nio/Buffe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Cluster_(computing)" TargetMode="External"/><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en.wikipedia.org/wiki/Middleware" TargetMode="External"/><Relationship Id="rId7" Type="http://schemas.openxmlformats.org/officeDocument/2006/relationships/hyperlink" Target="http://en.wikipedia.org/wiki/Microsoft" TargetMode="External"/><Relationship Id="rId2" Type="http://schemas.openxmlformats.org/officeDocument/2006/relationships/hyperlink" Target="http://en.wikipedia.org/wiki/Programming_language" TargetMode="External"/><Relationship Id="rId1" Type="http://schemas.openxmlformats.org/officeDocument/2006/relationships/slideLayout" Target="../slideLayouts/slideLayout2.xml"/><Relationship Id="rId6" Type="http://schemas.openxmlformats.org/officeDocument/2006/relationships/hyperlink" Target="http://en.wikipedia.org/wiki/Operating_system" TargetMode="External"/><Relationship Id="rId5" Type="http://schemas.openxmlformats.org/officeDocument/2006/relationships/hyperlink" Target="http://en.wikipedia.org/wiki/Database_management_system" TargetMode="External"/><Relationship Id="rId4" Type="http://schemas.openxmlformats.org/officeDocument/2006/relationships/hyperlink" Target="http://en.wikipedia.org/wiki/Application_programming_interface" TargetMode="Externa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tomcat.apache.org/tomcat-5.5-doc/servletapi/javax/servlet/package-summary.html" TargetMode="External"/><Relationship Id="rId7" Type="http://schemas.openxmlformats.org/officeDocument/2006/relationships/hyperlink" Target="https://tomcat.apache.org/tomcat-5.5-doc/servletapi/javax/servlet/ServletContext.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tomcat.apache.org/tomcat-5.5-doc/servletapi/javax/servlet/ServletConfig.html" TargetMode="External"/><Relationship Id="rId5" Type="http://schemas.openxmlformats.org/officeDocument/2006/relationships/hyperlink" Target="https://tomcat.apache.org/tomcat-5.5-doc/servletapi/javax/servlet/Servlet.html" TargetMode="External"/><Relationship Id="rId4" Type="http://schemas.openxmlformats.org/officeDocument/2006/relationships/hyperlink" Target="https://tomcat.apache.org/tomcat-5.5-doc/servletapi/javax/servlet/RequestDispatcher.html" TargetMode="Externa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9.bin"/></Relationships>
</file>

<file path=ppt/slides/_rels/slide59.xml.rels><?xml version="1.0" encoding="UTF-8" standalone="yes"?>
<Relationships xmlns="http://schemas.openxmlformats.org/package/2006/relationships"><Relationship Id="rId3" Type="http://schemas.openxmlformats.org/officeDocument/2006/relationships/hyperlink" Target="http://localhost:8080/HelloWorl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www.allinterview.com/showanswers/2497.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javaworld.com/article/2077005/client-side-java/the-beanbox--sun-s-javabeans-test-container.html" TargetMode="External"/><Relationship Id="rId4" Type="http://schemas.openxmlformats.org/officeDocument/2006/relationships/hyperlink" Target="http://www.cs.wustl.edu/~kjg/cs102/Notes/JavaBeans/"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0.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470025"/>
          </a:xfrm>
        </p:spPr>
        <p:txBody>
          <a:bodyPr/>
          <a:lstStyle/>
          <a:p>
            <a:r>
              <a:rPr lang="en-US" b="1" dirty="0" smtClean="0">
                <a:solidFill>
                  <a:srgbClr val="FF0000"/>
                </a:solidFill>
              </a:rPr>
              <a:t>JAVA</a:t>
            </a:r>
            <a:endParaRPr lang="en-US" b="1" dirty="0">
              <a:solidFill>
                <a:srgbClr val="FF0000"/>
              </a:solidFill>
            </a:endParaRPr>
          </a:p>
        </p:txBody>
      </p:sp>
      <p:sp>
        <p:nvSpPr>
          <p:cNvPr id="4" name="TextBox 3"/>
          <p:cNvSpPr txBox="1"/>
          <p:nvPr/>
        </p:nvSpPr>
        <p:spPr>
          <a:xfrm>
            <a:off x="6629400" y="5943600"/>
            <a:ext cx="2286000" cy="369332"/>
          </a:xfrm>
          <a:prstGeom prst="rect">
            <a:avLst/>
          </a:prstGeom>
          <a:noFill/>
        </p:spPr>
        <p:txBody>
          <a:bodyPr wrap="square" rtlCol="0">
            <a:spAutoFit/>
          </a:bodyPr>
          <a:lstStyle/>
          <a:p>
            <a:r>
              <a:rPr lang="en-US" i="1" dirty="0" smtClean="0"/>
              <a:t>By </a:t>
            </a:r>
            <a:r>
              <a:rPr lang="en-US" i="1" dirty="0" err="1" smtClean="0"/>
              <a:t>Narayan</a:t>
            </a:r>
            <a:r>
              <a:rPr lang="en-US" i="1" dirty="0" smtClean="0"/>
              <a:t> </a:t>
            </a:r>
            <a:r>
              <a:rPr lang="en-US" i="1" dirty="0" err="1" smtClean="0"/>
              <a:t>Subedi</a:t>
            </a: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Life Cycle of an Applet</a:t>
            </a:r>
            <a:endParaRPr lang="en-US" b="1"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a:bodyPr>
          <a:lstStyle/>
          <a:p>
            <a:r>
              <a:rPr lang="en-US" b="1" dirty="0" smtClean="0"/>
              <a:t>paint:</a:t>
            </a:r>
            <a:r>
              <a:rPr lang="en-US" dirty="0" smtClean="0"/>
              <a:t> Invoked immediately after the start() method, and also any time the applet needs to repaint itself in the browser. The paint() method is actually inherited from the java.awt.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Java I/O</a:t>
            </a:r>
            <a:endParaRPr lang="en-US" b="1"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a:bodyPr>
          <a:lstStyle/>
          <a:p>
            <a:r>
              <a:rPr lang="en-US" b="1" dirty="0" smtClean="0"/>
              <a:t>File:</a:t>
            </a:r>
            <a:r>
              <a:rPr lang="en-US" dirty="0" smtClean="0"/>
              <a:t> </a:t>
            </a:r>
          </a:p>
          <a:p>
            <a:r>
              <a:rPr lang="en-US" dirty="0" err="1" smtClean="0"/>
              <a:t>java.io.File</a:t>
            </a:r>
            <a:endParaRPr lang="en-US" dirty="0" smtClean="0"/>
          </a:p>
          <a:p>
            <a:r>
              <a:rPr lang="en-US" dirty="0" smtClean="0"/>
              <a:t>An abstract representation of file and directory pathnames.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Java I/O</a:t>
            </a:r>
            <a:endParaRPr lang="en-US" b="1" dirty="0">
              <a:solidFill>
                <a:srgbClr val="FF0000"/>
              </a:solidFill>
            </a:endParaRPr>
          </a:p>
        </p:txBody>
      </p:sp>
      <p:sp>
        <p:nvSpPr>
          <p:cNvPr id="3" name="Content Placeholder 2"/>
          <p:cNvSpPr>
            <a:spLocks noGrp="1"/>
          </p:cNvSpPr>
          <p:nvPr>
            <p:ph idx="1"/>
          </p:nvPr>
        </p:nvSpPr>
        <p:spPr>
          <a:xfrm>
            <a:off x="228600" y="1600200"/>
            <a:ext cx="8915400" cy="4876800"/>
          </a:xfrm>
        </p:spPr>
        <p:txBody>
          <a:bodyPr>
            <a:normAutofit lnSpcReduction="10000"/>
          </a:bodyPr>
          <a:lstStyle/>
          <a:p>
            <a:r>
              <a:rPr lang="en-US" b="1" dirty="0" smtClean="0"/>
              <a:t>Directories:</a:t>
            </a:r>
            <a:r>
              <a:rPr lang="en-US" dirty="0" smtClean="0"/>
              <a:t> </a:t>
            </a:r>
          </a:p>
          <a:p>
            <a:r>
              <a:rPr lang="en-US" dirty="0" err="1" smtClean="0"/>
              <a:t>java.io.File</a:t>
            </a:r>
            <a:endParaRPr lang="en-US" dirty="0" smtClean="0"/>
          </a:p>
          <a:p>
            <a:r>
              <a:rPr lang="en-US" dirty="0" smtClean="0"/>
              <a:t>A directory is a File which can contains a list of other files and directories. You use </a:t>
            </a:r>
            <a:r>
              <a:rPr lang="en-US" b="1" dirty="0" smtClean="0"/>
              <a:t>File</a:t>
            </a:r>
            <a:r>
              <a:rPr lang="en-US" dirty="0" smtClean="0"/>
              <a:t> object to create directories, to list down files available in a directory. </a:t>
            </a:r>
          </a:p>
          <a:p>
            <a:pPr lvl="1">
              <a:buNone/>
            </a:pPr>
            <a:r>
              <a:rPr lang="en-US" i="1" dirty="0" smtClean="0"/>
              <a:t>String </a:t>
            </a:r>
            <a:r>
              <a:rPr lang="en-US" i="1" dirty="0" err="1" smtClean="0"/>
              <a:t>dirname</a:t>
            </a:r>
            <a:r>
              <a:rPr lang="en-US" i="1" dirty="0" smtClean="0"/>
              <a:t> = "/</a:t>
            </a:r>
            <a:r>
              <a:rPr lang="en-US" i="1" dirty="0" err="1" smtClean="0"/>
              <a:t>tmp</a:t>
            </a:r>
            <a:r>
              <a:rPr lang="en-US" i="1" dirty="0" smtClean="0"/>
              <a:t>/user/java/bin"; </a:t>
            </a:r>
          </a:p>
          <a:p>
            <a:pPr lvl="1">
              <a:buNone/>
            </a:pPr>
            <a:r>
              <a:rPr lang="en-US" i="1" dirty="0" smtClean="0"/>
              <a:t>File d = new File(</a:t>
            </a:r>
            <a:r>
              <a:rPr lang="en-US" i="1" dirty="0" err="1" smtClean="0"/>
              <a:t>dirname</a:t>
            </a:r>
            <a:r>
              <a:rPr lang="en-US" i="1" dirty="0" smtClean="0"/>
              <a:t>);</a:t>
            </a:r>
          </a:p>
          <a:p>
            <a:pPr lvl="1">
              <a:buNone/>
            </a:pPr>
            <a:r>
              <a:rPr lang="en-US" i="1" dirty="0" smtClean="0"/>
              <a:t> // Create directory now. </a:t>
            </a:r>
          </a:p>
          <a:p>
            <a:pPr lvl="1">
              <a:buNone/>
            </a:pPr>
            <a:r>
              <a:rPr lang="en-US" i="1" dirty="0" err="1" smtClean="0"/>
              <a:t>d.mkdirs</a:t>
            </a:r>
            <a:r>
              <a:rPr lang="en-US" i="1"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I/O Stream Classes</a:t>
            </a:r>
            <a:endParaRPr lang="en-US" b="1" dirty="0">
              <a:solidFill>
                <a:srgbClr val="FF0000"/>
              </a:solidFill>
            </a:endParaRPr>
          </a:p>
        </p:txBody>
      </p:sp>
      <p:sp>
        <p:nvSpPr>
          <p:cNvPr id="3" name="Content Placeholder 2"/>
          <p:cNvSpPr>
            <a:spLocks noGrp="1"/>
          </p:cNvSpPr>
          <p:nvPr>
            <p:ph idx="1"/>
          </p:nvPr>
        </p:nvSpPr>
        <p:spPr>
          <a:xfrm>
            <a:off x="228600" y="1600200"/>
            <a:ext cx="8915400" cy="4876800"/>
          </a:xfrm>
        </p:spPr>
        <p:txBody>
          <a:bodyPr>
            <a:normAutofit lnSpcReduction="10000"/>
          </a:bodyPr>
          <a:lstStyle/>
          <a:p>
            <a:r>
              <a:rPr lang="en-US" dirty="0" err="1" smtClean="0">
                <a:hlinkClick r:id="rId2" tooltip="class in java.io"/>
              </a:rPr>
              <a:t>FileInputStream</a:t>
            </a:r>
            <a:r>
              <a:rPr lang="en-US" dirty="0" smtClean="0"/>
              <a:t> A </a:t>
            </a:r>
            <a:r>
              <a:rPr lang="en-US" dirty="0" err="1" smtClean="0"/>
              <a:t>FileInputStream</a:t>
            </a:r>
            <a:r>
              <a:rPr lang="en-US" dirty="0" smtClean="0"/>
              <a:t> obtains input bytes from a file in a file system.</a:t>
            </a:r>
          </a:p>
          <a:p>
            <a:r>
              <a:rPr lang="en-US" dirty="0" err="1" smtClean="0">
                <a:hlinkClick r:id="rId3" tooltip="class in java.io"/>
              </a:rPr>
              <a:t>FileOutputStream</a:t>
            </a:r>
            <a:r>
              <a:rPr lang="en-US" dirty="0" smtClean="0"/>
              <a:t> A file output stream is an output stream for writing data to a File or to a </a:t>
            </a:r>
            <a:r>
              <a:rPr lang="en-US" dirty="0" err="1" smtClean="0"/>
              <a:t>FileDescriptor</a:t>
            </a:r>
            <a:r>
              <a:rPr lang="en-US" dirty="0" smtClean="0"/>
              <a:t>.</a:t>
            </a:r>
          </a:p>
          <a:p>
            <a:r>
              <a:rPr lang="en-US" dirty="0" err="1" smtClean="0">
                <a:hlinkClick r:id="rId4" tooltip="class in java.io"/>
              </a:rPr>
              <a:t>FileReader</a:t>
            </a:r>
            <a:r>
              <a:rPr lang="en-US" dirty="0" smtClean="0"/>
              <a:t> Convenience class for reading character files.</a:t>
            </a:r>
          </a:p>
          <a:p>
            <a:r>
              <a:rPr lang="en-US" dirty="0" err="1" smtClean="0">
                <a:hlinkClick r:id="rId5" tooltip="class in java.io"/>
              </a:rPr>
              <a:t>FileWriter</a:t>
            </a:r>
            <a:r>
              <a:rPr lang="en-US" dirty="0" smtClean="0"/>
              <a:t> Convenience class for writing character files.</a:t>
            </a:r>
          </a:p>
          <a:p>
            <a:r>
              <a:rPr lang="en-US" dirty="0" err="1" smtClean="0">
                <a:hlinkClick r:id="rId6" tooltip="class in java.io"/>
              </a:rPr>
              <a:t>InputStreamReader</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Byte Streams</a:t>
            </a:r>
            <a:endParaRPr lang="en-US" b="1" dirty="0">
              <a:solidFill>
                <a:srgbClr val="FF0000"/>
              </a:solidFill>
            </a:endParaRPr>
          </a:p>
        </p:txBody>
      </p:sp>
      <p:sp>
        <p:nvSpPr>
          <p:cNvPr id="3" name="Content Placeholder 2"/>
          <p:cNvSpPr>
            <a:spLocks noGrp="1"/>
          </p:cNvSpPr>
          <p:nvPr>
            <p:ph idx="1"/>
          </p:nvPr>
        </p:nvSpPr>
        <p:spPr>
          <a:xfrm>
            <a:off x="228600" y="1600200"/>
            <a:ext cx="8915400" cy="4876800"/>
          </a:xfrm>
        </p:spPr>
        <p:txBody>
          <a:bodyPr>
            <a:normAutofit/>
          </a:bodyPr>
          <a:lstStyle/>
          <a:p>
            <a:r>
              <a:rPr lang="en-US" dirty="0" smtClean="0"/>
              <a:t>Java byte streams are used to perform input and output of 8-bit bytes. </a:t>
            </a:r>
          </a:p>
          <a:p>
            <a:r>
              <a:rPr lang="en-US" dirty="0" smtClean="0"/>
              <a:t>Though there are many classes related to byte streams but the most frequently used classes are , </a:t>
            </a:r>
            <a:r>
              <a:rPr lang="en-US" b="1" dirty="0" err="1" smtClean="0"/>
              <a:t>FileInputStream</a:t>
            </a:r>
            <a:r>
              <a:rPr lang="en-US" dirty="0" smtClean="0"/>
              <a:t> and </a:t>
            </a:r>
            <a:r>
              <a:rPr lang="en-US" b="1" dirty="0" err="1" smtClean="0"/>
              <a:t>FileOutputStream</a:t>
            </a:r>
            <a:r>
              <a:rPr lang="en-US" dirty="0" smtClean="0"/>
              <a:t>. </a:t>
            </a:r>
            <a:endParaRPr lang="en-US" smtClean="0"/>
          </a:p>
          <a:p>
            <a:r>
              <a:rPr lang="en-US" smtClean="0"/>
              <a:t>Following </a:t>
            </a:r>
            <a:r>
              <a:rPr lang="en-US" dirty="0" smtClean="0"/>
              <a:t>is an example which makes use of these two classes to copy an input file into an output file:</a:t>
            </a:r>
            <a:endParaRPr lang="en-US" i="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Byte Streams</a:t>
            </a:r>
            <a:endParaRPr lang="en-US" b="1" dirty="0">
              <a:solidFill>
                <a:srgbClr val="FF0000"/>
              </a:solidFill>
            </a:endParaRPr>
          </a:p>
        </p:txBody>
      </p:sp>
      <p:sp>
        <p:nvSpPr>
          <p:cNvPr id="3" name="Content Placeholder 2"/>
          <p:cNvSpPr>
            <a:spLocks noGrp="1"/>
          </p:cNvSpPr>
          <p:nvPr>
            <p:ph idx="1"/>
          </p:nvPr>
        </p:nvSpPr>
        <p:spPr>
          <a:xfrm>
            <a:off x="228600" y="1295400"/>
            <a:ext cx="8915400" cy="5410200"/>
          </a:xfrm>
        </p:spPr>
        <p:txBody>
          <a:bodyPr>
            <a:normAutofit fontScale="40000" lnSpcReduction="20000"/>
          </a:bodyPr>
          <a:lstStyle/>
          <a:p>
            <a:pPr>
              <a:buNone/>
            </a:pPr>
            <a:r>
              <a:rPr lang="en-US" dirty="0" smtClean="0"/>
              <a:t>import java.io.*;</a:t>
            </a:r>
          </a:p>
          <a:p>
            <a:pPr>
              <a:buNone/>
            </a:pPr>
            <a:endParaRPr lang="en-US" dirty="0" smtClean="0"/>
          </a:p>
          <a:p>
            <a:pPr>
              <a:buNone/>
            </a:pPr>
            <a:r>
              <a:rPr lang="en-US" dirty="0" smtClean="0"/>
              <a:t>public class </a:t>
            </a:r>
            <a:r>
              <a:rPr lang="en-US" dirty="0" err="1" smtClean="0"/>
              <a:t>CopyFile</a:t>
            </a:r>
            <a:r>
              <a:rPr lang="en-US" dirty="0" smtClean="0"/>
              <a:t> {</a:t>
            </a:r>
          </a:p>
          <a:p>
            <a:pPr>
              <a:buNone/>
            </a:pPr>
            <a:r>
              <a:rPr lang="en-US" dirty="0" smtClean="0"/>
              <a:t>   public static void main(String </a:t>
            </a:r>
            <a:r>
              <a:rPr lang="en-US" dirty="0" err="1" smtClean="0"/>
              <a:t>args</a:t>
            </a:r>
            <a:r>
              <a:rPr lang="en-US" dirty="0" smtClean="0"/>
              <a:t>[]) throws </a:t>
            </a:r>
            <a:r>
              <a:rPr lang="en-US" dirty="0" err="1" smtClean="0"/>
              <a:t>IOException</a:t>
            </a:r>
            <a:endParaRPr lang="en-US" dirty="0" smtClean="0"/>
          </a:p>
          <a:p>
            <a:pPr>
              <a:buNone/>
            </a:pPr>
            <a:r>
              <a:rPr lang="en-US" dirty="0" smtClean="0"/>
              <a:t>   {</a:t>
            </a:r>
          </a:p>
          <a:p>
            <a:pPr>
              <a:buNone/>
            </a:pPr>
            <a:r>
              <a:rPr lang="en-US" dirty="0" smtClean="0"/>
              <a:t>      </a:t>
            </a:r>
            <a:r>
              <a:rPr lang="en-US" dirty="0" err="1" smtClean="0"/>
              <a:t>FileInputStream</a:t>
            </a:r>
            <a:r>
              <a:rPr lang="en-US" dirty="0" smtClean="0"/>
              <a:t> in = null;</a:t>
            </a:r>
          </a:p>
          <a:p>
            <a:pPr>
              <a:buNone/>
            </a:pPr>
            <a:r>
              <a:rPr lang="en-US" dirty="0" smtClean="0"/>
              <a:t>      </a:t>
            </a:r>
            <a:r>
              <a:rPr lang="en-US" dirty="0" err="1" smtClean="0"/>
              <a:t>FileOutputStream</a:t>
            </a:r>
            <a:r>
              <a:rPr lang="en-US" dirty="0" smtClean="0"/>
              <a:t> out = null;</a:t>
            </a:r>
          </a:p>
          <a:p>
            <a:pPr>
              <a:buNone/>
            </a:pPr>
            <a:endParaRPr lang="en-US" dirty="0" smtClean="0"/>
          </a:p>
          <a:p>
            <a:pPr>
              <a:buNone/>
            </a:pPr>
            <a:r>
              <a:rPr lang="en-US" dirty="0" smtClean="0"/>
              <a:t>      try {</a:t>
            </a:r>
          </a:p>
          <a:p>
            <a:pPr>
              <a:buNone/>
            </a:pPr>
            <a:r>
              <a:rPr lang="en-US" dirty="0" smtClean="0"/>
              <a:t>         in = new </a:t>
            </a:r>
            <a:r>
              <a:rPr lang="en-US" dirty="0" err="1" smtClean="0"/>
              <a:t>FileInputStream</a:t>
            </a:r>
            <a:r>
              <a:rPr lang="en-US" dirty="0" smtClean="0"/>
              <a:t>("input.txt");</a:t>
            </a:r>
          </a:p>
          <a:p>
            <a:pPr>
              <a:buNone/>
            </a:pPr>
            <a:r>
              <a:rPr lang="en-US" dirty="0" smtClean="0"/>
              <a:t>         out = new </a:t>
            </a:r>
            <a:r>
              <a:rPr lang="en-US" dirty="0" err="1" smtClean="0"/>
              <a:t>FileOutputStream</a:t>
            </a:r>
            <a:r>
              <a:rPr lang="en-US" dirty="0" smtClean="0"/>
              <a:t>("output.txt");</a:t>
            </a:r>
          </a:p>
          <a:p>
            <a:pPr>
              <a:buNone/>
            </a:pPr>
            <a:r>
              <a:rPr lang="en-US" dirty="0" smtClean="0"/>
              <a:t>         </a:t>
            </a:r>
          </a:p>
          <a:p>
            <a:pPr>
              <a:buNone/>
            </a:pPr>
            <a:r>
              <a:rPr lang="en-US" dirty="0" smtClean="0"/>
              <a:t>         </a:t>
            </a:r>
            <a:r>
              <a:rPr lang="en-US" dirty="0" err="1" smtClean="0"/>
              <a:t>int</a:t>
            </a:r>
            <a:r>
              <a:rPr lang="en-US" dirty="0" smtClean="0"/>
              <a:t> c;</a:t>
            </a:r>
          </a:p>
          <a:p>
            <a:pPr>
              <a:buNone/>
            </a:pPr>
            <a:r>
              <a:rPr lang="en-US" dirty="0" smtClean="0"/>
              <a:t>         while ((c = </a:t>
            </a:r>
            <a:r>
              <a:rPr lang="en-US" dirty="0" err="1" smtClean="0"/>
              <a:t>in.read</a:t>
            </a:r>
            <a:r>
              <a:rPr lang="en-US" dirty="0" smtClean="0"/>
              <a:t>()) != -1) {</a:t>
            </a:r>
          </a:p>
          <a:p>
            <a:pPr>
              <a:buNone/>
            </a:pPr>
            <a:r>
              <a:rPr lang="en-US" dirty="0" smtClean="0"/>
              <a:t>            </a:t>
            </a:r>
            <a:r>
              <a:rPr lang="en-US" dirty="0" err="1" smtClean="0"/>
              <a:t>out.write</a:t>
            </a:r>
            <a:r>
              <a:rPr lang="en-US" dirty="0" smtClean="0"/>
              <a:t>(c);</a:t>
            </a:r>
          </a:p>
          <a:p>
            <a:pPr>
              <a:buNone/>
            </a:pPr>
            <a:r>
              <a:rPr lang="en-US" dirty="0" smtClean="0"/>
              <a:t>         }</a:t>
            </a:r>
          </a:p>
          <a:p>
            <a:pPr>
              <a:buNone/>
            </a:pPr>
            <a:r>
              <a:rPr lang="en-US" dirty="0" smtClean="0"/>
              <a:t>      }finally {</a:t>
            </a:r>
          </a:p>
          <a:p>
            <a:pPr>
              <a:buNone/>
            </a:pPr>
            <a:r>
              <a:rPr lang="en-US" dirty="0" smtClean="0"/>
              <a:t>         if (in != null) {</a:t>
            </a:r>
          </a:p>
          <a:p>
            <a:pPr>
              <a:buNone/>
            </a:pPr>
            <a:r>
              <a:rPr lang="en-US" dirty="0" smtClean="0"/>
              <a:t>            </a:t>
            </a:r>
            <a:r>
              <a:rPr lang="en-US" dirty="0" err="1" smtClean="0"/>
              <a:t>in.close</a:t>
            </a:r>
            <a:r>
              <a:rPr lang="en-US" dirty="0" smtClean="0"/>
              <a:t>();</a:t>
            </a:r>
          </a:p>
          <a:p>
            <a:pPr>
              <a:buNone/>
            </a:pPr>
            <a:r>
              <a:rPr lang="en-US" dirty="0" smtClean="0"/>
              <a:t>         }</a:t>
            </a:r>
          </a:p>
          <a:p>
            <a:pPr>
              <a:buNone/>
            </a:pPr>
            <a:r>
              <a:rPr lang="en-US" dirty="0" smtClean="0"/>
              <a:t>         if (out != null) {</a:t>
            </a:r>
          </a:p>
          <a:p>
            <a:pPr>
              <a:buNone/>
            </a:pPr>
            <a:r>
              <a:rPr lang="en-US" dirty="0" smtClean="0"/>
              <a:t>            </a:t>
            </a:r>
            <a:r>
              <a:rPr lang="en-US" dirty="0" err="1" smtClean="0"/>
              <a:t>out.close</a:t>
            </a:r>
            <a:r>
              <a:rPr lang="en-US" dirty="0" smtClean="0"/>
              <a:t>();</a:t>
            </a:r>
          </a:p>
          <a:p>
            <a:pPr>
              <a:buNone/>
            </a:pPr>
            <a:r>
              <a:rPr lang="en-US" dirty="0" smtClean="0"/>
              <a:t>         }</a:t>
            </a:r>
          </a:p>
          <a:p>
            <a:pPr>
              <a:buNone/>
            </a:pPr>
            <a:r>
              <a:rPr lang="en-US" dirty="0" smtClean="0"/>
              <a:t>      }</a:t>
            </a:r>
          </a:p>
          <a:p>
            <a:pPr>
              <a:buNone/>
            </a:pPr>
            <a:r>
              <a:rPr lang="en-US" dirty="0" smtClean="0"/>
              <a:t>   }</a:t>
            </a:r>
          </a:p>
          <a:p>
            <a:pPr>
              <a:buNone/>
            </a:pPr>
            <a:r>
              <a:rPr lang="en-US" dirty="0" smtClean="0"/>
              <a:t>}</a:t>
            </a:r>
            <a:endParaRPr lang="en-US" i="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Character Streams</a:t>
            </a:r>
            <a:endParaRPr lang="en-US" b="1" dirty="0">
              <a:solidFill>
                <a:srgbClr val="FF0000"/>
              </a:solidFill>
            </a:endParaRPr>
          </a:p>
        </p:txBody>
      </p:sp>
      <p:sp>
        <p:nvSpPr>
          <p:cNvPr id="3" name="Content Placeholder 2"/>
          <p:cNvSpPr>
            <a:spLocks noGrp="1"/>
          </p:cNvSpPr>
          <p:nvPr>
            <p:ph idx="1"/>
          </p:nvPr>
        </p:nvSpPr>
        <p:spPr>
          <a:xfrm>
            <a:off x="228600" y="1600200"/>
            <a:ext cx="8915400" cy="4876800"/>
          </a:xfrm>
        </p:spPr>
        <p:txBody>
          <a:bodyPr>
            <a:normAutofit/>
          </a:bodyPr>
          <a:lstStyle/>
          <a:p>
            <a:r>
              <a:rPr lang="en-US" dirty="0" smtClean="0"/>
              <a:t>Java </a:t>
            </a:r>
            <a:r>
              <a:rPr lang="en-US" b="1" dirty="0" smtClean="0"/>
              <a:t>Character</a:t>
            </a:r>
            <a:r>
              <a:rPr lang="en-US" dirty="0" smtClean="0"/>
              <a:t> streams are used to perform input and output for 16-bit </a:t>
            </a:r>
            <a:r>
              <a:rPr lang="en-US" dirty="0" err="1" smtClean="0"/>
              <a:t>unicode</a:t>
            </a:r>
            <a:r>
              <a:rPr lang="en-US" dirty="0" smtClean="0"/>
              <a:t>. </a:t>
            </a:r>
          </a:p>
          <a:p>
            <a:r>
              <a:rPr lang="en-US" b="1" dirty="0" err="1" smtClean="0"/>
              <a:t>FileReader</a:t>
            </a:r>
            <a:r>
              <a:rPr lang="en-US" b="1" dirty="0" smtClean="0"/>
              <a:t> </a:t>
            </a:r>
            <a:r>
              <a:rPr lang="en-US" dirty="0" smtClean="0"/>
              <a:t>and </a:t>
            </a:r>
            <a:r>
              <a:rPr lang="en-US" b="1" dirty="0" err="1" smtClean="0"/>
              <a:t>FileWriter</a:t>
            </a:r>
            <a:r>
              <a:rPr lang="en-US" b="1" dirty="0" smtClean="0"/>
              <a:t>.</a:t>
            </a:r>
          </a:p>
          <a:p>
            <a:r>
              <a:rPr lang="en-US" dirty="0" smtClean="0"/>
              <a:t>Reads / Writes two bytes at a time.</a:t>
            </a:r>
          </a:p>
          <a:p>
            <a:r>
              <a:rPr lang="en-US" dirty="0" smtClean="0"/>
              <a:t>Input and output done with stream classes automatically translates to and from the local character set (internationalization ). So, more convenient than Byte Streams.</a:t>
            </a:r>
            <a:endParaRPr lang="en-US" i="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Character Streams</a:t>
            </a:r>
            <a:endParaRPr lang="en-US" b="1" dirty="0">
              <a:solidFill>
                <a:srgbClr val="FF0000"/>
              </a:solidFill>
            </a:endParaRPr>
          </a:p>
        </p:txBody>
      </p:sp>
      <p:sp>
        <p:nvSpPr>
          <p:cNvPr id="3" name="Content Placeholder 2"/>
          <p:cNvSpPr>
            <a:spLocks noGrp="1"/>
          </p:cNvSpPr>
          <p:nvPr>
            <p:ph idx="1"/>
          </p:nvPr>
        </p:nvSpPr>
        <p:spPr>
          <a:xfrm>
            <a:off x="228600" y="990600"/>
            <a:ext cx="8915400" cy="5715000"/>
          </a:xfrm>
        </p:spPr>
        <p:txBody>
          <a:bodyPr>
            <a:noAutofit/>
          </a:bodyPr>
          <a:lstStyle/>
          <a:p>
            <a:pPr>
              <a:buNone/>
            </a:pPr>
            <a:r>
              <a:rPr lang="en-US" sz="1400" i="1" dirty="0" smtClean="0"/>
              <a:t>import java.io.*;</a:t>
            </a:r>
          </a:p>
          <a:p>
            <a:pPr>
              <a:buNone/>
            </a:pPr>
            <a:r>
              <a:rPr lang="en-US" sz="1400" i="1" dirty="0" smtClean="0"/>
              <a:t>public class </a:t>
            </a:r>
            <a:r>
              <a:rPr lang="en-US" sz="1400" i="1" dirty="0" err="1" smtClean="0"/>
              <a:t>CopyFile</a:t>
            </a:r>
            <a:r>
              <a:rPr lang="en-US" sz="1400" i="1" dirty="0" smtClean="0"/>
              <a:t> {</a:t>
            </a:r>
          </a:p>
          <a:p>
            <a:pPr>
              <a:buNone/>
            </a:pPr>
            <a:r>
              <a:rPr lang="en-US" sz="1400" i="1" dirty="0" smtClean="0"/>
              <a:t>   public static void main(String </a:t>
            </a:r>
            <a:r>
              <a:rPr lang="en-US" sz="1400" i="1" dirty="0" err="1" smtClean="0"/>
              <a:t>args</a:t>
            </a:r>
            <a:r>
              <a:rPr lang="en-US" sz="1400" i="1" dirty="0" smtClean="0"/>
              <a:t>[]) throws </a:t>
            </a:r>
            <a:r>
              <a:rPr lang="en-US" sz="1400" i="1" dirty="0" err="1" smtClean="0"/>
              <a:t>IOException</a:t>
            </a:r>
            <a:r>
              <a:rPr lang="en-US" sz="1400" i="1" dirty="0" smtClean="0"/>
              <a:t>  {</a:t>
            </a:r>
          </a:p>
          <a:p>
            <a:pPr>
              <a:buNone/>
            </a:pPr>
            <a:r>
              <a:rPr lang="en-US" sz="1400" i="1" dirty="0" smtClean="0"/>
              <a:t>      </a:t>
            </a:r>
            <a:r>
              <a:rPr lang="en-US" sz="1400" i="1" dirty="0" err="1" smtClean="0"/>
              <a:t>FileReader</a:t>
            </a:r>
            <a:r>
              <a:rPr lang="en-US" sz="1400" i="1" dirty="0" smtClean="0"/>
              <a:t> in = null;</a:t>
            </a:r>
          </a:p>
          <a:p>
            <a:pPr>
              <a:buNone/>
            </a:pPr>
            <a:r>
              <a:rPr lang="en-US" sz="1400" i="1" dirty="0" smtClean="0"/>
              <a:t>      </a:t>
            </a:r>
            <a:r>
              <a:rPr lang="en-US" sz="1400" i="1" dirty="0" err="1" smtClean="0"/>
              <a:t>FileWriter</a:t>
            </a:r>
            <a:r>
              <a:rPr lang="en-US" sz="1400" i="1" dirty="0" smtClean="0"/>
              <a:t> out = null;</a:t>
            </a:r>
          </a:p>
          <a:p>
            <a:pPr>
              <a:buNone/>
            </a:pPr>
            <a:r>
              <a:rPr lang="en-US" sz="1400" i="1" dirty="0" smtClean="0"/>
              <a:t>      try {</a:t>
            </a:r>
          </a:p>
          <a:p>
            <a:pPr>
              <a:buNone/>
            </a:pPr>
            <a:r>
              <a:rPr lang="en-US" sz="1400" i="1" dirty="0" smtClean="0"/>
              <a:t>         in = new </a:t>
            </a:r>
            <a:r>
              <a:rPr lang="en-US" sz="1400" i="1" dirty="0" err="1" smtClean="0"/>
              <a:t>FileReader</a:t>
            </a:r>
            <a:r>
              <a:rPr lang="en-US" sz="1400" i="1" dirty="0" smtClean="0"/>
              <a:t>("input.txt");</a:t>
            </a:r>
          </a:p>
          <a:p>
            <a:pPr>
              <a:buNone/>
            </a:pPr>
            <a:r>
              <a:rPr lang="en-US" sz="1400" i="1" dirty="0" smtClean="0"/>
              <a:t>         out = new </a:t>
            </a:r>
            <a:r>
              <a:rPr lang="en-US" sz="1400" i="1" dirty="0" err="1" smtClean="0"/>
              <a:t>FileWriter</a:t>
            </a:r>
            <a:r>
              <a:rPr lang="en-US" sz="1400" i="1" dirty="0" smtClean="0"/>
              <a:t>("output.txt");</a:t>
            </a:r>
          </a:p>
          <a:p>
            <a:pPr>
              <a:buNone/>
            </a:pPr>
            <a:r>
              <a:rPr lang="en-US" sz="1400" i="1" dirty="0" smtClean="0"/>
              <a:t>         </a:t>
            </a:r>
          </a:p>
          <a:p>
            <a:pPr>
              <a:buNone/>
            </a:pPr>
            <a:r>
              <a:rPr lang="en-US" sz="1400" i="1" dirty="0" smtClean="0"/>
              <a:t>         </a:t>
            </a:r>
            <a:r>
              <a:rPr lang="en-US" sz="1400" i="1" dirty="0" err="1" smtClean="0"/>
              <a:t>int</a:t>
            </a:r>
            <a:r>
              <a:rPr lang="en-US" sz="1400" i="1" dirty="0" smtClean="0"/>
              <a:t> c;</a:t>
            </a:r>
          </a:p>
          <a:p>
            <a:pPr>
              <a:buNone/>
            </a:pPr>
            <a:r>
              <a:rPr lang="en-US" sz="1400" i="1" dirty="0" smtClean="0"/>
              <a:t>         while ((c = </a:t>
            </a:r>
            <a:r>
              <a:rPr lang="en-US" sz="1400" i="1" dirty="0" err="1" smtClean="0"/>
              <a:t>in.read</a:t>
            </a:r>
            <a:r>
              <a:rPr lang="en-US" sz="1400" i="1" dirty="0" smtClean="0"/>
              <a:t>()) != -1) {</a:t>
            </a:r>
          </a:p>
          <a:p>
            <a:pPr>
              <a:buNone/>
            </a:pPr>
            <a:r>
              <a:rPr lang="en-US" sz="1400" i="1" dirty="0" smtClean="0"/>
              <a:t>            </a:t>
            </a:r>
            <a:r>
              <a:rPr lang="en-US" sz="1400" i="1" dirty="0" err="1" smtClean="0"/>
              <a:t>out.write</a:t>
            </a:r>
            <a:r>
              <a:rPr lang="en-US" sz="1400" i="1" dirty="0" smtClean="0"/>
              <a:t>(c);</a:t>
            </a:r>
          </a:p>
          <a:p>
            <a:pPr>
              <a:buNone/>
            </a:pPr>
            <a:r>
              <a:rPr lang="en-US" sz="1400" i="1" dirty="0" smtClean="0"/>
              <a:t>         }</a:t>
            </a:r>
          </a:p>
          <a:p>
            <a:pPr>
              <a:buNone/>
            </a:pPr>
            <a:r>
              <a:rPr lang="en-US" sz="1400" i="1" dirty="0" smtClean="0"/>
              <a:t>      }finally {</a:t>
            </a:r>
          </a:p>
          <a:p>
            <a:pPr>
              <a:buNone/>
            </a:pPr>
            <a:r>
              <a:rPr lang="en-US" sz="1400" i="1" dirty="0" smtClean="0"/>
              <a:t>         if (in != null) {</a:t>
            </a:r>
          </a:p>
          <a:p>
            <a:pPr>
              <a:buNone/>
            </a:pPr>
            <a:r>
              <a:rPr lang="en-US" sz="1400" i="1" dirty="0" smtClean="0"/>
              <a:t>            </a:t>
            </a:r>
            <a:r>
              <a:rPr lang="en-US" sz="1400" i="1" dirty="0" err="1" smtClean="0"/>
              <a:t>in.close</a:t>
            </a:r>
            <a:r>
              <a:rPr lang="en-US" sz="1400" i="1" dirty="0" smtClean="0"/>
              <a:t>();</a:t>
            </a:r>
          </a:p>
          <a:p>
            <a:pPr>
              <a:buNone/>
            </a:pPr>
            <a:r>
              <a:rPr lang="en-US" sz="1400" i="1" dirty="0" smtClean="0"/>
              <a:t>         }</a:t>
            </a:r>
          </a:p>
          <a:p>
            <a:pPr>
              <a:buNone/>
            </a:pPr>
            <a:r>
              <a:rPr lang="en-US" sz="1400" i="1" dirty="0" smtClean="0"/>
              <a:t>         if (out != null) {</a:t>
            </a:r>
          </a:p>
          <a:p>
            <a:pPr>
              <a:buNone/>
            </a:pPr>
            <a:r>
              <a:rPr lang="en-US" sz="1400" i="1" dirty="0" smtClean="0"/>
              <a:t>            </a:t>
            </a:r>
            <a:r>
              <a:rPr lang="en-US" sz="1400" i="1" dirty="0" err="1" smtClean="0"/>
              <a:t>out.close</a:t>
            </a:r>
            <a:r>
              <a:rPr lang="en-US" sz="1400" i="1" dirty="0" smtClean="0"/>
              <a:t>();</a:t>
            </a:r>
          </a:p>
          <a:p>
            <a:pPr>
              <a:buNone/>
            </a:pPr>
            <a:r>
              <a:rPr lang="en-US" sz="1400" i="1" dirty="0" smtClean="0"/>
              <a:t>         }</a:t>
            </a:r>
          </a:p>
          <a:p>
            <a:pPr>
              <a:buNone/>
            </a:pPr>
            <a:r>
              <a:rPr lang="en-US" sz="1400" i="1" dirty="0" smtClean="0"/>
              <a:t>      }</a:t>
            </a:r>
          </a:p>
          <a:p>
            <a:pPr>
              <a:buNone/>
            </a:pPr>
            <a:r>
              <a:rPr lang="en-US" sz="1400" i="1" dirty="0" smtClean="0"/>
              <a:t>   }</a:t>
            </a:r>
          </a:p>
          <a:p>
            <a:pPr>
              <a:buNone/>
            </a:pPr>
            <a:r>
              <a:rPr lang="en-US" sz="1400" i="1" dirty="0" smtClean="0"/>
              <a:t>}</a:t>
            </a:r>
          </a:p>
          <a:p>
            <a:pPr>
              <a:buNone/>
            </a:pPr>
            <a:endParaRPr lang="en-US" sz="1200" i="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Reading File</a:t>
            </a:r>
            <a:endParaRPr lang="en-US" b="1" dirty="0">
              <a:solidFill>
                <a:srgbClr val="FF0000"/>
              </a:solidFill>
            </a:endParaRPr>
          </a:p>
        </p:txBody>
      </p:sp>
      <p:sp>
        <p:nvSpPr>
          <p:cNvPr id="3" name="Content Placeholder 2"/>
          <p:cNvSpPr>
            <a:spLocks noGrp="1"/>
          </p:cNvSpPr>
          <p:nvPr>
            <p:ph idx="1"/>
          </p:nvPr>
        </p:nvSpPr>
        <p:spPr>
          <a:xfrm>
            <a:off x="228600" y="838200"/>
            <a:ext cx="8915400" cy="5410200"/>
          </a:xfrm>
        </p:spPr>
        <p:txBody>
          <a:bodyPr>
            <a:noAutofit/>
          </a:bodyPr>
          <a:lstStyle/>
          <a:p>
            <a:pPr>
              <a:buNone/>
            </a:pPr>
            <a:r>
              <a:rPr lang="en-US" sz="1200" i="1" dirty="0" smtClean="0"/>
              <a:t>import java.io.*;</a:t>
            </a:r>
          </a:p>
          <a:p>
            <a:pPr>
              <a:buNone/>
            </a:pPr>
            <a:r>
              <a:rPr lang="en-US" sz="1200" i="1" dirty="0" smtClean="0"/>
              <a:t>public class </a:t>
            </a:r>
            <a:r>
              <a:rPr lang="en-US" sz="1200" i="1" dirty="0" err="1" smtClean="0"/>
              <a:t>ReadFileExample</a:t>
            </a:r>
            <a:r>
              <a:rPr lang="en-US" sz="1200" i="1" dirty="0" smtClean="0"/>
              <a:t>  {</a:t>
            </a:r>
          </a:p>
          <a:p>
            <a:pPr>
              <a:buNone/>
            </a:pPr>
            <a:r>
              <a:rPr lang="en-US" sz="1200" i="1" dirty="0" smtClean="0"/>
              <a:t>	public static void main(String[] </a:t>
            </a:r>
            <a:r>
              <a:rPr lang="en-US" sz="1200" i="1" dirty="0" err="1" smtClean="0"/>
              <a:t>args</a:t>
            </a:r>
            <a:r>
              <a:rPr lang="en-US" sz="1200" i="1" dirty="0" smtClean="0"/>
              <a:t>) {</a:t>
            </a:r>
          </a:p>
          <a:p>
            <a:pPr>
              <a:buNone/>
            </a:pPr>
            <a:r>
              <a:rPr lang="en-US" sz="1200" i="1" dirty="0" smtClean="0"/>
              <a:t>		File </a:t>
            </a:r>
            <a:r>
              <a:rPr lang="en-US" sz="1200" i="1" dirty="0" err="1" smtClean="0"/>
              <a:t>file</a:t>
            </a:r>
            <a:r>
              <a:rPr lang="en-US" sz="1200" i="1" dirty="0" smtClean="0"/>
              <a:t> = new File("D:/robots.txt");</a:t>
            </a:r>
          </a:p>
          <a:p>
            <a:pPr>
              <a:buNone/>
            </a:pPr>
            <a:r>
              <a:rPr lang="en-US" sz="1200" i="1" dirty="0" smtClean="0"/>
              <a:t>		</a:t>
            </a:r>
            <a:r>
              <a:rPr lang="en-US" sz="1200" i="1" dirty="0" err="1" smtClean="0"/>
              <a:t>FileInputStream</a:t>
            </a:r>
            <a:r>
              <a:rPr lang="en-US" sz="1200" i="1" dirty="0" smtClean="0"/>
              <a:t> </a:t>
            </a:r>
            <a:r>
              <a:rPr lang="en-US" sz="1200" i="1" dirty="0" err="1" smtClean="0"/>
              <a:t>fis</a:t>
            </a:r>
            <a:r>
              <a:rPr lang="en-US" sz="1200" i="1" dirty="0" smtClean="0"/>
              <a:t> = null;</a:t>
            </a:r>
          </a:p>
          <a:p>
            <a:pPr>
              <a:buNone/>
            </a:pPr>
            <a:r>
              <a:rPr lang="en-US" sz="1200" i="1" dirty="0" smtClean="0"/>
              <a:t>		try {</a:t>
            </a:r>
          </a:p>
          <a:p>
            <a:pPr>
              <a:buNone/>
            </a:pPr>
            <a:r>
              <a:rPr lang="en-US" sz="1200" i="1" dirty="0" smtClean="0"/>
              <a:t>			</a:t>
            </a:r>
            <a:r>
              <a:rPr lang="en-US" sz="1200" i="1" dirty="0" err="1" smtClean="0"/>
              <a:t>fis</a:t>
            </a:r>
            <a:r>
              <a:rPr lang="en-US" sz="1200" i="1" dirty="0" smtClean="0"/>
              <a:t> = new </a:t>
            </a:r>
            <a:r>
              <a:rPr lang="en-US" sz="1200" i="1" dirty="0" err="1" smtClean="0"/>
              <a:t>FileInputStream</a:t>
            </a:r>
            <a:r>
              <a:rPr lang="en-US" sz="1200" i="1" dirty="0" smtClean="0"/>
              <a:t>(file);</a:t>
            </a:r>
          </a:p>
          <a:p>
            <a:pPr>
              <a:buNone/>
            </a:pPr>
            <a:endParaRPr lang="en-US" sz="1200" i="1" dirty="0" smtClean="0"/>
          </a:p>
          <a:p>
            <a:pPr>
              <a:buNone/>
            </a:pPr>
            <a:r>
              <a:rPr lang="en-US" sz="1200" i="1" dirty="0" smtClean="0"/>
              <a:t>			</a:t>
            </a:r>
            <a:r>
              <a:rPr lang="en-US" sz="1200" i="1" dirty="0" err="1" smtClean="0"/>
              <a:t>System.out.println</a:t>
            </a:r>
            <a:r>
              <a:rPr lang="en-US" sz="1200" i="1" dirty="0" smtClean="0"/>
              <a:t>("Total file size to read (in bytes) : "</a:t>
            </a:r>
          </a:p>
          <a:p>
            <a:pPr>
              <a:buNone/>
            </a:pPr>
            <a:r>
              <a:rPr lang="en-US" sz="1200" i="1" dirty="0" smtClean="0"/>
              <a:t>				+ </a:t>
            </a:r>
            <a:r>
              <a:rPr lang="en-US" sz="1200" i="1" dirty="0" err="1" smtClean="0"/>
              <a:t>fis.available</a:t>
            </a:r>
            <a:r>
              <a:rPr lang="en-US" sz="1200" i="1" dirty="0" smtClean="0"/>
              <a:t>());</a:t>
            </a:r>
          </a:p>
          <a:p>
            <a:pPr>
              <a:buNone/>
            </a:pPr>
            <a:r>
              <a:rPr lang="en-US" sz="1200" i="1" dirty="0" smtClean="0"/>
              <a:t>			</a:t>
            </a:r>
            <a:r>
              <a:rPr lang="en-US" sz="1200" i="1" dirty="0" err="1" smtClean="0"/>
              <a:t>int</a:t>
            </a:r>
            <a:r>
              <a:rPr lang="en-US" sz="1200" i="1" dirty="0" smtClean="0"/>
              <a:t> content;</a:t>
            </a:r>
          </a:p>
          <a:p>
            <a:pPr>
              <a:buNone/>
            </a:pPr>
            <a:r>
              <a:rPr lang="en-US" sz="1200" i="1" dirty="0" smtClean="0"/>
              <a:t>			while ((content = </a:t>
            </a:r>
            <a:r>
              <a:rPr lang="en-US" sz="1200" i="1" dirty="0" err="1" smtClean="0"/>
              <a:t>fis.read</a:t>
            </a:r>
            <a:r>
              <a:rPr lang="en-US" sz="1200" i="1" dirty="0" smtClean="0"/>
              <a:t>()) != -1) {</a:t>
            </a:r>
          </a:p>
          <a:p>
            <a:pPr>
              <a:buNone/>
            </a:pPr>
            <a:r>
              <a:rPr lang="en-US" sz="1200" i="1" dirty="0" smtClean="0"/>
              <a:t>				// convert to char and display it</a:t>
            </a:r>
          </a:p>
          <a:p>
            <a:pPr>
              <a:buNone/>
            </a:pPr>
            <a:r>
              <a:rPr lang="en-US" sz="1200" i="1" dirty="0" smtClean="0"/>
              <a:t>				</a:t>
            </a:r>
            <a:r>
              <a:rPr lang="en-US" sz="1200" i="1" dirty="0" err="1" smtClean="0"/>
              <a:t>System.out.print</a:t>
            </a:r>
            <a:r>
              <a:rPr lang="en-US" sz="1200" i="1" dirty="0" smtClean="0"/>
              <a:t>((char) content);</a:t>
            </a:r>
          </a:p>
          <a:p>
            <a:pPr>
              <a:buNone/>
            </a:pPr>
            <a:r>
              <a:rPr lang="en-US" sz="1200" i="1" dirty="0" smtClean="0"/>
              <a:t>			}</a:t>
            </a:r>
          </a:p>
          <a:p>
            <a:pPr>
              <a:buNone/>
            </a:pPr>
            <a:r>
              <a:rPr lang="en-US" sz="1200" i="1" dirty="0" smtClean="0"/>
              <a:t>		} catch (</a:t>
            </a:r>
            <a:r>
              <a:rPr lang="en-US" sz="1200" i="1" dirty="0" err="1" smtClean="0"/>
              <a:t>IOException</a:t>
            </a:r>
            <a:r>
              <a:rPr lang="en-US" sz="1200" i="1" dirty="0" smtClean="0"/>
              <a:t> e) {</a:t>
            </a:r>
          </a:p>
          <a:p>
            <a:pPr>
              <a:buNone/>
            </a:pPr>
            <a:r>
              <a:rPr lang="en-US" sz="1200" i="1" dirty="0" smtClean="0"/>
              <a:t>			</a:t>
            </a:r>
            <a:r>
              <a:rPr lang="en-US" sz="1200" i="1" dirty="0" err="1" smtClean="0"/>
              <a:t>e.printStackTrace</a:t>
            </a:r>
            <a:r>
              <a:rPr lang="en-US" sz="1200" i="1" dirty="0" smtClean="0"/>
              <a:t>();</a:t>
            </a:r>
          </a:p>
          <a:p>
            <a:pPr>
              <a:buNone/>
            </a:pPr>
            <a:r>
              <a:rPr lang="en-US" sz="1200" i="1" dirty="0" smtClean="0"/>
              <a:t>		} finally {</a:t>
            </a:r>
          </a:p>
          <a:p>
            <a:pPr>
              <a:buNone/>
            </a:pPr>
            <a:r>
              <a:rPr lang="en-US" sz="1200" i="1" dirty="0" smtClean="0"/>
              <a:t>			try {</a:t>
            </a:r>
          </a:p>
          <a:p>
            <a:pPr>
              <a:buNone/>
            </a:pPr>
            <a:r>
              <a:rPr lang="en-US" sz="1200" i="1" dirty="0" smtClean="0"/>
              <a:t>				if (</a:t>
            </a:r>
            <a:r>
              <a:rPr lang="en-US" sz="1200" i="1" dirty="0" err="1" smtClean="0"/>
              <a:t>fis</a:t>
            </a:r>
            <a:r>
              <a:rPr lang="en-US" sz="1200" i="1" dirty="0" smtClean="0"/>
              <a:t> != null)</a:t>
            </a:r>
          </a:p>
          <a:p>
            <a:pPr>
              <a:buNone/>
            </a:pPr>
            <a:r>
              <a:rPr lang="en-US" sz="1200" i="1" dirty="0" smtClean="0"/>
              <a:t>					</a:t>
            </a:r>
            <a:r>
              <a:rPr lang="en-US" sz="1200" i="1" dirty="0" err="1" smtClean="0"/>
              <a:t>fis.close</a:t>
            </a:r>
            <a:r>
              <a:rPr lang="en-US" sz="1200" i="1" dirty="0" smtClean="0"/>
              <a:t>();</a:t>
            </a:r>
          </a:p>
          <a:p>
            <a:pPr>
              <a:buNone/>
            </a:pPr>
            <a:r>
              <a:rPr lang="en-US" sz="1200" i="1" dirty="0" smtClean="0"/>
              <a:t>			} catch (</a:t>
            </a:r>
            <a:r>
              <a:rPr lang="en-US" sz="1200" i="1" dirty="0" err="1" smtClean="0"/>
              <a:t>IOException</a:t>
            </a:r>
            <a:r>
              <a:rPr lang="en-US" sz="1200" i="1" dirty="0" smtClean="0"/>
              <a:t> ex) {</a:t>
            </a:r>
          </a:p>
          <a:p>
            <a:pPr>
              <a:buNone/>
            </a:pPr>
            <a:r>
              <a:rPr lang="en-US" sz="1200" i="1" dirty="0" smtClean="0"/>
              <a:t>				</a:t>
            </a:r>
            <a:r>
              <a:rPr lang="en-US" sz="1200" i="1" dirty="0" err="1" smtClean="0"/>
              <a:t>ex.printStackTrace</a:t>
            </a:r>
            <a:r>
              <a:rPr lang="en-US" sz="1200" i="1" dirty="0" smtClean="0"/>
              <a:t>();</a:t>
            </a:r>
          </a:p>
          <a:p>
            <a:pPr>
              <a:buNone/>
            </a:pPr>
            <a:r>
              <a:rPr lang="en-US" sz="1200" i="1" dirty="0" smtClean="0"/>
              <a:t>			}</a:t>
            </a:r>
          </a:p>
          <a:p>
            <a:pPr>
              <a:buNone/>
            </a:pPr>
            <a:r>
              <a:rPr lang="en-US" sz="1200" i="1" dirty="0" smtClean="0"/>
              <a:t>		}</a:t>
            </a:r>
          </a:p>
          <a:p>
            <a:pPr>
              <a:buNone/>
            </a:pPr>
            <a:r>
              <a:rPr lang="en-US" sz="1200" i="1" dirty="0" smtClean="0"/>
              <a:t>	}</a:t>
            </a:r>
          </a:p>
          <a:p>
            <a:pPr>
              <a:buNone/>
            </a:pPr>
            <a:r>
              <a:rPr lang="en-US" sz="1200" i="1"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Writing to File</a:t>
            </a:r>
            <a:endParaRPr lang="en-US" b="1" dirty="0">
              <a:solidFill>
                <a:srgbClr val="FF0000"/>
              </a:solidFill>
            </a:endParaRPr>
          </a:p>
        </p:txBody>
      </p:sp>
      <p:sp>
        <p:nvSpPr>
          <p:cNvPr id="3" name="Content Placeholder 2"/>
          <p:cNvSpPr>
            <a:spLocks noGrp="1"/>
          </p:cNvSpPr>
          <p:nvPr>
            <p:ph idx="1"/>
          </p:nvPr>
        </p:nvSpPr>
        <p:spPr>
          <a:xfrm>
            <a:off x="228600" y="838200"/>
            <a:ext cx="8915400" cy="5410200"/>
          </a:xfrm>
        </p:spPr>
        <p:txBody>
          <a:bodyPr>
            <a:noAutofit/>
          </a:bodyPr>
          <a:lstStyle/>
          <a:p>
            <a:pPr>
              <a:buNone/>
            </a:pPr>
            <a:r>
              <a:rPr lang="en-US" sz="1200" i="1" dirty="0" smtClean="0"/>
              <a:t>import java.io..*;</a:t>
            </a:r>
          </a:p>
          <a:p>
            <a:pPr>
              <a:buNone/>
            </a:pPr>
            <a:r>
              <a:rPr lang="en-US" sz="1200" i="1" dirty="0" smtClean="0"/>
              <a:t>public class </a:t>
            </a:r>
            <a:r>
              <a:rPr lang="en-US" sz="1200" i="1" dirty="0" err="1" smtClean="0"/>
              <a:t>WriteFileExample</a:t>
            </a:r>
            <a:r>
              <a:rPr lang="en-US" sz="1200" i="1" dirty="0" smtClean="0"/>
              <a:t> {</a:t>
            </a:r>
          </a:p>
          <a:p>
            <a:pPr>
              <a:buNone/>
            </a:pPr>
            <a:r>
              <a:rPr lang="en-US" sz="1200" i="1" dirty="0" smtClean="0"/>
              <a:t>	public static void main(String[] </a:t>
            </a:r>
            <a:r>
              <a:rPr lang="en-US" sz="1200" i="1" dirty="0" err="1" smtClean="0"/>
              <a:t>args</a:t>
            </a:r>
            <a:r>
              <a:rPr lang="en-US" sz="1200" i="1" dirty="0" smtClean="0"/>
              <a:t>) {</a:t>
            </a:r>
          </a:p>
          <a:p>
            <a:pPr>
              <a:buNone/>
            </a:pPr>
            <a:r>
              <a:rPr lang="en-US" sz="1200" i="1" dirty="0" smtClean="0"/>
              <a:t>		</a:t>
            </a:r>
            <a:r>
              <a:rPr lang="en-US" sz="1200" i="1" dirty="0" err="1" smtClean="0"/>
              <a:t>FileOutputStream</a:t>
            </a:r>
            <a:r>
              <a:rPr lang="en-US" sz="1200" i="1" dirty="0" smtClean="0"/>
              <a:t> fop = null;</a:t>
            </a:r>
          </a:p>
          <a:p>
            <a:pPr>
              <a:buNone/>
            </a:pPr>
            <a:r>
              <a:rPr lang="en-US" sz="1200" i="1" dirty="0" smtClean="0"/>
              <a:t>		File </a:t>
            </a:r>
            <a:r>
              <a:rPr lang="en-US" sz="1200" i="1" dirty="0" err="1" smtClean="0"/>
              <a:t>file</a:t>
            </a:r>
            <a:r>
              <a:rPr lang="en-US" sz="1200" i="1" dirty="0" smtClean="0"/>
              <a:t>;</a:t>
            </a:r>
          </a:p>
          <a:p>
            <a:pPr>
              <a:buNone/>
            </a:pPr>
            <a:r>
              <a:rPr lang="en-US" sz="1200" i="1" dirty="0" smtClean="0"/>
              <a:t>		String content = "This is the text content";</a:t>
            </a:r>
          </a:p>
          <a:p>
            <a:pPr>
              <a:buNone/>
            </a:pPr>
            <a:r>
              <a:rPr lang="en-US" sz="1200" i="1" dirty="0" smtClean="0"/>
              <a:t>		try {</a:t>
            </a:r>
          </a:p>
          <a:p>
            <a:pPr>
              <a:buNone/>
            </a:pPr>
            <a:r>
              <a:rPr lang="en-US" sz="1200" i="1" dirty="0" smtClean="0"/>
              <a:t>			file = new File("d:/newfile.txt");</a:t>
            </a:r>
          </a:p>
          <a:p>
            <a:pPr>
              <a:buNone/>
            </a:pPr>
            <a:r>
              <a:rPr lang="en-US" sz="1200" i="1" dirty="0" smtClean="0"/>
              <a:t>			fop = new </a:t>
            </a:r>
            <a:r>
              <a:rPr lang="en-US" sz="1200" i="1" dirty="0" err="1" smtClean="0"/>
              <a:t>FileOutputStream</a:t>
            </a:r>
            <a:r>
              <a:rPr lang="en-US" sz="1200" i="1" dirty="0" smtClean="0"/>
              <a:t>(file);</a:t>
            </a:r>
          </a:p>
          <a:p>
            <a:pPr>
              <a:buNone/>
            </a:pPr>
            <a:r>
              <a:rPr lang="en-US" sz="1200" i="1" dirty="0" smtClean="0"/>
              <a:t>			// if file </a:t>
            </a:r>
            <a:r>
              <a:rPr lang="en-US" sz="1200" i="1" dirty="0" err="1" smtClean="0"/>
              <a:t>doesnt</a:t>
            </a:r>
            <a:r>
              <a:rPr lang="en-US" sz="1200" i="1" dirty="0" smtClean="0"/>
              <a:t> exists, then create it</a:t>
            </a:r>
          </a:p>
          <a:p>
            <a:pPr>
              <a:buNone/>
            </a:pPr>
            <a:r>
              <a:rPr lang="en-US" sz="1200" i="1" dirty="0" smtClean="0"/>
              <a:t>			if (!</a:t>
            </a:r>
            <a:r>
              <a:rPr lang="en-US" sz="1200" i="1" dirty="0" err="1" smtClean="0"/>
              <a:t>file.exists</a:t>
            </a:r>
            <a:r>
              <a:rPr lang="en-US" sz="1200" i="1" dirty="0" smtClean="0"/>
              <a:t>()) {</a:t>
            </a:r>
          </a:p>
          <a:p>
            <a:pPr>
              <a:buNone/>
            </a:pPr>
            <a:r>
              <a:rPr lang="en-US" sz="1200" i="1" dirty="0" smtClean="0"/>
              <a:t>				</a:t>
            </a:r>
            <a:r>
              <a:rPr lang="en-US" sz="1200" i="1" dirty="0" err="1" smtClean="0"/>
              <a:t>file.createNewFile</a:t>
            </a:r>
            <a:r>
              <a:rPr lang="en-US" sz="1200" i="1" dirty="0" smtClean="0"/>
              <a:t>();</a:t>
            </a:r>
          </a:p>
          <a:p>
            <a:pPr>
              <a:buNone/>
            </a:pPr>
            <a:r>
              <a:rPr lang="en-US" sz="1200" i="1" dirty="0" smtClean="0"/>
              <a:t>			}</a:t>
            </a:r>
          </a:p>
          <a:p>
            <a:pPr>
              <a:buNone/>
            </a:pPr>
            <a:r>
              <a:rPr lang="en-US" sz="1200" i="1" dirty="0" smtClean="0"/>
              <a:t>			// get the content in bytes</a:t>
            </a:r>
          </a:p>
          <a:p>
            <a:pPr>
              <a:buNone/>
            </a:pPr>
            <a:r>
              <a:rPr lang="en-US" sz="1200" i="1" dirty="0" smtClean="0"/>
              <a:t>			byte[] </a:t>
            </a:r>
            <a:r>
              <a:rPr lang="en-US" sz="1200" i="1" dirty="0" err="1" smtClean="0"/>
              <a:t>contentInBytes</a:t>
            </a:r>
            <a:r>
              <a:rPr lang="en-US" sz="1200" i="1" dirty="0" smtClean="0"/>
              <a:t> = </a:t>
            </a:r>
            <a:r>
              <a:rPr lang="en-US" sz="1200" i="1" dirty="0" err="1" smtClean="0"/>
              <a:t>content.getBytes</a:t>
            </a:r>
            <a:r>
              <a:rPr lang="en-US" sz="1200" i="1" dirty="0" smtClean="0"/>
              <a:t>();</a:t>
            </a:r>
          </a:p>
          <a:p>
            <a:pPr>
              <a:buNone/>
            </a:pPr>
            <a:r>
              <a:rPr lang="en-US" sz="1200" i="1" dirty="0" smtClean="0"/>
              <a:t>			</a:t>
            </a:r>
            <a:r>
              <a:rPr lang="en-US" sz="1200" i="1" dirty="0" err="1" smtClean="0"/>
              <a:t>fop.write</a:t>
            </a:r>
            <a:r>
              <a:rPr lang="en-US" sz="1200" i="1" dirty="0" smtClean="0"/>
              <a:t>(</a:t>
            </a:r>
            <a:r>
              <a:rPr lang="en-US" sz="1200" i="1" dirty="0" err="1" smtClean="0"/>
              <a:t>contentInBytes</a:t>
            </a:r>
            <a:r>
              <a:rPr lang="en-US" sz="1200" i="1" dirty="0" smtClean="0"/>
              <a:t>);</a:t>
            </a:r>
          </a:p>
          <a:p>
            <a:pPr>
              <a:buNone/>
            </a:pPr>
            <a:r>
              <a:rPr lang="en-US" sz="1200" i="1" dirty="0" smtClean="0"/>
              <a:t>			</a:t>
            </a:r>
            <a:r>
              <a:rPr lang="en-US" sz="1200" i="1" dirty="0" err="1" smtClean="0"/>
              <a:t>fop.flush</a:t>
            </a:r>
            <a:r>
              <a:rPr lang="en-US" sz="1200" i="1" dirty="0" smtClean="0"/>
              <a:t>();</a:t>
            </a:r>
          </a:p>
          <a:p>
            <a:pPr>
              <a:buNone/>
            </a:pPr>
            <a:r>
              <a:rPr lang="en-US" sz="1200" i="1" dirty="0" smtClean="0"/>
              <a:t>			</a:t>
            </a:r>
            <a:r>
              <a:rPr lang="en-US" sz="1200" i="1" dirty="0" err="1" smtClean="0"/>
              <a:t>fop.close</a:t>
            </a:r>
            <a:r>
              <a:rPr lang="en-US" sz="1200" i="1" dirty="0" smtClean="0"/>
              <a:t>();</a:t>
            </a:r>
          </a:p>
          <a:p>
            <a:pPr>
              <a:buNone/>
            </a:pPr>
            <a:r>
              <a:rPr lang="en-US" sz="1200" i="1" dirty="0" smtClean="0"/>
              <a:t>			</a:t>
            </a:r>
            <a:r>
              <a:rPr lang="en-US" sz="1200" i="1" dirty="0" err="1" smtClean="0"/>
              <a:t>System.out.println</a:t>
            </a:r>
            <a:r>
              <a:rPr lang="en-US" sz="1200" i="1" dirty="0" smtClean="0"/>
              <a:t>("Done");</a:t>
            </a:r>
          </a:p>
          <a:p>
            <a:pPr>
              <a:buNone/>
            </a:pPr>
            <a:r>
              <a:rPr lang="en-US" sz="1200" i="1" dirty="0" smtClean="0"/>
              <a:t>		} catch (</a:t>
            </a:r>
            <a:r>
              <a:rPr lang="en-US" sz="1200" i="1" dirty="0" err="1" smtClean="0"/>
              <a:t>IOException</a:t>
            </a:r>
            <a:r>
              <a:rPr lang="en-US" sz="1200" i="1" dirty="0" smtClean="0"/>
              <a:t> e) {</a:t>
            </a:r>
          </a:p>
          <a:p>
            <a:pPr>
              <a:buNone/>
            </a:pPr>
            <a:r>
              <a:rPr lang="en-US" sz="1200" i="1" dirty="0" smtClean="0"/>
              <a:t>			</a:t>
            </a:r>
            <a:r>
              <a:rPr lang="en-US" sz="1200" i="1" dirty="0" err="1" smtClean="0"/>
              <a:t>e.printStackTrace</a:t>
            </a:r>
            <a:r>
              <a:rPr lang="en-US" sz="1200" i="1" dirty="0" smtClean="0"/>
              <a:t>();</a:t>
            </a:r>
          </a:p>
          <a:p>
            <a:pPr>
              <a:buNone/>
            </a:pPr>
            <a:r>
              <a:rPr lang="en-US" sz="1200" i="1" dirty="0" smtClean="0"/>
              <a:t>		} finally {</a:t>
            </a:r>
          </a:p>
          <a:p>
            <a:pPr>
              <a:buNone/>
            </a:pPr>
            <a:r>
              <a:rPr lang="en-US" sz="1200" i="1" dirty="0" smtClean="0"/>
              <a:t>			try {</a:t>
            </a:r>
          </a:p>
          <a:p>
            <a:pPr>
              <a:buNone/>
            </a:pPr>
            <a:r>
              <a:rPr lang="en-US" sz="1200" i="1" dirty="0" smtClean="0"/>
              <a:t>				if (fop != null) {</a:t>
            </a:r>
          </a:p>
          <a:p>
            <a:pPr>
              <a:buNone/>
            </a:pPr>
            <a:r>
              <a:rPr lang="en-US" sz="1200" i="1" dirty="0" smtClean="0"/>
              <a:t>					</a:t>
            </a:r>
            <a:r>
              <a:rPr lang="en-US" sz="1200" i="1" dirty="0" err="1" smtClean="0"/>
              <a:t>fop.close</a:t>
            </a:r>
            <a:r>
              <a:rPr lang="en-US" sz="1200" i="1" dirty="0" smtClean="0"/>
              <a:t>();</a:t>
            </a:r>
          </a:p>
          <a:p>
            <a:pPr>
              <a:buNone/>
            </a:pPr>
            <a:r>
              <a:rPr lang="en-US" sz="1200" i="1" dirty="0" smtClean="0"/>
              <a:t>				}</a:t>
            </a:r>
          </a:p>
          <a:p>
            <a:pPr>
              <a:buNone/>
            </a:pPr>
            <a:r>
              <a:rPr lang="en-US" sz="1200" i="1" dirty="0" smtClean="0"/>
              <a:t>			} catch (</a:t>
            </a:r>
            <a:r>
              <a:rPr lang="en-US" sz="1200" i="1" dirty="0" err="1" smtClean="0"/>
              <a:t>IOException</a:t>
            </a:r>
            <a:r>
              <a:rPr lang="en-US" sz="1200" i="1" dirty="0" smtClean="0"/>
              <a:t> e) {</a:t>
            </a:r>
          </a:p>
          <a:p>
            <a:pPr>
              <a:buNone/>
            </a:pPr>
            <a:r>
              <a:rPr lang="en-US" sz="1200" i="1" dirty="0" smtClean="0"/>
              <a:t>				</a:t>
            </a:r>
            <a:r>
              <a:rPr lang="en-US" sz="1200" i="1" dirty="0" err="1" smtClean="0"/>
              <a:t>e.printStackTrace</a:t>
            </a:r>
            <a:r>
              <a:rPr lang="en-US" sz="1200" i="1" dirty="0" smtClean="0"/>
              <a:t>();</a:t>
            </a:r>
          </a:p>
          <a:p>
            <a:pPr>
              <a:buNone/>
            </a:pPr>
            <a:r>
              <a:rPr lang="en-US" sz="1200" i="1" dirty="0" smtClean="0"/>
              <a:t>			}</a:t>
            </a:r>
          </a:p>
          <a:p>
            <a:pPr>
              <a:buNone/>
            </a:pPr>
            <a:r>
              <a:rPr lang="en-US" sz="1200" i="1" dirty="0" smtClean="0"/>
              <a:t>		}</a:t>
            </a:r>
          </a:p>
          <a:p>
            <a:pPr>
              <a:buNone/>
            </a:pPr>
            <a:r>
              <a:rPr lang="en-US" sz="1200" i="1" dirty="0" smtClean="0"/>
              <a:t>	}</a:t>
            </a:r>
          </a:p>
          <a:p>
            <a:pPr>
              <a:buNone/>
            </a:pPr>
            <a:r>
              <a:rPr lang="en-US" sz="1200" i="1"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470025"/>
          </a:xfrm>
        </p:spPr>
        <p:txBody>
          <a:bodyPr/>
          <a:lstStyle/>
          <a:p>
            <a:r>
              <a:rPr lang="en-US" b="1" dirty="0" smtClean="0">
                <a:solidFill>
                  <a:srgbClr val="FF0000"/>
                </a:solidFill>
              </a:rPr>
              <a:t>Local and Remote Applets</a:t>
            </a:r>
            <a:br>
              <a:rPr lang="en-US" b="1" dirty="0" smtClean="0">
                <a:solidFill>
                  <a:srgbClr val="FF0000"/>
                </a:solidFill>
              </a:rPr>
            </a:b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File </a:t>
            </a:r>
            <a:r>
              <a:rPr lang="en-US" b="1" smtClean="0">
                <a:solidFill>
                  <a:srgbClr val="FF0000"/>
                </a:solidFill>
              </a:rPr>
              <a:t>Input Stream</a:t>
            </a:r>
            <a:endParaRPr lang="en-US" b="1" dirty="0">
              <a:solidFill>
                <a:srgbClr val="FF0000"/>
              </a:solidFill>
            </a:endParaRPr>
          </a:p>
        </p:txBody>
      </p:sp>
      <p:sp>
        <p:nvSpPr>
          <p:cNvPr id="3" name="Content Placeholder 2"/>
          <p:cNvSpPr>
            <a:spLocks noGrp="1"/>
          </p:cNvSpPr>
          <p:nvPr>
            <p:ph idx="1"/>
          </p:nvPr>
        </p:nvSpPr>
        <p:spPr>
          <a:xfrm>
            <a:off x="228600" y="838200"/>
            <a:ext cx="8915400" cy="5410200"/>
          </a:xfrm>
        </p:spPr>
        <p:txBody>
          <a:bodyPr>
            <a:noAutofit/>
          </a:bodyPr>
          <a:lstStyle/>
          <a:p>
            <a:pPr>
              <a:buNone/>
            </a:pPr>
            <a:r>
              <a:rPr lang="en-US" sz="3600" b="1" dirty="0" smtClean="0"/>
              <a:t>read() method</a:t>
            </a:r>
            <a:endParaRPr lang="en-US" sz="2000" b="1" dirty="0" smtClean="0"/>
          </a:p>
          <a:p>
            <a:r>
              <a:rPr lang="en-US" sz="2400" dirty="0" smtClean="0"/>
              <a:t>Reads a byte of data from this input stream (</a:t>
            </a:r>
            <a:r>
              <a:rPr lang="en-US" sz="2400" dirty="0" err="1" smtClean="0"/>
              <a:t>InputStream</a:t>
            </a:r>
            <a:r>
              <a:rPr lang="en-US" sz="2400" dirty="0" smtClean="0"/>
              <a:t> class). This method blocks if no input is yet available.</a:t>
            </a:r>
          </a:p>
          <a:p>
            <a:r>
              <a:rPr lang="en-US" sz="2400" dirty="0" smtClean="0"/>
              <a:t>The methods returns the next byte of data, or -1 if the end of the file is reached.</a:t>
            </a:r>
            <a:endParaRPr lang="en-US" sz="2400" i="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err="1" smtClean="0">
                <a:solidFill>
                  <a:srgbClr val="FF0000"/>
                </a:solidFill>
              </a:rPr>
              <a:t>RandomAccessFile</a:t>
            </a:r>
            <a:endParaRPr lang="en-US" b="1" dirty="0">
              <a:solidFill>
                <a:srgbClr val="FF0000"/>
              </a:solidFill>
            </a:endParaRPr>
          </a:p>
        </p:txBody>
      </p:sp>
      <p:sp>
        <p:nvSpPr>
          <p:cNvPr id="3" name="Content Placeholder 2"/>
          <p:cNvSpPr>
            <a:spLocks noGrp="1"/>
          </p:cNvSpPr>
          <p:nvPr>
            <p:ph idx="1"/>
          </p:nvPr>
        </p:nvSpPr>
        <p:spPr>
          <a:xfrm>
            <a:off x="228600" y="1066800"/>
            <a:ext cx="8915400" cy="5181600"/>
          </a:xfrm>
        </p:spPr>
        <p:txBody>
          <a:bodyPr>
            <a:noAutofit/>
          </a:bodyPr>
          <a:lstStyle/>
          <a:p>
            <a:r>
              <a:rPr lang="en-US" sz="2400" dirty="0" smtClean="0"/>
              <a:t>The </a:t>
            </a:r>
            <a:r>
              <a:rPr lang="en-US" sz="2400" b="1" dirty="0" err="1" smtClean="0"/>
              <a:t>Java.io.RandomAccessFile</a:t>
            </a:r>
            <a:r>
              <a:rPr lang="en-US" sz="2400" dirty="0" smtClean="0"/>
              <a:t> class file behaves like a large array of bytes stored in the file system. Instances of this class support both reading and writing to a random access file.</a:t>
            </a:r>
          </a:p>
          <a:p>
            <a:endParaRPr lang="en-US" sz="2400" dirty="0" smtClean="0"/>
          </a:p>
          <a:p>
            <a:r>
              <a:rPr lang="en-US" sz="2400" b="1" dirty="0" err="1" smtClean="0"/>
              <a:t>RandomAccessFile</a:t>
            </a:r>
            <a:r>
              <a:rPr lang="en-US" sz="2400" b="1" dirty="0" smtClean="0"/>
              <a:t>(File </a:t>
            </a:r>
            <a:r>
              <a:rPr lang="en-US" sz="2400" b="1" dirty="0" err="1" smtClean="0"/>
              <a:t>file</a:t>
            </a:r>
            <a:r>
              <a:rPr lang="en-US" sz="2400" b="1" dirty="0" smtClean="0"/>
              <a:t>, String mode) </a:t>
            </a:r>
            <a:endParaRPr lang="en-US" sz="2400" i="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err="1" smtClean="0">
                <a:solidFill>
                  <a:srgbClr val="FF0000"/>
                </a:solidFill>
              </a:rPr>
              <a:t>RandomAccessFile</a:t>
            </a:r>
            <a:endParaRPr lang="en-US" b="1" dirty="0">
              <a:solidFill>
                <a:srgbClr val="FF0000"/>
              </a:solidFill>
            </a:endParaRPr>
          </a:p>
        </p:txBody>
      </p:sp>
      <p:graphicFrame>
        <p:nvGraphicFramePr>
          <p:cNvPr id="4" name="Object 3"/>
          <p:cNvGraphicFramePr>
            <a:graphicFrameLocks noChangeAspect="1"/>
          </p:cNvGraphicFramePr>
          <p:nvPr/>
        </p:nvGraphicFramePr>
        <p:xfrm>
          <a:off x="3333750" y="3086100"/>
          <a:ext cx="2476500" cy="685800"/>
        </p:xfrm>
        <a:graphic>
          <a:graphicData uri="http://schemas.openxmlformats.org/presentationml/2006/ole">
            <p:oleObj spid="_x0000_s1026" name="Packager Shell Object" showAsIcon="1" r:id="rId3" imgW="2477160" imgH="685800" progId="Package">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Introduction to Java NIO</a:t>
            </a:r>
            <a:endParaRPr lang="en-US" b="1" dirty="0">
              <a:solidFill>
                <a:srgbClr val="FF0000"/>
              </a:solidFill>
            </a:endParaRPr>
          </a:p>
        </p:txBody>
      </p:sp>
      <p:sp>
        <p:nvSpPr>
          <p:cNvPr id="3" name="Content Placeholder 2"/>
          <p:cNvSpPr>
            <a:spLocks noGrp="1"/>
          </p:cNvSpPr>
          <p:nvPr>
            <p:ph idx="1"/>
          </p:nvPr>
        </p:nvSpPr>
        <p:spPr>
          <a:xfrm>
            <a:off x="228600" y="838200"/>
            <a:ext cx="8915400" cy="5410200"/>
          </a:xfrm>
        </p:spPr>
        <p:txBody>
          <a:bodyPr>
            <a:noAutofit/>
          </a:bodyPr>
          <a:lstStyle/>
          <a:p>
            <a:r>
              <a:rPr lang="en-US" sz="2600" dirty="0" smtClean="0"/>
              <a:t>Non-blocking I/O (usually called </a:t>
            </a:r>
            <a:r>
              <a:rPr lang="en-US" sz="2600" b="1" dirty="0" smtClean="0"/>
              <a:t>NIO</a:t>
            </a:r>
            <a:r>
              <a:rPr lang="en-US" sz="2600" dirty="0" smtClean="0"/>
              <a:t>, and sometimes called "New I/O") is a collection of </a:t>
            </a:r>
            <a:r>
              <a:rPr lang="en-US" sz="2600" b="1" dirty="0" smtClean="0"/>
              <a:t>Java</a:t>
            </a:r>
            <a:r>
              <a:rPr lang="en-US" sz="2600" dirty="0" smtClean="0"/>
              <a:t> programming language APIs that offer features for intensive I/O operations. Beginning with version  1.4</a:t>
            </a:r>
          </a:p>
          <a:p>
            <a:r>
              <a:rPr lang="en-US" sz="2600" dirty="0" smtClean="0"/>
              <a:t>It supports a buffer-oriented, channel-based approach to I/O operations.</a:t>
            </a:r>
          </a:p>
          <a:p>
            <a:r>
              <a:rPr lang="en-US" sz="2600" dirty="0" smtClean="0"/>
              <a:t>Package</a:t>
            </a:r>
            <a:r>
              <a:rPr lang="en-US" sz="2600" i="1" dirty="0" smtClean="0"/>
              <a:t> </a:t>
            </a:r>
            <a:r>
              <a:rPr lang="en-US" sz="2600" b="1" i="1" dirty="0" smtClean="0"/>
              <a:t>java.nio </a:t>
            </a:r>
          </a:p>
          <a:p>
            <a:r>
              <a:rPr lang="en-US" sz="2600" dirty="0" smtClean="0"/>
              <a:t>NIO subsystem does not replace the stream-based I/O classes found in </a:t>
            </a:r>
            <a:r>
              <a:rPr lang="en-US" sz="2600" b="1" dirty="0" smtClean="0"/>
              <a:t>java.io.</a:t>
            </a:r>
            <a:endParaRPr lang="en-US" sz="2600" dirty="0" smtClean="0"/>
          </a:p>
          <a:p>
            <a:pPr>
              <a:buNone/>
            </a:pPr>
            <a:r>
              <a:rPr lang="en-US" sz="2600" b="1" dirty="0" smtClean="0"/>
              <a:t>	NIO buffers</a:t>
            </a:r>
          </a:p>
          <a:p>
            <a:r>
              <a:rPr lang="en-US" sz="2600" dirty="0" smtClean="0"/>
              <a:t>NIO data transfer is based on buffers (</a:t>
            </a:r>
            <a:r>
              <a:rPr lang="en-US" sz="2600" dirty="0" err="1" smtClean="0">
                <a:hlinkClick r:id="rId3"/>
              </a:rPr>
              <a:t>java.nio.Buffer</a:t>
            </a:r>
            <a:r>
              <a:rPr lang="en-US" sz="2600" dirty="0" smtClean="0"/>
              <a:t> and related classes). These classes represent a contiguous extent of memory, together with a small number of data transfer operations.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67000"/>
            <a:ext cx="8229600" cy="1143000"/>
          </a:xfrm>
        </p:spPr>
        <p:txBody>
          <a:bodyPr>
            <a:normAutofit/>
          </a:bodyPr>
          <a:lstStyle/>
          <a:p>
            <a:r>
              <a:rPr lang="en-US" b="1" dirty="0" smtClean="0">
                <a:solidFill>
                  <a:srgbClr val="FF0000"/>
                </a:solidFill>
              </a:rPr>
              <a:t>Distributed Application using RMI</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Distributed Application</a:t>
            </a:r>
            <a:endParaRPr lang="en-US" b="1" dirty="0">
              <a:solidFill>
                <a:srgbClr val="FF0000"/>
              </a:solidFill>
            </a:endParaRPr>
          </a:p>
        </p:txBody>
      </p:sp>
      <p:sp>
        <p:nvSpPr>
          <p:cNvPr id="3" name="Content Placeholder 2"/>
          <p:cNvSpPr>
            <a:spLocks noGrp="1"/>
          </p:cNvSpPr>
          <p:nvPr>
            <p:ph idx="1"/>
          </p:nvPr>
        </p:nvSpPr>
        <p:spPr>
          <a:xfrm>
            <a:off x="228600" y="1066800"/>
            <a:ext cx="8915400" cy="5410200"/>
          </a:xfrm>
        </p:spPr>
        <p:txBody>
          <a:bodyPr>
            <a:noAutofit/>
          </a:bodyPr>
          <a:lstStyle/>
          <a:p>
            <a:r>
              <a:rPr lang="en-US" sz="2400" dirty="0" smtClean="0"/>
              <a:t>A distributed application is software that is executed or run on multiple computers within a network. </a:t>
            </a:r>
          </a:p>
          <a:p>
            <a:r>
              <a:rPr lang="en-US" sz="2400" dirty="0" smtClean="0"/>
              <a:t>These applications interact in order to achieve a specific goal or task. </a:t>
            </a:r>
          </a:p>
          <a:p>
            <a:r>
              <a:rPr lang="en-US" sz="2400" dirty="0" smtClean="0"/>
              <a:t>Traditional applications relied on a single system to run them. Even in the client-server model, the application software had to run on either the client, or the server that the client was accessing. However, distributed applications run on both simultaneously. </a:t>
            </a:r>
          </a:p>
          <a:p>
            <a:r>
              <a:rPr lang="en-US" sz="2400" dirty="0" smtClean="0"/>
              <a:t>The very nature of an application may </a:t>
            </a:r>
            <a:r>
              <a:rPr lang="en-US" sz="2400" i="1" dirty="0" smtClean="0"/>
              <a:t>require</a:t>
            </a:r>
            <a:r>
              <a:rPr lang="en-US" sz="2400" dirty="0" smtClean="0"/>
              <a:t> the use of a communication network that connects several computers: for example, data produced in one physical location and required in another location.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33d28d1a58.gif"/>
          <p:cNvPicPr>
            <a:picLocks noChangeAspect="1"/>
          </p:cNvPicPr>
          <p:nvPr/>
        </p:nvPicPr>
        <p:blipFill>
          <a:blip r:embed="rId2"/>
          <a:stretch>
            <a:fillRect/>
          </a:stretch>
        </p:blipFill>
        <p:spPr>
          <a:xfrm>
            <a:off x="1143000" y="3200401"/>
            <a:ext cx="7010401" cy="36576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Distributed Application</a:t>
            </a:r>
            <a:endParaRPr lang="en-US" b="1" dirty="0">
              <a:solidFill>
                <a:srgbClr val="FF0000"/>
              </a:solidFill>
            </a:endParaRPr>
          </a:p>
        </p:txBody>
      </p:sp>
      <p:sp>
        <p:nvSpPr>
          <p:cNvPr id="3" name="Content Placeholder 2"/>
          <p:cNvSpPr>
            <a:spLocks noGrp="1"/>
          </p:cNvSpPr>
          <p:nvPr>
            <p:ph idx="1"/>
          </p:nvPr>
        </p:nvSpPr>
        <p:spPr>
          <a:xfrm>
            <a:off x="228600" y="914400"/>
            <a:ext cx="8915400" cy="5181600"/>
          </a:xfrm>
        </p:spPr>
        <p:txBody>
          <a:bodyPr>
            <a:noAutofit/>
          </a:bodyPr>
          <a:lstStyle/>
          <a:p>
            <a:r>
              <a:rPr lang="en-US" sz="2400" dirty="0" smtClean="0"/>
              <a:t>There are many cases in which the use of a single computer would be possible in principle, but the use of a distributed system is </a:t>
            </a:r>
            <a:r>
              <a:rPr lang="en-US" sz="2400" i="1" dirty="0" smtClean="0"/>
              <a:t>beneficial</a:t>
            </a:r>
            <a:r>
              <a:rPr lang="en-US" sz="2400" dirty="0" smtClean="0"/>
              <a:t> for practical reasons. For example, it may be more cost-efficient to obtain the desired level of performance by using a </a:t>
            </a:r>
            <a:r>
              <a:rPr lang="en-US" sz="2400" dirty="0" smtClean="0">
                <a:hlinkClick r:id="rId3" tooltip="Cluster (computing)"/>
              </a:rPr>
              <a:t>cluster</a:t>
            </a:r>
            <a:r>
              <a:rPr lang="en-US" sz="2400" dirty="0" smtClean="0"/>
              <a:t> of several low-end computers, in comparison with a single high-end computer.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Remote Method Invocation (RMI)</a:t>
            </a:r>
            <a:endParaRPr lang="en-US" b="1" dirty="0">
              <a:solidFill>
                <a:srgbClr val="FF0000"/>
              </a:solidFill>
            </a:endParaRPr>
          </a:p>
        </p:txBody>
      </p:sp>
      <p:sp>
        <p:nvSpPr>
          <p:cNvPr id="3" name="Content Placeholder 2"/>
          <p:cNvSpPr>
            <a:spLocks noGrp="1"/>
          </p:cNvSpPr>
          <p:nvPr>
            <p:ph idx="1"/>
          </p:nvPr>
        </p:nvSpPr>
        <p:spPr>
          <a:xfrm>
            <a:off x="228600" y="1066800"/>
            <a:ext cx="8915400" cy="5181600"/>
          </a:xfrm>
        </p:spPr>
        <p:txBody>
          <a:bodyPr>
            <a:noAutofit/>
          </a:bodyPr>
          <a:lstStyle/>
          <a:p>
            <a:r>
              <a:rPr lang="en-US" sz="2800" dirty="0" smtClean="0"/>
              <a:t>Remote Method Invocation (RMI) allows a Java object that executes on one machine to invoke a method of a Java object that executes on another machine. </a:t>
            </a:r>
          </a:p>
          <a:p>
            <a:endParaRPr lang="en-US" sz="2800" dirty="0" smtClean="0"/>
          </a:p>
          <a:p>
            <a:r>
              <a:rPr lang="en-US" sz="2800" dirty="0" smtClean="0"/>
              <a:t>This is an important feature, because it allows you to build distributed applications.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solidFill>
                  <a:srgbClr val="FF0000"/>
                </a:solidFill>
              </a:rPr>
              <a:t>RMI Layers</a:t>
            </a:r>
            <a:endParaRPr lang="en-US" b="1" dirty="0">
              <a:solidFill>
                <a:srgbClr val="FF0000"/>
              </a:solidFill>
            </a:endParaRPr>
          </a:p>
        </p:txBody>
      </p:sp>
      <p:sp>
        <p:nvSpPr>
          <p:cNvPr id="3" name="Content Placeholder 2"/>
          <p:cNvSpPr>
            <a:spLocks noGrp="1"/>
          </p:cNvSpPr>
          <p:nvPr>
            <p:ph idx="1"/>
          </p:nvPr>
        </p:nvSpPr>
        <p:spPr>
          <a:xfrm>
            <a:off x="228600" y="914400"/>
            <a:ext cx="8915400" cy="5181600"/>
          </a:xfrm>
        </p:spPr>
        <p:txBody>
          <a:bodyPr>
            <a:noAutofit/>
          </a:bodyPr>
          <a:lstStyle/>
          <a:p>
            <a:pPr>
              <a:buNone/>
            </a:pPr>
            <a:r>
              <a:rPr lang="en-US" sz="2400" b="1" dirty="0" smtClean="0"/>
              <a:t>	Stub and Skeleton Layer</a:t>
            </a:r>
            <a:endParaRPr lang="en-US" sz="2400" dirty="0" smtClean="0"/>
          </a:p>
          <a:p>
            <a:r>
              <a:rPr lang="en-US" sz="2400" dirty="0" smtClean="0"/>
              <a:t>The stub and skeleton layer is responsible for marshaling and </a:t>
            </a:r>
            <a:r>
              <a:rPr lang="en-US" sz="2400" dirty="0" err="1" smtClean="0"/>
              <a:t>unmarshaling</a:t>
            </a:r>
            <a:r>
              <a:rPr lang="en-US" sz="2400" dirty="0" smtClean="0"/>
              <a:t> the data and transmitting and receiving them to/from the Remote Reference Layer </a:t>
            </a:r>
          </a:p>
          <a:p>
            <a:pPr>
              <a:buNone/>
            </a:pPr>
            <a:r>
              <a:rPr lang="en-US" sz="2400" b="1" dirty="0" smtClean="0"/>
              <a:t>	Remote Reference Layer</a:t>
            </a:r>
          </a:p>
          <a:p>
            <a:r>
              <a:rPr lang="en-US" sz="2400" dirty="0" smtClean="0"/>
              <a:t>The Remote reference layer is responsible for carrying out the invocation. </a:t>
            </a:r>
          </a:p>
          <a:p>
            <a:pPr>
              <a:buNone/>
            </a:pPr>
            <a:r>
              <a:rPr lang="en-US" sz="2400" b="1" dirty="0" smtClean="0"/>
              <a:t>	Transport Layer</a:t>
            </a:r>
          </a:p>
          <a:p>
            <a:r>
              <a:rPr lang="en-US" sz="2400" dirty="0" smtClean="0"/>
              <a:t>The Transport layer is responsible for setting up connections, managing requests, monitoring them and listening for incoming calls </a:t>
            </a:r>
          </a:p>
          <a:p>
            <a:endParaRPr lang="en-US" sz="2400" b="1" dirty="0"/>
          </a:p>
        </p:txBody>
      </p:sp>
      <p:pic>
        <p:nvPicPr>
          <p:cNvPr id="4" name="Picture 3" descr="index.png"/>
          <p:cNvPicPr>
            <a:picLocks noChangeAspect="1"/>
          </p:cNvPicPr>
          <p:nvPr/>
        </p:nvPicPr>
        <p:blipFill>
          <a:blip r:embed="rId2"/>
          <a:stretch>
            <a:fillRect/>
          </a:stretch>
        </p:blipFill>
        <p:spPr>
          <a:xfrm>
            <a:off x="2705099" y="4942485"/>
            <a:ext cx="3619501" cy="191551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mi-2.gif"/>
          <p:cNvPicPr>
            <a:picLocks noChangeAspect="1"/>
          </p:cNvPicPr>
          <p:nvPr/>
        </p:nvPicPr>
        <p:blipFill>
          <a:blip r:embed="rId2"/>
          <a:stretch>
            <a:fillRect/>
          </a:stretch>
        </p:blipFill>
        <p:spPr>
          <a:xfrm>
            <a:off x="4267200" y="4410371"/>
            <a:ext cx="4800599" cy="2447629"/>
          </a:xfrm>
          <a:prstGeom prst="rect">
            <a:avLst/>
          </a:prstGeom>
        </p:spPr>
      </p:pic>
      <p:sp>
        <p:nvSpPr>
          <p:cNvPr id="2" name="Title 1"/>
          <p:cNvSpPr>
            <a:spLocks noGrp="1"/>
          </p:cNvSpPr>
          <p:nvPr>
            <p:ph type="title"/>
          </p:nvPr>
        </p:nvSpPr>
        <p:spPr>
          <a:xfrm>
            <a:off x="457200" y="0"/>
            <a:ext cx="8229600" cy="990600"/>
          </a:xfrm>
        </p:spPr>
        <p:txBody>
          <a:bodyPr>
            <a:normAutofit/>
          </a:bodyPr>
          <a:lstStyle/>
          <a:p>
            <a:r>
              <a:rPr lang="en-US" dirty="0" smtClean="0">
                <a:solidFill>
                  <a:srgbClr val="FF0000"/>
                </a:solidFill>
              </a:rPr>
              <a:t>RMI Mechanism</a:t>
            </a:r>
            <a:endParaRPr lang="en-US" b="1" dirty="0">
              <a:solidFill>
                <a:srgbClr val="FF0000"/>
              </a:solidFill>
            </a:endParaRPr>
          </a:p>
        </p:txBody>
      </p:sp>
      <p:sp>
        <p:nvSpPr>
          <p:cNvPr id="3" name="Content Placeholder 2"/>
          <p:cNvSpPr>
            <a:spLocks noGrp="1"/>
          </p:cNvSpPr>
          <p:nvPr>
            <p:ph idx="1"/>
          </p:nvPr>
        </p:nvSpPr>
        <p:spPr>
          <a:xfrm>
            <a:off x="228600" y="914400"/>
            <a:ext cx="8915400" cy="5181600"/>
          </a:xfrm>
        </p:spPr>
        <p:txBody>
          <a:bodyPr>
            <a:noAutofit/>
          </a:bodyPr>
          <a:lstStyle/>
          <a:p>
            <a:r>
              <a:rPr lang="en-US" sz="2400" b="1" dirty="0" smtClean="0"/>
              <a:t>Locate remote objects.</a:t>
            </a:r>
            <a:r>
              <a:rPr lang="en-US" sz="2400" dirty="0" smtClean="0"/>
              <a:t> Applications can use various mechanisms to obtain references to remote objects. For example, an application can register its remote objects with RMI's simple naming facility, the RMI registry. </a:t>
            </a:r>
          </a:p>
          <a:p>
            <a:r>
              <a:rPr lang="en-US" sz="2400" b="1" dirty="0" smtClean="0"/>
              <a:t>Communicate with remote objects.</a:t>
            </a:r>
            <a:r>
              <a:rPr lang="en-US" sz="2400" dirty="0" smtClean="0"/>
              <a:t> Details of communication between remote objects are handled by RMI. </a:t>
            </a:r>
          </a:p>
          <a:p>
            <a:r>
              <a:rPr lang="en-US" sz="2400" b="1" dirty="0" smtClean="0"/>
              <a:t>Load class definitions for objects that are passed around.</a:t>
            </a:r>
            <a:r>
              <a:rPr lang="en-US" sz="2400" dirty="0" smtClean="0"/>
              <a:t> Because RMI enables objects to be passed back and forth, it provides mechanisms for loading an object's class definitions as well as for transmitting an object's data.</a:t>
            </a: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Local Applets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local applet is one that is stored on your own computer system.</a:t>
            </a:r>
          </a:p>
          <a:p>
            <a:r>
              <a:rPr lang="en-US" dirty="0" smtClean="0"/>
              <a:t>When your Web page must find a local applet, it doesn't need to retrieve information from the Internet-in fact, your browser doesn't even need to be connected to the Internet at that time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RMI Registry</a:t>
            </a:r>
            <a:endParaRPr lang="en-US" b="1" dirty="0">
              <a:solidFill>
                <a:srgbClr val="FF0000"/>
              </a:solidFill>
            </a:endParaRPr>
          </a:p>
        </p:txBody>
      </p:sp>
      <p:sp>
        <p:nvSpPr>
          <p:cNvPr id="3" name="Content Placeholder 2"/>
          <p:cNvSpPr>
            <a:spLocks noGrp="1"/>
          </p:cNvSpPr>
          <p:nvPr>
            <p:ph idx="1"/>
          </p:nvPr>
        </p:nvSpPr>
        <p:spPr>
          <a:xfrm>
            <a:off x="228600" y="1066800"/>
            <a:ext cx="8915400" cy="5181600"/>
          </a:xfrm>
        </p:spPr>
        <p:txBody>
          <a:bodyPr>
            <a:noAutofit/>
          </a:bodyPr>
          <a:lstStyle/>
          <a:p>
            <a:r>
              <a:rPr lang="en-US" sz="2400" dirty="0" smtClean="0"/>
              <a:t>Essentially the RMI registry is a place for the server to register services it offers and a place for clients to query for those services.</a:t>
            </a:r>
          </a:p>
          <a:p>
            <a:r>
              <a:rPr lang="en-US" sz="2400" dirty="0" smtClean="0"/>
              <a:t>RMI Registry acts a broker between RMI servers and the clients.</a:t>
            </a:r>
          </a:p>
          <a:p>
            <a:pPr>
              <a:buNone/>
            </a:pPr>
            <a:endParaRPr lang="en-US" sz="2400" b="1" dirty="0" smtClean="0"/>
          </a:p>
          <a:p>
            <a:pPr>
              <a:buNone/>
            </a:pPr>
            <a:r>
              <a:rPr lang="en-US" sz="2400" b="1" dirty="0" smtClean="0"/>
              <a:t>	A Simple Client/Server Application Using RMI</a:t>
            </a:r>
          </a:p>
          <a:p>
            <a:r>
              <a:rPr lang="en-US" sz="2400" dirty="0" smtClean="0"/>
              <a:t>This section provides step-by-step directions for building a simple client/server application by using RMI. The server receives a request from a client, processes it, and returns a result.</a:t>
            </a:r>
          </a:p>
          <a:p>
            <a:endParaRPr lang="en-US" sz="2400" i="1" dirty="0" smtClean="0"/>
          </a:p>
        </p:txBody>
      </p:sp>
      <p:graphicFrame>
        <p:nvGraphicFramePr>
          <p:cNvPr id="4" name="Object 3"/>
          <p:cNvGraphicFramePr>
            <a:graphicFrameLocks noChangeAspect="1"/>
          </p:cNvGraphicFramePr>
          <p:nvPr/>
        </p:nvGraphicFramePr>
        <p:xfrm>
          <a:off x="685800" y="4876800"/>
          <a:ext cx="1231900" cy="685800"/>
        </p:xfrm>
        <a:graphic>
          <a:graphicData uri="http://schemas.openxmlformats.org/presentationml/2006/ole">
            <p:oleObj spid="_x0000_s36866" name="Packager Shell Object" showAsIcon="1" r:id="rId3" imgW="1232280" imgH="685800" progId="Package">
              <p:embed/>
            </p:oleObj>
          </a:graphicData>
        </a:graphic>
      </p:graphicFrame>
      <p:graphicFrame>
        <p:nvGraphicFramePr>
          <p:cNvPr id="5" name="Object 4"/>
          <p:cNvGraphicFramePr>
            <a:graphicFrameLocks noChangeAspect="1"/>
          </p:cNvGraphicFramePr>
          <p:nvPr/>
        </p:nvGraphicFramePr>
        <p:xfrm>
          <a:off x="2336800" y="4876800"/>
          <a:ext cx="1244600" cy="685800"/>
        </p:xfrm>
        <a:graphic>
          <a:graphicData uri="http://schemas.openxmlformats.org/presentationml/2006/ole">
            <p:oleObj spid="_x0000_s36867" name="Packager Shell Object" showAsIcon="1" r:id="rId4" imgW="1244880" imgH="685800" progId="Package">
              <p:embed/>
            </p:oleObj>
          </a:graphicData>
        </a:graphic>
      </p:graphicFrame>
      <p:graphicFrame>
        <p:nvGraphicFramePr>
          <p:cNvPr id="6" name="Object 5"/>
          <p:cNvGraphicFramePr>
            <a:graphicFrameLocks noChangeAspect="1"/>
          </p:cNvGraphicFramePr>
          <p:nvPr/>
        </p:nvGraphicFramePr>
        <p:xfrm>
          <a:off x="3632200" y="4876800"/>
          <a:ext cx="1625600" cy="685800"/>
        </p:xfrm>
        <a:graphic>
          <a:graphicData uri="http://schemas.openxmlformats.org/presentationml/2006/ole">
            <p:oleObj spid="_x0000_s36868" name="Packager Shell Object" showAsIcon="1" r:id="rId5" imgW="1626120" imgH="685800" progId="Package">
              <p:embed/>
            </p:oleObj>
          </a:graphicData>
        </a:graphic>
      </p:graphicFrame>
      <p:graphicFrame>
        <p:nvGraphicFramePr>
          <p:cNvPr id="7" name="Object 6"/>
          <p:cNvGraphicFramePr>
            <a:graphicFrameLocks noChangeAspect="1"/>
          </p:cNvGraphicFramePr>
          <p:nvPr/>
        </p:nvGraphicFramePr>
        <p:xfrm>
          <a:off x="5549900" y="4876800"/>
          <a:ext cx="1536700" cy="685800"/>
        </p:xfrm>
        <a:graphic>
          <a:graphicData uri="http://schemas.openxmlformats.org/presentationml/2006/ole">
            <p:oleObj spid="_x0000_s36869" name="Packager Shell Object" r:id="rId6" imgW="1537200" imgH="685800" progId="Package">
              <p:embed/>
            </p:oleObj>
          </a:graphicData>
        </a:graphic>
      </p:graphicFrame>
      <p:graphicFrame>
        <p:nvGraphicFramePr>
          <p:cNvPr id="9" name="Object 8"/>
          <p:cNvGraphicFramePr>
            <a:graphicFrameLocks noChangeAspect="1"/>
          </p:cNvGraphicFramePr>
          <p:nvPr/>
        </p:nvGraphicFramePr>
        <p:xfrm>
          <a:off x="7467600" y="4876800"/>
          <a:ext cx="914400" cy="771525"/>
        </p:xfrm>
        <a:graphic>
          <a:graphicData uri="http://schemas.openxmlformats.org/presentationml/2006/ole">
            <p:oleObj spid="_x0000_s36871" name="Packager Shell Object" showAsIcon="1" r:id="rId7" imgW="914400" imgH="771480" progId="Package">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90600"/>
            <a:ext cx="8915400" cy="5791200"/>
          </a:xfrm>
        </p:spPr>
        <p:txBody>
          <a:bodyPr>
            <a:noAutofit/>
          </a:bodyPr>
          <a:lstStyle/>
          <a:p>
            <a:pPr>
              <a:buNone/>
            </a:pPr>
            <a:r>
              <a:rPr lang="en-US" sz="2400" b="1" dirty="0" smtClean="0"/>
              <a:t>	Introduction to Network Programming</a:t>
            </a:r>
          </a:p>
          <a:p>
            <a:r>
              <a:rPr lang="en-US" sz="2400" dirty="0" smtClean="0"/>
              <a:t>The term </a:t>
            </a:r>
            <a:r>
              <a:rPr lang="en-US" sz="2400" i="1" dirty="0" smtClean="0"/>
              <a:t>network programming</a:t>
            </a:r>
            <a:r>
              <a:rPr lang="en-US" sz="2400" dirty="0" smtClean="0"/>
              <a:t> refers to writing programs that execute across multiple devices (computers), in which the devices are all connected to each other using a network.</a:t>
            </a:r>
          </a:p>
          <a:p>
            <a:r>
              <a:rPr lang="en-US" sz="2400" dirty="0" smtClean="0"/>
              <a:t>The java.net package of the J2SE APIs contains a collection of classes and interfaces that provide the low-level communication details, allowing you to write programs that focus on solving the problem at hand.</a:t>
            </a:r>
            <a:endParaRPr lang="en-US" sz="2400" i="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TCP:</a:t>
            </a:r>
            <a:r>
              <a:rPr lang="en-US" sz="2400" dirty="0" smtClean="0"/>
              <a:t> </a:t>
            </a:r>
          </a:p>
          <a:p>
            <a:pPr>
              <a:buNone/>
            </a:pPr>
            <a:r>
              <a:rPr lang="en-US" sz="2400" dirty="0" smtClean="0"/>
              <a:t>	TCP stands for Transmission Control Protocol, which allows for reliable communication between two applications. TCP is typically used over the Internet Protocol, which is referred to as TCP/IP.</a:t>
            </a:r>
          </a:p>
          <a:p>
            <a:endParaRPr lang="en-US" sz="800" dirty="0" smtClean="0"/>
          </a:p>
          <a:p>
            <a:pPr>
              <a:buNone/>
            </a:pPr>
            <a:r>
              <a:rPr lang="en-US" sz="2400" b="1" dirty="0" smtClean="0"/>
              <a:t>	UDP:</a:t>
            </a:r>
            <a:r>
              <a:rPr lang="en-US" sz="2400" dirty="0" smtClean="0"/>
              <a:t> </a:t>
            </a:r>
          </a:p>
          <a:p>
            <a:pPr>
              <a:buNone/>
            </a:pPr>
            <a:r>
              <a:rPr lang="en-US" sz="2400" dirty="0" smtClean="0"/>
              <a:t>	UDP stands for User Datagram Protocol, a connection-less protocol that allows for packets of data to be transmitted between applications.</a:t>
            </a:r>
          </a:p>
          <a:p>
            <a:endParaRPr lang="en-US" sz="800" i="1" dirty="0" smtClean="0"/>
          </a:p>
          <a:p>
            <a:r>
              <a:rPr lang="en-US" sz="2400" dirty="0" smtClean="0"/>
              <a:t>The speed for TCP is slower than UDP. UDP is faster because there is no error-checking for packets. </a:t>
            </a:r>
          </a:p>
          <a:p>
            <a:r>
              <a:rPr lang="en-US" sz="2400" dirty="0" smtClean="0"/>
              <a:t>In TCP, there is absolute guarantee that the data transferred remains intact and arrives in the same order in which it was sent.  In UDP, there is no guarantee that the messages or packets sent would reach at all.</a:t>
            </a:r>
            <a:endParaRPr lang="en-US" sz="2400" i="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IP Address :</a:t>
            </a:r>
            <a:r>
              <a:rPr lang="en-US" sz="2400" dirty="0" smtClean="0"/>
              <a:t>  (Ex: 192.168.1.1)</a:t>
            </a:r>
          </a:p>
          <a:p>
            <a:pPr>
              <a:buNone/>
            </a:pPr>
            <a:r>
              <a:rPr lang="en-US" sz="2400" dirty="0" smtClean="0"/>
              <a:t>	An Internet Protocol </a:t>
            </a:r>
            <a:r>
              <a:rPr lang="en-US" sz="2400" i="1" dirty="0" smtClean="0"/>
              <a:t>address</a:t>
            </a:r>
            <a:r>
              <a:rPr lang="en-US" sz="2400" dirty="0" smtClean="0"/>
              <a:t> (</a:t>
            </a:r>
            <a:r>
              <a:rPr lang="en-US" sz="2400" i="1" dirty="0" smtClean="0"/>
              <a:t>IP address</a:t>
            </a:r>
            <a:r>
              <a:rPr lang="en-US" sz="2400" dirty="0" smtClean="0"/>
              <a:t>) is a numerical label assigned to each device (e.g., computer, printer) participating in a computer network that uses the Internet Protocol for communication.</a:t>
            </a:r>
          </a:p>
          <a:p>
            <a:endParaRPr lang="en-US" sz="800" dirty="0" smtClean="0"/>
          </a:p>
          <a:p>
            <a:pPr>
              <a:buNone/>
            </a:pPr>
            <a:r>
              <a:rPr lang="en-US" sz="2400" b="1" dirty="0" smtClean="0"/>
              <a:t>	Port Number:</a:t>
            </a:r>
            <a:r>
              <a:rPr lang="en-US" sz="2400" dirty="0" smtClean="0"/>
              <a:t> </a:t>
            </a:r>
          </a:p>
          <a:p>
            <a:pPr>
              <a:buNone/>
            </a:pPr>
            <a:r>
              <a:rPr lang="en-US" sz="2400" dirty="0" smtClean="0"/>
              <a:t>	In </a:t>
            </a:r>
            <a:r>
              <a:rPr lang="en-US" sz="2400" b="1" dirty="0" smtClean="0"/>
              <a:t>TCP/IP</a:t>
            </a:r>
            <a:r>
              <a:rPr lang="en-US" sz="2400" dirty="0" smtClean="0"/>
              <a:t> and </a:t>
            </a:r>
            <a:r>
              <a:rPr lang="en-US" sz="2400" b="1" dirty="0" smtClean="0"/>
              <a:t>UDP</a:t>
            </a:r>
            <a:r>
              <a:rPr lang="en-US" sz="2400" dirty="0" smtClean="0"/>
              <a:t> networks, an endpoint to a logical connection. The port number identifies what type of port it is. For example, port 80 is used for HTTP traffic.</a:t>
            </a:r>
          </a:p>
          <a:p>
            <a:endParaRPr lang="en-US" sz="800" i="1" dirty="0" smtClean="0"/>
          </a:p>
          <a:p>
            <a:pPr>
              <a:buNone/>
            </a:pPr>
            <a:r>
              <a:rPr lang="en-US" sz="2400" dirty="0" smtClean="0"/>
              <a:t>	</a:t>
            </a:r>
            <a:endParaRPr lang="en-US" sz="2400" i="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Socket:</a:t>
            </a:r>
          </a:p>
          <a:p>
            <a:pPr>
              <a:buNone/>
            </a:pPr>
            <a:r>
              <a:rPr lang="en-US" sz="2400" i="1" dirty="0" smtClean="0"/>
              <a:t>	</a:t>
            </a:r>
            <a:r>
              <a:rPr lang="en-US" sz="2400" dirty="0" smtClean="0"/>
              <a:t>A </a:t>
            </a:r>
            <a:r>
              <a:rPr lang="en-US" sz="2400" i="1" dirty="0" smtClean="0"/>
              <a:t>socket</a:t>
            </a:r>
            <a:r>
              <a:rPr lang="en-US" sz="2400" dirty="0" smtClean="0"/>
              <a:t> is one </a:t>
            </a:r>
            <a:r>
              <a:rPr lang="en-US" sz="2400" b="1" dirty="0" smtClean="0"/>
              <a:t>endpoint</a:t>
            </a:r>
            <a:r>
              <a:rPr lang="en-US" sz="2400" dirty="0" smtClean="0"/>
              <a:t> of a two-way communication link between two programs running on the network. A socket is bound to a port number so that the TCP layer can identify the application that data is destined to be sent to.</a:t>
            </a:r>
          </a:p>
          <a:p>
            <a:r>
              <a:rPr lang="en-US" sz="2400" dirty="0" smtClean="0"/>
              <a:t>An endpoint is a combination of an </a:t>
            </a:r>
            <a:r>
              <a:rPr lang="en-US" sz="2400" b="1" u="sng" dirty="0" smtClean="0"/>
              <a:t>IP address and a port number</a:t>
            </a:r>
            <a:r>
              <a:rPr lang="en-US" sz="2400" dirty="0" smtClean="0"/>
              <a:t>. Every TCP connection can be uniquely identified by its two endpoints. That way you can have multiple connections between your host and the serve</a:t>
            </a:r>
            <a:endParaRPr lang="en-US" sz="2400" i="1" dirty="0" smtClean="0"/>
          </a:p>
        </p:txBody>
      </p:sp>
      <p:pic>
        <p:nvPicPr>
          <p:cNvPr id="4" name="Picture 3" descr="network.jpg"/>
          <p:cNvPicPr>
            <a:picLocks noChangeAspect="1"/>
          </p:cNvPicPr>
          <p:nvPr/>
        </p:nvPicPr>
        <p:blipFill>
          <a:blip r:embed="rId2"/>
          <a:stretch>
            <a:fillRect/>
          </a:stretch>
        </p:blipFill>
        <p:spPr>
          <a:xfrm>
            <a:off x="4943475" y="4124325"/>
            <a:ext cx="4200525" cy="27336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URL</a:t>
            </a:r>
          </a:p>
          <a:p>
            <a:pPr>
              <a:buNone/>
            </a:pPr>
            <a:r>
              <a:rPr lang="en-US" sz="2400" b="1" dirty="0" smtClean="0"/>
              <a:t>	</a:t>
            </a:r>
            <a:r>
              <a:rPr lang="en-US" sz="2400" dirty="0" smtClean="0"/>
              <a:t>It</a:t>
            </a:r>
            <a:r>
              <a:rPr lang="en-US" sz="2400" b="1" dirty="0" smtClean="0"/>
              <a:t> </a:t>
            </a:r>
            <a:r>
              <a:rPr lang="en-US" sz="2400" dirty="0" smtClean="0"/>
              <a:t>is an acronym for Uniform Resource Locator and is a reference (an address) to a resource on the Internet. A </a:t>
            </a:r>
            <a:r>
              <a:rPr lang="en-US" sz="2400" b="1" dirty="0" smtClean="0"/>
              <a:t>URL</a:t>
            </a:r>
            <a:r>
              <a:rPr lang="en-US" sz="2400" dirty="0" smtClean="0"/>
              <a:t> has two main components: Protocol identifier: For the </a:t>
            </a:r>
            <a:r>
              <a:rPr lang="en-US" sz="2400" b="1" dirty="0" smtClean="0"/>
              <a:t>URL</a:t>
            </a:r>
            <a:r>
              <a:rPr lang="en-US" sz="2400" dirty="0" smtClean="0"/>
              <a:t> http://example.com , the protocol identifier is http . Resource name: For the </a:t>
            </a:r>
            <a:r>
              <a:rPr lang="en-US" sz="2400" b="1" dirty="0" smtClean="0"/>
              <a:t>URL</a:t>
            </a:r>
            <a:r>
              <a:rPr lang="en-US" sz="2400" dirty="0" smtClean="0"/>
              <a:t> http://example.com , the resource name is example.com .</a:t>
            </a:r>
            <a:endParaRPr lang="en-US" sz="800" dirty="0" smtClean="0"/>
          </a:p>
          <a:p>
            <a:pPr>
              <a:buNone/>
            </a:pPr>
            <a:r>
              <a:rPr lang="en-US" sz="2400" b="1" dirty="0" smtClean="0"/>
              <a:t>	 </a:t>
            </a:r>
            <a:r>
              <a:rPr lang="en-US" sz="2400" b="1" dirty="0" err="1" smtClean="0"/>
              <a:t>java.net.URL</a:t>
            </a:r>
            <a:endParaRPr lang="en-US" sz="2400" b="1" dirty="0" smtClean="0"/>
          </a:p>
          <a:p>
            <a:pPr>
              <a:buNone/>
            </a:pPr>
            <a:r>
              <a:rPr lang="en-US" sz="2400" dirty="0" smtClean="0"/>
              <a:t>	Class URL represents a Uniform Resource Locator, a pointer to a "resource" on the World Wide Web. A resource can be something as simple as a file or a directory, or it can be a reference to a more complicated object, such as a query to a database or to a search engine.</a:t>
            </a:r>
            <a:endParaRPr lang="en-US" sz="2400" i="1"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400" b="1" dirty="0" err="1" smtClean="0"/>
              <a:t>java.net.URLConnection</a:t>
            </a:r>
            <a:r>
              <a:rPr lang="en-US" sz="2400" b="1" dirty="0" smtClean="0"/>
              <a:t> </a:t>
            </a:r>
          </a:p>
          <a:p>
            <a:pPr>
              <a:buNone/>
            </a:pPr>
            <a:r>
              <a:rPr lang="en-US" sz="2400" dirty="0" smtClean="0"/>
              <a:t>	The abstract class </a:t>
            </a:r>
            <a:r>
              <a:rPr lang="en-US" sz="2400" dirty="0" err="1" smtClean="0"/>
              <a:t>URLConnection</a:t>
            </a:r>
            <a:r>
              <a:rPr lang="en-US" sz="2400" dirty="0" smtClean="0"/>
              <a:t> is the </a:t>
            </a:r>
            <a:r>
              <a:rPr lang="en-US" sz="2400" dirty="0" err="1" smtClean="0"/>
              <a:t>superclass</a:t>
            </a:r>
            <a:r>
              <a:rPr lang="en-US" sz="2400" dirty="0" smtClean="0"/>
              <a:t> of all classes  (</a:t>
            </a:r>
            <a:r>
              <a:rPr lang="en-US" sz="2400" dirty="0" err="1" smtClean="0"/>
              <a:t>HttpURLConncetion</a:t>
            </a:r>
            <a:r>
              <a:rPr lang="en-US" sz="2400" dirty="0" smtClean="0"/>
              <a:t>…) that represent a communications link between the application and a URL. Instances of this class can be used both to read from and to write to the resource referenced by the URL. In general, creating a connection to a URL is a multistep process using  </a:t>
            </a:r>
            <a:r>
              <a:rPr lang="en-US" sz="2400" b="1" dirty="0" err="1" smtClean="0"/>
              <a:t>openConnection</a:t>
            </a:r>
            <a:r>
              <a:rPr lang="en-US" sz="2400" b="1" dirty="0" smtClean="0"/>
              <a:t>() </a:t>
            </a:r>
            <a:r>
              <a:rPr lang="en-US" sz="2400" dirty="0" smtClean="0"/>
              <a:t>and</a:t>
            </a:r>
            <a:r>
              <a:rPr lang="en-US" sz="2400" b="1" dirty="0" smtClean="0"/>
              <a:t> connect()</a:t>
            </a:r>
          </a:p>
          <a:p>
            <a:r>
              <a:rPr lang="en-US" sz="2400" dirty="0" smtClean="0"/>
              <a:t>The connection object is created by invoking the </a:t>
            </a:r>
            <a:r>
              <a:rPr lang="en-US" sz="2400" dirty="0" err="1" smtClean="0"/>
              <a:t>openConnection</a:t>
            </a:r>
            <a:r>
              <a:rPr lang="en-US" sz="2400" dirty="0" smtClean="0"/>
              <a:t> method on a URL. </a:t>
            </a:r>
          </a:p>
          <a:p>
            <a:r>
              <a:rPr lang="en-US" sz="2400" dirty="0" smtClean="0"/>
              <a:t>The setup parameters and general request properties are manipulated. </a:t>
            </a:r>
          </a:p>
          <a:p>
            <a:r>
              <a:rPr lang="en-US" sz="2400" dirty="0" smtClean="0"/>
              <a:t>The actual connection to the remote object is made, using the connect method. </a:t>
            </a:r>
          </a:p>
          <a:p>
            <a:r>
              <a:rPr lang="en-US" sz="2400" dirty="0" smtClean="0"/>
              <a:t>The remote object becomes available. The header fields and the contents of the remote object can be accessed. </a:t>
            </a:r>
          </a:p>
          <a:p>
            <a:pPr>
              <a:buNone/>
            </a:pPr>
            <a:endParaRPr lang="en-US" sz="2400" i="1"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URL  &amp; </a:t>
            </a:r>
            <a:r>
              <a:rPr lang="en-US" sz="2400" b="1" dirty="0" err="1" smtClean="0"/>
              <a:t>URLConnection</a:t>
            </a:r>
            <a:r>
              <a:rPr lang="en-US" sz="2400" b="1" dirty="0" smtClean="0"/>
              <a:t> Example</a:t>
            </a:r>
            <a:endParaRPr lang="en-US" sz="2400" i="1" dirty="0" smtClean="0"/>
          </a:p>
        </p:txBody>
      </p:sp>
      <p:graphicFrame>
        <p:nvGraphicFramePr>
          <p:cNvPr id="4" name="Object 3"/>
          <p:cNvGraphicFramePr>
            <a:graphicFrameLocks noChangeAspect="1"/>
          </p:cNvGraphicFramePr>
          <p:nvPr/>
        </p:nvGraphicFramePr>
        <p:xfrm>
          <a:off x="3460750" y="3086100"/>
          <a:ext cx="2222500" cy="685800"/>
        </p:xfrm>
        <a:graphic>
          <a:graphicData uri="http://schemas.openxmlformats.org/presentationml/2006/ole">
            <p:oleObj spid="_x0000_s48130" name="Packager Shell Object" r:id="rId3" imgW="2223000" imgH="685800" progId="Package">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Network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endParaRPr lang="en-US" sz="2400" b="1" dirty="0" smtClean="0"/>
          </a:p>
          <a:p>
            <a:r>
              <a:rPr lang="en-US" sz="2400" b="1" dirty="0" smtClean="0"/>
              <a:t>Creating a client/server application using TCP Sockets</a:t>
            </a:r>
          </a:p>
          <a:p>
            <a:endParaRPr lang="en-US" sz="2400" b="1" dirty="0" smtClean="0"/>
          </a:p>
          <a:p>
            <a:r>
              <a:rPr lang="en-US" sz="2400" b="1" dirty="0" smtClean="0"/>
              <a:t>Creating</a:t>
            </a:r>
            <a:r>
              <a:rPr lang="en-US" sz="2400" b="1" i="1" dirty="0" smtClean="0"/>
              <a:t> a client/server application using UDP Datagram</a:t>
            </a:r>
            <a:endParaRPr lang="en-US" sz="2400"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Local Applets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&lt;applet </a:t>
            </a:r>
          </a:p>
          <a:p>
            <a:pPr>
              <a:buNone/>
            </a:pPr>
            <a:r>
              <a:rPr lang="en-US" dirty="0"/>
              <a:t>	</a:t>
            </a:r>
            <a:r>
              <a:rPr lang="en-US" dirty="0" smtClean="0"/>
              <a:t>codebase="</a:t>
            </a:r>
            <a:r>
              <a:rPr lang="en-US" dirty="0" err="1" smtClean="0"/>
              <a:t>tictactoe</a:t>
            </a:r>
            <a:r>
              <a:rPr lang="en-US" dirty="0" smtClean="0"/>
              <a:t>" </a:t>
            </a:r>
          </a:p>
          <a:p>
            <a:pPr>
              <a:buNone/>
            </a:pPr>
            <a:r>
              <a:rPr lang="en-US" dirty="0"/>
              <a:t>	</a:t>
            </a:r>
            <a:r>
              <a:rPr lang="en-US" dirty="0" smtClean="0"/>
              <a:t>code="</a:t>
            </a:r>
            <a:r>
              <a:rPr lang="en-US" dirty="0" err="1" smtClean="0"/>
              <a:t>TicTacToe.class</a:t>
            </a:r>
            <a:r>
              <a:rPr lang="en-US" dirty="0" smtClean="0"/>
              <a:t>" </a:t>
            </a:r>
          </a:p>
          <a:p>
            <a:pPr>
              <a:buNone/>
            </a:pPr>
            <a:r>
              <a:rPr lang="en-US" dirty="0"/>
              <a:t>	</a:t>
            </a:r>
            <a:r>
              <a:rPr lang="en-US" dirty="0" smtClean="0"/>
              <a:t>width=120 </a:t>
            </a:r>
          </a:p>
          <a:p>
            <a:pPr>
              <a:buNone/>
            </a:pPr>
            <a:r>
              <a:rPr lang="en-US" dirty="0"/>
              <a:t>	</a:t>
            </a:r>
            <a:r>
              <a:rPr lang="en-US" dirty="0" smtClean="0"/>
              <a:t>height=120&gt;</a:t>
            </a:r>
          </a:p>
          <a:p>
            <a:pPr>
              <a:buNone/>
            </a:pPr>
            <a:r>
              <a:rPr lang="en-US" dirty="0" smtClean="0"/>
              <a:t>&lt;/applet&gt;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pic>
        <p:nvPicPr>
          <p:cNvPr id="3" name="Picture 2" descr="index.jpg"/>
          <p:cNvPicPr>
            <a:picLocks noChangeAspect="1"/>
          </p:cNvPicPr>
          <p:nvPr/>
        </p:nvPicPr>
        <p:blipFill>
          <a:blip r:embed="rId2"/>
          <a:stretch>
            <a:fillRect/>
          </a:stretch>
        </p:blipFill>
        <p:spPr>
          <a:xfrm>
            <a:off x="740923" y="2895600"/>
            <a:ext cx="7717277" cy="30480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Relational Database Overview</a:t>
            </a:r>
          </a:p>
          <a:p>
            <a:r>
              <a:rPr lang="en-US" sz="2400" dirty="0" smtClean="0"/>
              <a:t>A database is a means of storing information in such a way that information can be retrieved from it. </a:t>
            </a:r>
          </a:p>
          <a:p>
            <a:r>
              <a:rPr lang="en-US" sz="2400" dirty="0" smtClean="0"/>
              <a:t>In simplest terms, a relational database is one that presents information in tables with rows and columns.</a:t>
            </a:r>
          </a:p>
          <a:p>
            <a:r>
              <a:rPr lang="en-US" sz="2400" dirty="0" smtClean="0"/>
              <a:t>A table is referred to as a relation in the sense that it is a collection of objects of the same type (rows). </a:t>
            </a:r>
          </a:p>
          <a:p>
            <a:r>
              <a:rPr lang="en-US" sz="2400" dirty="0" smtClean="0"/>
              <a:t>Data in a table can be related according to common keys or concepts, and the ability to retrieve related data from a table is the basis for the term relational database. A Database Management System (DBMS) handles the way data is stored, maintained, and retrieved. </a:t>
            </a:r>
          </a:p>
          <a:p>
            <a:r>
              <a:rPr lang="en-US" sz="2400" dirty="0" smtClean="0"/>
              <a:t>In the case of a relational database, a Relational Database Management System (RDBMS) performs these tasks. </a:t>
            </a:r>
            <a:endParaRPr lang="en-US" sz="2400" i="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JDBC API</a:t>
            </a:r>
          </a:p>
          <a:p>
            <a:r>
              <a:rPr lang="en-US" sz="2400" dirty="0" smtClean="0"/>
              <a:t>JDBC API is a Java API that can access any kind of tabular data, especially data stored in a Relational Database. JDBC works with Java on a variety of platforms, such as Windows, Mac OS, and the various versions of UNIX.</a:t>
            </a:r>
          </a:p>
          <a:p>
            <a:r>
              <a:rPr lang="en-US" sz="2400" dirty="0" smtClean="0"/>
              <a:t>java.sql package</a:t>
            </a:r>
          </a:p>
          <a:p>
            <a:pPr>
              <a:buNone/>
            </a:pPr>
            <a:r>
              <a:rPr lang="en-US" sz="2400" dirty="0" smtClean="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Driver Manager and JDBC Drivers</a:t>
            </a:r>
          </a:p>
          <a:p>
            <a:r>
              <a:rPr lang="en-US" sz="2400" dirty="0" smtClean="0"/>
              <a:t>JDBC drivers implement the defined interfaces in the JDBC API for interacting with your database server.</a:t>
            </a:r>
            <a:endParaRPr lang="en-US" sz="2400" b="1" dirty="0" smtClean="0"/>
          </a:p>
          <a:p>
            <a:r>
              <a:rPr lang="en-US" sz="2400" dirty="0" smtClean="0"/>
              <a:t>An individual database system is accessed via a specific JDBC driver that implements the </a:t>
            </a:r>
            <a:r>
              <a:rPr lang="en-US" sz="2400" i="1" dirty="0" err="1" smtClean="0"/>
              <a:t>java.sql.Driver</a:t>
            </a:r>
            <a:r>
              <a:rPr lang="en-US" sz="2400" dirty="0" smtClean="0"/>
              <a:t> interface. </a:t>
            </a:r>
          </a:p>
          <a:p>
            <a:r>
              <a:rPr lang="en-US" sz="2400" dirty="0" smtClean="0"/>
              <a:t>Drivers exist for nearly all popular RDBMS systems, though few are available for free. </a:t>
            </a:r>
          </a:p>
          <a:p>
            <a:r>
              <a:rPr lang="en-US" sz="2400" dirty="0" smtClean="0"/>
              <a:t>Sun bundles a free </a:t>
            </a:r>
            <a:r>
              <a:rPr lang="en-US" sz="2400" b="1" dirty="0" smtClean="0"/>
              <a:t>JDBC-ODBC </a:t>
            </a:r>
            <a:r>
              <a:rPr lang="en-US" sz="2400" dirty="0" smtClean="0"/>
              <a:t>bridge driver with the JDK to allow access to standard ODBC data sources, such as a Microsoft Access database.</a:t>
            </a:r>
          </a:p>
          <a:p>
            <a:r>
              <a:rPr lang="en-US" sz="2400" dirty="0" smtClean="0"/>
              <a:t>An easy way to load the driver class is to use the </a:t>
            </a:r>
            <a:r>
              <a:rPr lang="en-US" sz="2400" dirty="0" err="1" smtClean="0"/>
              <a:t>Class.forName</a:t>
            </a:r>
            <a:r>
              <a:rPr lang="en-US" sz="2400" dirty="0" smtClean="0"/>
              <a:t>() method: </a:t>
            </a:r>
          </a:p>
          <a:p>
            <a:pPr>
              <a:buNone/>
            </a:pPr>
            <a:r>
              <a:rPr lang="en-US" sz="2400" dirty="0" smtClean="0"/>
              <a:t>	</a:t>
            </a:r>
            <a:r>
              <a:rPr lang="en-US" sz="2400" i="1" dirty="0" err="1" smtClean="0"/>
              <a:t>Class.forName</a:t>
            </a:r>
            <a:r>
              <a:rPr lang="en-US" sz="2400" i="1" dirty="0" smtClean="0"/>
              <a:t>("</a:t>
            </a:r>
            <a:r>
              <a:rPr lang="en-US" sz="2400" i="1" dirty="0" err="1" smtClean="0"/>
              <a:t>sun.jdbc.odbc.JdbcOdbcDriver</a:t>
            </a:r>
            <a:r>
              <a:rPr lang="en-US" sz="2400" i="1" dirty="0" smtClean="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Driver Manager and JDBC Drivers</a:t>
            </a:r>
          </a:p>
          <a:p>
            <a:r>
              <a:rPr lang="en-US" sz="2400" dirty="0" smtClean="0"/>
              <a:t>When the driver is loaded into memory, it registers itself with the </a:t>
            </a:r>
            <a:r>
              <a:rPr lang="en-US" sz="2400" dirty="0" err="1" smtClean="0"/>
              <a:t>java.sql.DriverManager</a:t>
            </a:r>
            <a:r>
              <a:rPr lang="en-US" sz="2400" dirty="0" smtClean="0"/>
              <a:t> class as an available database driver. </a:t>
            </a:r>
          </a:p>
          <a:p>
            <a:r>
              <a:rPr lang="en-US" sz="2400" dirty="0" smtClean="0"/>
              <a:t>The next step is to ask the </a:t>
            </a:r>
            <a:r>
              <a:rPr lang="en-US" sz="2400" dirty="0" err="1" smtClean="0"/>
              <a:t>DriverManager</a:t>
            </a:r>
            <a:r>
              <a:rPr lang="en-US" sz="2400" dirty="0" smtClean="0"/>
              <a:t> class to open a connection to a given database, where the database is specified by a specially formatted URL. The method used to open the connection is </a:t>
            </a:r>
            <a:r>
              <a:rPr lang="en-US" sz="2400" dirty="0" err="1" smtClean="0"/>
              <a:t>DriverManager.getConnection</a:t>
            </a:r>
            <a:r>
              <a:rPr lang="en-US" sz="2400" dirty="0" smtClean="0"/>
              <a:t>() . It returns a class that implements the </a:t>
            </a:r>
            <a:r>
              <a:rPr lang="en-US" sz="2400" dirty="0" err="1" smtClean="0"/>
              <a:t>java.sql.Connection</a:t>
            </a:r>
            <a:r>
              <a:rPr lang="en-US" sz="2400" dirty="0" smtClean="0"/>
              <a:t> interface: </a:t>
            </a:r>
          </a:p>
          <a:p>
            <a:pPr>
              <a:buNone/>
            </a:pPr>
            <a:r>
              <a:rPr lang="en-US" sz="2400" dirty="0" smtClean="0"/>
              <a:t>	</a:t>
            </a:r>
            <a:r>
              <a:rPr lang="en-US" sz="2400" i="1" dirty="0" smtClean="0"/>
              <a:t>Connection con = </a:t>
            </a:r>
            <a:r>
              <a:rPr lang="en-US" sz="2400" i="1" dirty="0" err="1" smtClean="0"/>
              <a:t>DriverManager.getConnection</a:t>
            </a:r>
            <a:r>
              <a:rPr lang="en-US" sz="2400" i="1" dirty="0" smtClean="0"/>
              <a:t>("</a:t>
            </a:r>
            <a:r>
              <a:rPr lang="en-US" sz="2400" i="1" dirty="0" err="1" smtClean="0"/>
              <a:t>jdbc:odbc:somedb</a:t>
            </a:r>
            <a:r>
              <a:rPr lang="en-US" sz="2400" i="1" dirty="0" smtClean="0"/>
              <a:t>", "user", "</a:t>
            </a:r>
            <a:r>
              <a:rPr lang="en-US" sz="2400" i="1" dirty="0" err="1" smtClean="0"/>
              <a:t>passwd</a:t>
            </a:r>
            <a:r>
              <a:rPr lang="en-US" sz="2400" i="1"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DBC-Architecture.gif"/>
          <p:cNvPicPr>
            <a:picLocks noChangeAspect="1"/>
          </p:cNvPicPr>
          <p:nvPr/>
        </p:nvPicPr>
        <p:blipFill>
          <a:blip r:embed="rId2"/>
          <a:stretch>
            <a:fillRect/>
          </a:stretch>
        </p:blipFill>
        <p:spPr>
          <a:xfrm>
            <a:off x="5102456" y="2895600"/>
            <a:ext cx="3812944" cy="31242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JDBC Driver Types</a:t>
            </a:r>
          </a:p>
          <a:p>
            <a:r>
              <a:rPr lang="en-US" sz="2400" dirty="0" smtClean="0"/>
              <a:t>JDBC driver implementations vary because of the wide variety of operating systems and hardware platforms in which Java operates. </a:t>
            </a:r>
          </a:p>
          <a:p>
            <a:r>
              <a:rPr lang="en-US" sz="2400" dirty="0" smtClean="0"/>
              <a:t>Sun has divided the implementation types into four categories, Types 1, 2, 3, and 4, which is explained below:</a:t>
            </a:r>
          </a:p>
          <a:p>
            <a:r>
              <a:rPr lang="en-US" sz="2400" b="1" dirty="0" smtClean="0"/>
              <a:t>Type 1: JDBC-ODBC Bridge Driver:</a:t>
            </a:r>
          </a:p>
          <a:p>
            <a:r>
              <a:rPr lang="en-US" sz="2400" b="1" dirty="0" smtClean="0"/>
              <a:t>Type 2: JDBC-Native API:</a:t>
            </a:r>
          </a:p>
          <a:p>
            <a:r>
              <a:rPr lang="nl-NL" sz="2400" b="1" dirty="0" smtClean="0"/>
              <a:t>Type 3: JDBC-Net pure Java:</a:t>
            </a:r>
          </a:p>
          <a:p>
            <a:r>
              <a:rPr lang="fr-FR" sz="2400" b="1" dirty="0" smtClean="0"/>
              <a:t>Type 4: 100% pure Java:</a:t>
            </a:r>
          </a:p>
          <a:p>
            <a:pPr>
              <a:buNone/>
            </a:pPr>
            <a:r>
              <a:rPr lang="en-US" sz="2400" i="1" dirty="0" smtClean="0"/>
              <a:t>	</a:t>
            </a:r>
          </a:p>
          <a:p>
            <a:pPr>
              <a:buNone/>
            </a:pPr>
            <a:endParaRPr lang="en-US" sz="2400" i="1" dirty="0" smtClean="0"/>
          </a:p>
          <a:p>
            <a:pPr>
              <a:buNone/>
            </a:pPr>
            <a:r>
              <a:rPr lang="en-US" sz="2400" i="1" dirty="0" smtClean="0"/>
              <a:t>	Reference</a:t>
            </a:r>
          </a:p>
          <a:p>
            <a:pPr>
              <a:buNone/>
            </a:pPr>
            <a:r>
              <a:rPr lang="en-US" sz="2400" i="1" dirty="0" smtClean="0"/>
              <a:t>	http://www.tutorialspoint.com/jdbc/jdbc-driver-types.htm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Introduction to ODBC</a:t>
            </a:r>
          </a:p>
          <a:p>
            <a:r>
              <a:rPr lang="en-US" sz="2400" b="1" dirty="0" smtClean="0"/>
              <a:t>ODBC</a:t>
            </a:r>
            <a:r>
              <a:rPr lang="en-US" sz="2400" dirty="0" smtClean="0"/>
              <a:t> (</a:t>
            </a:r>
            <a:r>
              <a:rPr lang="en-US" sz="2400" b="1" dirty="0" smtClean="0"/>
              <a:t>Open Database Connectivity</a:t>
            </a:r>
            <a:r>
              <a:rPr lang="en-US" sz="2400" dirty="0" smtClean="0"/>
              <a:t>) is a standard </a:t>
            </a:r>
            <a:r>
              <a:rPr lang="en-US" sz="2400" dirty="0" smtClean="0">
                <a:hlinkClick r:id="rId2" tooltip="Programming language"/>
              </a:rPr>
              <a:t>programming language</a:t>
            </a:r>
            <a:r>
              <a:rPr lang="en-US" sz="2400" dirty="0" smtClean="0"/>
              <a:t> </a:t>
            </a:r>
            <a:r>
              <a:rPr lang="en-US" sz="2400" dirty="0" smtClean="0">
                <a:hlinkClick r:id="rId3" tooltip="Middleware"/>
              </a:rPr>
              <a:t>middleware</a:t>
            </a:r>
            <a:r>
              <a:rPr lang="en-US" sz="2400" dirty="0" smtClean="0"/>
              <a:t> </a:t>
            </a:r>
            <a:r>
              <a:rPr lang="en-US" sz="2400" dirty="0" smtClean="0">
                <a:hlinkClick r:id="rId4" tooltip="Application programming interface"/>
              </a:rPr>
              <a:t>API</a:t>
            </a:r>
            <a:r>
              <a:rPr lang="en-US" sz="2400" dirty="0" smtClean="0"/>
              <a:t> for accessing </a:t>
            </a:r>
            <a:r>
              <a:rPr lang="en-US" sz="2400" dirty="0" smtClean="0">
                <a:hlinkClick r:id="rId5" tooltip="Database management system"/>
              </a:rPr>
              <a:t>database management systems</a:t>
            </a:r>
            <a:r>
              <a:rPr lang="en-US" sz="2400" dirty="0" smtClean="0"/>
              <a:t> (DBMS). </a:t>
            </a:r>
          </a:p>
          <a:p>
            <a:r>
              <a:rPr lang="en-US" sz="2400" dirty="0" smtClean="0"/>
              <a:t>The designers of ODBC aimed to make it independent of database systems and </a:t>
            </a:r>
            <a:r>
              <a:rPr lang="en-US" sz="2400" dirty="0" smtClean="0">
                <a:hlinkClick r:id="rId6" tooltip="Operating system"/>
              </a:rPr>
              <a:t>operating systems</a:t>
            </a:r>
            <a:r>
              <a:rPr lang="en-US" sz="2400" dirty="0" smtClean="0"/>
              <a:t>. An application written using ODBC can be ported to other platforms, both on the client and server side, with few changes to the data access code.</a:t>
            </a:r>
          </a:p>
          <a:p>
            <a:r>
              <a:rPr lang="en-US" sz="2400" dirty="0" smtClean="0"/>
              <a:t>ODBC was originally developed by </a:t>
            </a:r>
            <a:r>
              <a:rPr lang="en-US" sz="2400" dirty="0" smtClean="0">
                <a:hlinkClick r:id="rId7" tooltip="Microsoft"/>
              </a:rPr>
              <a:t>Microsoft</a:t>
            </a:r>
            <a:r>
              <a:rPr lang="en-US" sz="2400" dirty="0" smtClean="0"/>
              <a:t> during the early 1990s.</a:t>
            </a:r>
            <a:endParaRPr lang="en-US" sz="2400" i="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Java Database Programming</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Connecting Database using JDBC ODBC Driver</a:t>
            </a:r>
            <a:endParaRPr lang="en-US" sz="2400" i="1" dirty="0" smtClean="0"/>
          </a:p>
        </p:txBody>
      </p:sp>
      <p:graphicFrame>
        <p:nvGraphicFramePr>
          <p:cNvPr id="4" name="Object 3"/>
          <p:cNvGraphicFramePr>
            <a:graphicFrameLocks noChangeAspect="1"/>
          </p:cNvGraphicFramePr>
          <p:nvPr/>
        </p:nvGraphicFramePr>
        <p:xfrm>
          <a:off x="3276600" y="2895600"/>
          <a:ext cx="1879600" cy="685800"/>
        </p:xfrm>
        <a:graphic>
          <a:graphicData uri="http://schemas.openxmlformats.org/presentationml/2006/ole">
            <p:oleObj spid="_x0000_s56322" name="Packager Shell Object" showAsIcon="1" r:id="rId3" imgW="1879920" imgH="685800" progId="Package">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3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Introduction to CGI</a:t>
            </a:r>
          </a:p>
          <a:p>
            <a:r>
              <a:rPr lang="en-US" sz="2400" b="1" dirty="0" smtClean="0"/>
              <a:t>Common Gateway Interface</a:t>
            </a:r>
            <a:r>
              <a:rPr lang="en-US" sz="2400" dirty="0" smtClean="0"/>
              <a:t> (</a:t>
            </a:r>
            <a:r>
              <a:rPr lang="en-US" sz="2400" b="1" dirty="0" smtClean="0"/>
              <a:t>CGI</a:t>
            </a:r>
            <a:r>
              <a:rPr lang="en-US" sz="2400" dirty="0" smtClean="0"/>
              <a:t>) are programs run by the web server (at "server side").</a:t>
            </a:r>
          </a:p>
          <a:p>
            <a:r>
              <a:rPr lang="en-US" sz="2400" b="1" dirty="0" smtClean="0"/>
              <a:t>CGI</a:t>
            </a:r>
            <a:r>
              <a:rPr lang="en-US" sz="2400" dirty="0" smtClean="0"/>
              <a:t> is a standard method used to generate dynamic content on Web pages and Web applications. CGI, when implemented on a Web server, provides an interface between the Web server and programs that generate the Web content.</a:t>
            </a:r>
          </a:p>
          <a:p>
            <a:endParaRPr lang="en-US" sz="2400" i="1" dirty="0" smtClean="0"/>
          </a:p>
        </p:txBody>
      </p:sp>
      <p:pic>
        <p:nvPicPr>
          <p:cNvPr id="5" name="Picture 4" descr="cgi0101.gif"/>
          <p:cNvPicPr>
            <a:picLocks noChangeAspect="1"/>
          </p:cNvPicPr>
          <p:nvPr/>
        </p:nvPicPr>
        <p:blipFill>
          <a:blip r:embed="rId2"/>
          <a:stretch>
            <a:fillRect/>
          </a:stretch>
        </p:blipFill>
        <p:spPr>
          <a:xfrm>
            <a:off x="685800" y="3810000"/>
            <a:ext cx="7848600" cy="3048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Remote Applets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228600" y="1066800"/>
            <a:ext cx="8915400" cy="5638800"/>
          </a:xfrm>
        </p:spPr>
        <p:txBody>
          <a:bodyPr>
            <a:noAutofit/>
          </a:bodyPr>
          <a:lstStyle/>
          <a:p>
            <a:r>
              <a:rPr lang="en-US" dirty="0" smtClean="0"/>
              <a:t>A remote applet is one that is located on another computer system. </a:t>
            </a:r>
          </a:p>
          <a:p>
            <a:r>
              <a:rPr lang="en-US" dirty="0" smtClean="0"/>
              <a:t>This computer system may be located in the building next door or it may be on the other side of the world-it makes no difference to your Java-compatible browser. </a:t>
            </a:r>
          </a:p>
          <a:p>
            <a:r>
              <a:rPr lang="en-US" dirty="0" smtClean="0"/>
              <a:t>No matter where the remote applet is located, it's downloaded onto your computer via the Internet. Your browser must, of course, be connected to the Internet at the time it needs to display the remote applet.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Introduction to Web Server</a:t>
            </a:r>
          </a:p>
          <a:p>
            <a:r>
              <a:rPr lang="en-US" sz="2400" dirty="0" smtClean="0"/>
              <a:t>A </a:t>
            </a:r>
            <a:r>
              <a:rPr lang="en-US" sz="2400" b="1" dirty="0" smtClean="0"/>
              <a:t>Web Server</a:t>
            </a:r>
            <a:r>
              <a:rPr lang="en-US" sz="2400" dirty="0" smtClean="0"/>
              <a:t> is a computer system that processes requests via HTTP. </a:t>
            </a:r>
          </a:p>
          <a:p>
            <a:r>
              <a:rPr lang="en-US" sz="2400" dirty="0" smtClean="0"/>
              <a:t>The term can refer either to the entire system, or specifically to the </a:t>
            </a:r>
            <a:r>
              <a:rPr lang="en-US" sz="2400" b="1" i="1" dirty="0" smtClean="0"/>
              <a:t>software that accepts and supervises the HTTP requests</a:t>
            </a:r>
            <a:r>
              <a:rPr lang="en-US" sz="2400" dirty="0" smtClean="0"/>
              <a:t>.</a:t>
            </a:r>
          </a:p>
          <a:p>
            <a:r>
              <a:rPr lang="en-US" sz="2400" dirty="0" smtClean="0"/>
              <a:t>The most common use of web servers is to host </a:t>
            </a:r>
            <a:r>
              <a:rPr lang="en-US" sz="2400" b="1" dirty="0" smtClean="0"/>
              <a:t>websites</a:t>
            </a:r>
            <a:r>
              <a:rPr lang="en-US" sz="2400" dirty="0" smtClean="0"/>
              <a:t>, but there are other uses such as gaming, data storage, running </a:t>
            </a:r>
            <a:r>
              <a:rPr lang="en-US" sz="2400" b="1" dirty="0" smtClean="0"/>
              <a:t>enterprise applications</a:t>
            </a:r>
            <a:r>
              <a:rPr lang="en-US" sz="2400" dirty="0" smtClean="0"/>
              <a:t>, handling email, FTP, or other web uses.</a:t>
            </a:r>
            <a:endParaRPr lang="en-US" sz="2400" i="1" dirty="0" smtClean="0"/>
          </a:p>
        </p:txBody>
      </p:sp>
      <p:pic>
        <p:nvPicPr>
          <p:cNvPr id="6" name="Picture 5" descr="webserver-basic-sm.gif"/>
          <p:cNvPicPr>
            <a:picLocks noChangeAspect="1"/>
          </p:cNvPicPr>
          <p:nvPr/>
        </p:nvPicPr>
        <p:blipFill>
          <a:blip r:embed="rId2"/>
          <a:stretch>
            <a:fillRect/>
          </a:stretch>
        </p:blipFill>
        <p:spPr>
          <a:xfrm>
            <a:off x="1600200" y="4212771"/>
            <a:ext cx="6172200" cy="2416629"/>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pic>
        <p:nvPicPr>
          <p:cNvPr id="5" name="Picture 4" descr="overview.png"/>
          <p:cNvPicPr>
            <a:picLocks noChangeAspect="1"/>
          </p:cNvPicPr>
          <p:nvPr/>
        </p:nvPicPr>
        <p:blipFill>
          <a:blip r:embed="rId2"/>
          <a:stretch>
            <a:fillRect/>
          </a:stretch>
        </p:blipFill>
        <p:spPr>
          <a:xfrm>
            <a:off x="5048838" y="3500630"/>
            <a:ext cx="4095162" cy="3357370"/>
          </a:xfrm>
          <a:prstGeom prst="rect">
            <a:avLst/>
          </a:prstGeom>
        </p:spPr>
      </p:pic>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a:t>
            </a:r>
            <a:r>
              <a:rPr lang="en-US" sz="2400" b="1" dirty="0" err="1" smtClean="0"/>
              <a:t>Defination</a:t>
            </a:r>
            <a:endParaRPr lang="en-US" sz="2400" b="1" dirty="0" smtClean="0"/>
          </a:p>
          <a:p>
            <a:r>
              <a:rPr lang="en-US" sz="2400" dirty="0" smtClean="0"/>
              <a:t>A </a:t>
            </a:r>
            <a:r>
              <a:rPr lang="en-US" sz="2400" b="1" dirty="0" err="1" smtClean="0"/>
              <a:t>Servlet</a:t>
            </a:r>
            <a:r>
              <a:rPr lang="en-US" sz="2400" dirty="0" smtClean="0"/>
              <a:t> is a small </a:t>
            </a:r>
            <a:r>
              <a:rPr lang="en-US" sz="2400" b="1" dirty="0" smtClean="0"/>
              <a:t>Java program </a:t>
            </a:r>
            <a:r>
              <a:rPr lang="en-US" sz="2400" dirty="0" smtClean="0"/>
              <a:t>that runs within a Web server. </a:t>
            </a:r>
          </a:p>
          <a:p>
            <a:r>
              <a:rPr lang="en-US" sz="2400" dirty="0" err="1" smtClean="0"/>
              <a:t>Servlets</a:t>
            </a:r>
            <a:r>
              <a:rPr lang="en-US" sz="2400" dirty="0" smtClean="0"/>
              <a:t> receive and respond to requests from Web clients, usually across HTTP, the </a:t>
            </a:r>
            <a:r>
              <a:rPr lang="en-US" sz="2400" dirty="0" err="1" smtClean="0"/>
              <a:t>HyperText</a:t>
            </a:r>
            <a:r>
              <a:rPr lang="en-US" sz="2400" dirty="0" smtClean="0"/>
              <a:t> Transfer Protocol. </a:t>
            </a:r>
          </a:p>
          <a:p>
            <a:r>
              <a:rPr lang="en-US" sz="2400" dirty="0" smtClean="0"/>
              <a:t>To implement this interface, you can write a generic </a:t>
            </a:r>
            <a:r>
              <a:rPr lang="en-US" sz="2400" dirty="0" err="1" smtClean="0"/>
              <a:t>servlet</a:t>
            </a:r>
            <a:r>
              <a:rPr lang="en-US" sz="2400" dirty="0" smtClean="0"/>
              <a:t> that extends </a:t>
            </a:r>
            <a:r>
              <a:rPr lang="en-US" sz="2400" dirty="0" err="1" smtClean="0"/>
              <a:t>javax.servlet.GenericServlet</a:t>
            </a:r>
            <a:r>
              <a:rPr lang="en-US" sz="2400" dirty="0" smtClean="0"/>
              <a:t> or an </a:t>
            </a:r>
            <a:r>
              <a:rPr lang="en-US" sz="2400" b="1" dirty="0" smtClean="0"/>
              <a:t>HTTP </a:t>
            </a:r>
            <a:r>
              <a:rPr lang="en-US" sz="2400" b="1" dirty="0" err="1" smtClean="0"/>
              <a:t>servlet</a:t>
            </a:r>
            <a:r>
              <a:rPr lang="en-US" sz="2400" b="1" dirty="0" smtClean="0"/>
              <a:t> </a:t>
            </a:r>
            <a:r>
              <a:rPr lang="en-US" sz="2400" dirty="0" smtClean="0"/>
              <a:t>that extends </a:t>
            </a:r>
            <a:r>
              <a:rPr lang="en-US" sz="2400" b="1" dirty="0" err="1" smtClean="0"/>
              <a:t>javax.servlet.http.HttpServlet</a:t>
            </a:r>
            <a:r>
              <a:rPr lang="en-US" sz="2400" dirty="0" smtClean="0"/>
              <a:t>. </a:t>
            </a:r>
            <a:endParaRPr lang="en-US" sz="2400" i="1"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HTTP request response model of </a:t>
            </a:r>
            <a:r>
              <a:rPr lang="en-US" sz="2400" b="1" dirty="0" err="1" smtClean="0"/>
              <a:t>Servlet</a:t>
            </a:r>
            <a:endParaRPr lang="en-US" sz="2400" b="1" dirty="0" smtClean="0"/>
          </a:p>
        </p:txBody>
      </p:sp>
      <p:pic>
        <p:nvPicPr>
          <p:cNvPr id="7" name="Picture 6" descr="2.gif"/>
          <p:cNvPicPr>
            <a:picLocks noChangeAspect="1"/>
          </p:cNvPicPr>
          <p:nvPr/>
        </p:nvPicPr>
        <p:blipFill>
          <a:blip r:embed="rId2"/>
          <a:stretch>
            <a:fillRect/>
          </a:stretch>
        </p:blipFill>
        <p:spPr>
          <a:xfrm>
            <a:off x="990600" y="2438400"/>
            <a:ext cx="7118082" cy="2665291"/>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Advantages of </a:t>
            </a:r>
            <a:r>
              <a:rPr lang="en-US" sz="2400" b="1" dirty="0" err="1" smtClean="0"/>
              <a:t>Servlet</a:t>
            </a:r>
            <a:r>
              <a:rPr lang="en-US" sz="2400" b="1" dirty="0" smtClean="0"/>
              <a:t> over CGI</a:t>
            </a:r>
          </a:p>
          <a:p>
            <a:r>
              <a:rPr lang="en-US" sz="2400" b="1" dirty="0" smtClean="0"/>
              <a:t>Better performance:</a:t>
            </a:r>
            <a:r>
              <a:rPr lang="en-US" sz="2400" dirty="0" smtClean="0"/>
              <a:t> because it creates a thread for each request not process.</a:t>
            </a:r>
          </a:p>
          <a:p>
            <a:r>
              <a:rPr lang="en-US" sz="2400" b="1" dirty="0" smtClean="0"/>
              <a:t>Portability: </a:t>
            </a:r>
            <a:r>
              <a:rPr lang="en-US" sz="2400" dirty="0" smtClean="0"/>
              <a:t>because it uses java language.</a:t>
            </a:r>
          </a:p>
          <a:p>
            <a:r>
              <a:rPr lang="en-US" sz="2400" b="1" dirty="0" smtClean="0"/>
              <a:t>Robust:</a:t>
            </a:r>
            <a:r>
              <a:rPr lang="en-US" sz="2400" dirty="0" smtClean="0"/>
              <a:t> </a:t>
            </a:r>
            <a:r>
              <a:rPr lang="en-US" sz="2400" dirty="0" err="1" smtClean="0"/>
              <a:t>Servlets</a:t>
            </a:r>
            <a:r>
              <a:rPr lang="en-US" sz="2400" dirty="0" smtClean="0"/>
              <a:t> are managed by JVM so no need to worry about </a:t>
            </a:r>
            <a:r>
              <a:rPr lang="en-US" sz="2400" dirty="0" err="1" smtClean="0"/>
              <a:t>momory</a:t>
            </a:r>
            <a:r>
              <a:rPr lang="en-US" sz="2400" dirty="0" smtClean="0"/>
              <a:t> leak, garbage collection etc.</a:t>
            </a:r>
          </a:p>
          <a:p>
            <a:r>
              <a:rPr lang="en-US" sz="2400" b="1" dirty="0" smtClean="0"/>
              <a:t>Secure: </a:t>
            </a:r>
            <a:r>
              <a:rPr lang="en-US" sz="2400" dirty="0" smtClean="0"/>
              <a:t>because it uses java language.</a:t>
            </a:r>
          </a:p>
          <a:p>
            <a:endParaRPr lang="en-US" sz="2400" dirty="0" smtClean="0"/>
          </a:p>
          <a:p>
            <a:endParaRPr lang="en-US" sz="2400" dirty="0" smtClean="0"/>
          </a:p>
          <a:p>
            <a:endParaRPr lang="en-US" sz="2400" dirty="0" smtClean="0"/>
          </a:p>
          <a:p>
            <a:pPr>
              <a:buNone/>
            </a:pPr>
            <a:r>
              <a:rPr lang="en-US" sz="2400" dirty="0" smtClean="0"/>
              <a:t>	</a:t>
            </a:r>
            <a:r>
              <a:rPr lang="en-US" sz="2400" b="1" dirty="0" smtClean="0"/>
              <a:t>R</a:t>
            </a:r>
            <a:r>
              <a:rPr lang="en-US" sz="2400" b="1" i="1" dirty="0" smtClean="0"/>
              <a:t>eference</a:t>
            </a:r>
          </a:p>
          <a:p>
            <a:pPr>
              <a:buNone/>
            </a:pPr>
            <a:r>
              <a:rPr lang="en-US" sz="2400" dirty="0" smtClean="0"/>
              <a:t>	</a:t>
            </a:r>
            <a:r>
              <a:rPr lang="en-US" sz="2400" i="1" dirty="0" smtClean="0"/>
              <a:t>http://www.dineshonjava.com/2013/12/advantages-of-servlets-over-cgi.html#.VMTkxixsvm4</a:t>
            </a:r>
          </a:p>
          <a:p>
            <a:pPr>
              <a:buNone/>
            </a:pP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Life Cycle Methods</a:t>
            </a:r>
          </a:p>
          <a:p>
            <a:pPr>
              <a:buNone/>
            </a:pPr>
            <a:r>
              <a:rPr lang="en-US" sz="2400" b="1" dirty="0" smtClean="0"/>
              <a:t>	The init() method :</a:t>
            </a:r>
          </a:p>
          <a:p>
            <a:r>
              <a:rPr lang="en-US" sz="2400" dirty="0" smtClean="0"/>
              <a:t>The init method is designed to be called only once. It is called when the </a:t>
            </a:r>
            <a:r>
              <a:rPr lang="en-US" sz="2400" dirty="0" err="1" smtClean="0"/>
              <a:t>servlet</a:t>
            </a:r>
            <a:r>
              <a:rPr lang="en-US" sz="2400" dirty="0" smtClean="0"/>
              <a:t> is first created, and not called again for each user request.</a:t>
            </a:r>
          </a:p>
          <a:p>
            <a:pPr>
              <a:buNone/>
            </a:pPr>
            <a:r>
              <a:rPr lang="en-US" sz="2400" dirty="0" smtClean="0"/>
              <a:t>	</a:t>
            </a:r>
            <a:r>
              <a:rPr lang="en-US" sz="2400" i="1" dirty="0" smtClean="0"/>
              <a:t>public void init() throws </a:t>
            </a:r>
            <a:r>
              <a:rPr lang="en-US" sz="2400" i="1" dirty="0" err="1" smtClean="0"/>
              <a:t>ServletException</a:t>
            </a:r>
            <a:r>
              <a:rPr lang="en-US" sz="2400" i="1" dirty="0" smtClean="0"/>
              <a:t> { // Initialization code... }</a:t>
            </a:r>
            <a:endParaRPr lang="en-US" sz="2400" b="1" i="1" dirty="0" smtClean="0"/>
          </a:p>
          <a:p>
            <a:pPr>
              <a:buNone/>
            </a:pPr>
            <a:r>
              <a:rPr lang="en-US" sz="2400" b="1" dirty="0" smtClean="0"/>
              <a:t>	The service() method :</a:t>
            </a:r>
          </a:p>
          <a:p>
            <a:r>
              <a:rPr lang="en-US" sz="2400" dirty="0" smtClean="0"/>
              <a:t>The </a:t>
            </a:r>
            <a:r>
              <a:rPr lang="en-US" sz="2400" dirty="0" err="1" smtClean="0"/>
              <a:t>servlet</a:t>
            </a:r>
            <a:r>
              <a:rPr lang="en-US" sz="2400" dirty="0" smtClean="0"/>
              <a:t> container (i.e. web server) calls the service() method to handle requests coming from the client( browsers) and to write the formatted response back to the client.</a:t>
            </a:r>
          </a:p>
          <a:p>
            <a:r>
              <a:rPr lang="en-US" sz="2400" dirty="0" smtClean="0"/>
              <a:t>The service () method is called by the container and service method invokes </a:t>
            </a:r>
            <a:r>
              <a:rPr lang="en-US" sz="2400" dirty="0" err="1" smtClean="0"/>
              <a:t>doGet</a:t>
            </a:r>
            <a:r>
              <a:rPr lang="en-US" sz="2400" dirty="0" smtClean="0"/>
              <a:t>, </a:t>
            </a:r>
            <a:r>
              <a:rPr lang="en-US" sz="2400" dirty="0" err="1" smtClean="0"/>
              <a:t>doPost</a:t>
            </a:r>
            <a:r>
              <a:rPr lang="en-US" sz="2400" dirty="0" smtClean="0"/>
              <a:t>, </a:t>
            </a:r>
            <a:r>
              <a:rPr lang="en-US" sz="2400" dirty="0" err="1" smtClean="0"/>
              <a:t>doPut</a:t>
            </a:r>
            <a:r>
              <a:rPr lang="en-US" sz="2400" dirty="0" smtClean="0"/>
              <a:t>, </a:t>
            </a:r>
            <a:r>
              <a:rPr lang="en-US" sz="2400" dirty="0" err="1" smtClean="0"/>
              <a:t>doDelete</a:t>
            </a:r>
            <a:r>
              <a:rPr lang="en-US" sz="2400" dirty="0" smtClean="0"/>
              <a:t>, etc. methods as appropriate.</a:t>
            </a:r>
          </a:p>
          <a:p>
            <a:pPr>
              <a:buNone/>
            </a:pPr>
            <a:r>
              <a:rPr lang="en-US" sz="2400" dirty="0" smtClean="0"/>
              <a:t>	</a:t>
            </a:r>
            <a:r>
              <a:rPr lang="en-US" sz="2400" i="1" dirty="0" smtClean="0"/>
              <a:t>public void service(</a:t>
            </a:r>
            <a:r>
              <a:rPr lang="en-US" sz="2400" i="1" dirty="0" err="1" smtClean="0"/>
              <a:t>ServletRequest</a:t>
            </a:r>
            <a:r>
              <a:rPr lang="en-US" sz="2400" i="1" dirty="0" smtClean="0"/>
              <a:t> request, </a:t>
            </a:r>
            <a:r>
              <a:rPr lang="en-US" sz="2400" i="1" dirty="0" err="1" smtClean="0"/>
              <a:t>ServletResponse</a:t>
            </a:r>
            <a:r>
              <a:rPr lang="en-US" sz="2400" i="1" dirty="0" smtClean="0"/>
              <a:t> response) throws </a:t>
            </a:r>
            <a:r>
              <a:rPr lang="en-US" sz="2400" i="1" dirty="0" err="1" smtClean="0"/>
              <a:t>ServletException</a:t>
            </a:r>
            <a:r>
              <a:rPr lang="en-US" sz="2400" i="1" dirty="0" smtClean="0"/>
              <a:t>, </a:t>
            </a:r>
            <a:r>
              <a:rPr lang="en-US" sz="2400" i="1" dirty="0" err="1" smtClean="0"/>
              <a:t>IOException</a:t>
            </a:r>
            <a:r>
              <a:rPr lang="en-US" sz="2400" i="1" dirty="0" smtClean="0"/>
              <a:t>{ }</a:t>
            </a:r>
            <a:endParaRPr lang="en-US" sz="2400" b="1" i="1"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Life Cycle Methods</a:t>
            </a:r>
          </a:p>
          <a:p>
            <a:pPr>
              <a:buNone/>
            </a:pPr>
            <a:r>
              <a:rPr lang="en-US" sz="2400" b="1" dirty="0" smtClean="0"/>
              <a:t>	The </a:t>
            </a:r>
            <a:r>
              <a:rPr lang="en-US" sz="2400" b="1" dirty="0" err="1" smtClean="0"/>
              <a:t>doGet</a:t>
            </a:r>
            <a:r>
              <a:rPr lang="en-US" sz="2400" b="1" dirty="0" smtClean="0"/>
              <a:t>() Method</a:t>
            </a:r>
          </a:p>
          <a:p>
            <a:r>
              <a:rPr lang="en-US" sz="2400" dirty="0" smtClean="0"/>
              <a:t>A GET request results from a normal request for a URL or from an HTML form that has no METHOD specified and it should be handled by </a:t>
            </a:r>
            <a:r>
              <a:rPr lang="en-US" sz="2400" dirty="0" err="1" smtClean="0"/>
              <a:t>doGet</a:t>
            </a:r>
            <a:r>
              <a:rPr lang="en-US" sz="2400" dirty="0" smtClean="0"/>
              <a:t>() method.</a:t>
            </a:r>
          </a:p>
          <a:p>
            <a:pPr>
              <a:buNone/>
            </a:pPr>
            <a:r>
              <a:rPr lang="en-US" sz="2400" i="1" dirty="0" smtClean="0"/>
              <a:t>	public void </a:t>
            </a:r>
            <a:r>
              <a:rPr lang="en-US" sz="2400" i="1" dirty="0" err="1" smtClean="0"/>
              <a:t>doGet</a:t>
            </a:r>
            <a:r>
              <a:rPr lang="en-US" sz="2400" i="1" dirty="0" smtClean="0"/>
              <a:t>(</a:t>
            </a:r>
            <a:r>
              <a:rPr lang="en-US" sz="2400" i="1" dirty="0" err="1" smtClean="0"/>
              <a:t>HttpServletRequest</a:t>
            </a:r>
            <a:r>
              <a:rPr lang="en-US" sz="2400" i="1" dirty="0" smtClean="0"/>
              <a:t> request, </a:t>
            </a:r>
            <a:r>
              <a:rPr lang="en-US" sz="2400" i="1" dirty="0" err="1" smtClean="0"/>
              <a:t>HttpServletResponse</a:t>
            </a:r>
            <a:r>
              <a:rPr lang="en-US" sz="2400" i="1" dirty="0" smtClean="0"/>
              <a:t> response) throws </a:t>
            </a:r>
            <a:r>
              <a:rPr lang="en-US" sz="2400" i="1" dirty="0" err="1" smtClean="0"/>
              <a:t>ServletException</a:t>
            </a:r>
            <a:r>
              <a:rPr lang="en-US" sz="2400" i="1" dirty="0" smtClean="0"/>
              <a:t>, </a:t>
            </a:r>
            <a:r>
              <a:rPr lang="en-US" sz="2400" i="1" dirty="0" err="1" smtClean="0"/>
              <a:t>IOException</a:t>
            </a:r>
            <a:r>
              <a:rPr lang="en-US" sz="2400" i="1" dirty="0" smtClean="0"/>
              <a:t> { // </a:t>
            </a:r>
            <a:r>
              <a:rPr lang="en-US" sz="2400" i="1" dirty="0" err="1" smtClean="0"/>
              <a:t>Servlet</a:t>
            </a:r>
            <a:r>
              <a:rPr lang="en-US" sz="2400" i="1" dirty="0" smtClean="0"/>
              <a:t> code }</a:t>
            </a:r>
            <a:endParaRPr lang="en-US" sz="2400" b="1" i="1" dirty="0" smtClean="0"/>
          </a:p>
          <a:p>
            <a:r>
              <a:rPr lang="en-US" sz="2400" b="1" dirty="0" smtClean="0"/>
              <a:t>The </a:t>
            </a:r>
            <a:r>
              <a:rPr lang="en-US" sz="2400" b="1" dirty="0" err="1" smtClean="0"/>
              <a:t>doPost</a:t>
            </a:r>
            <a:r>
              <a:rPr lang="en-US" sz="2400" b="1" dirty="0" smtClean="0"/>
              <a:t>() Method</a:t>
            </a:r>
          </a:p>
          <a:p>
            <a:r>
              <a:rPr lang="en-US" sz="2400" dirty="0" smtClean="0"/>
              <a:t>A POST request results from an HTML form that specifically lists POST as the METHOD and it should be handled by </a:t>
            </a:r>
            <a:r>
              <a:rPr lang="en-US" sz="2400" dirty="0" err="1" smtClean="0"/>
              <a:t>doPost</a:t>
            </a:r>
            <a:r>
              <a:rPr lang="en-US" sz="2400" dirty="0" smtClean="0"/>
              <a:t>() method.</a:t>
            </a:r>
          </a:p>
          <a:p>
            <a:pPr>
              <a:buNone/>
            </a:pPr>
            <a:r>
              <a:rPr lang="en-US" sz="2400" dirty="0" smtClean="0"/>
              <a:t>	</a:t>
            </a:r>
            <a:r>
              <a:rPr lang="en-US" sz="2400" i="1" dirty="0" smtClean="0"/>
              <a:t>public void </a:t>
            </a:r>
            <a:r>
              <a:rPr lang="en-US" sz="2400" i="1" dirty="0" err="1" smtClean="0"/>
              <a:t>doPost</a:t>
            </a:r>
            <a:r>
              <a:rPr lang="en-US" sz="2400" i="1" dirty="0" smtClean="0"/>
              <a:t>(</a:t>
            </a:r>
            <a:r>
              <a:rPr lang="en-US" sz="2400" i="1" dirty="0" err="1" smtClean="0"/>
              <a:t>HttpServletRequest</a:t>
            </a:r>
            <a:r>
              <a:rPr lang="en-US" sz="2400" i="1" dirty="0" smtClean="0"/>
              <a:t> request, </a:t>
            </a:r>
            <a:r>
              <a:rPr lang="en-US" sz="2400" i="1" dirty="0" err="1" smtClean="0"/>
              <a:t>HttpServletResponse</a:t>
            </a:r>
            <a:r>
              <a:rPr lang="en-US" sz="2400" i="1" dirty="0" smtClean="0"/>
              <a:t> response) throws </a:t>
            </a:r>
            <a:r>
              <a:rPr lang="en-US" sz="2400" i="1" dirty="0" err="1" smtClean="0"/>
              <a:t>ServletException</a:t>
            </a:r>
            <a:r>
              <a:rPr lang="en-US" sz="2400" i="1" dirty="0" smtClean="0"/>
              <a:t>, </a:t>
            </a:r>
            <a:r>
              <a:rPr lang="en-US" sz="2400" i="1" dirty="0" err="1" smtClean="0"/>
              <a:t>IOException</a:t>
            </a:r>
            <a:r>
              <a:rPr lang="en-US" sz="2400" i="1" dirty="0" smtClean="0"/>
              <a:t> { // </a:t>
            </a:r>
            <a:r>
              <a:rPr lang="en-US" sz="2400" i="1" dirty="0" err="1" smtClean="0"/>
              <a:t>Servlet</a:t>
            </a:r>
            <a:r>
              <a:rPr lang="en-US" sz="2400" i="1" dirty="0" smtClean="0"/>
              <a:t> code }</a:t>
            </a:r>
            <a:endParaRPr lang="en-US" sz="2400" b="1" i="1"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Life Cycle Methods</a:t>
            </a:r>
          </a:p>
          <a:p>
            <a:pPr>
              <a:buNone/>
            </a:pPr>
            <a:r>
              <a:rPr lang="en-US" sz="2400" b="1" dirty="0" smtClean="0"/>
              <a:t>	The destroy() method :</a:t>
            </a:r>
          </a:p>
          <a:p>
            <a:r>
              <a:rPr lang="en-US" sz="2400" dirty="0" smtClean="0"/>
              <a:t>The destroy() method is called only once at the end of the life cycle of a </a:t>
            </a:r>
            <a:r>
              <a:rPr lang="en-US" sz="2400" dirty="0" err="1" smtClean="0"/>
              <a:t>servlet</a:t>
            </a:r>
            <a:r>
              <a:rPr lang="en-US" sz="2400" dirty="0" smtClean="0"/>
              <a:t>.</a:t>
            </a:r>
          </a:p>
          <a:p>
            <a:pPr>
              <a:buNone/>
            </a:pPr>
            <a:r>
              <a:rPr lang="en-US" sz="2400" dirty="0" smtClean="0"/>
              <a:t>	</a:t>
            </a:r>
            <a:r>
              <a:rPr lang="en-US" sz="2400" i="1" dirty="0" smtClean="0"/>
              <a:t>public void destroy() { // Finalization code... }</a:t>
            </a:r>
            <a:endParaRPr lang="en-US" sz="2400" b="1" i="1" dirty="0" smtClean="0"/>
          </a:p>
          <a:p>
            <a:endParaRPr lang="en-US" sz="2400" dirty="0" smtClean="0"/>
          </a:p>
          <a:p>
            <a:endParaRPr lang="en-US" sz="2400" dirty="0" smtClean="0"/>
          </a:p>
          <a:p>
            <a:endParaRPr lang="en-US" sz="2400" dirty="0" smtClean="0"/>
          </a:p>
          <a:p>
            <a:pPr>
              <a:buNone/>
            </a:pPr>
            <a:r>
              <a:rPr lang="en-US" sz="2400" dirty="0" smtClean="0"/>
              <a:t>	</a:t>
            </a:r>
            <a:endParaRPr lang="en-US" dirty="0" smtClean="0"/>
          </a:p>
        </p:txBody>
      </p:sp>
      <p:pic>
        <p:nvPicPr>
          <p:cNvPr id="4" name="Picture 3" descr="Servlet-LifeCycle.jpg"/>
          <p:cNvPicPr>
            <a:picLocks noChangeAspect="1"/>
          </p:cNvPicPr>
          <p:nvPr/>
        </p:nvPicPr>
        <p:blipFill>
          <a:blip r:embed="rId3"/>
          <a:stretch>
            <a:fillRect/>
          </a:stretch>
        </p:blipFill>
        <p:spPr>
          <a:xfrm>
            <a:off x="3280238" y="3048000"/>
            <a:ext cx="4339762" cy="381000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err="1" smtClean="0"/>
              <a:t>Servlet</a:t>
            </a:r>
            <a:r>
              <a:rPr lang="en-US" sz="2400" b="1" dirty="0" smtClean="0"/>
              <a:t> API</a:t>
            </a:r>
          </a:p>
          <a:p>
            <a:pPr>
              <a:buNone/>
            </a:pPr>
            <a:r>
              <a:rPr lang="en-US" sz="2400" b="1" dirty="0" smtClean="0"/>
              <a:t>	</a:t>
            </a:r>
            <a:r>
              <a:rPr lang="en-US" sz="2400" b="1" dirty="0" err="1" smtClean="0">
                <a:hlinkClick r:id="rId3"/>
              </a:rPr>
              <a:t>javax.servlet</a:t>
            </a:r>
            <a:endParaRPr lang="en-US" sz="2400" b="1" dirty="0" smtClean="0"/>
          </a:p>
          <a:p>
            <a:r>
              <a:rPr lang="en-US" sz="2400" dirty="0" smtClean="0"/>
              <a:t>The </a:t>
            </a:r>
            <a:r>
              <a:rPr lang="en-US" sz="2400" dirty="0" err="1" smtClean="0"/>
              <a:t>javax.servlet</a:t>
            </a:r>
            <a:r>
              <a:rPr lang="en-US" sz="2400" dirty="0" smtClean="0"/>
              <a:t> package contains a number of classes and interfaces that describe and define the contracts between a </a:t>
            </a:r>
            <a:r>
              <a:rPr lang="en-US" sz="2400" dirty="0" err="1" smtClean="0"/>
              <a:t>servlet</a:t>
            </a:r>
            <a:r>
              <a:rPr lang="en-US" sz="2400" dirty="0" smtClean="0"/>
              <a:t> class and the runtime environment provided for an instance of such a class by a conforming </a:t>
            </a:r>
            <a:r>
              <a:rPr lang="en-US" sz="2400" dirty="0" err="1" smtClean="0"/>
              <a:t>servlet</a:t>
            </a:r>
            <a:r>
              <a:rPr lang="en-US" sz="2400" dirty="0" smtClean="0"/>
              <a:t> container.</a:t>
            </a:r>
          </a:p>
          <a:p>
            <a:r>
              <a:rPr lang="en-US" sz="2400" b="1" dirty="0" err="1" smtClean="0">
                <a:hlinkClick r:id="rId4" tooltip="interface in javax.servlet"/>
              </a:rPr>
              <a:t>RequestDispatcher</a:t>
            </a:r>
            <a:r>
              <a:rPr lang="en-US" sz="2400" dirty="0" smtClean="0"/>
              <a:t> : Defines an object that receives requests from the client and sends them to any resource (such as a </a:t>
            </a:r>
            <a:r>
              <a:rPr lang="en-US" sz="2400" dirty="0" err="1" smtClean="0"/>
              <a:t>servlet</a:t>
            </a:r>
            <a:r>
              <a:rPr lang="en-US" sz="2400" dirty="0" smtClean="0"/>
              <a:t>, HTML file, or JSP file) on the server. </a:t>
            </a:r>
          </a:p>
          <a:p>
            <a:r>
              <a:rPr lang="en-US" sz="2400" b="1" dirty="0" err="1" smtClean="0">
                <a:hlinkClick r:id="rId5" tooltip="interface in javax.servlet"/>
              </a:rPr>
              <a:t>Servlet</a:t>
            </a:r>
            <a:r>
              <a:rPr lang="en-US" sz="2400" b="1" dirty="0" smtClean="0"/>
              <a:t>:</a:t>
            </a:r>
            <a:r>
              <a:rPr lang="en-US" sz="2400" dirty="0" smtClean="0"/>
              <a:t> Defines methods that all </a:t>
            </a:r>
            <a:r>
              <a:rPr lang="en-US" sz="2400" dirty="0" err="1" smtClean="0"/>
              <a:t>servlets</a:t>
            </a:r>
            <a:r>
              <a:rPr lang="en-US" sz="2400" dirty="0" smtClean="0"/>
              <a:t> must implement. </a:t>
            </a:r>
          </a:p>
          <a:p>
            <a:r>
              <a:rPr lang="en-US" sz="2400" b="1" dirty="0" err="1" smtClean="0">
                <a:hlinkClick r:id="rId6" tooltip="interface in javax.servlet"/>
              </a:rPr>
              <a:t>ServletConfig</a:t>
            </a:r>
            <a:r>
              <a:rPr lang="en-US" sz="2400" dirty="0" smtClean="0"/>
              <a:t> : A </a:t>
            </a:r>
            <a:r>
              <a:rPr lang="en-US" sz="2400" dirty="0" err="1" smtClean="0"/>
              <a:t>servlet</a:t>
            </a:r>
            <a:r>
              <a:rPr lang="en-US" sz="2400" dirty="0" smtClean="0"/>
              <a:t> configuration object used by a </a:t>
            </a:r>
            <a:r>
              <a:rPr lang="en-US" sz="2400" dirty="0" err="1" smtClean="0"/>
              <a:t>servlet</a:t>
            </a:r>
            <a:r>
              <a:rPr lang="en-US" sz="2400" dirty="0" smtClean="0"/>
              <a:t> container to pass information to a </a:t>
            </a:r>
            <a:r>
              <a:rPr lang="en-US" sz="2400" dirty="0" err="1" smtClean="0"/>
              <a:t>servlet</a:t>
            </a:r>
            <a:r>
              <a:rPr lang="en-US" sz="2400" dirty="0" smtClean="0"/>
              <a:t> during initialization. </a:t>
            </a:r>
            <a:r>
              <a:rPr lang="en-US" sz="2400" b="1" dirty="0" err="1" smtClean="0">
                <a:hlinkClick r:id="rId7" tooltip="interface in javax.servlet"/>
              </a:rPr>
              <a:t>ServletContext</a:t>
            </a:r>
            <a:r>
              <a:rPr lang="en-US" sz="2400" b="1" dirty="0" smtClean="0"/>
              <a:t> : </a:t>
            </a:r>
            <a:r>
              <a:rPr lang="en-US" sz="2400" dirty="0" smtClean="0"/>
              <a:t>Defines a set of methods that a </a:t>
            </a:r>
            <a:r>
              <a:rPr lang="en-US" sz="2400" dirty="0" err="1" smtClean="0"/>
              <a:t>servlet</a:t>
            </a:r>
            <a:r>
              <a:rPr lang="en-US" sz="2400" dirty="0" smtClean="0"/>
              <a:t> uses to communicate with its </a:t>
            </a:r>
            <a:r>
              <a:rPr lang="en-US" sz="2400" dirty="0" err="1" smtClean="0"/>
              <a:t>servlet</a:t>
            </a:r>
            <a:r>
              <a:rPr lang="en-US" sz="2400" dirty="0" smtClean="0"/>
              <a:t> container, for example, to get the MIME type of a file, dispatch requests, or write to a log file.  …</a:t>
            </a:r>
            <a:endParaRPr lang="en-US"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Creating Java </a:t>
            </a:r>
            <a:r>
              <a:rPr lang="en-US" sz="2400" b="1" dirty="0" err="1" smtClean="0"/>
              <a:t>Servlet</a:t>
            </a: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smtClean="0"/>
              <a:t>	Compile</a:t>
            </a:r>
          </a:p>
          <a:p>
            <a:pPr>
              <a:buNone/>
            </a:pPr>
            <a:r>
              <a:rPr lang="en-US" sz="2400" b="1" dirty="0" smtClean="0"/>
              <a:t>	servlet-api.jar </a:t>
            </a:r>
            <a:r>
              <a:rPr lang="en-US" sz="2400" dirty="0" smtClean="0"/>
              <a:t>should be included while doing compile</a:t>
            </a:r>
            <a:endParaRPr lang="en-US" sz="2400" b="1" dirty="0" smtClean="0"/>
          </a:p>
          <a:p>
            <a:pPr>
              <a:buNone/>
            </a:pPr>
            <a:r>
              <a:rPr lang="en-US" sz="2400" i="1" dirty="0" err="1" smtClean="0"/>
              <a:t>javac</a:t>
            </a:r>
            <a:r>
              <a:rPr lang="en-US" sz="2400" i="1" dirty="0" smtClean="0"/>
              <a:t> -cp .;F:\apache-tomcat-7.0.23\lib\servlet-api.jar HelloWorld.java</a:t>
            </a:r>
          </a:p>
          <a:p>
            <a:pPr>
              <a:buNone/>
            </a:pPr>
            <a:r>
              <a:rPr lang="en-US" sz="2400" b="1" dirty="0" smtClean="0"/>
              <a:t>	</a:t>
            </a:r>
            <a:r>
              <a:rPr lang="en-US" sz="2400" dirty="0" smtClean="0"/>
              <a:t>A </a:t>
            </a:r>
            <a:r>
              <a:rPr lang="en-US" sz="2400" dirty="0" err="1" smtClean="0"/>
              <a:t>HelloWolrld.class</a:t>
            </a:r>
            <a:r>
              <a:rPr lang="en-US" sz="2400" dirty="0" smtClean="0"/>
              <a:t> will be created if compile is success.</a:t>
            </a:r>
            <a:endParaRPr lang="en-US" sz="2400" b="1" dirty="0" smtClean="0"/>
          </a:p>
          <a:p>
            <a:pPr>
              <a:buNone/>
            </a:pPr>
            <a:r>
              <a:rPr lang="en-US" sz="2400" b="1" dirty="0" smtClean="0"/>
              <a:t>	</a:t>
            </a:r>
          </a:p>
          <a:p>
            <a:pPr>
              <a:buNone/>
            </a:pPr>
            <a:r>
              <a:rPr lang="en-US" sz="2400" b="1" dirty="0" smtClean="0"/>
              <a:t>	Deploy</a:t>
            </a:r>
          </a:p>
          <a:p>
            <a:r>
              <a:rPr lang="en-US" sz="2400" dirty="0" smtClean="0"/>
              <a:t>Copy </a:t>
            </a:r>
            <a:r>
              <a:rPr lang="en-US" sz="2400" b="1" dirty="0" err="1" smtClean="0"/>
              <a:t>HelloWorld.class</a:t>
            </a:r>
            <a:r>
              <a:rPr lang="en-US" sz="2400" dirty="0" smtClean="0"/>
              <a:t> into &lt;Tomcat-installation-directory&gt;/</a:t>
            </a:r>
            <a:r>
              <a:rPr lang="en-US" sz="2400" dirty="0" err="1" smtClean="0"/>
              <a:t>webapps</a:t>
            </a:r>
            <a:r>
              <a:rPr lang="en-US" sz="2400" dirty="0" smtClean="0"/>
              <a:t>/ROOT/WEB-INF/</a:t>
            </a:r>
            <a:r>
              <a:rPr lang="en-US" sz="2400" b="1" dirty="0" smtClean="0"/>
              <a:t>classes</a:t>
            </a:r>
            <a:r>
              <a:rPr lang="en-US" sz="2400" dirty="0" smtClean="0"/>
              <a:t> </a:t>
            </a:r>
          </a:p>
        </p:txBody>
      </p:sp>
      <p:graphicFrame>
        <p:nvGraphicFramePr>
          <p:cNvPr id="4" name="Object 3"/>
          <p:cNvGraphicFramePr>
            <a:graphicFrameLocks noChangeAspect="1"/>
          </p:cNvGraphicFramePr>
          <p:nvPr/>
        </p:nvGraphicFramePr>
        <p:xfrm>
          <a:off x="3810000" y="1600200"/>
          <a:ext cx="1346200" cy="685800"/>
        </p:xfrm>
        <a:graphic>
          <a:graphicData uri="http://schemas.openxmlformats.org/presentationml/2006/ole">
            <p:oleObj spid="_x0000_s67586" name="Packager Shell Object" showAsIcon="1" r:id="rId4" imgW="1346400" imgH="685800" progId="Package">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r>
              <a:rPr lang="en-US" sz="2400" dirty="0" smtClean="0"/>
              <a:t>Create following entries in </a:t>
            </a:r>
            <a:r>
              <a:rPr lang="en-US" sz="2400" b="1" dirty="0" smtClean="0"/>
              <a:t>web.xml</a:t>
            </a:r>
            <a:r>
              <a:rPr lang="en-US" sz="2400" dirty="0" smtClean="0"/>
              <a:t> file located in &lt;Tomcat-installation-directory&gt;/</a:t>
            </a:r>
            <a:r>
              <a:rPr lang="en-US" sz="2400" dirty="0" err="1" smtClean="0"/>
              <a:t>webapps</a:t>
            </a:r>
            <a:r>
              <a:rPr lang="en-US" sz="2400" dirty="0" smtClean="0"/>
              <a:t>/ROOT/WEB-INF/</a:t>
            </a:r>
          </a:p>
          <a:p>
            <a:pPr>
              <a:buNone/>
            </a:pPr>
            <a:r>
              <a:rPr lang="en-US" sz="2400" i="1" dirty="0" smtClean="0"/>
              <a:t>	</a:t>
            </a:r>
            <a:r>
              <a:rPr lang="en-US" sz="2400" b="1" i="1" dirty="0" smtClean="0"/>
              <a:t>&lt;</a:t>
            </a:r>
            <a:r>
              <a:rPr lang="en-US" sz="2400" b="1" i="1" dirty="0" err="1" smtClean="0"/>
              <a:t>servlet</a:t>
            </a:r>
            <a:r>
              <a:rPr lang="en-US" sz="2400" b="1" i="1" dirty="0" smtClean="0"/>
              <a:t>&gt;</a:t>
            </a:r>
          </a:p>
          <a:p>
            <a:pPr>
              <a:buNone/>
            </a:pPr>
            <a:r>
              <a:rPr lang="en-US" sz="2400" b="1" i="1" dirty="0" smtClean="0"/>
              <a:t>		&lt;</a:t>
            </a:r>
            <a:r>
              <a:rPr lang="en-US" sz="2400" b="1" i="1" dirty="0" err="1" smtClean="0"/>
              <a:t>servlet</a:t>
            </a:r>
            <a:r>
              <a:rPr lang="en-US" sz="2400" b="1" i="1" dirty="0" smtClean="0"/>
              <a:t>-name&gt;</a:t>
            </a:r>
            <a:r>
              <a:rPr lang="en-US" sz="2400" b="1" i="1" dirty="0" err="1" smtClean="0"/>
              <a:t>HelloWorld</a:t>
            </a:r>
            <a:r>
              <a:rPr lang="en-US" sz="2400" b="1" i="1" dirty="0" smtClean="0"/>
              <a:t>&lt;/</a:t>
            </a:r>
            <a:r>
              <a:rPr lang="en-US" sz="2400" b="1" i="1" dirty="0" err="1" smtClean="0"/>
              <a:t>servlet</a:t>
            </a:r>
            <a:r>
              <a:rPr lang="en-US" sz="2400" b="1" i="1" dirty="0" smtClean="0"/>
              <a:t>-name&gt; </a:t>
            </a:r>
          </a:p>
          <a:p>
            <a:pPr>
              <a:buNone/>
            </a:pPr>
            <a:r>
              <a:rPr lang="en-US" sz="2400" b="1" i="1" dirty="0" smtClean="0"/>
              <a:t>		&lt;</a:t>
            </a:r>
            <a:r>
              <a:rPr lang="en-US" sz="2400" b="1" i="1" dirty="0" err="1" smtClean="0"/>
              <a:t>servlet</a:t>
            </a:r>
            <a:r>
              <a:rPr lang="en-US" sz="2400" b="1" i="1" dirty="0" smtClean="0"/>
              <a:t>-class&gt;</a:t>
            </a:r>
            <a:r>
              <a:rPr lang="en-US" sz="2400" b="1" i="1" dirty="0" err="1" smtClean="0"/>
              <a:t>HelloWorld</a:t>
            </a:r>
            <a:r>
              <a:rPr lang="en-US" sz="2400" b="1" i="1" dirty="0" smtClean="0"/>
              <a:t>&lt;/</a:t>
            </a:r>
            <a:r>
              <a:rPr lang="en-US" sz="2400" b="1" i="1" dirty="0" err="1" smtClean="0"/>
              <a:t>servlet</a:t>
            </a:r>
            <a:r>
              <a:rPr lang="en-US" sz="2400" b="1" i="1" dirty="0" smtClean="0"/>
              <a:t>-class&gt; </a:t>
            </a:r>
          </a:p>
          <a:p>
            <a:pPr>
              <a:buNone/>
            </a:pPr>
            <a:r>
              <a:rPr lang="en-US" sz="2400" b="1" i="1" dirty="0" smtClean="0"/>
              <a:t>	&lt;/</a:t>
            </a:r>
            <a:r>
              <a:rPr lang="en-US" sz="2400" b="1" i="1" dirty="0" err="1" smtClean="0"/>
              <a:t>servlet</a:t>
            </a:r>
            <a:r>
              <a:rPr lang="en-US" sz="2400" b="1" i="1" dirty="0" smtClean="0"/>
              <a:t>&gt; </a:t>
            </a:r>
          </a:p>
          <a:p>
            <a:pPr>
              <a:buNone/>
            </a:pPr>
            <a:r>
              <a:rPr lang="en-US" sz="2400" b="1" i="1" dirty="0" smtClean="0"/>
              <a:t>	&lt;</a:t>
            </a:r>
            <a:r>
              <a:rPr lang="en-US" sz="2400" b="1" i="1" dirty="0" err="1" smtClean="0"/>
              <a:t>servlet</a:t>
            </a:r>
            <a:r>
              <a:rPr lang="en-US" sz="2400" b="1" i="1" dirty="0" smtClean="0"/>
              <a:t>-mapping&gt;</a:t>
            </a:r>
          </a:p>
          <a:p>
            <a:pPr>
              <a:buNone/>
            </a:pPr>
            <a:r>
              <a:rPr lang="en-US" sz="2400" b="1" i="1" dirty="0" smtClean="0"/>
              <a:t>		&lt;</a:t>
            </a:r>
            <a:r>
              <a:rPr lang="en-US" sz="2400" b="1" i="1" dirty="0" err="1" smtClean="0"/>
              <a:t>servlet</a:t>
            </a:r>
            <a:r>
              <a:rPr lang="en-US" sz="2400" b="1" i="1" dirty="0" smtClean="0"/>
              <a:t>-name&gt;</a:t>
            </a:r>
            <a:r>
              <a:rPr lang="en-US" sz="2400" b="1" i="1" dirty="0" err="1" smtClean="0"/>
              <a:t>HelloWorld</a:t>
            </a:r>
            <a:r>
              <a:rPr lang="en-US" sz="2400" b="1" i="1" dirty="0" smtClean="0"/>
              <a:t>&lt;/</a:t>
            </a:r>
            <a:r>
              <a:rPr lang="en-US" sz="2400" b="1" i="1" dirty="0" err="1" smtClean="0"/>
              <a:t>servlet</a:t>
            </a:r>
            <a:r>
              <a:rPr lang="en-US" sz="2400" b="1" i="1" dirty="0" smtClean="0"/>
              <a:t>-name&gt; </a:t>
            </a:r>
          </a:p>
          <a:p>
            <a:pPr>
              <a:buNone/>
            </a:pPr>
            <a:r>
              <a:rPr lang="en-US" sz="2400" b="1" i="1" dirty="0" smtClean="0"/>
              <a:t>		&lt;</a:t>
            </a:r>
            <a:r>
              <a:rPr lang="en-US" sz="2400" b="1" i="1" dirty="0" err="1" smtClean="0"/>
              <a:t>url</a:t>
            </a:r>
            <a:r>
              <a:rPr lang="en-US" sz="2400" b="1" i="1" dirty="0" smtClean="0"/>
              <a:t>-pattern&gt;/</a:t>
            </a:r>
            <a:r>
              <a:rPr lang="en-US" sz="2400" b="1" i="1" dirty="0" err="1" smtClean="0"/>
              <a:t>HelloWorld</a:t>
            </a:r>
            <a:r>
              <a:rPr lang="en-US" sz="2400" b="1" i="1" dirty="0" smtClean="0"/>
              <a:t>&lt;/</a:t>
            </a:r>
            <a:r>
              <a:rPr lang="en-US" sz="2400" b="1" i="1" dirty="0" err="1" smtClean="0"/>
              <a:t>url</a:t>
            </a:r>
            <a:r>
              <a:rPr lang="en-US" sz="2400" b="1" i="1" dirty="0" smtClean="0"/>
              <a:t>-pattern&gt; </a:t>
            </a:r>
          </a:p>
          <a:p>
            <a:pPr>
              <a:buNone/>
            </a:pPr>
            <a:r>
              <a:rPr lang="en-US" sz="2400" b="1" i="1" dirty="0" smtClean="0"/>
              <a:t>	&lt;/</a:t>
            </a:r>
            <a:r>
              <a:rPr lang="en-US" sz="2400" b="1" i="1" dirty="0" err="1" smtClean="0"/>
              <a:t>servlet</a:t>
            </a:r>
            <a:r>
              <a:rPr lang="en-US" sz="2400" b="1" i="1" dirty="0" smtClean="0"/>
              <a:t>-mapping&gt; </a:t>
            </a:r>
          </a:p>
          <a:p>
            <a:r>
              <a:rPr lang="en-US" sz="2400" dirty="0" smtClean="0"/>
              <a:t>Above entries to be created inside &lt;web-app&gt;...&lt;/web-app&gt; of web.xml</a:t>
            </a:r>
          </a:p>
          <a:p>
            <a:r>
              <a:rPr lang="en-US" sz="2400" dirty="0" smtClean="0"/>
              <a:t>Now start </a:t>
            </a:r>
            <a:r>
              <a:rPr lang="en-US" sz="2400" b="1" dirty="0" smtClean="0"/>
              <a:t>Tomcat (startup.bat </a:t>
            </a:r>
            <a:r>
              <a:rPr lang="en-US" sz="2400" dirty="0" smtClean="0"/>
              <a:t>in bin folder of Tomcat installation</a:t>
            </a:r>
            <a:r>
              <a:rPr lang="en-US" sz="2400" b="1" dirty="0" smtClean="0"/>
              <a:t>)</a:t>
            </a:r>
            <a:r>
              <a:rPr lang="en-US" sz="2400" dirty="0" smtClean="0"/>
              <a:t> and hit </a:t>
            </a:r>
            <a:r>
              <a:rPr lang="en-US" sz="2400" b="1" dirty="0" smtClean="0">
                <a:hlinkClick r:id="rId3"/>
              </a:rPr>
              <a:t>http://localhost:8080/HelloWorld</a:t>
            </a:r>
            <a:r>
              <a:rPr lang="en-US" sz="2400" b="1" dirty="0" smtClean="0"/>
              <a:t> </a:t>
            </a:r>
            <a:r>
              <a:rPr lang="en-US" sz="2400" dirty="0" smtClean="0"/>
              <a:t>in browser.</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Remote Applets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228600" y="1600200"/>
            <a:ext cx="8915400" cy="4525963"/>
          </a:xfrm>
        </p:spPr>
        <p:txBody>
          <a:bodyPr/>
          <a:lstStyle/>
          <a:p>
            <a:pPr>
              <a:buNone/>
            </a:pPr>
            <a:r>
              <a:rPr lang="en-US" dirty="0" smtClean="0"/>
              <a:t>&lt;applet codebase="http://www.myconnect.com/applets/" </a:t>
            </a:r>
          </a:p>
          <a:p>
            <a:pPr>
              <a:buNone/>
            </a:pPr>
            <a:r>
              <a:rPr lang="en-US" dirty="0"/>
              <a:t>	</a:t>
            </a:r>
            <a:r>
              <a:rPr lang="en-US" dirty="0" smtClean="0"/>
              <a:t>code="</a:t>
            </a:r>
            <a:r>
              <a:rPr lang="en-US" dirty="0" err="1" smtClean="0"/>
              <a:t>TicTacToe.class</a:t>
            </a:r>
            <a:r>
              <a:rPr lang="en-US" dirty="0" smtClean="0"/>
              <a:t>" </a:t>
            </a:r>
          </a:p>
          <a:p>
            <a:pPr>
              <a:buNone/>
            </a:pPr>
            <a:r>
              <a:rPr lang="en-US" dirty="0"/>
              <a:t>	</a:t>
            </a:r>
            <a:r>
              <a:rPr lang="en-US" dirty="0" smtClean="0"/>
              <a:t>width=120 </a:t>
            </a:r>
          </a:p>
          <a:p>
            <a:pPr>
              <a:buNone/>
            </a:pPr>
            <a:r>
              <a:rPr lang="en-US" dirty="0"/>
              <a:t>	</a:t>
            </a:r>
            <a:r>
              <a:rPr lang="en-US" dirty="0" smtClean="0"/>
              <a:t>height=120&gt;</a:t>
            </a:r>
          </a:p>
          <a:p>
            <a:pPr>
              <a:buNone/>
            </a:pPr>
            <a:r>
              <a:rPr lang="en-US" dirty="0" smtClean="0"/>
              <a:t>&lt;/applet&gt;</a:t>
            </a:r>
            <a:endParaRPr lang="en-US" dirty="0"/>
          </a:p>
        </p:txBody>
      </p:sp>
      <p:sp>
        <p:nvSpPr>
          <p:cNvPr id="4" name="TextBox 3"/>
          <p:cNvSpPr txBox="1"/>
          <p:nvPr/>
        </p:nvSpPr>
        <p:spPr>
          <a:xfrm>
            <a:off x="457200" y="5791200"/>
            <a:ext cx="8305800" cy="646331"/>
          </a:xfrm>
          <a:prstGeom prst="rect">
            <a:avLst/>
          </a:prstGeom>
          <a:noFill/>
        </p:spPr>
        <p:txBody>
          <a:bodyPr wrap="square" rtlCol="0">
            <a:spAutoFit/>
          </a:bodyPr>
          <a:lstStyle/>
          <a:p>
            <a:r>
              <a:rPr lang="en-US" i="1" dirty="0" smtClean="0"/>
              <a:t>In the first case, </a:t>
            </a:r>
            <a:r>
              <a:rPr lang="en-US" b="1" i="1" dirty="0" smtClean="0"/>
              <a:t>codebase </a:t>
            </a:r>
            <a:r>
              <a:rPr lang="en-US" i="1" dirty="0" smtClean="0"/>
              <a:t>specifies a local folder, and in the second case, it specifies the URL at which the applet is located. </a:t>
            </a:r>
            <a:endParaRPr lang="en-US" i="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800" b="1" dirty="0" smtClean="0">
                <a:solidFill>
                  <a:srgbClr val="0070C0"/>
                </a:solidFill>
              </a:rPr>
              <a:t>Session</a:t>
            </a:r>
          </a:p>
          <a:p>
            <a:r>
              <a:rPr lang="en-US" sz="2400" dirty="0" smtClean="0"/>
              <a:t>A period devoted to a particular activity.</a:t>
            </a:r>
          </a:p>
          <a:p>
            <a:r>
              <a:rPr lang="en-US" sz="2400" dirty="0" smtClean="0"/>
              <a:t>A session is a way to store information (in variables) to be used across multiple pages.</a:t>
            </a:r>
          </a:p>
          <a:p>
            <a:endParaRPr lang="en-US" sz="2400" dirty="0" smtClean="0"/>
          </a:p>
          <a:p>
            <a:pPr>
              <a:buNone/>
            </a:pPr>
            <a:r>
              <a:rPr lang="en-US" sz="2400" b="1" dirty="0" smtClean="0"/>
              <a:t>	Saving in Session</a:t>
            </a:r>
          </a:p>
          <a:p>
            <a:pPr>
              <a:buNone/>
            </a:pPr>
            <a:r>
              <a:rPr lang="en-US" sz="2400" dirty="0" smtClean="0"/>
              <a:t>	</a:t>
            </a:r>
            <a:r>
              <a:rPr lang="en-US" sz="2400" i="1" dirty="0" smtClean="0"/>
              <a:t>String username=</a:t>
            </a:r>
            <a:r>
              <a:rPr lang="en-US" sz="2400" i="1" dirty="0" err="1" smtClean="0"/>
              <a:t>request.getParameter</a:t>
            </a:r>
            <a:r>
              <a:rPr lang="en-US" sz="2400" i="1" dirty="0" smtClean="0"/>
              <a:t>("</a:t>
            </a:r>
            <a:r>
              <a:rPr lang="en-US" sz="2400" i="1" dirty="0" err="1" smtClean="0"/>
              <a:t>txtusername</a:t>
            </a:r>
            <a:r>
              <a:rPr lang="en-US" sz="2400" i="1" dirty="0" smtClean="0"/>
              <a:t>");</a:t>
            </a:r>
          </a:p>
          <a:p>
            <a:pPr>
              <a:buNone/>
            </a:pPr>
            <a:r>
              <a:rPr lang="en-US" sz="2400" i="1" dirty="0" smtClean="0"/>
              <a:t>	</a:t>
            </a:r>
            <a:r>
              <a:rPr lang="en-US" sz="2400" i="1" dirty="0" err="1" smtClean="0"/>
              <a:t>HttpSession</a:t>
            </a:r>
            <a:r>
              <a:rPr lang="en-US" sz="2400" i="1" dirty="0" smtClean="0"/>
              <a:t> session = </a:t>
            </a:r>
            <a:r>
              <a:rPr lang="en-US" sz="2400" i="1" dirty="0" err="1" smtClean="0"/>
              <a:t>request.getSession</a:t>
            </a:r>
            <a:r>
              <a:rPr lang="en-US" sz="2400" i="1" dirty="0" smtClean="0"/>
              <a:t>(true);</a:t>
            </a:r>
          </a:p>
          <a:p>
            <a:pPr>
              <a:buNone/>
            </a:pPr>
            <a:r>
              <a:rPr lang="en-US" sz="2400" i="1" dirty="0" smtClean="0"/>
              <a:t>	</a:t>
            </a:r>
            <a:r>
              <a:rPr lang="en-US" sz="2400" i="1" dirty="0" err="1" smtClean="0"/>
              <a:t>session.setAttribute</a:t>
            </a:r>
            <a:r>
              <a:rPr lang="en-US" sz="2400" i="1" dirty="0" smtClean="0"/>
              <a:t>("username", username);</a:t>
            </a:r>
          </a:p>
          <a:p>
            <a:pPr>
              <a:buNone/>
            </a:pPr>
            <a:endParaRPr lang="en-US" sz="2400" dirty="0" smtClean="0"/>
          </a:p>
          <a:p>
            <a:pPr>
              <a:buNone/>
            </a:pPr>
            <a:r>
              <a:rPr lang="en-US" sz="2400" dirty="0" smtClean="0"/>
              <a:t>	</a:t>
            </a:r>
            <a:r>
              <a:rPr lang="en-US" sz="2400" b="1" dirty="0" smtClean="0"/>
              <a:t>Getting from Session</a:t>
            </a:r>
          </a:p>
          <a:p>
            <a:pPr>
              <a:buNone/>
            </a:pPr>
            <a:r>
              <a:rPr lang="en-US" sz="2400" dirty="0" smtClean="0"/>
              <a:t>	</a:t>
            </a:r>
            <a:r>
              <a:rPr lang="en-US" sz="2400" i="1" dirty="0" smtClean="0"/>
              <a:t>String username=(String) </a:t>
            </a:r>
            <a:r>
              <a:rPr lang="en-US" sz="2400" i="1" dirty="0" err="1" smtClean="0"/>
              <a:t>session.getAttribute</a:t>
            </a:r>
            <a:r>
              <a:rPr lang="en-US" sz="2400" i="1" dirty="0" smtClean="0"/>
              <a:t>("username");</a:t>
            </a:r>
          </a:p>
          <a:p>
            <a:pPr>
              <a:buNone/>
            </a:pPr>
            <a:r>
              <a:rPr lang="en-US" sz="2400" dirty="0" smtClean="0"/>
              <a:t>	</a:t>
            </a:r>
            <a:r>
              <a:rPr lang="en-US" sz="2400" i="1" dirty="0" smtClean="0"/>
              <a:t>//</a:t>
            </a:r>
            <a:r>
              <a:rPr lang="en-US" sz="2400" i="1" dirty="0" err="1" smtClean="0"/>
              <a:t>session.invalidate</a:t>
            </a:r>
            <a:r>
              <a:rPr lang="en-US" sz="2400" i="1" dirty="0" smtClean="0"/>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800" b="1" dirty="0" smtClean="0">
                <a:solidFill>
                  <a:srgbClr val="0070C0"/>
                </a:solidFill>
              </a:rPr>
              <a:t>Cookie</a:t>
            </a:r>
          </a:p>
          <a:p>
            <a:r>
              <a:rPr lang="en-US" sz="2400" dirty="0" smtClean="0"/>
              <a:t>A </a:t>
            </a:r>
            <a:r>
              <a:rPr lang="en-US" sz="2400" b="1" dirty="0" smtClean="0"/>
              <a:t>cookie</a:t>
            </a:r>
            <a:r>
              <a:rPr lang="en-US" sz="2400" dirty="0" smtClean="0"/>
              <a:t>, also known as an </a:t>
            </a:r>
            <a:r>
              <a:rPr lang="en-US" sz="2400" b="1" dirty="0" smtClean="0"/>
              <a:t>HTTP cookie</a:t>
            </a:r>
            <a:r>
              <a:rPr lang="en-US" sz="2400" dirty="0" smtClean="0"/>
              <a:t>, </a:t>
            </a:r>
            <a:r>
              <a:rPr lang="en-US" sz="2400" b="1" dirty="0" smtClean="0"/>
              <a:t>web cookie</a:t>
            </a:r>
            <a:r>
              <a:rPr lang="en-US" sz="2400" dirty="0" smtClean="0"/>
              <a:t>, </a:t>
            </a:r>
            <a:r>
              <a:rPr lang="en-US" sz="2400" b="1" dirty="0" smtClean="0"/>
              <a:t>Internet cookie</a:t>
            </a:r>
            <a:r>
              <a:rPr lang="en-US" sz="2400" dirty="0" smtClean="0"/>
              <a:t>, or </a:t>
            </a:r>
            <a:r>
              <a:rPr lang="en-US" sz="2400" b="1" dirty="0" smtClean="0"/>
              <a:t>browser cookie</a:t>
            </a:r>
            <a:r>
              <a:rPr lang="en-US" sz="2400" dirty="0" smtClean="0"/>
              <a:t>, is a small piece of data sent from a website (web application) and stored in a user's web browser while the user is browsing that website (web app).</a:t>
            </a:r>
            <a:endParaRPr lang="en-US" sz="2400" b="1" dirty="0" smtClean="0"/>
          </a:p>
          <a:p>
            <a:r>
              <a:rPr lang="en-US" sz="2400" dirty="0" smtClean="0"/>
              <a:t>A cookie, the information is stored on the user’s computer.</a:t>
            </a:r>
          </a:p>
          <a:p>
            <a:endParaRPr lang="en-US" sz="2400" dirty="0" smtClean="0"/>
          </a:p>
          <a:p>
            <a:pPr>
              <a:buNone/>
            </a:pPr>
            <a:r>
              <a:rPr lang="en-US" sz="2400" b="1" dirty="0" smtClean="0"/>
              <a:t>	Creating Cookie</a:t>
            </a:r>
          </a:p>
          <a:p>
            <a:pPr>
              <a:buNone/>
            </a:pPr>
            <a:r>
              <a:rPr lang="en-US" sz="2400" dirty="0" smtClean="0"/>
              <a:t>	</a:t>
            </a:r>
            <a:r>
              <a:rPr lang="en-US" sz="2400" i="1" dirty="0" smtClean="0"/>
              <a:t>String username=</a:t>
            </a:r>
            <a:r>
              <a:rPr lang="en-US" sz="2400" i="1" dirty="0" err="1" smtClean="0"/>
              <a:t>request.getParameter</a:t>
            </a:r>
            <a:r>
              <a:rPr lang="en-US" sz="2400" i="1" dirty="0" smtClean="0"/>
              <a:t>("</a:t>
            </a:r>
            <a:r>
              <a:rPr lang="en-US" sz="2400" i="1" dirty="0" err="1" smtClean="0"/>
              <a:t>txtUsername</a:t>
            </a:r>
            <a:r>
              <a:rPr lang="en-US" sz="2400" i="1" dirty="0" smtClean="0"/>
              <a:t>"); </a:t>
            </a:r>
          </a:p>
          <a:p>
            <a:pPr>
              <a:buNone/>
            </a:pPr>
            <a:r>
              <a:rPr lang="en-US" sz="2400" i="1" dirty="0" smtClean="0"/>
              <a:t>	Cookie </a:t>
            </a:r>
            <a:r>
              <a:rPr lang="en-US" sz="2400" i="1" dirty="0" err="1" smtClean="0"/>
              <a:t>cookie</a:t>
            </a:r>
            <a:r>
              <a:rPr lang="en-US" sz="2400" i="1" dirty="0" smtClean="0"/>
              <a:t>=new Cookie("username", username);            </a:t>
            </a:r>
            <a:r>
              <a:rPr lang="en-US" sz="2400" i="1" dirty="0" err="1" smtClean="0"/>
              <a:t>cookie.setMaxAge</a:t>
            </a:r>
            <a:r>
              <a:rPr lang="en-US" sz="2400" i="1" dirty="0" smtClean="0"/>
              <a:t>(60*60*24*30);           </a:t>
            </a:r>
            <a:r>
              <a:rPr lang="en-US" sz="2400" i="1" dirty="0" err="1" smtClean="0"/>
              <a:t>response.addCookie</a:t>
            </a:r>
            <a:r>
              <a:rPr lang="en-US" sz="2400" i="1" dirty="0" smtClean="0"/>
              <a:t>(cookie);</a:t>
            </a:r>
            <a:endParaRPr lang="en-US" sz="2400" i="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Web Programming Using Java </a:t>
            </a:r>
            <a:r>
              <a:rPr lang="en-US" sz="4000" b="1" dirty="0" err="1" smtClean="0">
                <a:solidFill>
                  <a:srgbClr val="FF0000"/>
                </a:solidFill>
              </a:rPr>
              <a:t>Servlet</a:t>
            </a:r>
            <a:r>
              <a:rPr lang="en-US" sz="4000" b="1" dirty="0" smtClean="0">
                <a:solidFill>
                  <a:srgbClr val="FF0000"/>
                </a:solidFill>
              </a:rPr>
              <a:t> APIs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Getting Cookie</a:t>
            </a:r>
          </a:p>
          <a:p>
            <a:pPr>
              <a:buNone/>
            </a:pPr>
            <a:r>
              <a:rPr lang="en-US" sz="2400" dirty="0" smtClean="0"/>
              <a:t>	</a:t>
            </a:r>
            <a:r>
              <a:rPr lang="en-US" sz="2400" i="1" dirty="0" smtClean="0"/>
              <a:t>Cookie cookies[] = </a:t>
            </a:r>
            <a:r>
              <a:rPr lang="en-US" sz="2400" i="1" dirty="0" err="1" smtClean="0"/>
              <a:t>request.getCookies</a:t>
            </a:r>
            <a:r>
              <a:rPr lang="en-US" sz="2400" i="1" dirty="0" smtClean="0"/>
              <a:t>(); </a:t>
            </a:r>
          </a:p>
          <a:p>
            <a:pPr>
              <a:buNone/>
            </a:pPr>
            <a:r>
              <a:rPr lang="en-US" sz="2400" i="1" dirty="0" smtClean="0"/>
              <a:t>	Cookie </a:t>
            </a:r>
            <a:r>
              <a:rPr lang="en-US" sz="2400" i="1" dirty="0" err="1" smtClean="0"/>
              <a:t>mycookie</a:t>
            </a:r>
            <a:r>
              <a:rPr lang="en-US" sz="2400" i="1" dirty="0" smtClean="0"/>
              <a:t> = null;</a:t>
            </a:r>
          </a:p>
          <a:p>
            <a:pPr>
              <a:buNone/>
            </a:pPr>
            <a:r>
              <a:rPr lang="en-US" sz="2400" i="1" dirty="0" smtClean="0"/>
              <a:t>	if (cookies != null) {       </a:t>
            </a:r>
          </a:p>
          <a:p>
            <a:pPr>
              <a:buNone/>
            </a:pPr>
            <a:r>
              <a:rPr lang="en-US" sz="2400" i="1" dirty="0" smtClean="0"/>
              <a:t>		for (</a:t>
            </a:r>
            <a:r>
              <a:rPr lang="en-US" sz="2400" i="1" dirty="0" err="1" smtClean="0"/>
              <a:t>int</a:t>
            </a:r>
            <a:r>
              <a:rPr lang="en-US" sz="2400" i="1" dirty="0" smtClean="0"/>
              <a:t> </a:t>
            </a:r>
            <a:r>
              <a:rPr lang="en-US" sz="2400" i="1" dirty="0" err="1" smtClean="0"/>
              <a:t>i</a:t>
            </a:r>
            <a:r>
              <a:rPr lang="en-US" sz="2400" i="1" dirty="0" smtClean="0"/>
              <a:t> = 0; </a:t>
            </a:r>
            <a:r>
              <a:rPr lang="en-US" sz="2400" i="1" dirty="0" err="1" smtClean="0"/>
              <a:t>i</a:t>
            </a:r>
            <a:r>
              <a:rPr lang="en-US" sz="2400" i="1" dirty="0" smtClean="0"/>
              <a:t> &lt; </a:t>
            </a:r>
            <a:r>
              <a:rPr lang="en-US" sz="2400" i="1" dirty="0" err="1" smtClean="0"/>
              <a:t>cookies.length</a:t>
            </a:r>
            <a:r>
              <a:rPr lang="en-US" sz="2400" i="1" dirty="0" smtClean="0"/>
              <a:t>; </a:t>
            </a:r>
            <a:r>
              <a:rPr lang="en-US" sz="2400" i="1" dirty="0" err="1" smtClean="0"/>
              <a:t>i</a:t>
            </a:r>
            <a:r>
              <a:rPr lang="en-US" sz="2400" i="1" dirty="0" smtClean="0"/>
              <a:t>++) {</a:t>
            </a:r>
          </a:p>
          <a:p>
            <a:pPr>
              <a:buNone/>
            </a:pPr>
            <a:r>
              <a:rPr lang="en-US" sz="2400" i="1" dirty="0" smtClean="0"/>
              <a:t>			if (cookies[</a:t>
            </a:r>
            <a:r>
              <a:rPr lang="en-US" sz="2400" i="1" dirty="0" err="1" smtClean="0"/>
              <a:t>i</a:t>
            </a:r>
            <a:r>
              <a:rPr lang="en-US" sz="2400" i="1" dirty="0" smtClean="0"/>
              <a:t>].</a:t>
            </a:r>
            <a:r>
              <a:rPr lang="en-US" sz="2400" i="1" dirty="0" err="1" smtClean="0"/>
              <a:t>getName</a:t>
            </a:r>
            <a:r>
              <a:rPr lang="en-US" sz="2400" i="1" dirty="0" smtClean="0"/>
              <a:t>().equals("username")) { </a:t>
            </a:r>
          </a:p>
          <a:p>
            <a:pPr>
              <a:buNone/>
            </a:pPr>
            <a:r>
              <a:rPr lang="en-US" sz="2400" i="1" dirty="0" smtClean="0"/>
              <a:t>				</a:t>
            </a:r>
            <a:r>
              <a:rPr lang="en-US" sz="2400" i="1" dirty="0" err="1" smtClean="0"/>
              <a:t>mycookie</a:t>
            </a:r>
            <a:r>
              <a:rPr lang="en-US" sz="2400" i="1" dirty="0" smtClean="0"/>
              <a:t> = cookies[</a:t>
            </a:r>
            <a:r>
              <a:rPr lang="en-US" sz="2400" i="1" dirty="0" err="1" smtClean="0"/>
              <a:t>i</a:t>
            </a:r>
            <a:r>
              <a:rPr lang="en-US" sz="2400" i="1" dirty="0" smtClean="0"/>
              <a:t>];</a:t>
            </a:r>
          </a:p>
          <a:p>
            <a:pPr>
              <a:buNone/>
            </a:pPr>
            <a:r>
              <a:rPr lang="en-US" sz="2400" i="1" dirty="0" smtClean="0"/>
              <a:t>				break;            </a:t>
            </a:r>
          </a:p>
          <a:p>
            <a:pPr>
              <a:buNone/>
            </a:pPr>
            <a:r>
              <a:rPr lang="en-US" sz="2400" i="1" dirty="0" smtClean="0"/>
              <a:t>			}       </a:t>
            </a:r>
          </a:p>
          <a:p>
            <a:pPr>
              <a:buNone/>
            </a:pPr>
            <a:r>
              <a:rPr lang="en-US" sz="2400" i="1" dirty="0" smtClean="0"/>
              <a:t>		}    </a:t>
            </a:r>
          </a:p>
          <a:p>
            <a:pPr>
              <a:buNone/>
            </a:pPr>
            <a:r>
              <a:rPr lang="en-US" sz="2400" i="1" dirty="0" smtClean="0"/>
              <a:t>	}</a:t>
            </a:r>
          </a:p>
          <a:p>
            <a:pPr>
              <a:buNone/>
            </a:pPr>
            <a:r>
              <a:rPr lang="en-US" sz="2400" i="1" dirty="0" smtClean="0"/>
              <a:t>	String </a:t>
            </a:r>
            <a:r>
              <a:rPr lang="en-US" sz="2400" i="1" dirty="0" err="1" smtClean="0"/>
              <a:t>userName</a:t>
            </a:r>
            <a:r>
              <a:rPr lang="en-US" sz="2400" i="1" dirty="0" smtClean="0"/>
              <a:t> = </a:t>
            </a:r>
            <a:r>
              <a:rPr lang="en-US" sz="2400" i="1" dirty="0" err="1" smtClean="0"/>
              <a:t>mycookie.getValue</a:t>
            </a:r>
            <a:r>
              <a:rPr lang="en-US" sz="2400" i="1" dirty="0" smtClean="0"/>
              <a:t>();</a:t>
            </a:r>
          </a:p>
          <a:p>
            <a:pPr>
              <a:buNone/>
            </a:pPr>
            <a:endParaRPr lang="en-US" sz="24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670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400" b="1" dirty="0" smtClean="0"/>
              <a:t>Java Beans</a:t>
            </a:r>
            <a:endParaRPr lang="en-US" sz="2400" b="1" dirty="0" smtClean="0"/>
          </a:p>
          <a:p>
            <a:r>
              <a:rPr lang="en-US" sz="2400" b="1" dirty="0" smtClean="0"/>
              <a:t>JavaBeans</a:t>
            </a:r>
            <a:r>
              <a:rPr lang="en-US" sz="2400" dirty="0" smtClean="0"/>
              <a:t> </a:t>
            </a:r>
            <a:r>
              <a:rPr lang="en-US" sz="2400" dirty="0" smtClean="0"/>
              <a:t>are classes that encapsulate many objects into a single object (the bean</a:t>
            </a:r>
            <a:r>
              <a:rPr lang="en-US" sz="2400" dirty="0" smtClean="0"/>
              <a:t>).</a:t>
            </a:r>
          </a:p>
          <a:p>
            <a:r>
              <a:rPr lang="en-US" sz="2400" dirty="0" smtClean="0"/>
              <a:t>They </a:t>
            </a:r>
            <a:r>
              <a:rPr lang="en-US" sz="2400" dirty="0" smtClean="0"/>
              <a:t>are serializable, have a 0-argument constructor, and allow access to properties using getter and setter methods. </a:t>
            </a:r>
            <a:endParaRPr lang="en-US" sz="2400" dirty="0" smtClean="0"/>
          </a:p>
          <a:p>
            <a:r>
              <a:rPr lang="en-US" sz="2400" dirty="0" smtClean="0"/>
              <a:t>The </a:t>
            </a:r>
            <a:r>
              <a:rPr lang="en-US" sz="2400" dirty="0" smtClean="0"/>
              <a:t>name "Bean" was </a:t>
            </a:r>
            <a:r>
              <a:rPr lang="en-US" sz="2400" dirty="0" smtClean="0"/>
              <a:t> to </a:t>
            </a:r>
            <a:r>
              <a:rPr lang="en-US" sz="2400" dirty="0" smtClean="0"/>
              <a:t>encompass this standard, which aims to create reusable software components for Java</a:t>
            </a:r>
            <a:r>
              <a:rPr lang="en-US" sz="2400" dirty="0" smtClean="0"/>
              <a:t>.</a:t>
            </a:r>
          </a:p>
          <a:p>
            <a:r>
              <a:rPr lang="en-US" sz="2400" dirty="0" smtClean="0"/>
              <a:t>There is no restriction on the capability of a Bean</a:t>
            </a:r>
            <a:r>
              <a:rPr lang="en-US" sz="2400" dirty="0" smtClean="0"/>
              <a:t>.</a:t>
            </a:r>
          </a:p>
          <a:p>
            <a:r>
              <a:rPr lang="en-US" sz="2400" dirty="0" smtClean="0"/>
              <a:t>It </a:t>
            </a:r>
            <a:r>
              <a:rPr lang="en-US" sz="2400" dirty="0" smtClean="0"/>
              <a:t>may perform a simple function, such as obtaining an inventory value, or a complex function, such as forecasting the performance of a stock portfolio.</a:t>
            </a:r>
            <a:endParaRPr lang="en-US" sz="24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400" b="1" dirty="0" smtClean="0"/>
              <a:t>Bean Development Kit (BDK)</a:t>
            </a:r>
            <a:endParaRPr lang="en-US" sz="2400" dirty="0" smtClean="0"/>
          </a:p>
          <a:p>
            <a:pPr>
              <a:buNone/>
            </a:pPr>
            <a:r>
              <a:rPr lang="en-US" sz="2400" dirty="0" smtClean="0"/>
              <a:t>	</a:t>
            </a:r>
            <a:r>
              <a:rPr lang="en-US" sz="2400" u="sng" dirty="0" smtClean="0"/>
              <a:t>BDK </a:t>
            </a:r>
            <a:r>
              <a:rPr lang="en-US" sz="2400" u="sng" dirty="0" smtClean="0"/>
              <a:t>is (according to </a:t>
            </a:r>
            <a:r>
              <a:rPr lang="en-US" sz="2400" u="sng" dirty="0" smtClean="0">
                <a:hlinkClick r:id="rId3"/>
              </a:rPr>
              <a:t>allinterview.com</a:t>
            </a:r>
            <a:r>
              <a:rPr lang="en-US" sz="2400" u="sng" dirty="0" smtClean="0"/>
              <a:t>):</a:t>
            </a:r>
          </a:p>
          <a:p>
            <a:r>
              <a:rPr lang="en-US" sz="2400" i="1" dirty="0" smtClean="0"/>
              <a:t>Bean Development Kit is a tool that enables to </a:t>
            </a:r>
            <a:r>
              <a:rPr lang="en-US" sz="2400" i="1" dirty="0" err="1" smtClean="0"/>
              <a:t>create,configure</a:t>
            </a:r>
            <a:r>
              <a:rPr lang="en-US" sz="2400" i="1" dirty="0" smtClean="0"/>
              <a:t> and connect a set of Beans and it can be used to test Beans without writing a code.</a:t>
            </a:r>
            <a:endParaRPr lang="en-US" sz="2400" dirty="0" smtClean="0"/>
          </a:p>
          <a:p>
            <a:pPr>
              <a:buNone/>
            </a:pPr>
            <a:r>
              <a:rPr lang="en-US" sz="2400" dirty="0" smtClean="0"/>
              <a:t>	</a:t>
            </a:r>
            <a:r>
              <a:rPr lang="en-US" sz="2400" u="sng" dirty="0" smtClean="0"/>
              <a:t>and </a:t>
            </a:r>
            <a:r>
              <a:rPr lang="en-US" sz="2400" u="sng" dirty="0" smtClean="0"/>
              <a:t>according to </a:t>
            </a:r>
            <a:r>
              <a:rPr lang="en-US" sz="2400" u="sng" dirty="0" err="1" smtClean="0"/>
              <a:t>mindprods</a:t>
            </a:r>
            <a:r>
              <a:rPr lang="en-US" sz="2400" u="sng" dirty="0" smtClean="0"/>
              <a:t> glossary</a:t>
            </a:r>
            <a:r>
              <a:rPr lang="en-US" sz="2400" u="sng" dirty="0" smtClean="0"/>
              <a:t>:</a:t>
            </a:r>
          </a:p>
          <a:p>
            <a:r>
              <a:rPr lang="en-US" sz="2400" i="1" dirty="0" smtClean="0"/>
              <a:t>Bean Development Kit. It is now obsolete. Code-building features of modern IDEs take over much of the function of the BDK.</a:t>
            </a:r>
            <a:r>
              <a:rPr lang="en-US" sz="2400" dirty="0" smtClean="0"/>
              <a:t> </a:t>
            </a:r>
          </a:p>
          <a:p>
            <a:pPr>
              <a:buNone/>
            </a:pPr>
            <a:endParaRPr lang="en-US" sz="900" b="1" dirty="0" smtClean="0"/>
          </a:p>
          <a:p>
            <a:pPr>
              <a:buNone/>
            </a:pPr>
            <a:r>
              <a:rPr lang="en-US" sz="2400" b="1" dirty="0" smtClean="0"/>
              <a:t>	Bean Builder</a:t>
            </a:r>
          </a:p>
          <a:p>
            <a:pPr>
              <a:buNone/>
            </a:pPr>
            <a:r>
              <a:rPr lang="en-US" sz="2400" b="1" dirty="0" smtClean="0"/>
              <a:t>	Bean </a:t>
            </a:r>
            <a:r>
              <a:rPr lang="en-US" sz="2400" b="1" dirty="0" smtClean="0"/>
              <a:t>Builder</a:t>
            </a:r>
            <a:r>
              <a:rPr lang="en-US" sz="2400" dirty="0" smtClean="0"/>
              <a:t> is a pure Java application, built over market proven and open standards such as XML, Java Beans, and JFC/Swing</a:t>
            </a:r>
            <a:r>
              <a:rPr lang="en-US" sz="2400" dirty="0" smtClean="0"/>
              <a:t>.</a:t>
            </a:r>
          </a:p>
          <a:p>
            <a:pPr>
              <a:buNone/>
            </a:pPr>
            <a:r>
              <a:rPr lang="en-US" sz="2400" b="1" dirty="0" smtClean="0">
                <a:hlinkClick r:id="rId4"/>
              </a:rPr>
              <a:t>http://www.cs.wustl.edu/~kjg/cs102/Notes/JavaBeans</a:t>
            </a:r>
            <a:r>
              <a:rPr lang="en-US" sz="2400" b="1" dirty="0" smtClean="0">
                <a:hlinkClick r:id="rId4"/>
              </a:rPr>
              <a:t>/</a:t>
            </a:r>
            <a:endParaRPr lang="en-US" sz="2400" b="1" dirty="0" smtClean="0"/>
          </a:p>
          <a:p>
            <a:pPr>
              <a:buNone/>
            </a:pPr>
            <a:r>
              <a:rPr lang="en-US" sz="2400" b="1" dirty="0" smtClean="0">
                <a:hlinkClick r:id="rId5"/>
              </a:rPr>
              <a:t>http://www.javaworld.com/article/2077005/client-side-java/the-beanbox--</a:t>
            </a:r>
            <a:r>
              <a:rPr lang="en-US" sz="2400" b="1" dirty="0" smtClean="0">
                <a:hlinkClick r:id="rId5"/>
              </a:rPr>
              <a:t>sun-s-javabeans-test-container.html</a:t>
            </a:r>
            <a:r>
              <a:rPr lang="en-US" sz="2400" b="1" dirty="0" smtClean="0"/>
              <a:t> </a:t>
            </a:r>
            <a:endParaRPr lang="en-US" sz="2400"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400" b="1" dirty="0" err="1" smtClean="0"/>
              <a:t>Persistance</a:t>
            </a:r>
            <a:r>
              <a:rPr lang="en-US" sz="2400" b="1" dirty="0" smtClean="0"/>
              <a:t> </a:t>
            </a:r>
          </a:p>
          <a:p>
            <a:r>
              <a:rPr lang="en-US" sz="2400" i="1" dirty="0" smtClean="0"/>
              <a:t>Persistence</a:t>
            </a:r>
            <a:r>
              <a:rPr lang="en-US" sz="2400" dirty="0" smtClean="0"/>
              <a:t> </a:t>
            </a:r>
            <a:r>
              <a:rPr lang="en-US" sz="2400" dirty="0" smtClean="0"/>
              <a:t>is the ability to save the current state of a Bean, including the values of a Bean’s properties and instance variables, to nonvolatile storage and to retrieve them at a later time</a:t>
            </a:r>
            <a:r>
              <a:rPr lang="en-US" sz="2400" dirty="0" smtClean="0"/>
              <a:t>.</a:t>
            </a:r>
          </a:p>
          <a:p>
            <a:endParaRPr lang="en-US" sz="2400" b="1" dirty="0" smtClean="0"/>
          </a:p>
          <a:p>
            <a:pPr lvl="1" algn="ctr">
              <a:buNone/>
            </a:pPr>
            <a:r>
              <a:rPr lang="en-US" sz="2000" b="1" dirty="0" smtClean="0"/>
              <a:t>Take Reference from </a:t>
            </a:r>
            <a:r>
              <a:rPr lang="en-US" sz="2000" b="1" smtClean="0"/>
              <a:t>below provided </a:t>
            </a:r>
            <a:r>
              <a:rPr lang="en-US" sz="2000" b="1" dirty="0" err="1" smtClean="0"/>
              <a:t>ebook</a:t>
            </a:r>
            <a:endParaRPr lang="en-US" sz="2000" b="1" dirty="0" smtClean="0"/>
          </a:p>
          <a:p>
            <a:pPr algn="ctr">
              <a:buNone/>
            </a:pPr>
            <a:r>
              <a:rPr lang="en-US" sz="2400" dirty="0" smtClean="0"/>
              <a:t>	</a:t>
            </a:r>
            <a:r>
              <a:rPr lang="en-US" sz="2400" b="1" dirty="0" smtClean="0"/>
              <a:t>CHAPTER </a:t>
            </a:r>
            <a:r>
              <a:rPr lang="en-US" sz="2400" b="1" dirty="0" smtClean="0"/>
              <a:t>29 Java </a:t>
            </a:r>
            <a:r>
              <a:rPr lang="en-US" sz="2400" b="1" dirty="0" smtClean="0"/>
              <a:t>Beans</a:t>
            </a:r>
          </a:p>
          <a:p>
            <a:pPr algn="ctr">
              <a:buNone/>
            </a:pPr>
            <a:r>
              <a:rPr lang="en-US" sz="2400" b="1" dirty="0" smtClean="0"/>
              <a:t>Java: The Complete Reference™ - Herbert </a:t>
            </a:r>
            <a:r>
              <a:rPr lang="en-US" sz="2400" b="1" dirty="0" err="1" smtClean="0"/>
              <a:t>Schildt</a:t>
            </a:r>
            <a:endParaRPr lang="en-US" sz="2400" b="1"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Autofit/>
          </a:bodyPr>
          <a:lstStyle/>
          <a:p>
            <a:r>
              <a:rPr lang="en-US" sz="4000" b="1" dirty="0" smtClean="0">
                <a:solidFill>
                  <a:srgbClr val="FF0000"/>
                </a:solidFill>
              </a:rPr>
              <a:t>Introductory Concept of Java Beans</a:t>
            </a:r>
            <a:endParaRPr lang="en-US" sz="4000"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a:t>
            </a:r>
            <a:r>
              <a:rPr lang="en-US" sz="2400" b="1" dirty="0" smtClean="0"/>
              <a:t>Creating  a New Bean</a:t>
            </a:r>
            <a:endParaRPr lang="en-US" sz="2400" b="1" dirty="0" smtClean="0"/>
          </a:p>
        </p:txBody>
      </p:sp>
      <p:graphicFrame>
        <p:nvGraphicFramePr>
          <p:cNvPr id="4" name="Object 3"/>
          <p:cNvGraphicFramePr>
            <a:graphicFrameLocks noChangeAspect="1"/>
          </p:cNvGraphicFramePr>
          <p:nvPr/>
        </p:nvGraphicFramePr>
        <p:xfrm>
          <a:off x="3886200" y="3086100"/>
          <a:ext cx="1371600" cy="685800"/>
        </p:xfrm>
        <a:graphic>
          <a:graphicData uri="http://schemas.openxmlformats.org/presentationml/2006/ole">
            <p:oleObj spid="_x0000_s86018" name="Packager Shell Object" r:id="rId4" imgW="1371960" imgH="685800" progId="Package">
              <p:embed/>
            </p:oleObj>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en-US" b="1" dirty="0" smtClean="0">
                <a:solidFill>
                  <a:srgbClr val="FF0000"/>
                </a:solidFill>
              </a:rPr>
              <a:t>Questions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Life Cycle of an Applet</a:t>
            </a:r>
            <a:endParaRPr lang="en-US" b="1" dirty="0">
              <a:solidFill>
                <a:srgbClr val="FF0000"/>
              </a:solidFill>
            </a:endParaRPr>
          </a:p>
        </p:txBody>
      </p:sp>
      <p:pic>
        <p:nvPicPr>
          <p:cNvPr id="1026" name="Picture 2" descr="C:\Users\Prabhat\Desktop\Applet_LifeCycle.png"/>
          <p:cNvPicPr>
            <a:picLocks noChangeAspect="1" noChangeArrowheads="1"/>
          </p:cNvPicPr>
          <p:nvPr/>
        </p:nvPicPr>
        <p:blipFill>
          <a:blip r:embed="rId2"/>
          <a:srcRect/>
          <a:stretch>
            <a:fillRect/>
          </a:stretch>
        </p:blipFill>
        <p:spPr bwMode="auto">
          <a:xfrm>
            <a:off x="152400" y="1905000"/>
            <a:ext cx="8839200" cy="3505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Life Cycle of an Applet</a:t>
            </a:r>
            <a:endParaRPr lang="en-US" b="1"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a:bodyPr>
          <a:lstStyle/>
          <a:p>
            <a:r>
              <a:rPr lang="en-US" b="1" dirty="0" smtClean="0"/>
              <a:t>init:</a:t>
            </a:r>
            <a:r>
              <a:rPr lang="en-US" dirty="0" smtClean="0"/>
              <a:t> This method is intended for whatever initialization is needed for your applet. It is called after the </a:t>
            </a:r>
            <a:r>
              <a:rPr lang="en-US" dirty="0" err="1" smtClean="0"/>
              <a:t>param</a:t>
            </a:r>
            <a:r>
              <a:rPr lang="en-US" dirty="0" smtClean="0"/>
              <a:t> tags inside the applet tag have been processed.</a:t>
            </a:r>
          </a:p>
          <a:p>
            <a:r>
              <a:rPr lang="en-US" b="1" dirty="0" smtClean="0"/>
              <a:t>start:</a:t>
            </a:r>
            <a:r>
              <a:rPr lang="en-US" dirty="0" smtClean="0"/>
              <a:t> This method is automatically called after the browser calls the init method. It is also called whenever the user returns to the page containing the applet after having gone off to other pages.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Life Cycle of an Applet</a:t>
            </a:r>
            <a:endParaRPr lang="en-US" b="1" dirty="0">
              <a:solidFill>
                <a:srgbClr val="FF0000"/>
              </a:solidFill>
            </a:endParaRPr>
          </a:p>
        </p:txBody>
      </p:sp>
      <p:sp>
        <p:nvSpPr>
          <p:cNvPr id="3" name="Content Placeholder 2"/>
          <p:cNvSpPr>
            <a:spLocks noGrp="1"/>
          </p:cNvSpPr>
          <p:nvPr>
            <p:ph idx="1"/>
          </p:nvPr>
        </p:nvSpPr>
        <p:spPr>
          <a:xfrm>
            <a:off x="228600" y="1600200"/>
            <a:ext cx="8915400" cy="4525963"/>
          </a:xfrm>
        </p:spPr>
        <p:txBody>
          <a:bodyPr>
            <a:normAutofit lnSpcReduction="10000"/>
          </a:bodyPr>
          <a:lstStyle/>
          <a:p>
            <a:r>
              <a:rPr lang="en-US" b="1" dirty="0" smtClean="0"/>
              <a:t>stop:</a:t>
            </a:r>
            <a:r>
              <a:rPr lang="en-US" dirty="0" smtClean="0"/>
              <a:t> This method is automatically called when the user moves off the page on which the applet sits. It can, therefore, be called repeatedly in the same applet. </a:t>
            </a:r>
          </a:p>
          <a:p>
            <a:r>
              <a:rPr lang="en-US" b="1" dirty="0" smtClean="0"/>
              <a:t>destroy:</a:t>
            </a:r>
            <a:r>
              <a:rPr lang="en-US" dirty="0" smtClean="0"/>
              <a:t> This method is only called when the browser shuts down normally. Because applets are meant to live on an HTML page, you should not normally leave resources behind after a user leaves the page that contains the applet.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1686</Words>
  <Application>Microsoft Office PowerPoint</Application>
  <PresentationFormat>On-screen Show (4:3)</PresentationFormat>
  <Paragraphs>486</Paragraphs>
  <Slides>68</Slides>
  <Notes>16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68</vt:i4>
      </vt:variant>
    </vt:vector>
  </HeadingPairs>
  <TitlesOfParts>
    <vt:vector size="71" baseType="lpstr">
      <vt:lpstr>Office Theme</vt:lpstr>
      <vt:lpstr>Packager Shell Object</vt:lpstr>
      <vt:lpstr>Package</vt:lpstr>
      <vt:lpstr>JAVA</vt:lpstr>
      <vt:lpstr>Local and Remote Applets </vt:lpstr>
      <vt:lpstr>Local Applets </vt:lpstr>
      <vt:lpstr>Local Applets </vt:lpstr>
      <vt:lpstr>Remote Applets </vt:lpstr>
      <vt:lpstr>Remote Applets </vt:lpstr>
      <vt:lpstr>Life Cycle of an Applet</vt:lpstr>
      <vt:lpstr>Life Cycle of an Applet</vt:lpstr>
      <vt:lpstr>Life Cycle of an Applet</vt:lpstr>
      <vt:lpstr>Life Cycle of an Applet</vt:lpstr>
      <vt:lpstr>Java I/O</vt:lpstr>
      <vt:lpstr>Java I/O</vt:lpstr>
      <vt:lpstr>I/O Stream Classes</vt:lpstr>
      <vt:lpstr>Byte Streams</vt:lpstr>
      <vt:lpstr>Byte Streams</vt:lpstr>
      <vt:lpstr>Character Streams</vt:lpstr>
      <vt:lpstr>Character Streams</vt:lpstr>
      <vt:lpstr>Reading File</vt:lpstr>
      <vt:lpstr>Writing to File</vt:lpstr>
      <vt:lpstr>File Input Stream</vt:lpstr>
      <vt:lpstr>RandomAccessFile</vt:lpstr>
      <vt:lpstr>RandomAccessFile</vt:lpstr>
      <vt:lpstr>Introduction to Java NIO</vt:lpstr>
      <vt:lpstr>Distributed Application using RMI</vt:lpstr>
      <vt:lpstr>Distributed Application</vt:lpstr>
      <vt:lpstr>Distributed Application</vt:lpstr>
      <vt:lpstr>Remote Method Invocation (RMI)</vt:lpstr>
      <vt:lpstr>RMI Layers</vt:lpstr>
      <vt:lpstr>RMI Mechanism</vt:lpstr>
      <vt:lpstr>RMI Registry</vt:lpstr>
      <vt:lpstr>Java Network Programming</vt:lpstr>
      <vt:lpstr>Java Network Programming</vt:lpstr>
      <vt:lpstr>Java Network Programming</vt:lpstr>
      <vt:lpstr>Java Network Programming</vt:lpstr>
      <vt:lpstr>Java Network Programming</vt:lpstr>
      <vt:lpstr>Java Network Programming</vt:lpstr>
      <vt:lpstr>Java Network Programming</vt:lpstr>
      <vt:lpstr>Java Network Programming</vt:lpstr>
      <vt:lpstr>Java Network Programming</vt:lpstr>
      <vt:lpstr>Java Database Programming</vt:lpstr>
      <vt:lpstr>Java Database Programming</vt:lpstr>
      <vt:lpstr>Java Database Programming</vt:lpstr>
      <vt:lpstr>Java Database Programming</vt:lpstr>
      <vt:lpstr>Java Database Programming</vt:lpstr>
      <vt:lpstr>Java Database Programming</vt:lpstr>
      <vt:lpstr>Java Database Programming</vt:lpstr>
      <vt:lpstr>Java Database Programming</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Web Programming Using Java Servlet APIs</vt:lpstr>
      <vt:lpstr>Introductory Concept of Java Beans</vt:lpstr>
      <vt:lpstr>Introductory Concept of Java Beans</vt:lpstr>
      <vt:lpstr>Introductory Concept of Java Beans</vt:lpstr>
      <vt:lpstr>Introductory Concept of Java Beans</vt:lpstr>
      <vt:lpstr>Introductory Concept of Java Beans</vt:lpstr>
      <vt:lpstr>Questions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and Remote Applets</dc:title>
  <dc:creator>Prabhat</dc:creator>
  <cp:lastModifiedBy>Prabhat</cp:lastModifiedBy>
  <cp:revision>121</cp:revision>
  <dcterms:created xsi:type="dcterms:W3CDTF">2014-12-22T14:30:12Z</dcterms:created>
  <dcterms:modified xsi:type="dcterms:W3CDTF">2015-01-31T11:44:38Z</dcterms:modified>
</cp:coreProperties>
</file>