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73" r:id="rId3"/>
    <p:sldId id="257" r:id="rId4"/>
    <p:sldId id="325" r:id="rId5"/>
    <p:sldId id="326" r:id="rId6"/>
    <p:sldId id="327" r:id="rId7"/>
    <p:sldId id="328" r:id="rId8"/>
    <p:sldId id="329" r:id="rId9"/>
    <p:sldId id="330" r:id="rId10"/>
    <p:sldId id="334" r:id="rId11"/>
    <p:sldId id="355" r:id="rId12"/>
    <p:sldId id="335" r:id="rId13"/>
    <p:sldId id="336" r:id="rId14"/>
    <p:sldId id="337" r:id="rId15"/>
    <p:sldId id="341" r:id="rId16"/>
    <p:sldId id="342" r:id="rId17"/>
    <p:sldId id="331" r:id="rId18"/>
    <p:sldId id="338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39" r:id="rId27"/>
    <p:sldId id="352" r:id="rId28"/>
    <p:sldId id="353" r:id="rId29"/>
    <p:sldId id="354" r:id="rId30"/>
    <p:sldId id="356" r:id="rId31"/>
    <p:sldId id="357" r:id="rId32"/>
    <p:sldId id="358" r:id="rId33"/>
    <p:sldId id="359" r:id="rId34"/>
    <p:sldId id="360" r:id="rId35"/>
    <p:sldId id="361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8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-139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711AE-F65A-4C5C-9404-A2CFAC7231C4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6A38F-98B1-4856-9445-B8A1434A1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Although the name "Java" is generally used to refer to the Java programming language, there is more to Java than the language.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JVM, Java API, and Java class file work together with the language to make Java programs run.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Mammal m = new Mammal();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(m </a:t>
            </a:r>
            <a:r>
              <a:rPr lang="en-US" dirty="0" err="1" smtClean="0"/>
              <a:t>instanceof</a:t>
            </a:r>
            <a:r>
              <a:rPr lang="en-US" dirty="0" smtClean="0"/>
              <a:t> Animal);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Buffer</a:t>
            </a:r>
            <a:r>
              <a:rPr lang="en-US" dirty="0" smtClean="0"/>
              <a:t> is a region of a physical memory storage used to temporarily store </a:t>
            </a:r>
            <a:r>
              <a:rPr lang="en-US" dirty="0" smtClean="0">
                <a:hlinkClick r:id="rId3" tooltip="Data"/>
              </a:rPr>
              <a:t>data</a:t>
            </a:r>
            <a:r>
              <a:rPr lang="en-US" dirty="0" smtClean="0"/>
              <a:t> while it is being moved from one place to another.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5BE47-5AF7-4125-BD6A-A06C7D9E0DCA}" type="datetimeFigureOut">
              <a:rPr lang="en-US" smtClean="0"/>
              <a:pPr/>
              <a:t>2/23/2015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io/FileOutputStream.html" TargetMode="External"/><Relationship Id="rId2" Type="http://schemas.openxmlformats.org/officeDocument/2006/relationships/hyperlink" Target="http://docs.oracle.com/javase/7/docs/api/java/io/FileInputStrea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cs.oracle.com/javase/7/docs/api/java/io/InputStreamReader.html" TargetMode="External"/><Relationship Id="rId5" Type="http://schemas.openxmlformats.org/officeDocument/2006/relationships/hyperlink" Target="http://docs.oracle.com/javase/7/docs/api/java/io/FileWriter.html" TargetMode="External"/><Relationship Id="rId4" Type="http://schemas.openxmlformats.org/officeDocument/2006/relationships/hyperlink" Target="http://docs.oracle.com/javase/7/docs/api/java/io/FileReader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nio/Buffer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Advanced Java Programming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sz="3600" b="1" dirty="0" err="1" smtClean="0">
                <a:solidFill>
                  <a:srgbClr val="92D050"/>
                </a:solidFill>
              </a:rPr>
              <a:t>B.Sc.CSIT</a:t>
            </a:r>
            <a:r>
              <a:rPr lang="en-US" sz="3600" b="1" dirty="0" smtClean="0">
                <a:solidFill>
                  <a:srgbClr val="92D050"/>
                </a:solidFill>
              </a:rPr>
              <a:t> Seventh Semester</a:t>
            </a:r>
            <a:endParaRPr lang="en-US" sz="3600" b="1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400" y="5943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By </a:t>
            </a:r>
            <a:r>
              <a:rPr lang="en-US" i="1" dirty="0" err="1" smtClean="0"/>
              <a:t>Narayan</a:t>
            </a:r>
            <a:r>
              <a:rPr lang="en-US" i="1" dirty="0" smtClean="0"/>
              <a:t> </a:t>
            </a:r>
            <a:r>
              <a:rPr lang="en-US" i="1" dirty="0" err="1" smtClean="0"/>
              <a:t>Subedi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1.2 Class and Object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	Class</a:t>
            </a:r>
          </a:p>
          <a:p>
            <a:r>
              <a:rPr lang="en-US" dirty="0" smtClean="0"/>
              <a:t>A </a:t>
            </a:r>
            <a:r>
              <a:rPr lang="en-US" i="1" dirty="0" smtClean="0"/>
              <a:t>class</a:t>
            </a:r>
            <a:r>
              <a:rPr lang="en-US" dirty="0" smtClean="0"/>
              <a:t> is the blueprint from which individual objects are created.</a:t>
            </a:r>
          </a:p>
          <a:p>
            <a:r>
              <a:rPr lang="en-US" dirty="0" smtClean="0"/>
              <a:t>In object-oriented programming, a </a:t>
            </a:r>
            <a:r>
              <a:rPr lang="en-US" b="1" dirty="0" smtClean="0"/>
              <a:t>class</a:t>
            </a:r>
            <a:r>
              <a:rPr lang="en-US" dirty="0" smtClean="0"/>
              <a:t> is an extensible program-code-template for creating objects, providing initial values for state (member variables) and implementations of behavior (member functions, methods).</a:t>
            </a:r>
          </a:p>
          <a:p>
            <a:pPr>
              <a:buNone/>
            </a:pPr>
            <a:r>
              <a:rPr lang="en-US" dirty="0" smtClean="0"/>
              <a:t>	Example: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i="1" dirty="0" smtClean="0"/>
              <a:t>class </a:t>
            </a:r>
            <a:r>
              <a:rPr lang="en-US" b="1" i="1" dirty="0" err="1" smtClean="0"/>
              <a:t>MyClass</a:t>
            </a:r>
            <a:r>
              <a:rPr lang="en-US" b="1" i="1" dirty="0" smtClean="0"/>
              <a:t>{</a:t>
            </a:r>
          </a:p>
          <a:p>
            <a:pPr>
              <a:buNone/>
            </a:pPr>
            <a:r>
              <a:rPr lang="en-US" b="1" i="1" dirty="0" smtClean="0"/>
              <a:t>		// constructors, methods, variable,</a:t>
            </a:r>
          </a:p>
          <a:p>
            <a:pPr>
              <a:buNone/>
            </a:pPr>
            <a:r>
              <a:rPr lang="en-US" b="1" i="1" dirty="0" smtClean="0"/>
              <a:t>	}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1.2 Class and Object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Object</a:t>
            </a:r>
          </a:p>
          <a:p>
            <a:r>
              <a:rPr lang="en-US" dirty="0" smtClean="0"/>
              <a:t>In the class-based </a:t>
            </a:r>
            <a:r>
              <a:rPr lang="en-US" b="1" dirty="0" smtClean="0"/>
              <a:t>object</a:t>
            </a:r>
            <a:r>
              <a:rPr lang="en-US" dirty="0" smtClean="0"/>
              <a:t>-oriented programming paradigm, "</a:t>
            </a:r>
            <a:r>
              <a:rPr lang="en-US" b="1" dirty="0" smtClean="0"/>
              <a:t>object</a:t>
            </a:r>
            <a:r>
              <a:rPr lang="en-US" dirty="0" smtClean="0"/>
              <a:t>" refers to a particular instance of a class where the </a:t>
            </a:r>
            <a:r>
              <a:rPr lang="en-US" b="1" dirty="0" smtClean="0"/>
              <a:t>object</a:t>
            </a:r>
            <a:r>
              <a:rPr lang="en-US" dirty="0" smtClean="0"/>
              <a:t> can be a combination of variables, functions, and data structures.</a:t>
            </a:r>
          </a:p>
          <a:p>
            <a:pPr>
              <a:buNone/>
            </a:pPr>
            <a:r>
              <a:rPr lang="en-US" dirty="0" smtClean="0"/>
              <a:t>	Example: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i="1" dirty="0" err="1" smtClean="0"/>
              <a:t>MyClass</a:t>
            </a:r>
            <a:r>
              <a:rPr lang="en-US" b="1" i="1" dirty="0" smtClean="0"/>
              <a:t> object = new </a:t>
            </a:r>
            <a:r>
              <a:rPr lang="en-US" b="1" i="1" dirty="0" err="1" smtClean="0"/>
              <a:t>MyClass</a:t>
            </a:r>
            <a:r>
              <a:rPr lang="en-US" b="1" i="1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Creating Classes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75438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500" dirty="0" smtClean="0"/>
              <a:t>class Bicycle {</a:t>
            </a:r>
          </a:p>
          <a:p>
            <a:pPr>
              <a:buNone/>
            </a:pPr>
            <a:r>
              <a:rPr lang="en-US" sz="1500" dirty="0" smtClean="0"/>
              <a:t>    	int cadence; int speed ;  int gear;</a:t>
            </a:r>
          </a:p>
          <a:p>
            <a:pPr>
              <a:buNone/>
            </a:pPr>
            <a:r>
              <a:rPr lang="en-US" sz="1500" dirty="0" smtClean="0"/>
              <a:t>	public Bicycle(){</a:t>
            </a:r>
          </a:p>
          <a:p>
            <a:pPr>
              <a:buNone/>
            </a:pPr>
            <a:r>
              <a:rPr lang="en-US" sz="1500" dirty="0" smtClean="0"/>
              <a:t>		cadence = 0;  speed = 0; gear = 1;</a:t>
            </a:r>
          </a:p>
          <a:p>
            <a:pPr>
              <a:buNone/>
            </a:pPr>
            <a:r>
              <a:rPr lang="en-US" sz="1500" dirty="0" smtClean="0"/>
              <a:t>	}</a:t>
            </a:r>
          </a:p>
          <a:p>
            <a:pPr>
              <a:buNone/>
            </a:pPr>
            <a:r>
              <a:rPr lang="en-US" sz="1500" dirty="0" smtClean="0"/>
              <a:t>    	void </a:t>
            </a:r>
            <a:r>
              <a:rPr lang="en-US" sz="1500" dirty="0" err="1" smtClean="0"/>
              <a:t>changeCadence</a:t>
            </a:r>
            <a:r>
              <a:rPr lang="en-US" sz="1500" dirty="0" smtClean="0"/>
              <a:t>(</a:t>
            </a:r>
            <a:r>
              <a:rPr lang="en-US" sz="1500" dirty="0" err="1" smtClean="0"/>
              <a:t>int</a:t>
            </a:r>
            <a:r>
              <a:rPr lang="en-US" sz="1500" dirty="0" smtClean="0"/>
              <a:t> </a:t>
            </a:r>
            <a:r>
              <a:rPr lang="en-US" sz="1500" dirty="0" err="1" smtClean="0"/>
              <a:t>newValue</a:t>
            </a:r>
            <a:r>
              <a:rPr lang="en-US" sz="1500" dirty="0" smtClean="0"/>
              <a:t>) {</a:t>
            </a:r>
          </a:p>
          <a:p>
            <a:pPr>
              <a:buNone/>
            </a:pPr>
            <a:r>
              <a:rPr lang="en-US" sz="1500" dirty="0" smtClean="0"/>
              <a:t>         	cadence = </a:t>
            </a:r>
            <a:r>
              <a:rPr lang="en-US" sz="1500" dirty="0" err="1" smtClean="0"/>
              <a:t>newValue</a:t>
            </a:r>
            <a:r>
              <a:rPr lang="en-US" sz="1500" dirty="0" smtClean="0"/>
              <a:t>;</a:t>
            </a:r>
          </a:p>
          <a:p>
            <a:pPr>
              <a:buNone/>
            </a:pPr>
            <a:r>
              <a:rPr lang="en-US" sz="1500" dirty="0" smtClean="0"/>
              <a:t>    	}</a:t>
            </a:r>
          </a:p>
          <a:p>
            <a:pPr>
              <a:buNone/>
            </a:pPr>
            <a:r>
              <a:rPr lang="en-US" sz="1500" dirty="0" smtClean="0"/>
              <a:t>     	void </a:t>
            </a:r>
            <a:r>
              <a:rPr lang="en-US" sz="1500" dirty="0" err="1" smtClean="0"/>
              <a:t>changeGear</a:t>
            </a:r>
            <a:r>
              <a:rPr lang="en-US" sz="1500" dirty="0" smtClean="0"/>
              <a:t>(</a:t>
            </a:r>
            <a:r>
              <a:rPr lang="en-US" sz="1500" dirty="0" err="1" smtClean="0"/>
              <a:t>int</a:t>
            </a:r>
            <a:r>
              <a:rPr lang="en-US" sz="1500" dirty="0" smtClean="0"/>
              <a:t> </a:t>
            </a:r>
            <a:r>
              <a:rPr lang="en-US" sz="1500" dirty="0" err="1" smtClean="0"/>
              <a:t>newValue</a:t>
            </a:r>
            <a:r>
              <a:rPr lang="en-US" sz="1500" dirty="0" smtClean="0"/>
              <a:t>) {</a:t>
            </a:r>
          </a:p>
          <a:p>
            <a:pPr>
              <a:buNone/>
            </a:pPr>
            <a:r>
              <a:rPr lang="en-US" sz="1500" dirty="0" smtClean="0"/>
              <a:t>         	gear = </a:t>
            </a:r>
            <a:r>
              <a:rPr lang="en-US" sz="1500" dirty="0" err="1" smtClean="0"/>
              <a:t>newValue</a:t>
            </a:r>
            <a:r>
              <a:rPr lang="en-US" sz="1500" dirty="0" smtClean="0"/>
              <a:t>;</a:t>
            </a:r>
          </a:p>
          <a:p>
            <a:pPr>
              <a:buNone/>
            </a:pPr>
            <a:r>
              <a:rPr lang="en-US" sz="1500" dirty="0" smtClean="0"/>
              <a:t>    	}</a:t>
            </a:r>
          </a:p>
          <a:p>
            <a:pPr>
              <a:buNone/>
            </a:pPr>
            <a:r>
              <a:rPr lang="en-US" sz="1500" dirty="0" smtClean="0"/>
              <a:t>    	void </a:t>
            </a:r>
            <a:r>
              <a:rPr lang="en-US" sz="1500" dirty="0" err="1" smtClean="0"/>
              <a:t>speedUp</a:t>
            </a:r>
            <a:r>
              <a:rPr lang="en-US" sz="1500" dirty="0" smtClean="0"/>
              <a:t>(</a:t>
            </a:r>
            <a:r>
              <a:rPr lang="en-US" sz="1500" dirty="0" err="1" smtClean="0"/>
              <a:t>int</a:t>
            </a:r>
            <a:r>
              <a:rPr lang="en-US" sz="1500" dirty="0" smtClean="0"/>
              <a:t> increment) {</a:t>
            </a:r>
          </a:p>
          <a:p>
            <a:pPr>
              <a:buNone/>
            </a:pPr>
            <a:r>
              <a:rPr lang="en-US" sz="1500" dirty="0" smtClean="0"/>
              <a:t>         	speed = speed + increment;   </a:t>
            </a:r>
          </a:p>
          <a:p>
            <a:pPr>
              <a:buNone/>
            </a:pPr>
            <a:r>
              <a:rPr lang="en-US" sz="1500" dirty="0" smtClean="0"/>
              <a:t>    	}</a:t>
            </a:r>
          </a:p>
          <a:p>
            <a:pPr>
              <a:buNone/>
            </a:pPr>
            <a:r>
              <a:rPr lang="en-US" sz="1500" dirty="0" smtClean="0"/>
              <a:t>    	void </a:t>
            </a:r>
            <a:r>
              <a:rPr lang="en-US" sz="1500" dirty="0" err="1" smtClean="0"/>
              <a:t>applyBrakes</a:t>
            </a:r>
            <a:r>
              <a:rPr lang="en-US" sz="1500" dirty="0" smtClean="0"/>
              <a:t>(</a:t>
            </a:r>
            <a:r>
              <a:rPr lang="en-US" sz="1500" dirty="0" err="1" smtClean="0"/>
              <a:t>int</a:t>
            </a:r>
            <a:r>
              <a:rPr lang="en-US" sz="1500" dirty="0" smtClean="0"/>
              <a:t> decrement) {</a:t>
            </a:r>
          </a:p>
          <a:p>
            <a:pPr>
              <a:buNone/>
            </a:pPr>
            <a:r>
              <a:rPr lang="en-US" sz="1500" dirty="0" smtClean="0"/>
              <a:t>         	speed = speed - decrement;</a:t>
            </a:r>
          </a:p>
          <a:p>
            <a:pPr>
              <a:buNone/>
            </a:pPr>
            <a:r>
              <a:rPr lang="en-US" sz="1500" dirty="0" smtClean="0"/>
              <a:t>    	}</a:t>
            </a:r>
          </a:p>
          <a:p>
            <a:pPr>
              <a:buNone/>
            </a:pPr>
            <a:r>
              <a:rPr lang="en-US" sz="1500" dirty="0" smtClean="0"/>
              <a:t>    	void </a:t>
            </a:r>
            <a:r>
              <a:rPr lang="en-US" sz="1500" dirty="0" err="1" smtClean="0"/>
              <a:t>printStates</a:t>
            </a:r>
            <a:r>
              <a:rPr lang="en-US" sz="1500" dirty="0" smtClean="0"/>
              <a:t>() {</a:t>
            </a:r>
          </a:p>
          <a:p>
            <a:pPr>
              <a:buNone/>
            </a:pPr>
            <a:r>
              <a:rPr lang="en-US" sz="1500" dirty="0" smtClean="0"/>
              <a:t>         	</a:t>
            </a:r>
            <a:r>
              <a:rPr lang="en-US" sz="1500" dirty="0" err="1" smtClean="0"/>
              <a:t>System.out.println</a:t>
            </a:r>
            <a:r>
              <a:rPr lang="en-US" sz="1500" dirty="0" smtClean="0"/>
              <a:t>("cadence:" +cadence + " speed:" + speed + " gear:" + gear);</a:t>
            </a:r>
          </a:p>
          <a:p>
            <a:pPr>
              <a:buNone/>
            </a:pPr>
            <a:r>
              <a:rPr lang="en-US" sz="1500" dirty="0" smtClean="0"/>
              <a:t>    }</a:t>
            </a:r>
          </a:p>
          <a:p>
            <a:pPr>
              <a:buNone/>
            </a:pPr>
            <a:r>
              <a:rPr lang="en-US" sz="1500" dirty="0" smtClean="0"/>
              <a:t>}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400800" y="2743200"/>
          <a:ext cx="977900" cy="685800"/>
        </p:xfrm>
        <a:graphic>
          <a:graphicData uri="http://schemas.openxmlformats.org/presentationml/2006/ole">
            <p:oleObj spid="_x0000_s62465" name="Packager Shell Object" r:id="rId4" imgW="97812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Creating Classes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BicycleDemo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    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       // Create two different Bicycle objects</a:t>
            </a:r>
          </a:p>
          <a:p>
            <a:pPr>
              <a:buNone/>
            </a:pPr>
            <a:r>
              <a:rPr lang="en-US" dirty="0" smtClean="0"/>
              <a:t>        Bicycle bike1 = new Bicycle();</a:t>
            </a:r>
          </a:p>
          <a:p>
            <a:pPr>
              <a:buNone/>
            </a:pPr>
            <a:r>
              <a:rPr lang="en-US" dirty="0" smtClean="0"/>
              <a:t>        Bicycle bike2 = new Bicycle();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       // Invoke methods on those objects</a:t>
            </a:r>
          </a:p>
          <a:p>
            <a:pPr>
              <a:buNone/>
            </a:pPr>
            <a:r>
              <a:rPr lang="en-US" dirty="0" smtClean="0"/>
              <a:t>        bike1.changeCadence(50);</a:t>
            </a:r>
          </a:p>
          <a:p>
            <a:pPr>
              <a:buNone/>
            </a:pPr>
            <a:r>
              <a:rPr lang="en-US" dirty="0" smtClean="0"/>
              <a:t>        bike1.speedUp(10);</a:t>
            </a:r>
          </a:p>
          <a:p>
            <a:pPr>
              <a:buNone/>
            </a:pPr>
            <a:r>
              <a:rPr lang="en-US" dirty="0" smtClean="0"/>
              <a:t>        bike1.changeGear(2);</a:t>
            </a:r>
          </a:p>
          <a:p>
            <a:pPr>
              <a:buNone/>
            </a:pPr>
            <a:r>
              <a:rPr lang="en-US" dirty="0" smtClean="0"/>
              <a:t>        bike1.printStates();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dirty="0" smtClean="0"/>
              <a:t>        bike2.changeCadence(50);</a:t>
            </a:r>
          </a:p>
          <a:p>
            <a:pPr>
              <a:buNone/>
            </a:pPr>
            <a:r>
              <a:rPr lang="en-US" dirty="0" smtClean="0"/>
              <a:t>        bike2.speedUp(10);</a:t>
            </a:r>
          </a:p>
          <a:p>
            <a:pPr>
              <a:buNone/>
            </a:pPr>
            <a:r>
              <a:rPr lang="en-US" dirty="0" smtClean="0"/>
              <a:t>        bike2.changeGear(2);</a:t>
            </a:r>
          </a:p>
          <a:p>
            <a:pPr>
              <a:buNone/>
            </a:pPr>
            <a:r>
              <a:rPr lang="en-US" dirty="0" smtClean="0"/>
              <a:t>        bike2.changeCadence(40);</a:t>
            </a:r>
          </a:p>
          <a:p>
            <a:pPr>
              <a:buNone/>
            </a:pPr>
            <a:r>
              <a:rPr lang="en-US" dirty="0" smtClean="0"/>
              <a:t>        bike2.speedUp(10);</a:t>
            </a:r>
          </a:p>
          <a:p>
            <a:pPr>
              <a:buNone/>
            </a:pPr>
            <a:r>
              <a:rPr lang="en-US" dirty="0" smtClean="0"/>
              <a:t>        bike2.changeGear(3);</a:t>
            </a:r>
          </a:p>
          <a:p>
            <a:pPr>
              <a:buNone/>
            </a:pPr>
            <a:r>
              <a:rPr lang="en-US" dirty="0" smtClean="0"/>
              <a:t>        bike2.printStates();</a:t>
            </a:r>
          </a:p>
          <a:p>
            <a:pPr>
              <a:buNone/>
            </a:pPr>
            <a:r>
              <a:rPr lang="en-US" dirty="0" smtClean="0"/>
              <a:t>    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410200" y="2895600"/>
          <a:ext cx="1485900" cy="685800"/>
        </p:xfrm>
        <a:graphic>
          <a:graphicData uri="http://schemas.openxmlformats.org/presentationml/2006/ole">
            <p:oleObj spid="_x0000_s60417" name="Packager Shell Object" r:id="rId4" imgW="148608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Interfaces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Java interface</a:t>
            </a:r>
            <a:r>
              <a:rPr lang="en-US" dirty="0" smtClean="0"/>
              <a:t> is a bit like a class, except you can only declare methods and variables in the </a:t>
            </a:r>
            <a:r>
              <a:rPr lang="en-US" b="1" dirty="0" smtClean="0"/>
              <a:t>interface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You cannot actually implement the methods. </a:t>
            </a:r>
          </a:p>
          <a:p>
            <a:r>
              <a:rPr lang="en-US" dirty="0" smtClean="0"/>
              <a:t>Interfaces are a way to achieve polymorphism in </a:t>
            </a:r>
            <a:r>
              <a:rPr lang="en-US" b="1" dirty="0" smtClean="0"/>
              <a:t>Java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Interfaces cannot be instantiated, but rather are implemented.</a:t>
            </a:r>
          </a:p>
          <a:p>
            <a:r>
              <a:rPr lang="en-US" dirty="0" smtClean="0"/>
              <a:t>A class that implements an interface must implement all of the methods described in the interface, or be an abstract class.</a:t>
            </a:r>
          </a:p>
          <a:p>
            <a:r>
              <a:rPr lang="en-US" dirty="0" smtClean="0"/>
              <a:t>An interface does not contain any constructors.</a:t>
            </a:r>
          </a:p>
          <a:p>
            <a:r>
              <a:rPr lang="en-US" dirty="0" smtClean="0"/>
              <a:t>All of the methods in an interface are abstract.</a:t>
            </a:r>
          </a:p>
          <a:p>
            <a:r>
              <a:rPr lang="en-US" dirty="0" smtClean="0"/>
              <a:t>An interface can extend multiple interfaces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i="1" dirty="0" smtClean="0"/>
              <a:t>public interface Hockey extends Sports, Event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Interfaces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/>
              <a:t>	</a:t>
            </a:r>
            <a:r>
              <a:rPr lang="en-US" sz="2800" dirty="0" smtClean="0"/>
              <a:t>interface Bicycle {</a:t>
            </a:r>
          </a:p>
          <a:p>
            <a:pPr lvl="1"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changeCadence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newValue</a:t>
            </a:r>
            <a:r>
              <a:rPr lang="en-US" dirty="0" smtClean="0"/>
              <a:t>); </a:t>
            </a:r>
          </a:p>
          <a:p>
            <a:pPr lvl="1"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changeGear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newValue</a:t>
            </a:r>
            <a:r>
              <a:rPr lang="en-US" dirty="0" smtClean="0"/>
              <a:t>); </a:t>
            </a:r>
          </a:p>
          <a:p>
            <a:pPr lvl="1"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speedUp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increment); </a:t>
            </a:r>
          </a:p>
          <a:p>
            <a:pPr lvl="1"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applyBrakes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decrement); </a:t>
            </a:r>
          </a:p>
          <a:p>
            <a:pPr lvl="1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Interfaces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ACMEBicycle</a:t>
            </a:r>
            <a:r>
              <a:rPr lang="en-US" dirty="0" smtClean="0"/>
              <a:t> </a:t>
            </a:r>
            <a:r>
              <a:rPr lang="en-US" b="1" dirty="0" smtClean="0"/>
              <a:t>implements</a:t>
            </a:r>
            <a:r>
              <a:rPr lang="en-US" dirty="0" smtClean="0"/>
              <a:t> Bicycle {</a:t>
            </a:r>
          </a:p>
          <a:p>
            <a:pPr>
              <a:buNone/>
            </a:pPr>
            <a:r>
              <a:rPr lang="en-US" dirty="0" smtClean="0"/>
              <a:t>	int cadence = 0; int speed = 0; int gear = 1; </a:t>
            </a:r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changeCadence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newValue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		cadence = </a:t>
            </a:r>
            <a:r>
              <a:rPr lang="en-US" dirty="0" err="1" smtClean="0"/>
              <a:t>newValue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} </a:t>
            </a:r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changeGear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newValue</a:t>
            </a:r>
            <a:r>
              <a:rPr lang="en-US" dirty="0" smtClean="0"/>
              <a:t>) {</a:t>
            </a:r>
          </a:p>
          <a:p>
            <a:pPr>
              <a:buNone/>
            </a:pPr>
            <a:r>
              <a:rPr lang="en-US" dirty="0" smtClean="0"/>
              <a:t>		gear = </a:t>
            </a:r>
            <a:r>
              <a:rPr lang="en-US" dirty="0" err="1" smtClean="0"/>
              <a:t>newValue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	} </a:t>
            </a:r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speedUp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increment) {</a:t>
            </a:r>
          </a:p>
          <a:p>
            <a:pPr>
              <a:buNone/>
            </a:pPr>
            <a:r>
              <a:rPr lang="en-US" dirty="0" smtClean="0"/>
              <a:t>		speed = speed + increment; </a:t>
            </a:r>
          </a:p>
          <a:p>
            <a:pPr>
              <a:buNone/>
            </a:pPr>
            <a:r>
              <a:rPr lang="en-US" dirty="0" smtClean="0"/>
              <a:t>	} </a:t>
            </a:r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applyBrakes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decrement) {</a:t>
            </a:r>
          </a:p>
          <a:p>
            <a:pPr>
              <a:buNone/>
            </a:pPr>
            <a:r>
              <a:rPr lang="en-US" dirty="0" smtClean="0"/>
              <a:t>		 speed = speed - decrement; </a:t>
            </a:r>
          </a:p>
          <a:p>
            <a:pPr>
              <a:buNone/>
            </a:pPr>
            <a:r>
              <a:rPr lang="en-US" dirty="0" smtClean="0"/>
              <a:t>	} </a:t>
            </a:r>
          </a:p>
          <a:p>
            <a:pPr>
              <a:buNone/>
            </a:pPr>
            <a:r>
              <a:rPr lang="en-US" dirty="0" smtClean="0"/>
              <a:t>	void </a:t>
            </a:r>
            <a:r>
              <a:rPr lang="en-US" dirty="0" err="1" smtClean="0"/>
              <a:t>printStates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("cadence:" + cadence + " speed:" + speed + " 	gear:" + gear); 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 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Access Modifiers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r>
              <a:rPr lang="en-US" dirty="0" smtClean="0"/>
              <a:t>Access level modifiers determine whether other classes can use a particular field or invoke a particular method.</a:t>
            </a:r>
            <a:endParaRPr lang="en-US" dirty="0"/>
          </a:p>
        </p:txBody>
      </p:sp>
      <p:pic>
        <p:nvPicPr>
          <p:cNvPr id="5" name="Picture 4" descr="ax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90800"/>
            <a:ext cx="7174556" cy="37957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Arrays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An array is a data structure that stores a collection of values of the same type.</a:t>
            </a:r>
          </a:p>
          <a:p>
            <a:r>
              <a:rPr lang="en-US" dirty="0" smtClean="0"/>
              <a:t>Declaration: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int[] a;</a:t>
            </a:r>
          </a:p>
          <a:p>
            <a:pPr>
              <a:buNone/>
            </a:pPr>
            <a:r>
              <a:rPr lang="en-US" b="1" dirty="0" smtClean="0"/>
              <a:t>	String[] </a:t>
            </a:r>
            <a:r>
              <a:rPr lang="en-US" b="1" dirty="0" err="1" smtClean="0"/>
              <a:t>str</a:t>
            </a:r>
            <a:r>
              <a:rPr lang="en-US" b="1" dirty="0" smtClean="0"/>
              <a:t> ;</a:t>
            </a:r>
          </a:p>
          <a:p>
            <a:r>
              <a:rPr lang="en-US" dirty="0" smtClean="0"/>
              <a:t>Initialization: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a = new </a:t>
            </a:r>
            <a:r>
              <a:rPr lang="en-US" b="1" dirty="0" err="1" smtClean="0"/>
              <a:t>int</a:t>
            </a:r>
            <a:r>
              <a:rPr lang="en-US" b="1" dirty="0" smtClean="0"/>
              <a:t>[100];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str</a:t>
            </a:r>
            <a:r>
              <a:rPr lang="en-US" b="1" dirty="0" smtClean="0"/>
              <a:t> = new String[2];</a:t>
            </a:r>
          </a:p>
          <a:p>
            <a:r>
              <a:rPr lang="en-US" dirty="0" smtClean="0"/>
              <a:t>Assigning value: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for (int </a:t>
            </a:r>
            <a:r>
              <a:rPr lang="en-US" i="1" dirty="0" err="1" smtClean="0"/>
              <a:t>i</a:t>
            </a:r>
            <a:r>
              <a:rPr lang="en-US" i="1" dirty="0" smtClean="0"/>
              <a:t> = 0; </a:t>
            </a:r>
            <a:r>
              <a:rPr lang="en-US" i="1" dirty="0" err="1" smtClean="0"/>
              <a:t>i</a:t>
            </a:r>
            <a:r>
              <a:rPr lang="en-US" i="1" dirty="0" smtClean="0"/>
              <a:t> &lt; 100; </a:t>
            </a:r>
            <a:r>
              <a:rPr lang="en-US" i="1" dirty="0" err="1" smtClean="0"/>
              <a:t>i</a:t>
            </a:r>
            <a:r>
              <a:rPr lang="en-US" i="1" dirty="0" smtClean="0"/>
              <a:t>++){</a:t>
            </a:r>
          </a:p>
          <a:p>
            <a:pPr>
              <a:buNone/>
            </a:pPr>
            <a:r>
              <a:rPr lang="en-US" i="1" dirty="0" smtClean="0"/>
              <a:t>		 a[</a:t>
            </a:r>
            <a:r>
              <a:rPr lang="en-US" i="1" dirty="0" err="1" smtClean="0"/>
              <a:t>i</a:t>
            </a:r>
            <a:r>
              <a:rPr lang="en-US" i="1" dirty="0" smtClean="0"/>
              <a:t>] = </a:t>
            </a:r>
            <a:r>
              <a:rPr lang="en-US" i="1" dirty="0" err="1" smtClean="0"/>
              <a:t>i</a:t>
            </a:r>
            <a:r>
              <a:rPr lang="en-US" i="1" dirty="0" smtClean="0"/>
              <a:t>; // fills the array with numbers 0 to 99</a:t>
            </a:r>
          </a:p>
          <a:p>
            <a:pPr>
              <a:buNone/>
            </a:pPr>
            <a:r>
              <a:rPr lang="en-US" i="1" dirty="0" smtClean="0"/>
              <a:t>	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600" dirty="0" smtClean="0"/>
              <a:t>  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err="1" smtClean="0"/>
              <a:t>str</a:t>
            </a:r>
            <a:r>
              <a:rPr lang="en-US" i="1" dirty="0" smtClean="0"/>
              <a:t>[0] = “One”;</a:t>
            </a:r>
          </a:p>
          <a:p>
            <a:pPr>
              <a:buNone/>
            </a:pPr>
            <a:r>
              <a:rPr lang="en-US" i="1" dirty="0" smtClean="0"/>
              <a:t>	</a:t>
            </a:r>
            <a:r>
              <a:rPr lang="en-US" i="1" dirty="0" err="1" smtClean="0"/>
              <a:t>str</a:t>
            </a:r>
            <a:r>
              <a:rPr lang="en-US" i="1" dirty="0" smtClean="0"/>
              <a:t>[1] = “Two”;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Packages</a:t>
            </a:r>
            <a:r>
              <a:rPr lang="en-US" dirty="0" smtClean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package</a:t>
            </a:r>
            <a:r>
              <a:rPr lang="en-US" dirty="0" smtClean="0"/>
              <a:t> is a namespace that organizes a set of related classes and interfaces. </a:t>
            </a:r>
          </a:p>
          <a:p>
            <a:r>
              <a:rPr lang="en-US" dirty="0" smtClean="0"/>
              <a:t>Conceptually you can think of packages as being similar to different folders on your computer. </a:t>
            </a:r>
          </a:p>
          <a:p>
            <a:pPr>
              <a:buNone/>
            </a:pPr>
            <a:r>
              <a:rPr lang="en-US" b="1" dirty="0" smtClean="0"/>
              <a:t>	Example: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package animals; </a:t>
            </a:r>
          </a:p>
          <a:p>
            <a:pPr>
              <a:buNone/>
            </a:pPr>
            <a:r>
              <a:rPr lang="en-US" i="1" dirty="0" smtClean="0"/>
              <a:t>	interface Animal {</a:t>
            </a:r>
          </a:p>
          <a:p>
            <a:pPr>
              <a:buNone/>
            </a:pPr>
            <a:r>
              <a:rPr lang="en-US" i="1" dirty="0" smtClean="0"/>
              <a:t>		public void eat(); </a:t>
            </a:r>
          </a:p>
          <a:p>
            <a:pPr>
              <a:buNone/>
            </a:pPr>
            <a:r>
              <a:rPr lang="en-US" i="1" dirty="0" smtClean="0"/>
              <a:t>		public void travel(); </a:t>
            </a:r>
          </a:p>
          <a:p>
            <a:pPr>
              <a:buNone/>
            </a:pPr>
            <a:r>
              <a:rPr lang="en-US" i="1" dirty="0" smtClean="0"/>
              <a:t>	}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http://www.tutorialspoint.com/java/java_packages.htm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Unit 1. Programming In Java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Packages</a:t>
            </a:r>
            <a:r>
              <a:rPr lang="en-US" dirty="0" smtClean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i="1" dirty="0" smtClean="0"/>
              <a:t>package animals; </a:t>
            </a:r>
          </a:p>
          <a:p>
            <a:pPr>
              <a:buNone/>
            </a:pPr>
            <a:r>
              <a:rPr lang="en-US" i="1" dirty="0" smtClean="0"/>
              <a:t>public class </a:t>
            </a:r>
            <a:r>
              <a:rPr lang="en-US" i="1" dirty="0" err="1" smtClean="0"/>
              <a:t>MammalInt</a:t>
            </a:r>
            <a:r>
              <a:rPr lang="en-US" i="1" dirty="0" smtClean="0"/>
              <a:t> implements Animal{ 	</a:t>
            </a:r>
          </a:p>
          <a:p>
            <a:pPr>
              <a:buNone/>
            </a:pPr>
            <a:r>
              <a:rPr lang="en-US" i="1" dirty="0" smtClean="0"/>
              <a:t>	public void eat(){ 						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("Mammal eats"); </a:t>
            </a:r>
          </a:p>
          <a:p>
            <a:pPr>
              <a:buNone/>
            </a:pPr>
            <a:r>
              <a:rPr lang="en-US" i="1" dirty="0" smtClean="0"/>
              <a:t>	} </a:t>
            </a:r>
          </a:p>
          <a:p>
            <a:pPr>
              <a:buNone/>
            </a:pPr>
            <a:r>
              <a:rPr lang="en-US" i="1" dirty="0" smtClean="0"/>
              <a:t>	public void travel(){</a:t>
            </a:r>
          </a:p>
          <a:p>
            <a:pPr>
              <a:buNone/>
            </a:pPr>
            <a:r>
              <a:rPr lang="en-US" i="1" dirty="0" smtClean="0"/>
              <a:t>	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("Mammal travels"); </a:t>
            </a:r>
          </a:p>
          <a:p>
            <a:pPr>
              <a:buNone/>
            </a:pPr>
            <a:r>
              <a:rPr lang="en-US" i="1" dirty="0" smtClean="0"/>
              <a:t>	} </a:t>
            </a:r>
          </a:p>
          <a:p>
            <a:pPr>
              <a:buNone/>
            </a:pPr>
            <a:r>
              <a:rPr lang="en-US" i="1" dirty="0" smtClean="0"/>
              <a:t>	public int </a:t>
            </a:r>
            <a:r>
              <a:rPr lang="en-US" i="1" dirty="0" err="1" smtClean="0"/>
              <a:t>noOfLegs</a:t>
            </a:r>
            <a:r>
              <a:rPr lang="en-US" i="1" dirty="0" smtClean="0"/>
              <a:t>(){ return 0; } </a:t>
            </a:r>
          </a:p>
          <a:p>
            <a:pPr>
              <a:buNone/>
            </a:pPr>
            <a:r>
              <a:rPr lang="en-US" i="1" dirty="0" smtClean="0"/>
              <a:t>	public static void main(String </a:t>
            </a:r>
            <a:r>
              <a:rPr lang="en-US" i="1" dirty="0" err="1" smtClean="0"/>
              <a:t>args</a:t>
            </a:r>
            <a:r>
              <a:rPr lang="en-US" i="1" dirty="0" smtClean="0"/>
              <a:t>[]){ </a:t>
            </a:r>
          </a:p>
          <a:p>
            <a:pPr>
              <a:buNone/>
            </a:pPr>
            <a:r>
              <a:rPr lang="en-US" i="1" dirty="0" smtClean="0"/>
              <a:t>		</a:t>
            </a:r>
            <a:r>
              <a:rPr lang="en-US" i="1" dirty="0" err="1" smtClean="0"/>
              <a:t>MammalInt</a:t>
            </a:r>
            <a:r>
              <a:rPr lang="en-US" i="1" dirty="0" smtClean="0"/>
              <a:t> m = new </a:t>
            </a:r>
            <a:r>
              <a:rPr lang="en-US" i="1" dirty="0" err="1" smtClean="0"/>
              <a:t>MammalInt</a:t>
            </a:r>
            <a:r>
              <a:rPr lang="en-US" i="1" dirty="0" smtClean="0"/>
              <a:t>();</a:t>
            </a:r>
          </a:p>
          <a:p>
            <a:pPr>
              <a:buNone/>
            </a:pPr>
            <a:r>
              <a:rPr lang="en-US" i="1" dirty="0" smtClean="0"/>
              <a:t>		m.eat();</a:t>
            </a:r>
          </a:p>
          <a:p>
            <a:pPr>
              <a:buNone/>
            </a:pPr>
            <a:r>
              <a:rPr lang="en-US" i="1" dirty="0" smtClean="0"/>
              <a:t>		m.travel(); </a:t>
            </a:r>
          </a:p>
          <a:p>
            <a:pPr>
              <a:buNone/>
            </a:pPr>
            <a:r>
              <a:rPr lang="en-US" i="1" dirty="0" smtClean="0"/>
              <a:t>	}</a:t>
            </a:r>
          </a:p>
          <a:p>
            <a:pPr>
              <a:buNone/>
            </a:pPr>
            <a:r>
              <a:rPr lang="en-US" i="1" dirty="0" smtClean="0"/>
              <a:t> }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Packages</a:t>
            </a:r>
            <a:r>
              <a:rPr lang="en-US" dirty="0" smtClean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715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	The Directory Structure of Packages:</a:t>
            </a:r>
          </a:p>
          <a:p>
            <a:r>
              <a:rPr lang="en-US" dirty="0" smtClean="0"/>
              <a:t>The name of the package becomes a part of the name of the class.</a:t>
            </a:r>
          </a:p>
          <a:p>
            <a:r>
              <a:rPr lang="en-US" dirty="0" smtClean="0"/>
              <a:t>The name of the package must match the directory structure where the corresponding </a:t>
            </a:r>
            <a:r>
              <a:rPr lang="en-US" dirty="0" err="1" smtClean="0"/>
              <a:t>bytecode</a:t>
            </a:r>
            <a:r>
              <a:rPr lang="en-US" dirty="0" smtClean="0"/>
              <a:t> resides.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package vehicle; </a:t>
            </a:r>
          </a:p>
          <a:p>
            <a:pPr>
              <a:buNone/>
            </a:pPr>
            <a:r>
              <a:rPr lang="en-US" i="1" dirty="0" smtClean="0"/>
              <a:t>	public class Car { // Class implementation. }</a:t>
            </a:r>
          </a:p>
          <a:p>
            <a:pPr>
              <a:buNone/>
            </a:pPr>
            <a:r>
              <a:rPr lang="en-US" dirty="0" smtClean="0"/>
              <a:t>	location of file: </a:t>
            </a:r>
            <a:r>
              <a:rPr lang="en-US" b="1" dirty="0" smtClean="0"/>
              <a:t>....\vehicle\Car.java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Now, the qualified class name and pathname:</a:t>
            </a:r>
          </a:p>
          <a:p>
            <a:r>
              <a:rPr lang="en-US" dirty="0" smtClean="0"/>
              <a:t>Class name -&gt; </a:t>
            </a:r>
            <a:r>
              <a:rPr lang="en-US" dirty="0" err="1" smtClean="0"/>
              <a:t>vehicle.Car</a:t>
            </a:r>
            <a:endParaRPr lang="en-US" dirty="0" smtClean="0"/>
          </a:p>
          <a:p>
            <a:r>
              <a:rPr lang="en-US" dirty="0" smtClean="0"/>
              <a:t>Path name -&gt; vehicle\Car.java (in windows)</a:t>
            </a:r>
          </a:p>
          <a:p>
            <a:pPr>
              <a:buNone/>
            </a:pP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Packages</a:t>
            </a:r>
            <a:r>
              <a:rPr lang="en-US" dirty="0" smtClean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715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	Importing Package:</a:t>
            </a:r>
          </a:p>
          <a:p>
            <a:r>
              <a:rPr lang="en-US" dirty="0" smtClean="0"/>
              <a:t>Syntax : import </a:t>
            </a:r>
            <a:r>
              <a:rPr lang="en-US" dirty="0" err="1" smtClean="0"/>
              <a:t>java.util</a:t>
            </a:r>
            <a:r>
              <a:rPr lang="en-US" dirty="0" smtClean="0"/>
              <a:t>.*;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package payroll; </a:t>
            </a:r>
          </a:p>
          <a:p>
            <a:pPr>
              <a:buNone/>
            </a:pPr>
            <a:r>
              <a:rPr lang="en-US" i="1" dirty="0" smtClean="0"/>
              <a:t>	public class Boss { </a:t>
            </a:r>
          </a:p>
          <a:p>
            <a:pPr>
              <a:buNone/>
            </a:pPr>
            <a:r>
              <a:rPr lang="en-US" i="1" dirty="0" smtClean="0"/>
              <a:t>		public void </a:t>
            </a:r>
            <a:r>
              <a:rPr lang="en-US" i="1" dirty="0" err="1" smtClean="0"/>
              <a:t>payEmployee</a:t>
            </a:r>
            <a:r>
              <a:rPr lang="en-US" i="1" dirty="0" smtClean="0"/>
              <a:t>(Employee e) {</a:t>
            </a:r>
          </a:p>
          <a:p>
            <a:pPr>
              <a:buNone/>
            </a:pPr>
            <a:r>
              <a:rPr lang="en-US" i="1" dirty="0" smtClean="0"/>
              <a:t>			</a:t>
            </a:r>
            <a:r>
              <a:rPr lang="en-US" i="1" dirty="0" err="1" smtClean="0"/>
              <a:t>e.mailCheck</a:t>
            </a:r>
            <a:r>
              <a:rPr lang="en-US" i="1" dirty="0" smtClean="0"/>
              <a:t>(); </a:t>
            </a:r>
          </a:p>
          <a:p>
            <a:pPr>
              <a:buNone/>
            </a:pPr>
            <a:r>
              <a:rPr lang="en-US" i="1" dirty="0" smtClean="0"/>
              <a:t>		}</a:t>
            </a:r>
          </a:p>
          <a:p>
            <a:pPr>
              <a:buNone/>
            </a:pPr>
            <a:r>
              <a:rPr lang="en-US" i="1" dirty="0" smtClean="0"/>
              <a:t>	 }</a:t>
            </a:r>
          </a:p>
          <a:p>
            <a:pPr>
              <a:buNone/>
            </a:pPr>
            <a:r>
              <a:rPr lang="en-US" b="1" i="1" dirty="0" smtClean="0"/>
              <a:t>	</a:t>
            </a:r>
            <a:r>
              <a:rPr lang="en-US" dirty="0" smtClean="0"/>
              <a:t>Note:  we assumed that Employee class is in payroll package, if it is in package called </a:t>
            </a:r>
            <a:r>
              <a:rPr lang="en-US" b="1" dirty="0" smtClean="0"/>
              <a:t>employee</a:t>
            </a:r>
            <a:r>
              <a:rPr lang="en-US" dirty="0" smtClean="0"/>
              <a:t>, then either we use </a:t>
            </a:r>
            <a:r>
              <a:rPr lang="en-US" b="1" i="1" dirty="0" smtClean="0"/>
              <a:t>import </a:t>
            </a:r>
            <a:r>
              <a:rPr lang="en-US" b="1" i="1" dirty="0" err="1" smtClean="0"/>
              <a:t>employee.Employee</a:t>
            </a:r>
            <a:r>
              <a:rPr lang="en-US" b="1" i="1" dirty="0" smtClean="0"/>
              <a:t>; </a:t>
            </a:r>
            <a:r>
              <a:rPr lang="en-US" dirty="0" smtClean="0"/>
              <a:t>before Boss class or directly access it as </a:t>
            </a:r>
            <a:r>
              <a:rPr lang="en-US" b="1" i="1" dirty="0" err="1" smtClean="0"/>
              <a:t>employee.Employee</a:t>
            </a:r>
            <a:r>
              <a:rPr lang="en-US" i="1" dirty="0" smtClean="0"/>
              <a:t> </a:t>
            </a:r>
            <a:r>
              <a:rPr lang="en-US" dirty="0" smtClean="0"/>
              <a:t>in </a:t>
            </a:r>
            <a:r>
              <a:rPr lang="en-US" b="1" dirty="0" err="1" smtClean="0"/>
              <a:t>payEmployee</a:t>
            </a:r>
            <a:r>
              <a:rPr lang="en-US" dirty="0" smtClean="0"/>
              <a:t> method.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Inheritance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715000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 smtClean="0"/>
              <a:t>Inheritance</a:t>
            </a:r>
            <a:r>
              <a:rPr lang="en-US" dirty="0" smtClean="0"/>
              <a:t> is a mechanism where a new class is derived from an existing class.</a:t>
            </a:r>
          </a:p>
          <a:p>
            <a:r>
              <a:rPr lang="en-US" dirty="0" smtClean="0"/>
              <a:t>Inheritance can be defined as the process where one object acquires the properties of another.</a:t>
            </a:r>
          </a:p>
          <a:p>
            <a:pPr>
              <a:buNone/>
            </a:pPr>
            <a:r>
              <a:rPr lang="en-US" b="1" dirty="0" smtClean="0"/>
              <a:t>	IS-A Relationship:</a:t>
            </a:r>
          </a:p>
          <a:p>
            <a:r>
              <a:rPr lang="en-US" dirty="0" smtClean="0"/>
              <a:t>IS-A is a way of saying : This object is a type of that object.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public class Animal{ } </a:t>
            </a:r>
          </a:p>
          <a:p>
            <a:pPr>
              <a:buNone/>
            </a:pPr>
            <a:r>
              <a:rPr lang="en-US" i="1" dirty="0" smtClean="0"/>
              <a:t>	public class Mammal extends Animal{ } </a:t>
            </a:r>
          </a:p>
          <a:p>
            <a:pPr>
              <a:buNone/>
            </a:pPr>
            <a:r>
              <a:rPr lang="en-US" i="1" dirty="0" smtClean="0"/>
              <a:t>	public class Reptile extends Animal{ } </a:t>
            </a:r>
          </a:p>
          <a:p>
            <a:pPr>
              <a:buNone/>
            </a:pPr>
            <a:r>
              <a:rPr lang="en-US" i="1" dirty="0" smtClean="0"/>
              <a:t>	public class Dog extends Mammal{ 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Now, if we consider the IS-A relationship, we can say:</a:t>
            </a:r>
          </a:p>
          <a:p>
            <a:r>
              <a:rPr lang="en-US" dirty="0" smtClean="0"/>
              <a:t>Mammal IS-A Animal</a:t>
            </a:r>
          </a:p>
          <a:p>
            <a:r>
              <a:rPr lang="en-US" dirty="0" smtClean="0"/>
              <a:t>Reptile IS-A Animal</a:t>
            </a:r>
          </a:p>
          <a:p>
            <a:pPr>
              <a:buNone/>
            </a:pPr>
            <a:endParaRPr lang="en-US" i="1" dirty="0"/>
          </a:p>
        </p:txBody>
      </p:sp>
      <p:sp>
        <p:nvSpPr>
          <p:cNvPr id="5" name="Explosion 1 4"/>
          <p:cNvSpPr/>
          <p:nvPr/>
        </p:nvSpPr>
        <p:spPr>
          <a:xfrm>
            <a:off x="6553200" y="3886200"/>
            <a:ext cx="2362200" cy="11430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instanceof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Inheritance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HAS-A relationship:</a:t>
            </a:r>
          </a:p>
          <a:p>
            <a:r>
              <a:rPr lang="en-US" dirty="0" smtClean="0"/>
              <a:t>This determines whether a certain class </a:t>
            </a:r>
            <a:r>
              <a:rPr lang="en-US" b="1" dirty="0" smtClean="0"/>
              <a:t>HAS-A </a:t>
            </a:r>
            <a:r>
              <a:rPr lang="en-US" dirty="0" smtClean="0"/>
              <a:t>certain thing.</a:t>
            </a:r>
          </a:p>
          <a:p>
            <a:pPr>
              <a:buNone/>
            </a:pPr>
            <a:r>
              <a:rPr lang="en-US" i="1" dirty="0" smtClean="0"/>
              <a:t>	public class Vehicle{} </a:t>
            </a:r>
          </a:p>
          <a:p>
            <a:pPr>
              <a:buNone/>
            </a:pPr>
            <a:r>
              <a:rPr lang="en-US" i="1" dirty="0" smtClean="0"/>
              <a:t>	public class Speed{} </a:t>
            </a:r>
          </a:p>
          <a:p>
            <a:pPr>
              <a:buNone/>
            </a:pPr>
            <a:r>
              <a:rPr lang="en-US" i="1" dirty="0" smtClean="0"/>
              <a:t>	public class Van extends Vehicle{ </a:t>
            </a:r>
          </a:p>
          <a:p>
            <a:pPr>
              <a:buNone/>
            </a:pPr>
            <a:r>
              <a:rPr lang="en-US" i="1" dirty="0" smtClean="0"/>
              <a:t>		private Speed sp; </a:t>
            </a:r>
          </a:p>
          <a:p>
            <a:pPr>
              <a:buNone/>
            </a:pPr>
            <a:r>
              <a:rPr lang="en-US" i="1" dirty="0" smtClean="0"/>
              <a:t>	}</a:t>
            </a: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This shows that class </a:t>
            </a:r>
            <a:r>
              <a:rPr lang="en-US" u="sng" dirty="0" smtClean="0"/>
              <a:t>Van HAS-A Speed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Inheritance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715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	Using the Keyword super</a:t>
            </a:r>
          </a:p>
          <a:p>
            <a:pPr>
              <a:buNone/>
            </a:pPr>
            <a:r>
              <a:rPr lang="en-US" dirty="0" smtClean="0"/>
              <a:t>	public class </a:t>
            </a:r>
            <a:r>
              <a:rPr lang="en-US" dirty="0" err="1" smtClean="0"/>
              <a:t>Superclass</a:t>
            </a:r>
            <a:r>
              <a:rPr lang="en-US" dirty="0" smtClean="0"/>
              <a:t> { </a:t>
            </a:r>
          </a:p>
          <a:p>
            <a:pPr>
              <a:buNone/>
            </a:pPr>
            <a:r>
              <a:rPr lang="en-US" dirty="0" smtClean="0"/>
              <a:t>		public void </a:t>
            </a:r>
            <a:r>
              <a:rPr lang="en-US" dirty="0" err="1" smtClean="0"/>
              <a:t>printMethod</a:t>
            </a:r>
            <a:r>
              <a:rPr lang="en-US" dirty="0" smtClean="0"/>
              <a:t>() { 						</a:t>
            </a:r>
            <a:r>
              <a:rPr lang="en-US" dirty="0" err="1" smtClean="0"/>
              <a:t>System.out.println</a:t>
            </a:r>
            <a:r>
              <a:rPr lang="en-US" dirty="0" smtClean="0"/>
              <a:t>("Printed in </a:t>
            </a:r>
            <a:r>
              <a:rPr lang="en-US" dirty="0" err="1" smtClean="0"/>
              <a:t>Superclass</a:t>
            </a:r>
            <a:r>
              <a:rPr lang="en-US" dirty="0" smtClean="0"/>
              <a:t>."); 	</a:t>
            </a:r>
          </a:p>
          <a:p>
            <a:pPr>
              <a:buNone/>
            </a:pPr>
            <a:r>
              <a:rPr lang="en-US" dirty="0" smtClean="0"/>
              <a:t>		} 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public class Subclass extends </a:t>
            </a:r>
            <a:r>
              <a:rPr lang="en-US" dirty="0" err="1" smtClean="0"/>
              <a:t>Superclass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	 // overrides </a:t>
            </a:r>
            <a:r>
              <a:rPr lang="en-US" dirty="0" err="1" smtClean="0"/>
              <a:t>printMethod</a:t>
            </a:r>
            <a:r>
              <a:rPr lang="en-US" dirty="0" smtClean="0"/>
              <a:t> in </a:t>
            </a:r>
            <a:r>
              <a:rPr lang="en-US" dirty="0" err="1" smtClean="0"/>
              <a:t>Superclass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public void </a:t>
            </a:r>
            <a:r>
              <a:rPr lang="en-US" dirty="0" err="1" smtClean="0"/>
              <a:t>printMethod</a:t>
            </a:r>
            <a:r>
              <a:rPr lang="en-US" dirty="0" smtClean="0"/>
              <a:t>() {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super.printMethod</a:t>
            </a:r>
            <a:r>
              <a:rPr lang="en-US" dirty="0" smtClean="0"/>
              <a:t>();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("Printed in Subclass"); </a:t>
            </a:r>
          </a:p>
          <a:p>
            <a:pPr>
              <a:buNone/>
            </a:pPr>
            <a:r>
              <a:rPr lang="en-US" dirty="0" smtClean="0"/>
              <a:t>		} </a:t>
            </a:r>
          </a:p>
          <a:p>
            <a:pPr>
              <a:buNone/>
            </a:pPr>
            <a:r>
              <a:rPr lang="en-US" dirty="0" smtClean="0"/>
              <a:t>		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 </a:t>
            </a:r>
          </a:p>
          <a:p>
            <a:pPr>
              <a:buNone/>
            </a:pPr>
            <a:r>
              <a:rPr lang="en-US" dirty="0" smtClean="0"/>
              <a:t>			Subclass s = new Subclass(); 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s.printMethod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		 }</a:t>
            </a:r>
          </a:p>
          <a:p>
            <a:pPr>
              <a:buNone/>
            </a:pPr>
            <a:r>
              <a:rPr lang="en-US" dirty="0" smtClean="0"/>
              <a:t>	 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i="1" dirty="0"/>
          </a:p>
        </p:txBody>
      </p:sp>
      <p:sp>
        <p:nvSpPr>
          <p:cNvPr id="5" name="Explosion 1 4"/>
          <p:cNvSpPr/>
          <p:nvPr/>
        </p:nvSpPr>
        <p:spPr>
          <a:xfrm>
            <a:off x="6324600" y="2819400"/>
            <a:ext cx="2438400" cy="12954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Try with constructor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1.3 Exception Handling and Threading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	Exception Handling</a:t>
            </a:r>
          </a:p>
          <a:p>
            <a:r>
              <a:rPr lang="en-US" dirty="0" smtClean="0"/>
              <a:t>An exception is a problem that arises during the execution of a program. 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b="1" dirty="0" smtClean="0"/>
              <a:t>	Checked exceptions:</a:t>
            </a:r>
          </a:p>
          <a:p>
            <a:r>
              <a:rPr lang="en-US" dirty="0" smtClean="0"/>
              <a:t>A checked exception is an exception that is typically a user error or a problem that cannot be foreseen by the programmer. </a:t>
            </a:r>
          </a:p>
          <a:p>
            <a:r>
              <a:rPr lang="en-US" dirty="0" smtClean="0"/>
              <a:t>For example, if a file is to be opened, but the file cannot be found, an exception occurs. </a:t>
            </a:r>
          </a:p>
          <a:p>
            <a:r>
              <a:rPr lang="en-US" dirty="0" smtClean="0"/>
              <a:t>These exceptions cannot simply be ignored at the time of compilation.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Exception Handling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	Runtime exceptions: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runtime exception is an exception that occurs that probably could have been avoided by the programmer. </a:t>
            </a:r>
          </a:p>
          <a:p>
            <a:r>
              <a:rPr lang="en-US" dirty="0" smtClean="0"/>
              <a:t>As opposed to checked exceptions, runtime exceptions are ignored at the time of compilation.</a:t>
            </a:r>
          </a:p>
          <a:p>
            <a:r>
              <a:rPr lang="en-US" dirty="0" smtClean="0"/>
              <a:t>Example: Divide by zero, null value manipulation 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Exception Handling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7150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	Catching Exceptions:</a:t>
            </a:r>
          </a:p>
          <a:p>
            <a:r>
              <a:rPr lang="en-US" dirty="0" smtClean="0"/>
              <a:t>A method catches an exception using a combination of the </a:t>
            </a:r>
            <a:r>
              <a:rPr lang="en-US" b="1" dirty="0" smtClean="0"/>
              <a:t>try</a:t>
            </a:r>
            <a:r>
              <a:rPr lang="en-US" dirty="0" smtClean="0"/>
              <a:t> and </a:t>
            </a:r>
            <a:r>
              <a:rPr lang="en-US" b="1" dirty="0" smtClean="0"/>
              <a:t>catch</a:t>
            </a:r>
            <a:r>
              <a:rPr lang="en-US" dirty="0" smtClean="0"/>
              <a:t> keywords.</a:t>
            </a:r>
          </a:p>
          <a:p>
            <a:r>
              <a:rPr lang="en-US" dirty="0" smtClean="0"/>
              <a:t>A try/catch block is placed around the code that might generate an exception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import java.io.*; </a:t>
            </a:r>
          </a:p>
          <a:p>
            <a:pPr>
              <a:buNone/>
            </a:pPr>
            <a:r>
              <a:rPr lang="en-US" i="1" dirty="0" smtClean="0"/>
              <a:t>	public class </a:t>
            </a:r>
            <a:r>
              <a:rPr lang="en-US" i="1" dirty="0" err="1" smtClean="0"/>
              <a:t>ExcepTest</a:t>
            </a:r>
            <a:r>
              <a:rPr lang="en-US" i="1" dirty="0" smtClean="0"/>
              <a:t>{</a:t>
            </a:r>
          </a:p>
          <a:p>
            <a:pPr>
              <a:buNone/>
            </a:pPr>
            <a:r>
              <a:rPr lang="en-US" i="1" dirty="0" smtClean="0"/>
              <a:t>		public static void main(String </a:t>
            </a:r>
            <a:r>
              <a:rPr lang="en-US" i="1" dirty="0" err="1" smtClean="0"/>
              <a:t>args</a:t>
            </a:r>
            <a:r>
              <a:rPr lang="en-US" i="1" dirty="0" smtClean="0"/>
              <a:t>[]){</a:t>
            </a:r>
          </a:p>
          <a:p>
            <a:pPr>
              <a:buNone/>
            </a:pPr>
            <a:r>
              <a:rPr lang="en-US" i="1" dirty="0" smtClean="0"/>
              <a:t>			try{ </a:t>
            </a:r>
          </a:p>
          <a:p>
            <a:pPr>
              <a:buNone/>
            </a:pPr>
            <a:r>
              <a:rPr lang="en-US" i="1" dirty="0" smtClean="0"/>
              <a:t>				int a[] = new int[2]; </a:t>
            </a:r>
          </a:p>
          <a:p>
            <a:pPr>
              <a:buNone/>
            </a:pPr>
            <a:r>
              <a:rPr lang="en-US" i="1" dirty="0" smtClean="0"/>
              <a:t>			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("Access element three :" + a[3]); </a:t>
            </a:r>
          </a:p>
          <a:p>
            <a:pPr>
              <a:buNone/>
            </a:pPr>
            <a:r>
              <a:rPr lang="en-US" i="1" dirty="0" smtClean="0"/>
              <a:t>			}catch(</a:t>
            </a:r>
            <a:r>
              <a:rPr lang="en-US" i="1" dirty="0" err="1" smtClean="0"/>
              <a:t>ArrayIndexOutOfBoundsException</a:t>
            </a:r>
            <a:r>
              <a:rPr lang="en-US" i="1" dirty="0" smtClean="0"/>
              <a:t> e){ </a:t>
            </a:r>
          </a:p>
          <a:p>
            <a:pPr>
              <a:buNone/>
            </a:pPr>
            <a:r>
              <a:rPr lang="en-US" i="1" dirty="0" smtClean="0"/>
              <a:t>			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("Exception thrown :" + e); </a:t>
            </a:r>
          </a:p>
          <a:p>
            <a:pPr>
              <a:buNone/>
            </a:pPr>
            <a:r>
              <a:rPr lang="en-US" i="1" dirty="0" smtClean="0"/>
              <a:t>			} finally{</a:t>
            </a:r>
          </a:p>
          <a:p>
            <a:pPr>
              <a:buNone/>
            </a:pPr>
            <a:r>
              <a:rPr lang="en-US" i="1" dirty="0" smtClean="0"/>
              <a:t>				 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(“Finally Block"); </a:t>
            </a:r>
          </a:p>
          <a:p>
            <a:pPr>
              <a:buNone/>
            </a:pPr>
            <a:r>
              <a:rPr lang="en-US" i="1" dirty="0" smtClean="0"/>
              <a:t>			}</a:t>
            </a:r>
          </a:p>
          <a:p>
            <a:pPr>
              <a:buNone/>
            </a:pPr>
            <a:r>
              <a:rPr lang="en-US" i="1" dirty="0" smtClean="0"/>
              <a:t>		}</a:t>
            </a:r>
          </a:p>
          <a:p>
            <a:pPr>
              <a:buNone/>
            </a:pPr>
            <a:r>
              <a:rPr lang="en-US" i="1" dirty="0" smtClean="0"/>
              <a:t>	 }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Exception Handling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Note the following:</a:t>
            </a:r>
          </a:p>
          <a:p>
            <a:r>
              <a:rPr lang="en-US" dirty="0" smtClean="0"/>
              <a:t>A catch clause cannot exist without a try statement. </a:t>
            </a:r>
          </a:p>
          <a:p>
            <a:r>
              <a:rPr lang="en-US" dirty="0" smtClean="0"/>
              <a:t>It is not compulsory to have finally clauses when ever a try/catch block is present. </a:t>
            </a:r>
          </a:p>
          <a:p>
            <a:r>
              <a:rPr lang="en-US" dirty="0" smtClean="0"/>
              <a:t>The try block cannot be present without either catch clause or finally clause.</a:t>
            </a:r>
          </a:p>
          <a:p>
            <a:r>
              <a:rPr lang="en-US" dirty="0" smtClean="0"/>
              <a:t>Any code cannot be present in between the try, catch, finally blocks.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1.1 Introduction to Java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general-purpose computer programming language designed to produce programs that will run on any computer system.</a:t>
            </a:r>
          </a:p>
          <a:p>
            <a:r>
              <a:rPr lang="en-US" dirty="0" smtClean="0"/>
              <a:t>A high-level programming language developed by Sun Microsystems.</a:t>
            </a:r>
          </a:p>
          <a:p>
            <a:r>
              <a:rPr lang="en-US" dirty="0" smtClean="0"/>
              <a:t>Games Gosling, OAK 1991, changed to Java in 1995, </a:t>
            </a:r>
          </a:p>
          <a:p>
            <a:r>
              <a:rPr lang="en-US" dirty="0" smtClean="0"/>
              <a:t>OOP - Object Oriented Programming Language</a:t>
            </a:r>
          </a:p>
          <a:p>
            <a:r>
              <a:rPr lang="en-US" dirty="0" smtClean="0"/>
              <a:t>Platform independent</a:t>
            </a:r>
          </a:p>
          <a:p>
            <a:r>
              <a:rPr lang="en-US" dirty="0" smtClean="0"/>
              <a:t>Secure, multithreaded, distributed, portable…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Exception Handling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The throws/throw Keywords:</a:t>
            </a:r>
          </a:p>
          <a:p>
            <a:r>
              <a:rPr lang="en-US" dirty="0" smtClean="0"/>
              <a:t>If a method does not handle a checked exception, the method must declare it using the </a:t>
            </a:r>
            <a:r>
              <a:rPr lang="en-US" b="1" dirty="0" smtClean="0"/>
              <a:t>throws </a:t>
            </a:r>
            <a:r>
              <a:rPr lang="en-US" dirty="0" smtClean="0"/>
              <a:t>keyword. </a:t>
            </a:r>
          </a:p>
          <a:p>
            <a:r>
              <a:rPr lang="en-US" dirty="0" smtClean="0"/>
              <a:t>The throws keyword appears at the end of a method's signature.</a:t>
            </a:r>
            <a:endParaRPr lang="en-US" b="1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708400" y="5029200"/>
          <a:ext cx="1625600" cy="685800"/>
        </p:xfrm>
        <a:graphic>
          <a:graphicData uri="http://schemas.openxmlformats.org/presentationml/2006/ole">
            <p:oleObj spid="_x0000_s212994" name="Packager Shell Object" r:id="rId4" imgW="162612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7921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Creating Multithreaded Programs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Thread</a:t>
            </a:r>
          </a:p>
          <a:p>
            <a:r>
              <a:rPr lang="en-US" dirty="0" smtClean="0"/>
              <a:t>A thread is a thread of execution in a program. 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Java Virtual Machine</a:t>
            </a:r>
            <a:r>
              <a:rPr lang="en-US" dirty="0" smtClean="0"/>
              <a:t> allows an application to have multiple threads of execution running concurrently. </a:t>
            </a:r>
          </a:p>
          <a:p>
            <a:r>
              <a:rPr lang="en-US" dirty="0" smtClean="0"/>
              <a:t>Threads are independent.</a:t>
            </a:r>
          </a:p>
          <a:p>
            <a:r>
              <a:rPr lang="en-US" dirty="0" smtClean="0"/>
              <a:t>Every thread has a priority. </a:t>
            </a:r>
          </a:p>
          <a:p>
            <a:r>
              <a:rPr lang="en-US" dirty="0" smtClean="0"/>
              <a:t>Threads with higher priority are executed in preference to threads with lower priority.</a:t>
            </a:r>
          </a:p>
          <a:p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7921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Creating Multithreaded Programs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Multithreading </a:t>
            </a:r>
          </a:p>
          <a:p>
            <a:r>
              <a:rPr lang="en-US" b="1" dirty="0" smtClean="0"/>
              <a:t>Multithreading </a:t>
            </a:r>
            <a:r>
              <a:rPr lang="en-US" dirty="0" smtClean="0"/>
              <a:t>in java is a process of executing multiple threads simultaneously.</a:t>
            </a:r>
          </a:p>
          <a:p>
            <a:pPr>
              <a:buNone/>
            </a:pPr>
            <a:r>
              <a:rPr lang="en-US" b="1" dirty="0" smtClean="0"/>
              <a:t>	Creating Multithreaded Program using </a:t>
            </a:r>
            <a:r>
              <a:rPr lang="en-US" b="1" dirty="0" err="1" smtClean="0"/>
              <a:t>Runnable</a:t>
            </a:r>
            <a:r>
              <a:rPr lang="en-US" b="1" dirty="0" smtClean="0"/>
              <a:t> Interface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	Creating Multithreaded Program Extending Thread Class</a:t>
            </a:r>
          </a:p>
          <a:p>
            <a:endParaRPr lang="en-US" b="1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276600" y="3810000"/>
          <a:ext cx="1536700" cy="685800"/>
        </p:xfrm>
        <a:graphic>
          <a:graphicData uri="http://schemas.openxmlformats.org/presentationml/2006/ole">
            <p:oleObj spid="_x0000_s215042" name="Packager Shell Object" r:id="rId4" imgW="1537200" imgH="685800" progId="Package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352800" y="5791200"/>
          <a:ext cx="1333500" cy="685800"/>
        </p:xfrm>
        <a:graphic>
          <a:graphicData uri="http://schemas.openxmlformats.org/presentationml/2006/ole">
            <p:oleObj spid="_x0000_s215043" name="Packager Shell Object" r:id="rId5" imgW="133380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7921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Creating Multithreaded Programs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Thread Life Cycle </a:t>
            </a:r>
          </a:p>
          <a:p>
            <a:pPr>
              <a:buNone/>
            </a:pPr>
            <a:endParaRPr lang="en-US" b="1" dirty="0" smtClean="0"/>
          </a:p>
        </p:txBody>
      </p:sp>
      <p:pic>
        <p:nvPicPr>
          <p:cNvPr id="7" name="Picture 6" descr="threadstat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24000"/>
            <a:ext cx="6501931" cy="5219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7921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Creating Multithreaded Programs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943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Thread Life Cycle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sz="3400" b="1" dirty="0" smtClean="0"/>
              <a:t>1) New</a:t>
            </a:r>
          </a:p>
          <a:p>
            <a:pPr>
              <a:buNone/>
            </a:pPr>
            <a:r>
              <a:rPr lang="en-US" sz="3400" dirty="0" smtClean="0"/>
              <a:t>	The thread is in new state if you create an instance of Thread class but before the invocation of start() method. </a:t>
            </a:r>
          </a:p>
          <a:p>
            <a:pPr>
              <a:buNone/>
            </a:pPr>
            <a:r>
              <a:rPr lang="en-US" sz="3400" b="1" dirty="0" smtClean="0"/>
              <a:t>	2) </a:t>
            </a:r>
            <a:r>
              <a:rPr lang="en-US" sz="3400" b="1" dirty="0" err="1" smtClean="0"/>
              <a:t>Runnable</a:t>
            </a:r>
            <a:endParaRPr lang="en-US" sz="3400" b="1" dirty="0" smtClean="0"/>
          </a:p>
          <a:p>
            <a:pPr>
              <a:buNone/>
            </a:pPr>
            <a:r>
              <a:rPr lang="en-US" sz="3400" dirty="0" smtClean="0"/>
              <a:t>	The thread is in </a:t>
            </a:r>
            <a:r>
              <a:rPr lang="en-US" sz="3400" dirty="0" err="1" smtClean="0"/>
              <a:t>runnable</a:t>
            </a:r>
            <a:r>
              <a:rPr lang="en-US" sz="3400" dirty="0" smtClean="0"/>
              <a:t> state after invocation of start() method, but the thread scheduler has not selected it to be the running thread. </a:t>
            </a:r>
          </a:p>
          <a:p>
            <a:pPr>
              <a:buNone/>
            </a:pPr>
            <a:r>
              <a:rPr lang="en-US" sz="3400" b="1" dirty="0" smtClean="0"/>
              <a:t>	3) Running</a:t>
            </a:r>
          </a:p>
          <a:p>
            <a:pPr>
              <a:buNone/>
            </a:pPr>
            <a:r>
              <a:rPr lang="en-US" sz="3400" dirty="0" smtClean="0"/>
              <a:t>	The thread is in running state if the thread scheduler has selected it. </a:t>
            </a:r>
          </a:p>
          <a:p>
            <a:pPr>
              <a:buNone/>
            </a:pPr>
            <a:r>
              <a:rPr lang="en-US" sz="3400" b="1" dirty="0" smtClean="0"/>
              <a:t>	4) Non-</a:t>
            </a:r>
            <a:r>
              <a:rPr lang="en-US" sz="3400" b="1" dirty="0" err="1" smtClean="0"/>
              <a:t>Runnable</a:t>
            </a:r>
            <a:r>
              <a:rPr lang="en-US" sz="3400" b="1" dirty="0" smtClean="0"/>
              <a:t> (Blocked)</a:t>
            </a:r>
          </a:p>
          <a:p>
            <a:pPr>
              <a:buNone/>
            </a:pPr>
            <a:r>
              <a:rPr lang="en-US" sz="3400" dirty="0" smtClean="0"/>
              <a:t>	This is the state when the thread is still alive, but is currently not eligible to run. </a:t>
            </a:r>
          </a:p>
          <a:p>
            <a:pPr>
              <a:buNone/>
            </a:pPr>
            <a:r>
              <a:rPr lang="en-US" sz="3400" b="1" dirty="0" smtClean="0"/>
              <a:t>	5) Terminated</a:t>
            </a:r>
          </a:p>
          <a:p>
            <a:pPr>
              <a:buNone/>
            </a:pPr>
            <a:r>
              <a:rPr lang="en-US" sz="3400" dirty="0" smtClean="0"/>
              <a:t>	A thread is in terminated or dead state when its run() method exits.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91600" cy="79216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Creating Multithreaded Programs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9436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isAlive</a:t>
            </a:r>
            <a:r>
              <a:rPr lang="en-US" b="1" dirty="0" smtClean="0"/>
              <a:t>()</a:t>
            </a:r>
          </a:p>
          <a:p>
            <a:r>
              <a:rPr lang="en-US" sz="3400" b="1" dirty="0" smtClean="0"/>
              <a:t>join()</a:t>
            </a:r>
          </a:p>
          <a:p>
            <a:pPr>
              <a:buNone/>
            </a:pPr>
            <a:endParaRPr lang="en-US" sz="3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1.4 File IO: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File: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java.io.File</a:t>
            </a:r>
            <a:endParaRPr lang="en-US" dirty="0" smtClean="0"/>
          </a:p>
          <a:p>
            <a:r>
              <a:rPr lang="en-US" dirty="0" smtClean="0"/>
              <a:t>An abstract representation of file and directory pathnames.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File IO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5181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Directories: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java.io.File</a:t>
            </a:r>
            <a:endParaRPr lang="en-US" dirty="0" smtClean="0"/>
          </a:p>
          <a:p>
            <a:r>
              <a:rPr lang="en-US" dirty="0" smtClean="0"/>
              <a:t>A directory is a File which can contains a list of other files and directories. You use </a:t>
            </a:r>
            <a:r>
              <a:rPr lang="en-US" b="1" dirty="0" smtClean="0"/>
              <a:t>File</a:t>
            </a:r>
            <a:r>
              <a:rPr lang="en-US" dirty="0" smtClean="0"/>
              <a:t> object to create directories, to list down files available in a directory. </a:t>
            </a:r>
          </a:p>
          <a:p>
            <a:pPr lvl="1">
              <a:buNone/>
            </a:pPr>
            <a:r>
              <a:rPr lang="en-US" i="1" dirty="0" smtClean="0"/>
              <a:t>String </a:t>
            </a:r>
            <a:r>
              <a:rPr lang="en-US" i="1" dirty="0" err="1" smtClean="0"/>
              <a:t>dirname</a:t>
            </a:r>
            <a:r>
              <a:rPr lang="en-US" i="1" dirty="0" smtClean="0"/>
              <a:t> = "/</a:t>
            </a:r>
            <a:r>
              <a:rPr lang="en-US" i="1" dirty="0" err="1" smtClean="0"/>
              <a:t>tmp</a:t>
            </a:r>
            <a:r>
              <a:rPr lang="en-US" i="1" dirty="0" smtClean="0"/>
              <a:t>/user/java/bin"; </a:t>
            </a:r>
          </a:p>
          <a:p>
            <a:pPr lvl="1">
              <a:buNone/>
            </a:pPr>
            <a:r>
              <a:rPr lang="en-US" i="1" dirty="0" smtClean="0"/>
              <a:t>File d = new File(</a:t>
            </a:r>
            <a:r>
              <a:rPr lang="en-US" i="1" dirty="0" err="1" smtClean="0"/>
              <a:t>dirname</a:t>
            </a:r>
            <a:r>
              <a:rPr lang="en-US" i="1" dirty="0" smtClean="0"/>
              <a:t>);</a:t>
            </a:r>
          </a:p>
          <a:p>
            <a:pPr lvl="1">
              <a:buNone/>
            </a:pPr>
            <a:r>
              <a:rPr lang="en-US" i="1" dirty="0" smtClean="0"/>
              <a:t> // Create directory now. </a:t>
            </a:r>
          </a:p>
          <a:p>
            <a:pPr lvl="1">
              <a:buNone/>
            </a:pPr>
            <a:r>
              <a:rPr lang="en-US" i="1" dirty="0" err="1" smtClean="0"/>
              <a:t>d.mkdirs</a:t>
            </a:r>
            <a:r>
              <a:rPr lang="en-US" i="1" dirty="0" smtClean="0"/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I/O Stream Classes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915400" cy="4876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hlinkClick r:id="rId2" tooltip="class in java.io"/>
              </a:rPr>
              <a:t>FileInputStream</a:t>
            </a:r>
            <a:r>
              <a:rPr lang="en-US" dirty="0" smtClean="0"/>
              <a:t> A </a:t>
            </a:r>
            <a:r>
              <a:rPr lang="en-US" dirty="0" err="1" smtClean="0"/>
              <a:t>FileInputStream</a:t>
            </a:r>
            <a:r>
              <a:rPr lang="en-US" dirty="0" smtClean="0"/>
              <a:t> obtains input bytes from a file in a file system.</a:t>
            </a:r>
          </a:p>
          <a:p>
            <a:r>
              <a:rPr lang="en-US" dirty="0" err="1" smtClean="0">
                <a:hlinkClick r:id="rId3" tooltip="class in java.io"/>
              </a:rPr>
              <a:t>FileOutputStream</a:t>
            </a:r>
            <a:r>
              <a:rPr lang="en-US" dirty="0" smtClean="0"/>
              <a:t> A file output stream is an output stream for writing data to a File or to a </a:t>
            </a:r>
            <a:r>
              <a:rPr lang="en-US" dirty="0" err="1" smtClean="0"/>
              <a:t>FileDescriptor</a:t>
            </a:r>
            <a:r>
              <a:rPr lang="en-US" dirty="0" smtClean="0"/>
              <a:t>.</a:t>
            </a:r>
          </a:p>
          <a:p>
            <a:r>
              <a:rPr lang="en-US" dirty="0" err="1" smtClean="0">
                <a:hlinkClick r:id="rId4" tooltip="class in java.io"/>
              </a:rPr>
              <a:t>FileReader</a:t>
            </a:r>
            <a:r>
              <a:rPr lang="en-US" dirty="0" smtClean="0"/>
              <a:t> Convenience class for reading character files.</a:t>
            </a:r>
          </a:p>
          <a:p>
            <a:r>
              <a:rPr lang="en-US" dirty="0" err="1" smtClean="0">
                <a:hlinkClick r:id="rId5" tooltip="class in java.io"/>
              </a:rPr>
              <a:t>FileWriter</a:t>
            </a:r>
            <a:r>
              <a:rPr lang="en-US" dirty="0" smtClean="0"/>
              <a:t> Convenience class for writing character files.</a:t>
            </a:r>
          </a:p>
          <a:p>
            <a:r>
              <a:rPr lang="en-US" dirty="0" err="1" smtClean="0">
                <a:hlinkClick r:id="rId6" tooltip="class in java.io"/>
              </a:rPr>
              <a:t>InputStreamReader</a:t>
            </a:r>
            <a:r>
              <a:rPr lang="en-US" dirty="0" smtClean="0"/>
              <a:t>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8423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Byte Streams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943600"/>
          </a:xfrm>
        </p:spPr>
        <p:txBody>
          <a:bodyPr>
            <a:normAutofit/>
          </a:bodyPr>
          <a:lstStyle/>
          <a:p>
            <a:r>
              <a:rPr lang="en-US" dirty="0" smtClean="0"/>
              <a:t>Java byte streams are used to perform input and output of 8-bit bytes. </a:t>
            </a:r>
          </a:p>
          <a:p>
            <a:r>
              <a:rPr lang="en-US" dirty="0" smtClean="0"/>
              <a:t>All byte stream classes are descended from </a:t>
            </a:r>
            <a:r>
              <a:rPr lang="en-US" b="1" dirty="0" smtClean="0"/>
              <a:t>InputStream</a:t>
            </a:r>
            <a:r>
              <a:rPr lang="en-US" dirty="0" smtClean="0"/>
              <a:t> and </a:t>
            </a:r>
            <a:r>
              <a:rPr lang="en-US" b="1" dirty="0" smtClean="0"/>
              <a:t>OutputStream</a:t>
            </a:r>
          </a:p>
          <a:p>
            <a:r>
              <a:rPr lang="en-US" dirty="0" smtClean="0"/>
              <a:t>Though there are many classes related to byte streams but the most frequently used classes are , </a:t>
            </a:r>
            <a:r>
              <a:rPr lang="en-US" b="1" dirty="0" err="1" smtClean="0"/>
              <a:t>FileInputStream</a:t>
            </a:r>
            <a:r>
              <a:rPr lang="en-US" dirty="0" smtClean="0"/>
              <a:t> and </a:t>
            </a:r>
            <a:r>
              <a:rPr lang="en-US" b="1" dirty="0" err="1" smtClean="0"/>
              <a:t>FileOutputStream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Following is an example which makes use of these two classes to copy an input file into an output file: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Java Architecture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 descr="JavaArchitectur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5" y="1058859"/>
            <a:ext cx="8877535" cy="5341941"/>
          </a:xfrm>
          <a:prstGeom prst="rect">
            <a:avLst/>
          </a:prstGeom>
          <a:solidFill>
            <a:schemeClr val="accent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Byte Streams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import java.io.*;</a:t>
            </a:r>
          </a:p>
          <a:p>
            <a:pPr>
              <a:buNone/>
            </a:pPr>
            <a:r>
              <a:rPr lang="en-US" sz="1400" dirty="0" smtClean="0"/>
              <a:t>public class </a:t>
            </a:r>
            <a:r>
              <a:rPr lang="en-US" sz="1400" dirty="0" err="1" smtClean="0"/>
              <a:t>CopyFile</a:t>
            </a:r>
            <a:r>
              <a:rPr lang="en-US" sz="1400" dirty="0" smtClean="0"/>
              <a:t> {</a:t>
            </a:r>
          </a:p>
          <a:p>
            <a:pPr>
              <a:buNone/>
            </a:pPr>
            <a:r>
              <a:rPr lang="en-US" sz="1400" dirty="0" smtClean="0"/>
              <a:t>   public static void main(String </a:t>
            </a:r>
            <a:r>
              <a:rPr lang="en-US" sz="1400" dirty="0" err="1" smtClean="0"/>
              <a:t>args</a:t>
            </a:r>
            <a:r>
              <a:rPr lang="en-US" sz="1400" dirty="0" smtClean="0"/>
              <a:t>[]) throws </a:t>
            </a:r>
            <a:r>
              <a:rPr lang="en-US" sz="1400" dirty="0" err="1" smtClean="0"/>
              <a:t>IOException</a:t>
            </a:r>
            <a:r>
              <a:rPr lang="en-US" sz="1400" dirty="0" smtClean="0"/>
              <a:t> {</a:t>
            </a:r>
          </a:p>
          <a:p>
            <a:pPr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FileInputStream</a:t>
            </a:r>
            <a:r>
              <a:rPr lang="en-US" sz="1400" dirty="0" smtClean="0"/>
              <a:t> in = null;</a:t>
            </a:r>
          </a:p>
          <a:p>
            <a:pPr>
              <a:buNone/>
            </a:pPr>
            <a:r>
              <a:rPr lang="en-US" sz="1400" dirty="0" smtClean="0"/>
              <a:t>      </a:t>
            </a:r>
            <a:r>
              <a:rPr lang="en-US" sz="1400" dirty="0" err="1" smtClean="0"/>
              <a:t>FileOutputStream</a:t>
            </a:r>
            <a:r>
              <a:rPr lang="en-US" sz="1400" dirty="0" smtClean="0"/>
              <a:t> out = null;</a:t>
            </a:r>
          </a:p>
          <a:p>
            <a:pPr>
              <a:buNone/>
            </a:pPr>
            <a:r>
              <a:rPr lang="en-US" sz="1400" dirty="0" smtClean="0"/>
              <a:t>      try {</a:t>
            </a:r>
          </a:p>
          <a:p>
            <a:pPr>
              <a:buNone/>
            </a:pPr>
            <a:r>
              <a:rPr lang="en-US" sz="1400" dirty="0" smtClean="0"/>
              <a:t>         in = new </a:t>
            </a:r>
            <a:r>
              <a:rPr lang="en-US" sz="1400" dirty="0" err="1" smtClean="0"/>
              <a:t>FileInputStream</a:t>
            </a:r>
            <a:r>
              <a:rPr lang="en-US" sz="1400" dirty="0" smtClean="0"/>
              <a:t>("input.txt");</a:t>
            </a:r>
          </a:p>
          <a:p>
            <a:pPr>
              <a:buNone/>
            </a:pPr>
            <a:r>
              <a:rPr lang="en-US" sz="1400" dirty="0" smtClean="0"/>
              <a:t>         out = new </a:t>
            </a:r>
            <a:r>
              <a:rPr lang="en-US" sz="1400" dirty="0" err="1" smtClean="0"/>
              <a:t>FileOutputStream</a:t>
            </a:r>
            <a:r>
              <a:rPr lang="en-US" sz="1400" dirty="0" smtClean="0"/>
              <a:t>("output.txt");</a:t>
            </a:r>
          </a:p>
          <a:p>
            <a:pPr>
              <a:buNone/>
            </a:pPr>
            <a:r>
              <a:rPr lang="en-US" sz="1400" dirty="0" smtClean="0"/>
              <a:t>         </a:t>
            </a:r>
          </a:p>
          <a:p>
            <a:pPr>
              <a:buNone/>
            </a:pPr>
            <a:r>
              <a:rPr lang="en-US" sz="1400" dirty="0" smtClean="0"/>
              <a:t>         int c;</a:t>
            </a:r>
          </a:p>
          <a:p>
            <a:pPr>
              <a:buNone/>
            </a:pPr>
            <a:r>
              <a:rPr lang="en-US" sz="1400" dirty="0" smtClean="0"/>
              <a:t>         while ((c = </a:t>
            </a:r>
            <a:r>
              <a:rPr lang="en-US" sz="1400" dirty="0" err="1" smtClean="0"/>
              <a:t>in.read</a:t>
            </a:r>
            <a:r>
              <a:rPr lang="en-US" sz="1400" dirty="0" smtClean="0"/>
              <a:t>()) != -1) {</a:t>
            </a:r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out.write</a:t>
            </a:r>
            <a:r>
              <a:rPr lang="en-US" sz="1400" dirty="0" smtClean="0"/>
              <a:t>(c);</a:t>
            </a:r>
          </a:p>
          <a:p>
            <a:pPr>
              <a:buNone/>
            </a:pPr>
            <a:r>
              <a:rPr lang="en-US" sz="1400" dirty="0" smtClean="0"/>
              <a:t>         }</a:t>
            </a:r>
          </a:p>
          <a:p>
            <a:pPr>
              <a:buNone/>
            </a:pPr>
            <a:r>
              <a:rPr lang="en-US" sz="1400" dirty="0" smtClean="0"/>
              <a:t>      }finally {</a:t>
            </a:r>
          </a:p>
          <a:p>
            <a:pPr>
              <a:buNone/>
            </a:pPr>
            <a:r>
              <a:rPr lang="en-US" sz="1400" dirty="0" smtClean="0"/>
              <a:t>         if (in != null) {</a:t>
            </a:r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in.close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  }</a:t>
            </a:r>
          </a:p>
          <a:p>
            <a:pPr>
              <a:buNone/>
            </a:pPr>
            <a:r>
              <a:rPr lang="en-US" sz="1400" dirty="0" smtClean="0"/>
              <a:t>         if (out != null) {</a:t>
            </a:r>
          </a:p>
          <a:p>
            <a:pPr>
              <a:buNone/>
            </a:pPr>
            <a:r>
              <a:rPr lang="en-US" sz="1400" dirty="0" smtClean="0"/>
              <a:t>            </a:t>
            </a:r>
            <a:r>
              <a:rPr lang="en-US" sz="1400" dirty="0" err="1" smtClean="0"/>
              <a:t>out.close</a:t>
            </a:r>
            <a:r>
              <a:rPr lang="en-US" sz="1400" dirty="0" smtClean="0"/>
              <a:t>();</a:t>
            </a:r>
          </a:p>
          <a:p>
            <a:pPr>
              <a:buNone/>
            </a:pPr>
            <a:r>
              <a:rPr lang="en-US" sz="1400" dirty="0" smtClean="0"/>
              <a:t>         }</a:t>
            </a:r>
          </a:p>
          <a:p>
            <a:pPr>
              <a:buNone/>
            </a:pPr>
            <a:r>
              <a:rPr lang="en-US" sz="1400" dirty="0" smtClean="0"/>
              <a:t>      }</a:t>
            </a:r>
          </a:p>
          <a:p>
            <a:pPr>
              <a:buNone/>
            </a:pPr>
            <a:r>
              <a:rPr lang="en-US" sz="1400" dirty="0" smtClean="0"/>
              <a:t>   }</a:t>
            </a:r>
          </a:p>
          <a:p>
            <a:pPr>
              <a:buNone/>
            </a:pPr>
            <a:r>
              <a:rPr lang="en-US" sz="1400" dirty="0" smtClean="0"/>
              <a:t>}</a:t>
            </a:r>
            <a:endParaRPr lang="en-US" sz="1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6043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Character Streams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Java </a:t>
            </a:r>
            <a:r>
              <a:rPr lang="en-US" b="1" dirty="0" smtClean="0"/>
              <a:t>Character</a:t>
            </a:r>
            <a:r>
              <a:rPr lang="en-US" dirty="0" smtClean="0"/>
              <a:t> streams are used to perform input and output for 16-bit </a:t>
            </a:r>
            <a:r>
              <a:rPr lang="en-US" dirty="0" err="1" smtClean="0"/>
              <a:t>unicode</a:t>
            </a:r>
            <a:r>
              <a:rPr lang="en-US" dirty="0" smtClean="0"/>
              <a:t>. </a:t>
            </a:r>
          </a:p>
          <a:p>
            <a:r>
              <a:rPr lang="en-US" b="1" dirty="0" err="1" smtClean="0"/>
              <a:t>FileReader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dirty="0" err="1" smtClean="0"/>
              <a:t>FileWriter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Reads / Writes two bytes at a time.</a:t>
            </a:r>
          </a:p>
          <a:p>
            <a:r>
              <a:rPr lang="en-US" dirty="0" smtClean="0"/>
              <a:t>Input and output done with stream classes automatically translates to and from the local character set (internationalization ). So, more convenient than Byte Streams.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Character Streams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9154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i="1" dirty="0" smtClean="0"/>
              <a:t>import java.io.*;</a:t>
            </a:r>
          </a:p>
          <a:p>
            <a:pPr>
              <a:buNone/>
            </a:pPr>
            <a:r>
              <a:rPr lang="en-US" sz="1400" i="1" dirty="0" smtClean="0"/>
              <a:t>public class </a:t>
            </a:r>
            <a:r>
              <a:rPr lang="en-US" sz="1400" i="1" dirty="0" err="1" smtClean="0"/>
              <a:t>CopyFile</a:t>
            </a:r>
            <a:r>
              <a:rPr lang="en-US" sz="1400" i="1" dirty="0" smtClean="0"/>
              <a:t> {</a:t>
            </a:r>
          </a:p>
          <a:p>
            <a:pPr>
              <a:buNone/>
            </a:pPr>
            <a:r>
              <a:rPr lang="en-US" sz="1400" i="1" dirty="0" smtClean="0"/>
              <a:t>   public static void main(String </a:t>
            </a:r>
            <a:r>
              <a:rPr lang="en-US" sz="1400" i="1" dirty="0" err="1" smtClean="0"/>
              <a:t>args</a:t>
            </a:r>
            <a:r>
              <a:rPr lang="en-US" sz="1400" i="1" dirty="0" smtClean="0"/>
              <a:t>[]) throws </a:t>
            </a:r>
            <a:r>
              <a:rPr lang="en-US" sz="1400" i="1" dirty="0" err="1" smtClean="0"/>
              <a:t>IOException</a:t>
            </a:r>
            <a:r>
              <a:rPr lang="en-US" sz="1400" i="1" dirty="0" smtClean="0"/>
              <a:t>  {</a:t>
            </a:r>
          </a:p>
          <a:p>
            <a:pPr>
              <a:buNone/>
            </a:pPr>
            <a:r>
              <a:rPr lang="en-US" sz="1400" i="1" dirty="0" smtClean="0"/>
              <a:t>      </a:t>
            </a:r>
            <a:r>
              <a:rPr lang="en-US" sz="1400" i="1" dirty="0" err="1" smtClean="0"/>
              <a:t>FileReader</a:t>
            </a:r>
            <a:r>
              <a:rPr lang="en-US" sz="1400" i="1" dirty="0" smtClean="0"/>
              <a:t> in = null;</a:t>
            </a:r>
          </a:p>
          <a:p>
            <a:pPr>
              <a:buNone/>
            </a:pPr>
            <a:r>
              <a:rPr lang="en-US" sz="1400" i="1" dirty="0" smtClean="0"/>
              <a:t>      </a:t>
            </a:r>
            <a:r>
              <a:rPr lang="en-US" sz="1400" i="1" dirty="0" err="1" smtClean="0"/>
              <a:t>FileWriter</a:t>
            </a:r>
            <a:r>
              <a:rPr lang="en-US" sz="1400" i="1" dirty="0" smtClean="0"/>
              <a:t> out = null;</a:t>
            </a:r>
          </a:p>
          <a:p>
            <a:pPr>
              <a:buNone/>
            </a:pPr>
            <a:r>
              <a:rPr lang="en-US" sz="1400" i="1" dirty="0" smtClean="0"/>
              <a:t>      try {</a:t>
            </a:r>
          </a:p>
          <a:p>
            <a:pPr>
              <a:buNone/>
            </a:pPr>
            <a:r>
              <a:rPr lang="en-US" sz="1400" i="1" dirty="0" smtClean="0"/>
              <a:t>         in = new </a:t>
            </a:r>
            <a:r>
              <a:rPr lang="en-US" sz="1400" i="1" dirty="0" err="1" smtClean="0"/>
              <a:t>FileReader</a:t>
            </a:r>
            <a:r>
              <a:rPr lang="en-US" sz="1400" i="1" dirty="0" smtClean="0"/>
              <a:t>("input.txt");</a:t>
            </a:r>
          </a:p>
          <a:p>
            <a:pPr>
              <a:buNone/>
            </a:pPr>
            <a:r>
              <a:rPr lang="en-US" sz="1400" i="1" dirty="0" smtClean="0"/>
              <a:t>         out = new </a:t>
            </a:r>
            <a:r>
              <a:rPr lang="en-US" sz="1400" i="1" dirty="0" err="1" smtClean="0"/>
              <a:t>FileWriter</a:t>
            </a:r>
            <a:r>
              <a:rPr lang="en-US" sz="1400" i="1" dirty="0" smtClean="0"/>
              <a:t>("output.txt");</a:t>
            </a:r>
          </a:p>
          <a:p>
            <a:pPr>
              <a:buNone/>
            </a:pPr>
            <a:r>
              <a:rPr lang="en-US" sz="1400" i="1" dirty="0" smtClean="0"/>
              <a:t>         </a:t>
            </a:r>
          </a:p>
          <a:p>
            <a:pPr>
              <a:buNone/>
            </a:pPr>
            <a:r>
              <a:rPr lang="en-US" sz="1400" i="1" dirty="0" smtClean="0"/>
              <a:t>         int c;</a:t>
            </a:r>
          </a:p>
          <a:p>
            <a:pPr>
              <a:buNone/>
            </a:pPr>
            <a:r>
              <a:rPr lang="en-US" sz="1400" i="1" dirty="0" smtClean="0"/>
              <a:t>         while ((c = </a:t>
            </a:r>
            <a:r>
              <a:rPr lang="en-US" sz="1400" i="1" dirty="0" err="1" smtClean="0"/>
              <a:t>in.read</a:t>
            </a:r>
            <a:r>
              <a:rPr lang="en-US" sz="1400" i="1" dirty="0" smtClean="0"/>
              <a:t>()) != -1) {</a:t>
            </a:r>
          </a:p>
          <a:p>
            <a:pPr>
              <a:buNone/>
            </a:pPr>
            <a:r>
              <a:rPr lang="en-US" sz="1400" i="1" dirty="0" smtClean="0"/>
              <a:t>            </a:t>
            </a:r>
            <a:r>
              <a:rPr lang="en-US" sz="1400" i="1" dirty="0" err="1" smtClean="0"/>
              <a:t>out.write</a:t>
            </a:r>
            <a:r>
              <a:rPr lang="en-US" sz="1400" i="1" dirty="0" smtClean="0"/>
              <a:t>(c);</a:t>
            </a:r>
          </a:p>
          <a:p>
            <a:pPr>
              <a:buNone/>
            </a:pPr>
            <a:r>
              <a:rPr lang="en-US" sz="1400" i="1" dirty="0" smtClean="0"/>
              <a:t>         }</a:t>
            </a:r>
          </a:p>
          <a:p>
            <a:pPr>
              <a:buNone/>
            </a:pPr>
            <a:r>
              <a:rPr lang="en-US" sz="1400" i="1" dirty="0" smtClean="0"/>
              <a:t>      }finally {</a:t>
            </a:r>
          </a:p>
          <a:p>
            <a:pPr>
              <a:buNone/>
            </a:pPr>
            <a:r>
              <a:rPr lang="en-US" sz="1400" i="1" dirty="0" smtClean="0"/>
              <a:t>         if (in != null) {</a:t>
            </a:r>
          </a:p>
          <a:p>
            <a:pPr>
              <a:buNone/>
            </a:pPr>
            <a:r>
              <a:rPr lang="en-US" sz="1400" i="1" dirty="0" smtClean="0"/>
              <a:t>            </a:t>
            </a:r>
            <a:r>
              <a:rPr lang="en-US" sz="1400" i="1" dirty="0" err="1" smtClean="0"/>
              <a:t>in.close</a:t>
            </a:r>
            <a:r>
              <a:rPr lang="en-US" sz="1400" i="1" dirty="0" smtClean="0"/>
              <a:t>();</a:t>
            </a:r>
          </a:p>
          <a:p>
            <a:pPr>
              <a:buNone/>
            </a:pPr>
            <a:r>
              <a:rPr lang="en-US" sz="1400" i="1" dirty="0" smtClean="0"/>
              <a:t>         }</a:t>
            </a:r>
          </a:p>
          <a:p>
            <a:pPr>
              <a:buNone/>
            </a:pPr>
            <a:r>
              <a:rPr lang="en-US" sz="1400" i="1" dirty="0" smtClean="0"/>
              <a:t>         if (out != null) {</a:t>
            </a:r>
          </a:p>
          <a:p>
            <a:pPr>
              <a:buNone/>
            </a:pPr>
            <a:r>
              <a:rPr lang="en-US" sz="1400" i="1" dirty="0" smtClean="0"/>
              <a:t>            </a:t>
            </a:r>
            <a:r>
              <a:rPr lang="en-US" sz="1400" i="1" dirty="0" err="1" smtClean="0"/>
              <a:t>out.close</a:t>
            </a:r>
            <a:r>
              <a:rPr lang="en-US" sz="1400" i="1" dirty="0" smtClean="0"/>
              <a:t>();</a:t>
            </a:r>
          </a:p>
          <a:p>
            <a:pPr>
              <a:buNone/>
            </a:pPr>
            <a:r>
              <a:rPr lang="en-US" sz="1400" i="1" dirty="0" smtClean="0"/>
              <a:t>         }</a:t>
            </a:r>
          </a:p>
          <a:p>
            <a:pPr>
              <a:buNone/>
            </a:pPr>
            <a:r>
              <a:rPr lang="en-US" sz="1400" i="1" dirty="0" smtClean="0"/>
              <a:t>      }</a:t>
            </a:r>
          </a:p>
          <a:p>
            <a:pPr>
              <a:buNone/>
            </a:pPr>
            <a:r>
              <a:rPr lang="en-US" sz="1400" i="1" dirty="0" smtClean="0"/>
              <a:t>   }</a:t>
            </a:r>
          </a:p>
          <a:p>
            <a:pPr>
              <a:buNone/>
            </a:pPr>
            <a:r>
              <a:rPr lang="en-US" sz="1400" i="1" dirty="0" smtClean="0"/>
              <a:t>}</a:t>
            </a:r>
          </a:p>
          <a:p>
            <a:pPr>
              <a:buNone/>
            </a:pPr>
            <a:endParaRPr lang="en-US" sz="12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Reading File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i="1" dirty="0" smtClean="0"/>
              <a:t>import java.io.*;</a:t>
            </a:r>
          </a:p>
          <a:p>
            <a:pPr>
              <a:buNone/>
            </a:pPr>
            <a:r>
              <a:rPr lang="en-US" sz="1200" i="1" dirty="0" smtClean="0"/>
              <a:t>public class </a:t>
            </a:r>
            <a:r>
              <a:rPr lang="en-US" sz="1200" i="1" dirty="0" err="1" smtClean="0"/>
              <a:t>ReadFileExample</a:t>
            </a:r>
            <a:r>
              <a:rPr lang="en-US" sz="1200" i="1" dirty="0" smtClean="0"/>
              <a:t>  {</a:t>
            </a:r>
          </a:p>
          <a:p>
            <a:pPr>
              <a:buNone/>
            </a:pPr>
            <a:r>
              <a:rPr lang="en-US" sz="1200" i="1" dirty="0" smtClean="0"/>
              <a:t>	public static void main(String[] </a:t>
            </a:r>
            <a:r>
              <a:rPr lang="en-US" sz="1200" i="1" dirty="0" err="1" smtClean="0"/>
              <a:t>args</a:t>
            </a:r>
            <a:r>
              <a:rPr lang="en-US" sz="1200" i="1" dirty="0" smtClean="0"/>
              <a:t>) {</a:t>
            </a:r>
          </a:p>
          <a:p>
            <a:pPr>
              <a:buNone/>
            </a:pPr>
            <a:r>
              <a:rPr lang="en-US" sz="1200" i="1" dirty="0" smtClean="0"/>
              <a:t>		File </a:t>
            </a:r>
            <a:r>
              <a:rPr lang="en-US" sz="1200" i="1" dirty="0" err="1" smtClean="0"/>
              <a:t>file</a:t>
            </a:r>
            <a:r>
              <a:rPr lang="en-US" sz="1200" i="1" dirty="0" smtClean="0"/>
              <a:t> = new File("D:/robots.txt");</a:t>
            </a:r>
          </a:p>
          <a:p>
            <a:pPr>
              <a:buNone/>
            </a:pPr>
            <a:r>
              <a:rPr lang="en-US" sz="1200" i="1" dirty="0" smtClean="0"/>
              <a:t>		</a:t>
            </a:r>
            <a:r>
              <a:rPr lang="en-US" sz="1200" i="1" dirty="0" err="1" smtClean="0"/>
              <a:t>FileInputStream</a:t>
            </a:r>
            <a:r>
              <a:rPr lang="en-US" sz="1200" i="1" dirty="0" smtClean="0"/>
              <a:t> </a:t>
            </a:r>
            <a:r>
              <a:rPr lang="en-US" sz="1200" i="1" dirty="0" err="1" smtClean="0"/>
              <a:t>fis</a:t>
            </a:r>
            <a:r>
              <a:rPr lang="en-US" sz="1200" i="1" dirty="0" smtClean="0"/>
              <a:t> = null;</a:t>
            </a:r>
          </a:p>
          <a:p>
            <a:pPr>
              <a:buNone/>
            </a:pPr>
            <a:r>
              <a:rPr lang="en-US" sz="1200" i="1" dirty="0" smtClean="0"/>
              <a:t>		try {</a:t>
            </a:r>
          </a:p>
          <a:p>
            <a:pPr>
              <a:buNone/>
            </a:pPr>
            <a:r>
              <a:rPr lang="en-US" sz="1200" i="1" dirty="0" smtClean="0"/>
              <a:t>			</a:t>
            </a:r>
            <a:r>
              <a:rPr lang="en-US" sz="1200" i="1" dirty="0" err="1" smtClean="0"/>
              <a:t>fis</a:t>
            </a:r>
            <a:r>
              <a:rPr lang="en-US" sz="1200" i="1" dirty="0" smtClean="0"/>
              <a:t> = new </a:t>
            </a:r>
            <a:r>
              <a:rPr lang="en-US" sz="1200" i="1" dirty="0" err="1" smtClean="0"/>
              <a:t>FileInputStream</a:t>
            </a:r>
            <a:r>
              <a:rPr lang="en-US" sz="1200" i="1" dirty="0" smtClean="0"/>
              <a:t>(file);</a:t>
            </a:r>
          </a:p>
          <a:p>
            <a:pPr>
              <a:buNone/>
            </a:pPr>
            <a:endParaRPr lang="en-US" sz="1200" i="1" dirty="0" smtClean="0"/>
          </a:p>
          <a:p>
            <a:pPr>
              <a:buNone/>
            </a:pPr>
            <a:r>
              <a:rPr lang="en-US" sz="1200" i="1" dirty="0" smtClean="0"/>
              <a:t>			</a:t>
            </a:r>
            <a:r>
              <a:rPr lang="en-US" sz="1200" i="1" dirty="0" err="1" smtClean="0"/>
              <a:t>System.out.println</a:t>
            </a:r>
            <a:r>
              <a:rPr lang="en-US" sz="1200" i="1" dirty="0" smtClean="0"/>
              <a:t>("Total file size to read (in bytes) : "</a:t>
            </a:r>
          </a:p>
          <a:p>
            <a:pPr>
              <a:buNone/>
            </a:pPr>
            <a:r>
              <a:rPr lang="en-US" sz="1200" i="1" dirty="0" smtClean="0"/>
              <a:t>				+ </a:t>
            </a:r>
            <a:r>
              <a:rPr lang="en-US" sz="1200" i="1" dirty="0" err="1" smtClean="0"/>
              <a:t>fis.available</a:t>
            </a:r>
            <a:r>
              <a:rPr lang="en-US" sz="1200" i="1" dirty="0" smtClean="0"/>
              <a:t>());</a:t>
            </a:r>
          </a:p>
          <a:p>
            <a:pPr>
              <a:buNone/>
            </a:pPr>
            <a:r>
              <a:rPr lang="en-US" sz="1200" i="1" dirty="0" smtClean="0"/>
              <a:t>			int content;</a:t>
            </a:r>
          </a:p>
          <a:p>
            <a:pPr>
              <a:buNone/>
            </a:pPr>
            <a:r>
              <a:rPr lang="en-US" sz="1200" i="1" dirty="0" smtClean="0"/>
              <a:t>			while ((content = </a:t>
            </a:r>
            <a:r>
              <a:rPr lang="en-US" sz="1200" i="1" dirty="0" err="1" smtClean="0"/>
              <a:t>fis.read</a:t>
            </a:r>
            <a:r>
              <a:rPr lang="en-US" sz="1200" i="1" dirty="0" smtClean="0"/>
              <a:t>()) != -1) {</a:t>
            </a:r>
          </a:p>
          <a:p>
            <a:pPr>
              <a:buNone/>
            </a:pPr>
            <a:r>
              <a:rPr lang="en-US" sz="1200" i="1" dirty="0" smtClean="0"/>
              <a:t>				// convert to char and display it</a:t>
            </a:r>
          </a:p>
          <a:p>
            <a:pPr>
              <a:buNone/>
            </a:pPr>
            <a:r>
              <a:rPr lang="en-US" sz="1200" i="1" dirty="0" smtClean="0"/>
              <a:t>				</a:t>
            </a:r>
            <a:r>
              <a:rPr lang="en-US" sz="1200" i="1" dirty="0" err="1" smtClean="0"/>
              <a:t>System.out.print</a:t>
            </a:r>
            <a:r>
              <a:rPr lang="en-US" sz="1200" i="1" dirty="0" smtClean="0"/>
              <a:t>((char) content);</a:t>
            </a:r>
          </a:p>
          <a:p>
            <a:pPr>
              <a:buNone/>
            </a:pPr>
            <a:r>
              <a:rPr lang="en-US" sz="1200" i="1" dirty="0" smtClean="0"/>
              <a:t>			}</a:t>
            </a:r>
          </a:p>
          <a:p>
            <a:pPr>
              <a:buNone/>
            </a:pPr>
            <a:r>
              <a:rPr lang="en-US" sz="1200" i="1" dirty="0" smtClean="0"/>
              <a:t>		} catch (</a:t>
            </a:r>
            <a:r>
              <a:rPr lang="en-US" sz="1200" i="1" dirty="0" err="1" smtClean="0"/>
              <a:t>IOException</a:t>
            </a:r>
            <a:r>
              <a:rPr lang="en-US" sz="1200" i="1" dirty="0" smtClean="0"/>
              <a:t> e) {</a:t>
            </a:r>
          </a:p>
          <a:p>
            <a:pPr>
              <a:buNone/>
            </a:pPr>
            <a:r>
              <a:rPr lang="en-US" sz="1200" i="1" dirty="0" smtClean="0"/>
              <a:t>			</a:t>
            </a:r>
            <a:r>
              <a:rPr lang="en-US" sz="1200" i="1" dirty="0" err="1" smtClean="0"/>
              <a:t>e.printStackTrace</a:t>
            </a:r>
            <a:r>
              <a:rPr lang="en-US" sz="1200" i="1" dirty="0" smtClean="0"/>
              <a:t>();</a:t>
            </a:r>
          </a:p>
          <a:p>
            <a:pPr>
              <a:buNone/>
            </a:pPr>
            <a:r>
              <a:rPr lang="en-US" sz="1200" i="1" dirty="0" smtClean="0"/>
              <a:t>		} finally {</a:t>
            </a:r>
          </a:p>
          <a:p>
            <a:pPr>
              <a:buNone/>
            </a:pPr>
            <a:r>
              <a:rPr lang="en-US" sz="1200" i="1" dirty="0" smtClean="0"/>
              <a:t>			try {</a:t>
            </a:r>
          </a:p>
          <a:p>
            <a:pPr>
              <a:buNone/>
            </a:pPr>
            <a:r>
              <a:rPr lang="en-US" sz="1200" i="1" dirty="0" smtClean="0"/>
              <a:t>				if (</a:t>
            </a:r>
            <a:r>
              <a:rPr lang="en-US" sz="1200" i="1" dirty="0" err="1" smtClean="0"/>
              <a:t>fis</a:t>
            </a:r>
            <a:r>
              <a:rPr lang="en-US" sz="1200" i="1" dirty="0" smtClean="0"/>
              <a:t> != null)</a:t>
            </a:r>
          </a:p>
          <a:p>
            <a:pPr>
              <a:buNone/>
            </a:pPr>
            <a:r>
              <a:rPr lang="en-US" sz="1200" i="1" dirty="0" smtClean="0"/>
              <a:t>					</a:t>
            </a:r>
            <a:r>
              <a:rPr lang="en-US" sz="1200" i="1" dirty="0" err="1" smtClean="0"/>
              <a:t>fis.close</a:t>
            </a:r>
            <a:r>
              <a:rPr lang="en-US" sz="1200" i="1" dirty="0" smtClean="0"/>
              <a:t>();</a:t>
            </a:r>
          </a:p>
          <a:p>
            <a:pPr>
              <a:buNone/>
            </a:pPr>
            <a:r>
              <a:rPr lang="en-US" sz="1200" i="1" dirty="0" smtClean="0"/>
              <a:t>			} catch (</a:t>
            </a:r>
            <a:r>
              <a:rPr lang="en-US" sz="1200" i="1" dirty="0" err="1" smtClean="0"/>
              <a:t>IOException</a:t>
            </a:r>
            <a:r>
              <a:rPr lang="en-US" sz="1200" i="1" dirty="0" smtClean="0"/>
              <a:t> ex) {</a:t>
            </a:r>
          </a:p>
          <a:p>
            <a:pPr>
              <a:buNone/>
            </a:pPr>
            <a:r>
              <a:rPr lang="en-US" sz="1200" i="1" dirty="0" smtClean="0"/>
              <a:t>				</a:t>
            </a:r>
            <a:r>
              <a:rPr lang="en-US" sz="1200" i="1" dirty="0" err="1" smtClean="0"/>
              <a:t>ex.printStackTrace</a:t>
            </a:r>
            <a:r>
              <a:rPr lang="en-US" sz="1200" i="1" dirty="0" smtClean="0"/>
              <a:t>();</a:t>
            </a:r>
          </a:p>
          <a:p>
            <a:pPr>
              <a:buNone/>
            </a:pPr>
            <a:r>
              <a:rPr lang="en-US" sz="1200" i="1" dirty="0" smtClean="0"/>
              <a:t>			}</a:t>
            </a:r>
          </a:p>
          <a:p>
            <a:pPr>
              <a:buNone/>
            </a:pPr>
            <a:r>
              <a:rPr lang="en-US" sz="1200" i="1" dirty="0" smtClean="0"/>
              <a:t>		}</a:t>
            </a:r>
          </a:p>
          <a:p>
            <a:pPr>
              <a:buNone/>
            </a:pPr>
            <a:r>
              <a:rPr lang="en-US" sz="1200" i="1" dirty="0" smtClean="0"/>
              <a:t>	}</a:t>
            </a:r>
          </a:p>
          <a:p>
            <a:pPr>
              <a:buNone/>
            </a:pPr>
            <a:r>
              <a:rPr lang="en-US" sz="1200" i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Writing to File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6019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i="1" dirty="0" smtClean="0"/>
              <a:t>import java.io..*;</a:t>
            </a:r>
          </a:p>
          <a:p>
            <a:pPr>
              <a:buNone/>
            </a:pPr>
            <a:r>
              <a:rPr lang="en-US" sz="1200" i="1" dirty="0" smtClean="0"/>
              <a:t>public class </a:t>
            </a:r>
            <a:r>
              <a:rPr lang="en-US" sz="1200" i="1" dirty="0" err="1" smtClean="0"/>
              <a:t>WriteFileExample</a:t>
            </a:r>
            <a:r>
              <a:rPr lang="en-US" sz="1200" i="1" dirty="0" smtClean="0"/>
              <a:t> {</a:t>
            </a:r>
          </a:p>
          <a:p>
            <a:pPr>
              <a:buNone/>
            </a:pPr>
            <a:r>
              <a:rPr lang="en-US" sz="1200" i="1" dirty="0" smtClean="0"/>
              <a:t>	public static void main(String[] </a:t>
            </a:r>
            <a:r>
              <a:rPr lang="en-US" sz="1200" i="1" dirty="0" err="1" smtClean="0"/>
              <a:t>args</a:t>
            </a:r>
            <a:r>
              <a:rPr lang="en-US" sz="1200" i="1" dirty="0" smtClean="0"/>
              <a:t>) {</a:t>
            </a:r>
          </a:p>
          <a:p>
            <a:pPr>
              <a:buNone/>
            </a:pPr>
            <a:r>
              <a:rPr lang="en-US" sz="1200" i="1" dirty="0" smtClean="0"/>
              <a:t>		</a:t>
            </a:r>
            <a:r>
              <a:rPr lang="en-US" sz="1200" i="1" dirty="0" err="1" smtClean="0"/>
              <a:t>FileOutputStream</a:t>
            </a:r>
            <a:r>
              <a:rPr lang="en-US" sz="1200" i="1" dirty="0" smtClean="0"/>
              <a:t> fop = null;</a:t>
            </a:r>
          </a:p>
          <a:p>
            <a:pPr>
              <a:buNone/>
            </a:pPr>
            <a:r>
              <a:rPr lang="en-US" sz="1200" i="1" dirty="0" smtClean="0"/>
              <a:t>		File </a:t>
            </a:r>
            <a:r>
              <a:rPr lang="en-US" sz="1200" i="1" dirty="0" err="1" smtClean="0"/>
              <a:t>file</a:t>
            </a:r>
            <a:r>
              <a:rPr lang="en-US" sz="1200" i="1" dirty="0" smtClean="0"/>
              <a:t>;</a:t>
            </a:r>
          </a:p>
          <a:p>
            <a:pPr>
              <a:buNone/>
            </a:pPr>
            <a:r>
              <a:rPr lang="en-US" sz="1200" i="1" dirty="0" smtClean="0"/>
              <a:t>		String content = "This is the text content";</a:t>
            </a:r>
          </a:p>
          <a:p>
            <a:pPr>
              <a:buNone/>
            </a:pPr>
            <a:r>
              <a:rPr lang="en-US" sz="1200" i="1" dirty="0" smtClean="0"/>
              <a:t>		try {</a:t>
            </a:r>
          </a:p>
          <a:p>
            <a:pPr>
              <a:buNone/>
            </a:pPr>
            <a:r>
              <a:rPr lang="en-US" sz="1200" i="1" dirty="0" smtClean="0"/>
              <a:t>			file = new File("d:/newfile.txt");</a:t>
            </a:r>
          </a:p>
          <a:p>
            <a:pPr>
              <a:buNone/>
            </a:pPr>
            <a:r>
              <a:rPr lang="en-US" sz="1200" i="1" dirty="0" smtClean="0"/>
              <a:t>			fop = new </a:t>
            </a:r>
            <a:r>
              <a:rPr lang="en-US" sz="1200" i="1" dirty="0" err="1" smtClean="0"/>
              <a:t>FileOutputStream</a:t>
            </a:r>
            <a:r>
              <a:rPr lang="en-US" sz="1200" i="1" dirty="0" smtClean="0"/>
              <a:t>(file);</a:t>
            </a:r>
          </a:p>
          <a:p>
            <a:pPr>
              <a:buNone/>
            </a:pPr>
            <a:r>
              <a:rPr lang="en-US" sz="1200" i="1" dirty="0" smtClean="0"/>
              <a:t>			// if file </a:t>
            </a:r>
            <a:r>
              <a:rPr lang="en-US" sz="1200" i="1" dirty="0" err="1" smtClean="0"/>
              <a:t>doesnt</a:t>
            </a:r>
            <a:r>
              <a:rPr lang="en-US" sz="1200" i="1" dirty="0" smtClean="0"/>
              <a:t> exists, then create it</a:t>
            </a:r>
          </a:p>
          <a:p>
            <a:pPr>
              <a:buNone/>
            </a:pPr>
            <a:r>
              <a:rPr lang="en-US" sz="1200" i="1" dirty="0" smtClean="0"/>
              <a:t>			if (!</a:t>
            </a:r>
            <a:r>
              <a:rPr lang="en-US" sz="1200" i="1" dirty="0" err="1" smtClean="0"/>
              <a:t>file.exists</a:t>
            </a:r>
            <a:r>
              <a:rPr lang="en-US" sz="1200" i="1" dirty="0" smtClean="0"/>
              <a:t>()) {</a:t>
            </a:r>
          </a:p>
          <a:p>
            <a:pPr>
              <a:buNone/>
            </a:pPr>
            <a:r>
              <a:rPr lang="en-US" sz="1200" i="1" dirty="0" smtClean="0"/>
              <a:t>				</a:t>
            </a:r>
            <a:r>
              <a:rPr lang="en-US" sz="1200" i="1" dirty="0" err="1" smtClean="0"/>
              <a:t>file.createNewFile</a:t>
            </a:r>
            <a:r>
              <a:rPr lang="en-US" sz="1200" i="1" dirty="0" smtClean="0"/>
              <a:t>();</a:t>
            </a:r>
          </a:p>
          <a:p>
            <a:pPr>
              <a:buNone/>
            </a:pPr>
            <a:r>
              <a:rPr lang="en-US" sz="1200" i="1" dirty="0" smtClean="0"/>
              <a:t>			}</a:t>
            </a:r>
          </a:p>
          <a:p>
            <a:pPr>
              <a:buNone/>
            </a:pPr>
            <a:r>
              <a:rPr lang="en-US" sz="1200" i="1" dirty="0" smtClean="0"/>
              <a:t>			// get the content in bytes</a:t>
            </a:r>
          </a:p>
          <a:p>
            <a:pPr>
              <a:buNone/>
            </a:pPr>
            <a:r>
              <a:rPr lang="en-US" sz="1200" i="1" dirty="0" smtClean="0"/>
              <a:t>			byte[] </a:t>
            </a:r>
            <a:r>
              <a:rPr lang="en-US" sz="1200" i="1" dirty="0" err="1" smtClean="0"/>
              <a:t>contentInBytes</a:t>
            </a:r>
            <a:r>
              <a:rPr lang="en-US" sz="1200" i="1" dirty="0" smtClean="0"/>
              <a:t> = </a:t>
            </a:r>
            <a:r>
              <a:rPr lang="en-US" sz="1200" i="1" dirty="0" err="1" smtClean="0"/>
              <a:t>content.getBytes</a:t>
            </a:r>
            <a:r>
              <a:rPr lang="en-US" sz="1200" i="1" dirty="0" smtClean="0"/>
              <a:t>();</a:t>
            </a:r>
          </a:p>
          <a:p>
            <a:pPr>
              <a:buNone/>
            </a:pPr>
            <a:r>
              <a:rPr lang="en-US" sz="1200" i="1" dirty="0" smtClean="0"/>
              <a:t>			</a:t>
            </a:r>
            <a:r>
              <a:rPr lang="en-US" sz="1200" i="1" dirty="0" err="1" smtClean="0"/>
              <a:t>fop.write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contentInBytes</a:t>
            </a:r>
            <a:r>
              <a:rPr lang="en-US" sz="1200" i="1" dirty="0" smtClean="0"/>
              <a:t>);</a:t>
            </a:r>
          </a:p>
          <a:p>
            <a:pPr>
              <a:buNone/>
            </a:pPr>
            <a:r>
              <a:rPr lang="en-US" sz="1200" i="1" dirty="0" smtClean="0"/>
              <a:t>			</a:t>
            </a:r>
            <a:r>
              <a:rPr lang="en-US" sz="1200" i="1" dirty="0" err="1" smtClean="0"/>
              <a:t>fop.flush</a:t>
            </a:r>
            <a:r>
              <a:rPr lang="en-US" sz="1200" i="1" dirty="0" smtClean="0"/>
              <a:t>();</a:t>
            </a:r>
          </a:p>
          <a:p>
            <a:pPr>
              <a:buNone/>
            </a:pPr>
            <a:r>
              <a:rPr lang="en-US" sz="1200" i="1" dirty="0" smtClean="0"/>
              <a:t>			</a:t>
            </a:r>
            <a:r>
              <a:rPr lang="en-US" sz="1200" i="1" dirty="0" err="1" smtClean="0"/>
              <a:t>fop.close</a:t>
            </a:r>
            <a:r>
              <a:rPr lang="en-US" sz="1200" i="1" dirty="0" smtClean="0"/>
              <a:t>();</a:t>
            </a:r>
          </a:p>
          <a:p>
            <a:pPr>
              <a:buNone/>
            </a:pPr>
            <a:r>
              <a:rPr lang="en-US" sz="1200" i="1" dirty="0" smtClean="0"/>
              <a:t>			</a:t>
            </a:r>
            <a:r>
              <a:rPr lang="en-US" sz="1200" i="1" dirty="0" err="1" smtClean="0"/>
              <a:t>System.out.println</a:t>
            </a:r>
            <a:r>
              <a:rPr lang="en-US" sz="1200" i="1" dirty="0" smtClean="0"/>
              <a:t>("Done");</a:t>
            </a:r>
          </a:p>
          <a:p>
            <a:pPr>
              <a:buNone/>
            </a:pPr>
            <a:r>
              <a:rPr lang="en-US" sz="1200" i="1" dirty="0" smtClean="0"/>
              <a:t>		} catch (</a:t>
            </a:r>
            <a:r>
              <a:rPr lang="en-US" sz="1200" i="1" dirty="0" err="1" smtClean="0"/>
              <a:t>IOException</a:t>
            </a:r>
            <a:r>
              <a:rPr lang="en-US" sz="1200" i="1" dirty="0" smtClean="0"/>
              <a:t> e) {</a:t>
            </a:r>
          </a:p>
          <a:p>
            <a:pPr>
              <a:buNone/>
            </a:pPr>
            <a:r>
              <a:rPr lang="en-US" sz="1200" i="1" dirty="0" smtClean="0"/>
              <a:t>			</a:t>
            </a:r>
            <a:r>
              <a:rPr lang="en-US" sz="1200" i="1" dirty="0" err="1" smtClean="0"/>
              <a:t>e.printStackTrace</a:t>
            </a:r>
            <a:r>
              <a:rPr lang="en-US" sz="1200" i="1" dirty="0" smtClean="0"/>
              <a:t>();</a:t>
            </a:r>
          </a:p>
          <a:p>
            <a:pPr>
              <a:buNone/>
            </a:pPr>
            <a:r>
              <a:rPr lang="en-US" sz="1200" i="1" dirty="0" smtClean="0"/>
              <a:t>		} finally {</a:t>
            </a:r>
          </a:p>
          <a:p>
            <a:pPr>
              <a:buNone/>
            </a:pPr>
            <a:r>
              <a:rPr lang="en-US" sz="1200" i="1" dirty="0" smtClean="0"/>
              <a:t>			try {</a:t>
            </a:r>
          </a:p>
          <a:p>
            <a:pPr>
              <a:buNone/>
            </a:pPr>
            <a:r>
              <a:rPr lang="en-US" sz="1200" i="1" dirty="0" smtClean="0"/>
              <a:t>			</a:t>
            </a:r>
            <a:r>
              <a:rPr lang="en-US" sz="1200" i="1" dirty="0" smtClean="0"/>
              <a:t>	if </a:t>
            </a:r>
            <a:r>
              <a:rPr lang="en-US" sz="1200" i="1" dirty="0" smtClean="0"/>
              <a:t>(fop != null) {</a:t>
            </a:r>
          </a:p>
          <a:p>
            <a:pPr>
              <a:buNone/>
            </a:pPr>
            <a:r>
              <a:rPr lang="en-US" sz="1200" i="1" dirty="0" smtClean="0"/>
              <a:t>					</a:t>
            </a:r>
            <a:r>
              <a:rPr lang="en-US" sz="1200" i="1" dirty="0" err="1" smtClean="0"/>
              <a:t>fop.close</a:t>
            </a:r>
            <a:r>
              <a:rPr lang="en-US" sz="1200" i="1" dirty="0" smtClean="0"/>
              <a:t>();</a:t>
            </a:r>
          </a:p>
          <a:p>
            <a:pPr>
              <a:buNone/>
            </a:pPr>
            <a:r>
              <a:rPr lang="en-US" sz="1200" i="1" dirty="0" smtClean="0"/>
              <a:t>				}</a:t>
            </a:r>
          </a:p>
          <a:p>
            <a:pPr>
              <a:buNone/>
            </a:pPr>
            <a:r>
              <a:rPr lang="en-US" sz="1200" i="1" dirty="0" smtClean="0"/>
              <a:t>			} catch (</a:t>
            </a:r>
            <a:r>
              <a:rPr lang="en-US" sz="1200" i="1" dirty="0" err="1" smtClean="0"/>
              <a:t>IOException</a:t>
            </a:r>
            <a:r>
              <a:rPr lang="en-US" sz="1200" i="1" dirty="0" smtClean="0"/>
              <a:t> e) {</a:t>
            </a:r>
          </a:p>
          <a:p>
            <a:pPr>
              <a:buNone/>
            </a:pPr>
            <a:r>
              <a:rPr lang="en-US" sz="1200" i="1" dirty="0" smtClean="0"/>
              <a:t>				</a:t>
            </a:r>
            <a:r>
              <a:rPr lang="en-US" sz="1200" i="1" dirty="0" err="1" smtClean="0"/>
              <a:t>e.printStackTrace</a:t>
            </a:r>
            <a:r>
              <a:rPr lang="en-US" sz="1200" i="1" dirty="0" smtClean="0"/>
              <a:t>();</a:t>
            </a:r>
          </a:p>
          <a:p>
            <a:pPr>
              <a:buNone/>
            </a:pPr>
            <a:r>
              <a:rPr lang="en-US" sz="1200" i="1" dirty="0" smtClean="0"/>
              <a:t>			}</a:t>
            </a:r>
          </a:p>
          <a:p>
            <a:pPr>
              <a:buNone/>
            </a:pPr>
            <a:r>
              <a:rPr lang="en-US" sz="1200" i="1" dirty="0" smtClean="0"/>
              <a:t>		}</a:t>
            </a:r>
          </a:p>
          <a:p>
            <a:pPr>
              <a:buNone/>
            </a:pPr>
            <a:r>
              <a:rPr lang="en-US" sz="1200" i="1" dirty="0" smtClean="0"/>
              <a:t>	}</a:t>
            </a:r>
          </a:p>
          <a:p>
            <a:pPr>
              <a:buNone/>
            </a:pPr>
            <a:r>
              <a:rPr lang="en-US" sz="1200" i="1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File </a:t>
            </a:r>
            <a:r>
              <a:rPr lang="en-US" b="1" smtClean="0">
                <a:solidFill>
                  <a:srgbClr val="FF0000"/>
                </a:solidFill>
              </a:rPr>
              <a:t>Input Stream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b="1" smtClean="0"/>
              <a:t>	read</a:t>
            </a:r>
            <a:r>
              <a:rPr lang="en-US" sz="3600" b="1" dirty="0" smtClean="0"/>
              <a:t>() method</a:t>
            </a:r>
            <a:endParaRPr lang="en-US" sz="2000" b="1" dirty="0" smtClean="0"/>
          </a:p>
          <a:p>
            <a:r>
              <a:rPr lang="en-US" sz="2400" dirty="0" smtClean="0"/>
              <a:t>Reads a byte of data from this input stream (InputStream class). This method blocks if no input is yet available.</a:t>
            </a:r>
          </a:p>
          <a:p>
            <a:r>
              <a:rPr lang="en-US" sz="2400" dirty="0" smtClean="0"/>
              <a:t>The methods returns the next byte of data, or -1 if the end of the file is reached.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RandomAccessFile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915400" cy="5181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b="1" dirty="0" err="1" smtClean="0"/>
              <a:t>Java.io.RandomAccessFile</a:t>
            </a:r>
            <a:r>
              <a:rPr lang="en-US" sz="2400" dirty="0" smtClean="0"/>
              <a:t> class file behaves like a large array of bytes stored in the file system. </a:t>
            </a:r>
          </a:p>
          <a:p>
            <a:r>
              <a:rPr lang="en-US" sz="2400" dirty="0" smtClean="0"/>
              <a:t>Instances of this class support both reading and writing to a random access file.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RandomAccessFile</a:t>
            </a:r>
            <a:r>
              <a:rPr lang="en-US" sz="2400" b="1" dirty="0" smtClean="0"/>
              <a:t>(File </a:t>
            </a:r>
            <a:r>
              <a:rPr lang="en-US" sz="2400" b="1" dirty="0" err="1" smtClean="0"/>
              <a:t>file</a:t>
            </a:r>
            <a:r>
              <a:rPr lang="en-US" sz="2400" b="1" dirty="0" smtClean="0"/>
              <a:t>, String mode) 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RandomAccessFile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333750" y="3086100"/>
          <a:ext cx="2476500" cy="685800"/>
        </p:xfrm>
        <a:graphic>
          <a:graphicData uri="http://schemas.openxmlformats.org/presentationml/2006/ole">
            <p:oleObj spid="_x0000_s440322" name="Packager Shell Object" showAsIcon="1" r:id="rId3" imgW="247716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File IO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IO_StreamVsCharac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7" y="1447800"/>
            <a:ext cx="8764053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Introduction to Java NIO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410200"/>
          </a:xfrm>
        </p:spPr>
        <p:txBody>
          <a:bodyPr>
            <a:noAutofit/>
          </a:bodyPr>
          <a:lstStyle/>
          <a:p>
            <a:r>
              <a:rPr lang="en-US" sz="2600" dirty="0" smtClean="0"/>
              <a:t>Non-blocking I/O (usually called </a:t>
            </a:r>
            <a:r>
              <a:rPr lang="en-US" sz="2600" b="1" dirty="0" smtClean="0"/>
              <a:t>NIO</a:t>
            </a:r>
            <a:r>
              <a:rPr lang="en-US" sz="2600" dirty="0" smtClean="0"/>
              <a:t>, and sometimes called "New I/O") is a collection of </a:t>
            </a:r>
            <a:r>
              <a:rPr lang="en-US" sz="2600" b="1" dirty="0" smtClean="0"/>
              <a:t>Java</a:t>
            </a:r>
            <a:r>
              <a:rPr lang="en-US" sz="2600" dirty="0" smtClean="0"/>
              <a:t> programming language APIs that offer features for intensive I/O operations. Beginning with version  1.4</a:t>
            </a:r>
          </a:p>
          <a:p>
            <a:r>
              <a:rPr lang="en-US" sz="2600" dirty="0" smtClean="0"/>
              <a:t>It supports a buffer-oriented, channel-based approach to I/O operations.</a:t>
            </a:r>
          </a:p>
          <a:p>
            <a:r>
              <a:rPr lang="en-US" sz="2600" dirty="0" smtClean="0"/>
              <a:t>Package</a:t>
            </a:r>
            <a:r>
              <a:rPr lang="en-US" sz="2600" i="1" dirty="0" smtClean="0"/>
              <a:t> </a:t>
            </a:r>
            <a:r>
              <a:rPr lang="en-US" sz="2600" b="1" i="1" dirty="0" smtClean="0"/>
              <a:t>java.nio </a:t>
            </a:r>
          </a:p>
          <a:p>
            <a:r>
              <a:rPr lang="en-US" sz="2600" dirty="0" smtClean="0"/>
              <a:t>NIO subsystem does not replace the stream-based I/O classes found in </a:t>
            </a:r>
            <a:r>
              <a:rPr lang="en-US" sz="2600" b="1" dirty="0" smtClean="0"/>
              <a:t>java.io.</a:t>
            </a:r>
            <a:endParaRPr lang="en-US" sz="2600" dirty="0" smtClean="0"/>
          </a:p>
          <a:p>
            <a:pPr>
              <a:buNone/>
            </a:pPr>
            <a:r>
              <a:rPr lang="en-US" sz="2600" b="1" dirty="0" smtClean="0"/>
              <a:t>	NIO buffers</a:t>
            </a:r>
          </a:p>
          <a:p>
            <a:r>
              <a:rPr lang="en-US" sz="2600" dirty="0" smtClean="0"/>
              <a:t>NIO data transfer is based on buffers (</a:t>
            </a:r>
            <a:r>
              <a:rPr lang="en-US" sz="2600" dirty="0" err="1" smtClean="0">
                <a:hlinkClick r:id="rId3"/>
              </a:rPr>
              <a:t>java.nio.Buffer</a:t>
            </a:r>
            <a:r>
              <a:rPr lang="en-US" sz="2600" dirty="0" smtClean="0"/>
              <a:t> and related classes). These classes represent a contiguous extent of memory, together with a small number of data transfer operations.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Java Architecture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Java's architecture arises out of four distinct but interrelated technologies: </a:t>
            </a:r>
          </a:p>
          <a:p>
            <a:r>
              <a:rPr lang="en-US" dirty="0" smtClean="0"/>
              <a:t>The Java programming language </a:t>
            </a:r>
          </a:p>
          <a:p>
            <a:r>
              <a:rPr lang="en-US" dirty="0" smtClean="0"/>
              <a:t>The Java class file format </a:t>
            </a:r>
          </a:p>
          <a:p>
            <a:r>
              <a:rPr lang="en-US" dirty="0" smtClean="0"/>
              <a:t>The Java API (Application Programming Interface)</a:t>
            </a:r>
          </a:p>
          <a:p>
            <a:r>
              <a:rPr lang="en-US" dirty="0" smtClean="0"/>
              <a:t>The JVM (Java Virtual Machine)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Java Architecture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JVM (Java Virtual Machine) :- </a:t>
            </a:r>
            <a:r>
              <a:rPr lang="en-US" dirty="0" smtClean="0"/>
              <a:t>The abstract computer on which all Java programs run. </a:t>
            </a:r>
          </a:p>
          <a:p>
            <a:r>
              <a:rPr lang="en-US" b="1" i="1" dirty="0" err="1" smtClean="0"/>
              <a:t>Bytecode</a:t>
            </a:r>
            <a:r>
              <a:rPr lang="en-US" dirty="0" smtClean="0"/>
              <a:t> is a highly optimized set of instructions designed to be executed by the Java run-time system, which is called the </a:t>
            </a:r>
            <a:r>
              <a:rPr lang="en-US" i="1" dirty="0" smtClean="0"/>
              <a:t>Java Virtual Machine (JVM)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Just-in-time compilation</a:t>
            </a:r>
            <a:r>
              <a:rPr lang="en-US" dirty="0" smtClean="0"/>
              <a:t> (</a:t>
            </a:r>
            <a:r>
              <a:rPr lang="en-US" b="1" dirty="0" smtClean="0"/>
              <a:t>JIT</a:t>
            </a:r>
            <a:r>
              <a:rPr lang="en-US" dirty="0" smtClean="0"/>
              <a:t>), also known as </a:t>
            </a:r>
            <a:r>
              <a:rPr lang="en-US" b="1" dirty="0" smtClean="0"/>
              <a:t>dynamic translation</a:t>
            </a:r>
            <a:r>
              <a:rPr lang="en-US" dirty="0" smtClean="0"/>
              <a:t>, is compilation done during execution of a program – at run time – rather than prior to execution.</a:t>
            </a:r>
          </a:p>
          <a:p>
            <a:r>
              <a:rPr lang="en-US" dirty="0" smtClean="0"/>
              <a:t>The Java </a:t>
            </a:r>
            <a:r>
              <a:rPr lang="en-US" b="1" dirty="0" err="1" smtClean="0"/>
              <a:t>Classloader</a:t>
            </a:r>
            <a:r>
              <a:rPr lang="en-US" dirty="0" smtClean="0"/>
              <a:t> is a part of the Java Runtime Environment that dynamically loads Java classes into the </a:t>
            </a:r>
            <a:r>
              <a:rPr lang="en-US" b="1" dirty="0" smtClean="0"/>
              <a:t>Java Virtual Machine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Advantages of Java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 smtClean="0"/>
              <a:t>Java is easy to learn. Java was designed to be easy to use and is therefore easy to write, compile, debug, and learn than other programming languages.</a:t>
            </a:r>
          </a:p>
          <a:p>
            <a:r>
              <a:rPr lang="en-US" dirty="0" smtClean="0"/>
              <a:t>Java is object-oriented. This allows you to create modular programs and reusable code.</a:t>
            </a:r>
          </a:p>
          <a:p>
            <a:r>
              <a:rPr lang="en-US" dirty="0" smtClean="0"/>
              <a:t>Java is platform-independent.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PATH and CLASSPATH Variables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PATH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PATH</a:t>
            </a:r>
            <a:r>
              <a:rPr lang="en-US" dirty="0" smtClean="0"/>
              <a:t> is the system variable that your operating system uses to locate needed executables from the command line or Terminal window. </a:t>
            </a:r>
            <a:endParaRPr lang="en-US" b="1" dirty="0" smtClean="0"/>
          </a:p>
          <a:p>
            <a:r>
              <a:rPr lang="en-US" dirty="0" smtClean="0"/>
              <a:t>%JAVA_HOME%\bin;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	CLASSPATH</a:t>
            </a:r>
          </a:p>
          <a:p>
            <a:r>
              <a:rPr lang="en-US" dirty="0" smtClean="0"/>
              <a:t>The CLASSPATH variable is one way to tell applications, including the JDK tools, where to look for user classes.</a:t>
            </a:r>
          </a:p>
          <a:p>
            <a:r>
              <a:rPr lang="en-US" dirty="0" smtClean="0"/>
              <a:t>The default value of the class path is ".“</a:t>
            </a:r>
          </a:p>
          <a:p>
            <a:r>
              <a:rPr lang="en-US" dirty="0" smtClean="0"/>
              <a:t>-cp command line switch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http://docs.oracle.com/javase/tutorial/essential/environment/paths.html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Compiling and Running Java Programs</a:t>
            </a:r>
            <a:r>
              <a:rPr lang="en-US" dirty="0" smtClean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486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Open notepad or any text editor</a:t>
            </a:r>
          </a:p>
          <a:p>
            <a:r>
              <a:rPr lang="en-US" sz="2800" dirty="0" smtClean="0"/>
              <a:t>Type below lines</a:t>
            </a:r>
          </a:p>
          <a:p>
            <a:pPr lvl="1">
              <a:buNone/>
            </a:pPr>
            <a:r>
              <a:rPr lang="en-US" i="1" dirty="0" smtClean="0"/>
              <a:t>public class </a:t>
            </a:r>
            <a:r>
              <a:rPr lang="en-US" i="1" dirty="0" err="1" smtClean="0"/>
              <a:t>HelloWorld</a:t>
            </a:r>
            <a:r>
              <a:rPr lang="en-US" i="1" dirty="0" smtClean="0"/>
              <a:t> {     </a:t>
            </a:r>
          </a:p>
          <a:p>
            <a:pPr lvl="1">
              <a:buNone/>
            </a:pPr>
            <a:r>
              <a:rPr lang="en-US" i="1" dirty="0" smtClean="0"/>
              <a:t>	public static void main(String[] </a:t>
            </a:r>
            <a:r>
              <a:rPr lang="en-US" i="1" dirty="0" err="1" smtClean="0"/>
              <a:t>args</a:t>
            </a:r>
            <a:r>
              <a:rPr lang="en-US" i="1" dirty="0" smtClean="0"/>
              <a:t>) {         </a:t>
            </a:r>
          </a:p>
          <a:p>
            <a:pPr lvl="1">
              <a:buNone/>
            </a:pPr>
            <a:r>
              <a:rPr lang="en-US" i="1" dirty="0" smtClean="0"/>
              <a:t>		</a:t>
            </a:r>
            <a:r>
              <a:rPr lang="en-US" i="1" dirty="0" err="1" smtClean="0"/>
              <a:t>System.out.println</a:t>
            </a:r>
            <a:r>
              <a:rPr lang="en-US" i="1" dirty="0" smtClean="0"/>
              <a:t>("Hello World!"); </a:t>
            </a:r>
          </a:p>
          <a:p>
            <a:pPr lvl="1">
              <a:buNone/>
            </a:pPr>
            <a:r>
              <a:rPr lang="en-US" i="1" dirty="0" smtClean="0"/>
              <a:t>	} //end of main</a:t>
            </a:r>
          </a:p>
          <a:p>
            <a:pPr lvl="1">
              <a:buNone/>
            </a:pPr>
            <a:r>
              <a:rPr lang="en-US" i="1" dirty="0" smtClean="0"/>
              <a:t> } //end of class</a:t>
            </a:r>
          </a:p>
          <a:p>
            <a:r>
              <a:rPr lang="en-US" sz="2800" dirty="0" smtClean="0"/>
              <a:t>Save file as </a:t>
            </a:r>
            <a:r>
              <a:rPr lang="en-US" sz="2800" b="1" dirty="0" smtClean="0"/>
              <a:t>HelloWorld.java</a:t>
            </a:r>
            <a:r>
              <a:rPr lang="en-US" sz="2800" dirty="0" smtClean="0"/>
              <a:t> and open CMD</a:t>
            </a:r>
          </a:p>
          <a:p>
            <a:r>
              <a:rPr lang="en-US" sz="2800" dirty="0" smtClean="0"/>
              <a:t>Locate above file and type: </a:t>
            </a:r>
            <a:r>
              <a:rPr lang="en-US" sz="2800" b="1" dirty="0" err="1" smtClean="0"/>
              <a:t>javac</a:t>
            </a:r>
            <a:r>
              <a:rPr lang="en-US" sz="2800" b="1" dirty="0" smtClean="0"/>
              <a:t> HelloWorld.java</a:t>
            </a:r>
          </a:p>
          <a:p>
            <a:r>
              <a:rPr lang="en-US" sz="2800" dirty="0" smtClean="0"/>
              <a:t>Again type: </a:t>
            </a:r>
            <a:r>
              <a:rPr lang="en-US" sz="2800" b="1" dirty="0" smtClean="0"/>
              <a:t>java </a:t>
            </a:r>
            <a:r>
              <a:rPr lang="en-US" sz="2800" b="1" dirty="0" err="1" smtClean="0"/>
              <a:t>HelloWorld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1234</Words>
  <Application>Microsoft Office PowerPoint</Application>
  <PresentationFormat>On-screen Show (4:3)</PresentationFormat>
  <Paragraphs>507</Paragraphs>
  <Slides>49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Office Theme</vt:lpstr>
      <vt:lpstr>Packager Shell Object</vt:lpstr>
      <vt:lpstr>Advanced Java Programming B.Sc.CSIT Seventh Semester</vt:lpstr>
      <vt:lpstr>Unit 1. Programming In Java</vt:lpstr>
      <vt:lpstr>1.1 Introduction to Java</vt:lpstr>
      <vt:lpstr>Java Architecture</vt:lpstr>
      <vt:lpstr>Java Architecture</vt:lpstr>
      <vt:lpstr>Java Architecture</vt:lpstr>
      <vt:lpstr>Advantages of Java</vt:lpstr>
      <vt:lpstr>PATH and CLASSPATH Variables</vt:lpstr>
      <vt:lpstr>Compiling and Running Java Programs </vt:lpstr>
      <vt:lpstr>1.2 Class and Object</vt:lpstr>
      <vt:lpstr>1.2 Class and Object</vt:lpstr>
      <vt:lpstr>Creating Classes</vt:lpstr>
      <vt:lpstr>Creating Classes</vt:lpstr>
      <vt:lpstr>Interfaces</vt:lpstr>
      <vt:lpstr>Interfaces</vt:lpstr>
      <vt:lpstr>Interfaces</vt:lpstr>
      <vt:lpstr>Access Modifiers</vt:lpstr>
      <vt:lpstr>Arrays</vt:lpstr>
      <vt:lpstr>Packages </vt:lpstr>
      <vt:lpstr>Packages </vt:lpstr>
      <vt:lpstr>Packages </vt:lpstr>
      <vt:lpstr>Packages </vt:lpstr>
      <vt:lpstr>Inheritance</vt:lpstr>
      <vt:lpstr>Inheritance</vt:lpstr>
      <vt:lpstr>Inheritance</vt:lpstr>
      <vt:lpstr>1.3 Exception Handling and Threading</vt:lpstr>
      <vt:lpstr>Exception Handling</vt:lpstr>
      <vt:lpstr>Exception Handling</vt:lpstr>
      <vt:lpstr>Exception Handling</vt:lpstr>
      <vt:lpstr>Exception Handling</vt:lpstr>
      <vt:lpstr>Creating Multithreaded Programs</vt:lpstr>
      <vt:lpstr>Creating Multithreaded Programs</vt:lpstr>
      <vt:lpstr>Creating Multithreaded Programs</vt:lpstr>
      <vt:lpstr>Creating Multithreaded Programs</vt:lpstr>
      <vt:lpstr>Creating Multithreaded Programs</vt:lpstr>
      <vt:lpstr>1.4 File IO:</vt:lpstr>
      <vt:lpstr>File IO</vt:lpstr>
      <vt:lpstr>I/O Stream Classes</vt:lpstr>
      <vt:lpstr>Byte Streams</vt:lpstr>
      <vt:lpstr>Byte Streams</vt:lpstr>
      <vt:lpstr>Character Streams</vt:lpstr>
      <vt:lpstr>Character Streams</vt:lpstr>
      <vt:lpstr>Reading File</vt:lpstr>
      <vt:lpstr>Writing to File</vt:lpstr>
      <vt:lpstr>File Input Stream</vt:lpstr>
      <vt:lpstr>RandomAccessFile</vt:lpstr>
      <vt:lpstr>RandomAccessFile</vt:lpstr>
      <vt:lpstr>File IO</vt:lpstr>
      <vt:lpstr>Introduction to Java NIO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and Remote Applets</dc:title>
  <dc:creator>Prabhat</dc:creator>
  <cp:lastModifiedBy>Prabhat</cp:lastModifiedBy>
  <cp:revision>269</cp:revision>
  <dcterms:created xsi:type="dcterms:W3CDTF">2014-12-22T14:30:12Z</dcterms:created>
  <dcterms:modified xsi:type="dcterms:W3CDTF">2015-02-23T14:30:20Z</dcterms:modified>
</cp:coreProperties>
</file>