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Default Extension="vml" ContentType="application/vnd.openxmlformats-officedocument.vmlDrawing"/>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bin" ContentType="application/vnd.openxmlformats-officedocument.oleObject"/>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97" r:id="rId3"/>
    <p:sldId id="325" r:id="rId4"/>
    <p:sldId id="302" r:id="rId5"/>
    <p:sldId id="326" r:id="rId6"/>
    <p:sldId id="299" r:id="rId7"/>
    <p:sldId id="300" r:id="rId8"/>
    <p:sldId id="301" r:id="rId9"/>
    <p:sldId id="327" r:id="rId10"/>
    <p:sldId id="328" r:id="rId11"/>
    <p:sldId id="329" r:id="rId12"/>
    <p:sldId id="330" r:id="rId13"/>
    <p:sldId id="331" r:id="rId14"/>
    <p:sldId id="332"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912" autoAdjust="0"/>
    <p:restoredTop sz="94660"/>
  </p:normalViewPr>
  <p:slideViewPr>
    <p:cSldViewPr>
      <p:cViewPr varScale="1">
        <p:scale>
          <a:sx n="68" d="100"/>
          <a:sy n="68"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59711AE-F65A-4C5C-9404-A2CFAC7231C4}" type="datetimeFigureOut">
              <a:rPr lang="en-US" smtClean="0"/>
              <a:pPr/>
              <a:t>5/10/2015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586A38F-98B1-4856-9445-B8A1434A1DB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9</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10</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11</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12</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13</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3586A38F-98B1-4856-9445-B8A1434A1DB7}"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FE5BE47-5AF7-4125-BD6A-A06C7D9E0DCA}" type="datetimeFigureOut">
              <a:rPr lang="en-US" smtClean="0"/>
              <a:pPr/>
              <a:t>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5BE47-5AF7-4125-BD6A-A06C7D9E0DCA}" type="datetimeFigureOut">
              <a:rPr lang="en-US" smtClean="0"/>
              <a:pPr/>
              <a:t>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5BE47-5AF7-4125-BD6A-A06C7D9E0DCA}" type="datetimeFigureOut">
              <a:rPr lang="en-US" smtClean="0"/>
              <a:pPr/>
              <a:t>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FE5BE47-5AF7-4125-BD6A-A06C7D9E0DCA}" type="datetimeFigureOut">
              <a:rPr lang="en-US" smtClean="0"/>
              <a:pPr/>
              <a:t>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FE5BE47-5AF7-4125-BD6A-A06C7D9E0DCA}" type="datetimeFigureOut">
              <a:rPr lang="en-US" smtClean="0"/>
              <a:pPr/>
              <a:t>5/10/2015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FE5BE47-5AF7-4125-BD6A-A06C7D9E0DCA}" type="datetimeFigureOut">
              <a:rPr lang="en-US" smtClean="0"/>
              <a:pPr/>
              <a:t>5/10/2015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FE5BE47-5AF7-4125-BD6A-A06C7D9E0DCA}" type="datetimeFigureOut">
              <a:rPr lang="en-US" smtClean="0"/>
              <a:pPr/>
              <a:t>5/10/2015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E5BE47-5AF7-4125-BD6A-A06C7D9E0DCA}" type="datetimeFigureOut">
              <a:rPr lang="en-US" smtClean="0"/>
              <a:pPr/>
              <a:t>5/10/2015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E5BE47-5AF7-4125-BD6A-A06C7D9E0DCA}" type="datetimeFigureOut">
              <a:rPr lang="en-US" smtClean="0"/>
              <a:pPr/>
              <a:t>5/10/2015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5BE47-5AF7-4125-BD6A-A06C7D9E0DCA}" type="datetimeFigureOut">
              <a:rPr lang="en-US" smtClean="0"/>
              <a:pPr/>
              <a:t>5/10/2015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FE5BE47-5AF7-4125-BD6A-A06C7D9E0DCA}" type="datetimeFigureOut">
              <a:rPr lang="en-US" smtClean="0"/>
              <a:pPr/>
              <a:t>5/10/2015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05D5D1-DCFB-4D4C-9FD5-D9B0D2204F4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5BE47-5AF7-4125-BD6A-A06C7D9E0DCA}" type="datetimeFigureOut">
              <a:rPr lang="en-US" smtClean="0"/>
              <a:pPr/>
              <a:t>5/10/2015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05D5D1-DCFB-4D4C-9FD5-D9B0D2204F4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oleObject" Target="../embeddings/oleObject1.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362200"/>
            <a:ext cx="7772400" cy="1470025"/>
          </a:xfrm>
        </p:spPr>
        <p:txBody>
          <a:bodyPr/>
          <a:lstStyle/>
          <a:p>
            <a:r>
              <a:rPr lang="en-US" b="1" dirty="0" smtClean="0">
                <a:solidFill>
                  <a:srgbClr val="FF0000"/>
                </a:solidFill>
              </a:rPr>
              <a:t>Advanced Java Programming</a:t>
            </a:r>
            <a:br>
              <a:rPr lang="en-US" b="1" dirty="0" smtClean="0">
                <a:solidFill>
                  <a:srgbClr val="FF0000"/>
                </a:solidFill>
              </a:rPr>
            </a:br>
            <a:r>
              <a:rPr lang="en-US" sz="3600" b="1" dirty="0" err="1" smtClean="0">
                <a:solidFill>
                  <a:srgbClr val="92D050"/>
                </a:solidFill>
              </a:rPr>
              <a:t>B.Sc.CSIT</a:t>
            </a:r>
            <a:r>
              <a:rPr lang="en-US" sz="3600" b="1" dirty="0" smtClean="0">
                <a:solidFill>
                  <a:srgbClr val="92D050"/>
                </a:solidFill>
              </a:rPr>
              <a:t> Seventh Semester</a:t>
            </a:r>
            <a:endParaRPr lang="en-US" sz="3600" b="1" dirty="0">
              <a:solidFill>
                <a:srgbClr val="92D050"/>
              </a:solidFill>
            </a:endParaRPr>
          </a:p>
        </p:txBody>
      </p:sp>
      <p:sp>
        <p:nvSpPr>
          <p:cNvPr id="4" name="TextBox 3"/>
          <p:cNvSpPr txBox="1"/>
          <p:nvPr/>
        </p:nvSpPr>
        <p:spPr>
          <a:xfrm>
            <a:off x="6629400" y="5943600"/>
            <a:ext cx="2286000" cy="369332"/>
          </a:xfrm>
          <a:prstGeom prst="rect">
            <a:avLst/>
          </a:prstGeom>
          <a:noFill/>
        </p:spPr>
        <p:txBody>
          <a:bodyPr wrap="square" rtlCol="0">
            <a:spAutoFit/>
          </a:bodyPr>
          <a:lstStyle/>
          <a:p>
            <a:r>
              <a:rPr lang="en-US" i="1" dirty="0" smtClean="0"/>
              <a:t>By </a:t>
            </a:r>
            <a:r>
              <a:rPr lang="en-US" i="1" dirty="0" err="1" smtClean="0"/>
              <a:t>Narayan</a:t>
            </a:r>
            <a:r>
              <a:rPr lang="en-US" i="1" dirty="0" smtClean="0"/>
              <a:t> </a:t>
            </a:r>
            <a:r>
              <a:rPr lang="en-US" i="1" dirty="0" err="1" smtClean="0"/>
              <a:t>Subedi</a:t>
            </a:r>
            <a:endParaRPr lang="en-US"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smtClean="0">
                <a:solidFill>
                  <a:srgbClr val="FF0000"/>
                </a:solidFill>
              </a:rPr>
              <a:t>4.4 </a:t>
            </a:r>
            <a:r>
              <a:rPr lang="en-US" b="1" dirty="0" smtClean="0">
                <a:solidFill>
                  <a:srgbClr val="FF0000"/>
                </a:solidFill>
              </a:rPr>
              <a:t>Query Execution</a:t>
            </a:r>
          </a:p>
        </p:txBody>
      </p:sp>
      <p:sp>
        <p:nvSpPr>
          <p:cNvPr id="4" name="Rectangle 3"/>
          <p:cNvSpPr/>
          <p:nvPr/>
        </p:nvSpPr>
        <p:spPr>
          <a:xfrm>
            <a:off x="457200" y="990600"/>
            <a:ext cx="8686800" cy="5509200"/>
          </a:xfrm>
          <a:prstGeom prst="rect">
            <a:avLst/>
          </a:prstGeom>
        </p:spPr>
        <p:txBody>
          <a:bodyPr wrap="square">
            <a:spAutoFit/>
          </a:bodyPr>
          <a:lstStyle/>
          <a:p>
            <a:r>
              <a:rPr lang="en-US" sz="2200" b="1" dirty="0" smtClean="0"/>
              <a:t>Scrollable </a:t>
            </a:r>
            <a:r>
              <a:rPr lang="en-US" sz="2200" b="1" dirty="0" smtClean="0"/>
              <a:t>Result Sets</a:t>
            </a:r>
          </a:p>
          <a:p>
            <a:endParaRPr lang="en-US" sz="2200" b="1" dirty="0" smtClean="0"/>
          </a:p>
          <a:p>
            <a:r>
              <a:rPr lang="en-US" sz="2200" dirty="0" smtClean="0"/>
              <a:t>Statement stat = </a:t>
            </a:r>
            <a:r>
              <a:rPr lang="en-US" sz="2200" dirty="0" err="1" smtClean="0"/>
              <a:t>conn.createStatement</a:t>
            </a:r>
            <a:r>
              <a:rPr lang="en-US" sz="2200" dirty="0" smtClean="0"/>
              <a:t>(type, concurrency);</a:t>
            </a:r>
          </a:p>
          <a:p>
            <a:endParaRPr lang="en-US" sz="2200" b="1" dirty="0" smtClean="0"/>
          </a:p>
          <a:p>
            <a:r>
              <a:rPr lang="en-US" sz="2200" dirty="0" err="1" smtClean="0"/>
              <a:t>PreparedStatement</a:t>
            </a:r>
            <a:r>
              <a:rPr lang="en-US" sz="2200" dirty="0" smtClean="0"/>
              <a:t> stat = </a:t>
            </a:r>
            <a:r>
              <a:rPr lang="en-US" sz="2200" dirty="0" err="1" smtClean="0"/>
              <a:t>conn.prepareStatement</a:t>
            </a:r>
            <a:r>
              <a:rPr lang="en-US" sz="2200" dirty="0" smtClean="0"/>
              <a:t>(command, type, concurrency);</a:t>
            </a:r>
          </a:p>
          <a:p>
            <a:endParaRPr lang="en-US" sz="2200" b="1" dirty="0" smtClean="0"/>
          </a:p>
          <a:p>
            <a:r>
              <a:rPr lang="en-US" sz="2200" i="1" dirty="0" smtClean="0"/>
              <a:t>Statement stat = </a:t>
            </a:r>
            <a:r>
              <a:rPr lang="en-US" sz="2200" i="1" dirty="0" err="1" smtClean="0"/>
              <a:t>conn.createStatement</a:t>
            </a:r>
            <a:r>
              <a:rPr lang="en-US" sz="2200" i="1" dirty="0" smtClean="0"/>
              <a:t>(</a:t>
            </a:r>
            <a:br>
              <a:rPr lang="en-US" sz="2200" i="1" dirty="0" smtClean="0"/>
            </a:br>
            <a:r>
              <a:rPr lang="en-US" sz="2200" i="1" dirty="0" smtClean="0"/>
              <a:t>   </a:t>
            </a:r>
            <a:r>
              <a:rPr lang="en-US" sz="2200" i="1" dirty="0" err="1" smtClean="0"/>
              <a:t>ResultSet.TYPE_SCROLL_INSENSITIVE</a:t>
            </a:r>
            <a:r>
              <a:rPr lang="en-US" sz="2200" i="1" dirty="0" smtClean="0"/>
              <a:t>, </a:t>
            </a:r>
            <a:r>
              <a:rPr lang="en-US" sz="2200" i="1" dirty="0" err="1" smtClean="0"/>
              <a:t>ResultSet.CONCUR_READ_ONLY</a:t>
            </a:r>
            <a:r>
              <a:rPr lang="en-US" sz="2200" i="1" dirty="0" smtClean="0"/>
              <a:t>);</a:t>
            </a:r>
          </a:p>
          <a:p>
            <a:endParaRPr lang="en-US" sz="2200" b="1" i="1" dirty="0" smtClean="0"/>
          </a:p>
          <a:p>
            <a:r>
              <a:rPr lang="en-US" sz="2200" i="1" dirty="0" err="1" smtClean="0"/>
              <a:t>ResultSet</a:t>
            </a:r>
            <a:r>
              <a:rPr lang="en-US" sz="2200" i="1" dirty="0" smtClean="0"/>
              <a:t> </a:t>
            </a:r>
            <a:r>
              <a:rPr lang="en-US" sz="2200" i="1" dirty="0" err="1" smtClean="0"/>
              <a:t>rs</a:t>
            </a:r>
            <a:r>
              <a:rPr lang="en-US" sz="2200" i="1" dirty="0" smtClean="0"/>
              <a:t> = </a:t>
            </a:r>
            <a:r>
              <a:rPr lang="en-US" sz="2200" i="1" dirty="0" err="1" smtClean="0"/>
              <a:t>stat.executeQuery</a:t>
            </a:r>
            <a:r>
              <a:rPr lang="en-US" sz="2200" i="1" dirty="0" smtClean="0"/>
              <a:t>(query</a:t>
            </a:r>
            <a:r>
              <a:rPr lang="en-US" sz="2200" i="1" dirty="0" smtClean="0"/>
              <a:t>)</a:t>
            </a:r>
          </a:p>
          <a:p>
            <a:endParaRPr lang="en-US" sz="2200" i="1" dirty="0" smtClean="0"/>
          </a:p>
          <a:p>
            <a:r>
              <a:rPr lang="en-US" sz="2200" i="1" dirty="0" smtClean="0"/>
              <a:t>if (</a:t>
            </a:r>
            <a:r>
              <a:rPr lang="en-US" sz="2200" i="1" dirty="0" err="1" smtClean="0"/>
              <a:t>rs.previous</a:t>
            </a:r>
            <a:r>
              <a:rPr lang="en-US" sz="2200" i="1" dirty="0" smtClean="0"/>
              <a:t>()) </a:t>
            </a:r>
            <a:r>
              <a:rPr lang="en-US" sz="2200" i="1" dirty="0" smtClean="0"/>
              <a:t>… // to go previous</a:t>
            </a:r>
            <a:endParaRPr lang="en-US" sz="2200" i="1" dirty="0" smtClean="0"/>
          </a:p>
          <a:p>
            <a:r>
              <a:rPr lang="en-US" sz="2200" i="1" dirty="0" err="1" smtClean="0"/>
              <a:t>rs.relative</a:t>
            </a:r>
            <a:r>
              <a:rPr lang="en-US" sz="2200" i="1" dirty="0" smtClean="0"/>
              <a:t>(n); // cursor backward or forward by a number of rows with the </a:t>
            </a:r>
            <a:r>
              <a:rPr lang="en-US" sz="2200" i="1" dirty="0" smtClean="0"/>
              <a:t>call</a:t>
            </a:r>
          </a:p>
          <a:p>
            <a:endParaRPr lang="en-US" sz="2200"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smtClean="0">
                <a:solidFill>
                  <a:srgbClr val="FF0000"/>
                </a:solidFill>
              </a:rPr>
              <a:t>4.4 </a:t>
            </a:r>
            <a:r>
              <a:rPr lang="en-US" b="1" dirty="0" smtClean="0">
                <a:solidFill>
                  <a:srgbClr val="FF0000"/>
                </a:solidFill>
              </a:rPr>
              <a:t>Query Execution</a:t>
            </a:r>
          </a:p>
        </p:txBody>
      </p:sp>
      <p:sp>
        <p:nvSpPr>
          <p:cNvPr id="4" name="Rectangle 3"/>
          <p:cNvSpPr/>
          <p:nvPr/>
        </p:nvSpPr>
        <p:spPr>
          <a:xfrm>
            <a:off x="381000" y="914400"/>
            <a:ext cx="8534400" cy="5847755"/>
          </a:xfrm>
          <a:prstGeom prst="rect">
            <a:avLst/>
          </a:prstGeom>
        </p:spPr>
        <p:txBody>
          <a:bodyPr wrap="square">
            <a:spAutoFit/>
          </a:bodyPr>
          <a:lstStyle/>
          <a:p>
            <a:r>
              <a:rPr lang="en-US" sz="2200" b="1" dirty="0" smtClean="0"/>
              <a:t>Updatable </a:t>
            </a:r>
            <a:r>
              <a:rPr lang="en-US" sz="2200" b="1" dirty="0" smtClean="0"/>
              <a:t>Result </a:t>
            </a:r>
            <a:r>
              <a:rPr lang="en-US" sz="2200" b="1" dirty="0" smtClean="0"/>
              <a:t>Sets</a:t>
            </a:r>
          </a:p>
          <a:p>
            <a:endParaRPr lang="en-US" sz="2200" b="1" dirty="0" smtClean="0"/>
          </a:p>
          <a:p>
            <a:r>
              <a:rPr lang="en-US" sz="2200" i="1" dirty="0" smtClean="0"/>
              <a:t>Statement stat = </a:t>
            </a:r>
            <a:r>
              <a:rPr lang="en-US" sz="2200" i="1" dirty="0" err="1" smtClean="0"/>
              <a:t>conn.createStatement</a:t>
            </a:r>
            <a:r>
              <a:rPr lang="en-US" sz="2200" i="1" dirty="0" smtClean="0"/>
              <a:t>(</a:t>
            </a:r>
            <a:br>
              <a:rPr lang="en-US" sz="2200" i="1" dirty="0" smtClean="0"/>
            </a:br>
            <a:r>
              <a:rPr lang="en-US" sz="2200" i="1" dirty="0" smtClean="0"/>
              <a:t>   </a:t>
            </a:r>
            <a:r>
              <a:rPr lang="en-US" sz="2200" i="1" dirty="0" err="1" smtClean="0"/>
              <a:t>ResultSet.TYPE_SCROLL_INSENSITIVE</a:t>
            </a:r>
            <a:r>
              <a:rPr lang="en-US" sz="2200" i="1" dirty="0" smtClean="0"/>
              <a:t>, </a:t>
            </a:r>
            <a:r>
              <a:rPr lang="en-US" sz="2200" i="1" dirty="0" err="1" smtClean="0"/>
              <a:t>ResultSet.CONCUR_UPDATABLE</a:t>
            </a:r>
            <a:r>
              <a:rPr lang="en-US" sz="2200" i="1" dirty="0" smtClean="0"/>
              <a:t>);</a:t>
            </a:r>
          </a:p>
          <a:p>
            <a:endParaRPr lang="en-US" sz="2200" i="1" dirty="0" smtClean="0"/>
          </a:p>
          <a:p>
            <a:r>
              <a:rPr lang="en-US" sz="2200" i="1" dirty="0" smtClean="0"/>
              <a:t>String query = "SELECT * FROM Books";</a:t>
            </a:r>
            <a:br>
              <a:rPr lang="en-US" sz="2200" i="1" dirty="0" smtClean="0"/>
            </a:br>
            <a:r>
              <a:rPr lang="en-US" sz="2200" i="1" dirty="0" err="1" smtClean="0"/>
              <a:t>ResultSet</a:t>
            </a:r>
            <a:r>
              <a:rPr lang="en-US" sz="2200" i="1" dirty="0" smtClean="0"/>
              <a:t> </a:t>
            </a:r>
            <a:r>
              <a:rPr lang="en-US" sz="2200" i="1" dirty="0" err="1" smtClean="0"/>
              <a:t>rs</a:t>
            </a:r>
            <a:r>
              <a:rPr lang="en-US" sz="2200" i="1" dirty="0" smtClean="0"/>
              <a:t> = </a:t>
            </a:r>
            <a:r>
              <a:rPr lang="en-US" sz="2200" i="1" dirty="0" err="1" smtClean="0"/>
              <a:t>stat.executeQuery</a:t>
            </a:r>
            <a:r>
              <a:rPr lang="en-US" sz="2200" i="1" dirty="0" smtClean="0"/>
              <a:t>(query);</a:t>
            </a:r>
            <a:br>
              <a:rPr lang="en-US" sz="2200" i="1" dirty="0" smtClean="0"/>
            </a:br>
            <a:r>
              <a:rPr lang="en-US" sz="2200" i="1" dirty="0" smtClean="0"/>
              <a:t>while (</a:t>
            </a:r>
            <a:r>
              <a:rPr lang="en-US" sz="2200" i="1" dirty="0" err="1" smtClean="0"/>
              <a:t>rs.next</a:t>
            </a:r>
            <a:r>
              <a:rPr lang="en-US" sz="2200" i="1" dirty="0" smtClean="0"/>
              <a:t>())</a:t>
            </a:r>
            <a:br>
              <a:rPr lang="en-US" sz="2200" i="1" dirty="0" smtClean="0"/>
            </a:br>
            <a:r>
              <a:rPr lang="en-US" sz="2200" i="1" dirty="0" smtClean="0"/>
              <a:t>{</a:t>
            </a:r>
            <a:br>
              <a:rPr lang="en-US" sz="2200" i="1" dirty="0" smtClean="0"/>
            </a:br>
            <a:r>
              <a:rPr lang="en-US" sz="2200" i="1" dirty="0" smtClean="0"/>
              <a:t>   if (. . .)</a:t>
            </a:r>
            <a:br>
              <a:rPr lang="en-US" sz="2200" i="1" dirty="0" smtClean="0"/>
            </a:br>
            <a:r>
              <a:rPr lang="en-US" sz="2200" i="1" dirty="0" smtClean="0"/>
              <a:t>    {</a:t>
            </a:r>
            <a:br>
              <a:rPr lang="en-US" sz="2200" i="1" dirty="0" smtClean="0"/>
            </a:br>
            <a:r>
              <a:rPr lang="en-US" sz="2200" i="1" dirty="0" smtClean="0"/>
              <a:t>      double increase = . . .</a:t>
            </a:r>
            <a:br>
              <a:rPr lang="en-US" sz="2200" i="1" dirty="0" smtClean="0"/>
            </a:br>
            <a:r>
              <a:rPr lang="en-US" sz="2200" i="1" dirty="0" smtClean="0"/>
              <a:t>      double price = </a:t>
            </a:r>
            <a:r>
              <a:rPr lang="en-US" sz="2200" i="1" dirty="0" err="1" smtClean="0"/>
              <a:t>rs.getDouble</a:t>
            </a:r>
            <a:r>
              <a:rPr lang="en-US" sz="2200" i="1" dirty="0" smtClean="0"/>
              <a:t>("Price");</a:t>
            </a:r>
            <a:br>
              <a:rPr lang="en-US" sz="2200" i="1" dirty="0" smtClean="0"/>
            </a:br>
            <a:r>
              <a:rPr lang="en-US" sz="2200" i="1" dirty="0" smtClean="0"/>
              <a:t>      </a:t>
            </a:r>
            <a:r>
              <a:rPr lang="en-US" sz="2200" i="1" dirty="0" err="1" smtClean="0"/>
              <a:t>rs.updateDouble</a:t>
            </a:r>
            <a:r>
              <a:rPr lang="en-US" sz="2200" i="1" dirty="0" smtClean="0"/>
              <a:t>("Price", price + increase);</a:t>
            </a:r>
            <a:br>
              <a:rPr lang="en-US" sz="2200" i="1" dirty="0" smtClean="0"/>
            </a:br>
            <a:r>
              <a:rPr lang="en-US" sz="2200" i="1" dirty="0" smtClean="0"/>
              <a:t>      </a:t>
            </a:r>
            <a:r>
              <a:rPr lang="en-US" sz="2200" i="1" dirty="0" err="1" smtClean="0"/>
              <a:t>rs.updateRow</a:t>
            </a:r>
            <a:r>
              <a:rPr lang="en-US" sz="2200" i="1" dirty="0" smtClean="0"/>
              <a:t>(); // make sure to call </a:t>
            </a:r>
            <a:r>
              <a:rPr lang="en-US" sz="2200" i="1" dirty="0" err="1" smtClean="0"/>
              <a:t>updateRow</a:t>
            </a:r>
            <a:r>
              <a:rPr lang="en-US" sz="2200" i="1" dirty="0" smtClean="0"/>
              <a:t> after updating fields</a:t>
            </a:r>
            <a:br>
              <a:rPr lang="en-US" sz="2200" i="1" dirty="0" smtClean="0"/>
            </a:br>
            <a:r>
              <a:rPr lang="en-US" sz="2200" i="1" dirty="0" smtClean="0"/>
              <a:t>    }</a:t>
            </a:r>
            <a:br>
              <a:rPr lang="en-US" sz="2200" i="1" dirty="0" smtClean="0"/>
            </a:br>
            <a:r>
              <a:rPr lang="en-US" sz="2200" i="1" dirty="0" smtClean="0"/>
              <a:t>}</a:t>
            </a:r>
            <a:endParaRPr lang="en-US" sz="2200" i="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smtClean="0">
                <a:solidFill>
                  <a:srgbClr val="FF0000"/>
                </a:solidFill>
              </a:rPr>
              <a:t>4.4 </a:t>
            </a:r>
            <a:r>
              <a:rPr lang="en-US" b="1" dirty="0" smtClean="0">
                <a:solidFill>
                  <a:srgbClr val="FF0000"/>
                </a:solidFill>
              </a:rPr>
              <a:t>Query Execution</a:t>
            </a:r>
          </a:p>
        </p:txBody>
      </p:sp>
      <p:sp>
        <p:nvSpPr>
          <p:cNvPr id="4" name="Rectangle 3"/>
          <p:cNvSpPr/>
          <p:nvPr/>
        </p:nvSpPr>
        <p:spPr>
          <a:xfrm>
            <a:off x="381000" y="914400"/>
            <a:ext cx="8534400" cy="5232202"/>
          </a:xfrm>
          <a:prstGeom prst="rect">
            <a:avLst/>
          </a:prstGeom>
        </p:spPr>
        <p:txBody>
          <a:bodyPr wrap="square">
            <a:spAutoFit/>
          </a:bodyPr>
          <a:lstStyle/>
          <a:p>
            <a:r>
              <a:rPr lang="en-US" sz="2400" b="1" dirty="0" smtClean="0"/>
              <a:t>Row </a:t>
            </a:r>
            <a:r>
              <a:rPr lang="en-US" sz="2400" b="1" dirty="0" smtClean="0"/>
              <a:t>Sets</a:t>
            </a:r>
          </a:p>
          <a:p>
            <a:r>
              <a:rPr lang="en-US" sz="2400" dirty="0" err="1" smtClean="0"/>
              <a:t>RowSets</a:t>
            </a:r>
            <a:r>
              <a:rPr lang="en-US" sz="2400" dirty="0" smtClean="0"/>
              <a:t> </a:t>
            </a:r>
            <a:r>
              <a:rPr lang="en-US" sz="2400" dirty="0" smtClean="0"/>
              <a:t>don’t have to be tied to a database connection</a:t>
            </a:r>
            <a:r>
              <a:rPr lang="en-US" sz="2400" dirty="0" smtClean="0"/>
              <a:t>.</a:t>
            </a:r>
          </a:p>
          <a:p>
            <a:endParaRPr lang="en-US" sz="2200" b="1" dirty="0" smtClean="0"/>
          </a:p>
          <a:p>
            <a:r>
              <a:rPr lang="en-US" sz="2400" dirty="0" err="1" smtClean="0"/>
              <a:t>RowSetFactory</a:t>
            </a:r>
            <a:r>
              <a:rPr lang="en-US" sz="2400" dirty="0" smtClean="0"/>
              <a:t> factory = </a:t>
            </a:r>
            <a:r>
              <a:rPr lang="en-US" sz="2400" dirty="0" err="1" smtClean="0"/>
              <a:t>RowSetProvider.newFactory</a:t>
            </a:r>
            <a:r>
              <a:rPr lang="en-US" sz="2400" dirty="0" smtClean="0"/>
              <a:t>();</a:t>
            </a:r>
            <a:br>
              <a:rPr lang="en-US" sz="2400" dirty="0" smtClean="0"/>
            </a:br>
            <a:r>
              <a:rPr lang="en-US" sz="2400" dirty="0" err="1" smtClean="0"/>
              <a:t>CachedRowSet</a:t>
            </a:r>
            <a:r>
              <a:rPr lang="en-US" sz="2400" dirty="0" smtClean="0"/>
              <a:t> </a:t>
            </a:r>
            <a:r>
              <a:rPr lang="en-US" sz="2400" dirty="0" err="1" smtClean="0"/>
              <a:t>crs</a:t>
            </a:r>
            <a:r>
              <a:rPr lang="en-US" sz="2400" dirty="0" smtClean="0"/>
              <a:t> = </a:t>
            </a:r>
            <a:r>
              <a:rPr lang="en-US" sz="2400" dirty="0" err="1" smtClean="0"/>
              <a:t>factory.createCachedRowSet</a:t>
            </a:r>
            <a:r>
              <a:rPr lang="en-US" sz="2400" dirty="0" smtClean="0"/>
              <a:t>();</a:t>
            </a:r>
          </a:p>
          <a:p>
            <a:endParaRPr lang="en-US" sz="2400" i="1" dirty="0" smtClean="0"/>
          </a:p>
          <a:p>
            <a:r>
              <a:rPr lang="en-US" sz="2400" b="1" dirty="0" smtClean="0"/>
              <a:t>Cached Row Sets</a:t>
            </a:r>
          </a:p>
          <a:p>
            <a:r>
              <a:rPr lang="en-US" sz="2400" dirty="0" smtClean="0"/>
              <a:t>A </a:t>
            </a:r>
            <a:r>
              <a:rPr lang="en-US" sz="2400" dirty="0" smtClean="0"/>
              <a:t>cached row set contains all data from a result set</a:t>
            </a:r>
            <a:r>
              <a:rPr lang="en-US" sz="2400" dirty="0" smtClean="0"/>
              <a:t>.</a:t>
            </a:r>
          </a:p>
          <a:p>
            <a:endParaRPr lang="en-US" sz="2400" i="1" dirty="0" smtClean="0"/>
          </a:p>
          <a:p>
            <a:r>
              <a:rPr lang="en-US" sz="2400" i="1" dirty="0" err="1" smtClean="0"/>
              <a:t>ResultSet</a:t>
            </a:r>
            <a:r>
              <a:rPr lang="en-US" sz="2400" i="1" dirty="0" smtClean="0"/>
              <a:t> result = . . .;</a:t>
            </a:r>
            <a:br>
              <a:rPr lang="en-US" sz="2400" i="1" dirty="0" smtClean="0"/>
            </a:br>
            <a:r>
              <a:rPr lang="en-US" sz="2400" i="1" dirty="0" err="1" smtClean="0"/>
              <a:t>CachedRowSet</a:t>
            </a:r>
            <a:r>
              <a:rPr lang="en-US" sz="2400" i="1" dirty="0" smtClean="0"/>
              <a:t> </a:t>
            </a:r>
            <a:r>
              <a:rPr lang="en-US" sz="2400" i="1" dirty="0" err="1" smtClean="0"/>
              <a:t>crs</a:t>
            </a:r>
            <a:r>
              <a:rPr lang="en-US" sz="2400" i="1" dirty="0" smtClean="0"/>
              <a:t> = new </a:t>
            </a:r>
            <a:r>
              <a:rPr lang="en-US" sz="2400" i="1" dirty="0" err="1" smtClean="0"/>
              <a:t>com.sun.rowset.CachedRowSetImpl</a:t>
            </a:r>
            <a:r>
              <a:rPr lang="en-US" sz="2400" i="1" dirty="0" smtClean="0"/>
              <a:t>();</a:t>
            </a:r>
            <a:br>
              <a:rPr lang="en-US" sz="2400" i="1" dirty="0" smtClean="0"/>
            </a:br>
            <a:r>
              <a:rPr lang="en-US" sz="2400" i="1" dirty="0" smtClean="0"/>
              <a:t>   // or use an implementation from your database vendor</a:t>
            </a:r>
            <a:br>
              <a:rPr lang="en-US" sz="2400" i="1" dirty="0" smtClean="0"/>
            </a:br>
            <a:r>
              <a:rPr lang="en-US" sz="2400" i="1" dirty="0" err="1" smtClean="0"/>
              <a:t>crs.populate</a:t>
            </a:r>
            <a:r>
              <a:rPr lang="en-US" sz="2400" i="1" dirty="0" smtClean="0"/>
              <a:t>(result);</a:t>
            </a:r>
            <a:br>
              <a:rPr lang="en-US" sz="2400" i="1" dirty="0" smtClean="0"/>
            </a:br>
            <a:r>
              <a:rPr lang="en-US" sz="2400" i="1" dirty="0" err="1" smtClean="0"/>
              <a:t>conn.close</a:t>
            </a:r>
            <a:r>
              <a:rPr lang="en-US" sz="2400" i="1" dirty="0" smtClean="0"/>
              <a:t>(); // now OK to close the database connection</a:t>
            </a:r>
            <a:endParaRPr lang="en-US" sz="2200" i="1" dirty="0" smtClean="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smtClean="0">
                <a:solidFill>
                  <a:srgbClr val="FF0000"/>
                </a:solidFill>
              </a:rPr>
              <a:t>4.4 </a:t>
            </a:r>
            <a:r>
              <a:rPr lang="en-US" b="1" dirty="0" smtClean="0">
                <a:solidFill>
                  <a:srgbClr val="FF0000"/>
                </a:solidFill>
              </a:rPr>
              <a:t>Query Execution</a:t>
            </a:r>
          </a:p>
        </p:txBody>
      </p:sp>
      <p:sp>
        <p:nvSpPr>
          <p:cNvPr id="4" name="Rectangle 3"/>
          <p:cNvSpPr/>
          <p:nvPr/>
        </p:nvSpPr>
        <p:spPr>
          <a:xfrm>
            <a:off x="381000" y="914400"/>
            <a:ext cx="8534400" cy="5262979"/>
          </a:xfrm>
          <a:prstGeom prst="rect">
            <a:avLst/>
          </a:prstGeom>
        </p:spPr>
        <p:txBody>
          <a:bodyPr wrap="square">
            <a:spAutoFit/>
          </a:bodyPr>
          <a:lstStyle/>
          <a:p>
            <a:r>
              <a:rPr lang="en-US" sz="2400" b="1" dirty="0" smtClean="0"/>
              <a:t>Transactions</a:t>
            </a:r>
          </a:p>
          <a:p>
            <a:r>
              <a:rPr lang="en-US" sz="2400" dirty="0" smtClean="0"/>
              <a:t>You can group a set of statements to form a </a:t>
            </a:r>
            <a:r>
              <a:rPr lang="en-US" sz="2400" i="1" dirty="0" smtClean="0"/>
              <a:t>transaction</a:t>
            </a:r>
            <a:r>
              <a:rPr lang="en-US" sz="2400" dirty="0" smtClean="0"/>
              <a:t>. The transaction can be </a:t>
            </a:r>
            <a:r>
              <a:rPr lang="en-US" sz="2400" i="1" dirty="0" smtClean="0"/>
              <a:t>committed</a:t>
            </a:r>
            <a:r>
              <a:rPr lang="en-US" sz="2400" dirty="0" smtClean="0"/>
              <a:t> when all has gone well. Or, if an error has occurred in one of them, it can be </a:t>
            </a:r>
            <a:r>
              <a:rPr lang="en-US" sz="2400" i="1" dirty="0" smtClean="0"/>
              <a:t>rolled back</a:t>
            </a:r>
            <a:r>
              <a:rPr lang="en-US" sz="2400" dirty="0" smtClean="0"/>
              <a:t> as if none of the statements had been issued</a:t>
            </a:r>
            <a:r>
              <a:rPr lang="en-US" sz="2400" dirty="0" smtClean="0"/>
              <a:t>.</a:t>
            </a:r>
          </a:p>
          <a:p>
            <a:endParaRPr lang="en-US" sz="2400" dirty="0" smtClean="0"/>
          </a:p>
          <a:p>
            <a:r>
              <a:rPr lang="en-US" sz="2400" dirty="0" smtClean="0"/>
              <a:t>The major reason for grouping statements into transactions is </a:t>
            </a:r>
            <a:r>
              <a:rPr lang="en-US" sz="2400" i="1" dirty="0" smtClean="0"/>
              <a:t>database integrity</a:t>
            </a:r>
            <a:r>
              <a:rPr lang="en-US" sz="2400" dirty="0" smtClean="0"/>
              <a:t>. </a:t>
            </a:r>
            <a:endParaRPr lang="en-US" sz="2400" dirty="0" smtClean="0"/>
          </a:p>
          <a:p>
            <a:endParaRPr lang="en-US" sz="2400" dirty="0" smtClean="0"/>
          </a:p>
          <a:p>
            <a:r>
              <a:rPr lang="en-US" sz="2400" dirty="0" smtClean="0"/>
              <a:t>For </a:t>
            </a:r>
            <a:r>
              <a:rPr lang="en-US" sz="2400" dirty="0" smtClean="0"/>
              <a:t>example, suppose we want to transfer money from one bank account to another. Then, it is important that we simultaneously debit one account and credit another. If the system fails after debiting the first account but before crediting the other account, the debit needs to be undone.</a:t>
            </a:r>
            <a:endParaRPr lang="en-US" sz="2400" dirty="0"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85800"/>
          </a:xfrm>
        </p:spPr>
        <p:txBody>
          <a:bodyPr>
            <a:normAutofit fontScale="90000"/>
          </a:bodyPr>
          <a:lstStyle/>
          <a:p>
            <a:r>
              <a:rPr lang="en-US" b="1" dirty="0" smtClean="0">
                <a:solidFill>
                  <a:srgbClr val="FF0000"/>
                </a:solidFill>
              </a:rPr>
              <a:t>4.4 </a:t>
            </a:r>
            <a:r>
              <a:rPr lang="en-US" b="1" dirty="0" smtClean="0">
                <a:solidFill>
                  <a:srgbClr val="FF0000"/>
                </a:solidFill>
              </a:rPr>
              <a:t>Query Execution</a:t>
            </a:r>
          </a:p>
        </p:txBody>
      </p:sp>
      <p:sp>
        <p:nvSpPr>
          <p:cNvPr id="4" name="Rectangle 3"/>
          <p:cNvSpPr/>
          <p:nvPr/>
        </p:nvSpPr>
        <p:spPr>
          <a:xfrm>
            <a:off x="381000" y="914400"/>
            <a:ext cx="8534400" cy="6001643"/>
          </a:xfrm>
          <a:prstGeom prst="rect">
            <a:avLst/>
          </a:prstGeom>
        </p:spPr>
        <p:txBody>
          <a:bodyPr wrap="square">
            <a:spAutoFit/>
          </a:bodyPr>
          <a:lstStyle/>
          <a:p>
            <a:r>
              <a:rPr lang="en-US" sz="2400" b="1" dirty="0" smtClean="0"/>
              <a:t>Transactions</a:t>
            </a:r>
          </a:p>
          <a:p>
            <a:endParaRPr lang="en-US" sz="1000" b="1" dirty="0" smtClean="0"/>
          </a:p>
          <a:p>
            <a:r>
              <a:rPr lang="en-US" sz="2400" dirty="0" smtClean="0"/>
              <a:t>Turn </a:t>
            </a:r>
            <a:r>
              <a:rPr lang="en-US" sz="2400" dirty="0" smtClean="0"/>
              <a:t>off this default so you can use transactions:</a:t>
            </a:r>
          </a:p>
          <a:p>
            <a:r>
              <a:rPr lang="en-US" sz="2400" dirty="0" smtClean="0"/>
              <a:t>	</a:t>
            </a:r>
            <a:r>
              <a:rPr lang="en-US" sz="2400" i="1" dirty="0" err="1" smtClean="0"/>
              <a:t>conn.setAutoCommit</a:t>
            </a:r>
            <a:r>
              <a:rPr lang="en-US" sz="2400" i="1" dirty="0" smtClean="0"/>
              <a:t>(false</a:t>
            </a:r>
            <a:r>
              <a:rPr lang="en-US" sz="2400" i="1" dirty="0" smtClean="0"/>
              <a:t>);</a:t>
            </a:r>
          </a:p>
          <a:p>
            <a:r>
              <a:rPr lang="en-US" sz="2400" dirty="0" smtClean="0"/>
              <a:t>Create a statement object in the normal way:</a:t>
            </a:r>
          </a:p>
          <a:p>
            <a:r>
              <a:rPr lang="en-US" sz="2400" dirty="0" smtClean="0"/>
              <a:t>	</a:t>
            </a:r>
            <a:r>
              <a:rPr lang="en-US" sz="2400" i="1" dirty="0" smtClean="0"/>
              <a:t>Statement </a:t>
            </a:r>
            <a:r>
              <a:rPr lang="en-US" sz="2400" i="1" dirty="0" smtClean="0"/>
              <a:t>stat = </a:t>
            </a:r>
            <a:r>
              <a:rPr lang="en-US" sz="2400" i="1" dirty="0" err="1" smtClean="0"/>
              <a:t>conn.createStatement</a:t>
            </a:r>
            <a:r>
              <a:rPr lang="en-US" sz="2400" i="1" dirty="0" smtClean="0"/>
              <a:t>();</a:t>
            </a:r>
          </a:p>
          <a:p>
            <a:r>
              <a:rPr lang="en-US" sz="2400" dirty="0" smtClean="0"/>
              <a:t>Call </a:t>
            </a:r>
            <a:r>
              <a:rPr lang="en-US" sz="2400" dirty="0" err="1" smtClean="0"/>
              <a:t>executeUpdate</a:t>
            </a:r>
            <a:r>
              <a:rPr lang="en-US" sz="2400" dirty="0" smtClean="0"/>
              <a:t> any number of times:</a:t>
            </a:r>
          </a:p>
          <a:p>
            <a:r>
              <a:rPr lang="en-US" sz="2400" dirty="0" smtClean="0"/>
              <a:t>	</a:t>
            </a:r>
            <a:r>
              <a:rPr lang="en-US" sz="2400" i="1" dirty="0" err="1" smtClean="0"/>
              <a:t>stat.executeUpdate</a:t>
            </a:r>
            <a:r>
              <a:rPr lang="en-US" sz="2400" i="1" dirty="0" smtClean="0"/>
              <a:t>(command1</a:t>
            </a:r>
            <a:r>
              <a:rPr lang="en-US" sz="2400" i="1" dirty="0" smtClean="0"/>
              <a:t>);</a:t>
            </a:r>
            <a:br>
              <a:rPr lang="en-US" sz="2400" i="1" dirty="0" smtClean="0"/>
            </a:br>
            <a:r>
              <a:rPr lang="en-US" sz="2400" i="1" dirty="0" smtClean="0"/>
              <a:t>	</a:t>
            </a:r>
            <a:r>
              <a:rPr lang="en-US" sz="2400" i="1" dirty="0" err="1" smtClean="0"/>
              <a:t>stat.executeUpdate</a:t>
            </a:r>
            <a:r>
              <a:rPr lang="en-US" sz="2400" i="1" dirty="0" smtClean="0"/>
              <a:t>(command2</a:t>
            </a:r>
            <a:r>
              <a:rPr lang="en-US" sz="2400" i="1" dirty="0" smtClean="0"/>
              <a:t>);</a:t>
            </a:r>
            <a:br>
              <a:rPr lang="en-US" sz="2400" i="1" dirty="0" smtClean="0"/>
            </a:br>
            <a:r>
              <a:rPr lang="en-US" sz="2400" i="1" dirty="0" smtClean="0"/>
              <a:t>	</a:t>
            </a:r>
            <a:r>
              <a:rPr lang="en-US" sz="2400" i="1" dirty="0" err="1" smtClean="0"/>
              <a:t>stat.executeUpdate</a:t>
            </a:r>
            <a:r>
              <a:rPr lang="en-US" sz="2400" i="1" dirty="0" smtClean="0"/>
              <a:t>(command3</a:t>
            </a:r>
            <a:r>
              <a:rPr lang="en-US" sz="2400" i="1" dirty="0" smtClean="0"/>
              <a:t>);</a:t>
            </a:r>
            <a:r>
              <a:rPr lang="en-US" sz="2400" dirty="0" smtClean="0"/>
              <a:t/>
            </a:r>
            <a:br>
              <a:rPr lang="en-US" sz="2400" dirty="0" smtClean="0"/>
            </a:br>
            <a:r>
              <a:rPr lang="en-US" sz="2400" dirty="0" smtClean="0"/>
              <a:t>	. </a:t>
            </a:r>
            <a:r>
              <a:rPr lang="en-US" sz="2400" dirty="0" smtClean="0"/>
              <a:t>. .</a:t>
            </a:r>
          </a:p>
          <a:p>
            <a:r>
              <a:rPr lang="en-US" sz="2400" dirty="0" smtClean="0"/>
              <a:t>If all statements have been executed without error, call the commit method:</a:t>
            </a:r>
          </a:p>
          <a:p>
            <a:r>
              <a:rPr lang="en-US" sz="2400" dirty="0" smtClean="0"/>
              <a:t>	</a:t>
            </a:r>
            <a:r>
              <a:rPr lang="en-US" sz="2400" i="1" dirty="0" err="1" smtClean="0"/>
              <a:t>conn.commit</a:t>
            </a:r>
            <a:r>
              <a:rPr lang="en-US" sz="2400" i="1" dirty="0" smtClean="0"/>
              <a:t>();</a:t>
            </a:r>
          </a:p>
          <a:p>
            <a:r>
              <a:rPr lang="en-US" sz="2400" dirty="0" smtClean="0"/>
              <a:t>However, if an error occurred, call</a:t>
            </a:r>
          </a:p>
          <a:p>
            <a:r>
              <a:rPr lang="en-US" sz="2400" dirty="0" smtClean="0"/>
              <a:t>	</a:t>
            </a:r>
            <a:r>
              <a:rPr lang="en-US" sz="2400" i="1" dirty="0" err="1" smtClean="0"/>
              <a:t>conn.rollback</a:t>
            </a:r>
            <a:r>
              <a:rPr lang="en-US" sz="2400" i="1" dirty="0" smtClean="0"/>
              <a:t>();</a:t>
            </a:r>
            <a:endParaRPr lang="en-US" sz="2400" b="1" i="1"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38400"/>
            <a:ext cx="8229600" cy="1143000"/>
          </a:xfrm>
        </p:spPr>
        <p:txBody>
          <a:bodyPr>
            <a:normAutofit/>
          </a:bodyPr>
          <a:lstStyle/>
          <a:p>
            <a:r>
              <a:rPr lang="en-US" b="1" dirty="0" smtClean="0">
                <a:solidFill>
                  <a:srgbClr val="FF0000"/>
                </a:solidFill>
              </a:rPr>
              <a:t>Questions ???</a:t>
            </a:r>
            <a:endParaRPr lang="en-US" b="1" dirty="0">
              <a:solidFill>
                <a:srgbClr val="FF0000"/>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2514600"/>
            <a:ext cx="8001000" cy="1470025"/>
          </a:xfrm>
          <a:prstGeom prst="rect">
            <a:avLst/>
          </a:prstGeom>
        </p:spPr>
        <p:txBody>
          <a:bodyPr vert="horz" lIns="91440" tIns="45720" rIns="91440" bIns="45720" rtlCol="0" anchor="ctr">
            <a:normAutofit/>
          </a:bodyPr>
          <a:lstStyle/>
          <a:p>
            <a:pPr lvl="0" algn="ctr">
              <a:spcBef>
                <a:spcPct val="0"/>
              </a:spcBef>
            </a:pPr>
            <a:r>
              <a:rPr lang="en-US" sz="4400" b="1" dirty="0" smtClean="0">
                <a:solidFill>
                  <a:srgbClr val="FF0000"/>
                </a:solidFill>
                <a:latin typeface="+mj-lt"/>
                <a:ea typeface="+mj-ea"/>
                <a:cs typeface="+mj-cs"/>
              </a:rPr>
              <a:t>Unit 4: Database Connectivity</a:t>
            </a:r>
            <a:endParaRPr lang="en-US" sz="4400" b="1" dirty="0">
              <a:solidFill>
                <a:srgbClr val="FF0000"/>
              </a:solidFill>
              <a:latin typeface="+mj-lt"/>
              <a:ea typeface="+mj-ea"/>
              <a:cs typeface="+mj-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index.jpg"/>
          <p:cNvPicPr>
            <a:picLocks noChangeAspect="1"/>
          </p:cNvPicPr>
          <p:nvPr/>
        </p:nvPicPr>
        <p:blipFill>
          <a:blip r:embed="rId2"/>
          <a:stretch>
            <a:fillRect/>
          </a:stretch>
        </p:blipFill>
        <p:spPr>
          <a:xfrm>
            <a:off x="5285361" y="5181600"/>
            <a:ext cx="3858639" cy="1676401"/>
          </a:xfrm>
          <a:prstGeom prst="rect">
            <a:avLst/>
          </a:prstGeom>
        </p:spPr>
      </p:pic>
      <p:sp>
        <p:nvSpPr>
          <p:cNvPr id="4" name="Title 3"/>
          <p:cNvSpPr>
            <a:spLocks noGrp="1"/>
          </p:cNvSpPr>
          <p:nvPr>
            <p:ph type="title"/>
          </p:nvPr>
        </p:nvSpPr>
        <p:spPr>
          <a:xfrm>
            <a:off x="457200" y="0"/>
            <a:ext cx="8229600" cy="715962"/>
          </a:xfrm>
        </p:spPr>
        <p:txBody>
          <a:bodyPr>
            <a:normAutofit fontScale="90000"/>
          </a:bodyPr>
          <a:lstStyle/>
          <a:p>
            <a:r>
              <a:rPr lang="en-US" b="1" dirty="0" smtClean="0">
                <a:solidFill>
                  <a:srgbClr val="FF0000"/>
                </a:solidFill>
              </a:rPr>
              <a:t>Database Connectivity</a:t>
            </a:r>
          </a:p>
        </p:txBody>
      </p:sp>
      <p:sp>
        <p:nvSpPr>
          <p:cNvPr id="5" name="Rectangle 4"/>
          <p:cNvSpPr/>
          <p:nvPr/>
        </p:nvSpPr>
        <p:spPr>
          <a:xfrm>
            <a:off x="533400" y="762000"/>
            <a:ext cx="8229600" cy="3785652"/>
          </a:xfrm>
          <a:prstGeom prst="rect">
            <a:avLst/>
          </a:prstGeom>
        </p:spPr>
        <p:txBody>
          <a:bodyPr wrap="square">
            <a:spAutoFit/>
          </a:bodyPr>
          <a:lstStyle/>
          <a:p>
            <a:r>
              <a:rPr lang="en-US" sz="2800" dirty="0" smtClean="0"/>
              <a:t> </a:t>
            </a:r>
            <a:r>
              <a:rPr lang="en-US" sz="2800" b="1" dirty="0" smtClean="0"/>
              <a:t>What is JDBC? </a:t>
            </a:r>
          </a:p>
          <a:p>
            <a:pPr>
              <a:buFont typeface="Arial" pitchFamily="34" charset="0"/>
              <a:buChar char="•"/>
            </a:pPr>
            <a:r>
              <a:rPr lang="en-US" sz="2800" dirty="0" smtClean="0"/>
              <a:t> JDBC is a standard Java API for database-independent connectivity between the Java programming language and a wide range of databases. </a:t>
            </a:r>
          </a:p>
          <a:p>
            <a:pPr>
              <a:buFont typeface="Arial" pitchFamily="34" charset="0"/>
              <a:buChar char="•"/>
            </a:pPr>
            <a:endParaRPr lang="en-US" sz="1600" dirty="0" smtClean="0"/>
          </a:p>
          <a:p>
            <a:pPr>
              <a:buFont typeface="Arial" pitchFamily="34" charset="0"/>
              <a:buChar char="•"/>
            </a:pPr>
            <a:r>
              <a:rPr lang="en-US" sz="2800" dirty="0" smtClean="0"/>
              <a:t> Making a connection to a database </a:t>
            </a:r>
          </a:p>
          <a:p>
            <a:pPr>
              <a:buFont typeface="Arial" pitchFamily="34" charset="0"/>
              <a:buChar char="•"/>
            </a:pPr>
            <a:r>
              <a:rPr lang="en-US" sz="2800" dirty="0" smtClean="0"/>
              <a:t> Creating SQL or </a:t>
            </a:r>
            <a:r>
              <a:rPr lang="en-US" sz="2800" dirty="0" err="1" smtClean="0"/>
              <a:t>MySQL</a:t>
            </a:r>
            <a:r>
              <a:rPr lang="en-US" sz="2800" dirty="0" smtClean="0"/>
              <a:t> statements </a:t>
            </a:r>
          </a:p>
          <a:p>
            <a:pPr>
              <a:buFont typeface="Arial" pitchFamily="34" charset="0"/>
              <a:buChar char="•"/>
            </a:pPr>
            <a:r>
              <a:rPr lang="en-US" sz="2800" dirty="0" smtClean="0"/>
              <a:t> Executing that SQL or </a:t>
            </a:r>
            <a:r>
              <a:rPr lang="en-US" sz="2800" dirty="0" err="1" smtClean="0"/>
              <a:t>MySQL</a:t>
            </a:r>
            <a:r>
              <a:rPr lang="en-US" sz="2800" dirty="0" smtClean="0"/>
              <a:t> queries in the database </a:t>
            </a:r>
          </a:p>
          <a:p>
            <a:pPr>
              <a:buFont typeface="Arial" pitchFamily="34" charset="0"/>
              <a:buChar char="•"/>
            </a:pPr>
            <a:r>
              <a:rPr lang="en-US" sz="2800" dirty="0" smtClean="0"/>
              <a:t> Viewing &amp; Modifying the resulting records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JDBC-Architecture.gif"/>
          <p:cNvPicPr>
            <a:picLocks noChangeAspect="1"/>
          </p:cNvPicPr>
          <p:nvPr/>
        </p:nvPicPr>
        <p:blipFill>
          <a:blip r:embed="rId2"/>
          <a:stretch>
            <a:fillRect/>
          </a:stretch>
        </p:blipFill>
        <p:spPr>
          <a:xfrm>
            <a:off x="5102456" y="2895600"/>
            <a:ext cx="3812944" cy="3124200"/>
          </a:xfrm>
          <a:prstGeom prst="rect">
            <a:avLst/>
          </a:prstGeom>
        </p:spPr>
      </p:pic>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4.1 Design of JDBC</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JDBC Driver Types</a:t>
            </a:r>
          </a:p>
          <a:p>
            <a:r>
              <a:rPr lang="en-US" sz="2400" dirty="0" smtClean="0"/>
              <a:t>JDBC driver implementations vary because of the wide variety of operating systems and hardware platforms in which Java operates. </a:t>
            </a:r>
          </a:p>
          <a:p>
            <a:r>
              <a:rPr lang="en-US" sz="2400" dirty="0" smtClean="0"/>
              <a:t>Sun has divided the implementation types into four categories, Types 1, 2, 3, and 4, which is explained below:</a:t>
            </a:r>
          </a:p>
          <a:p>
            <a:r>
              <a:rPr lang="en-US" sz="2400" b="1" dirty="0" smtClean="0"/>
              <a:t>Type 1: JDBC-ODBC Bridge Driver:</a:t>
            </a:r>
          </a:p>
          <a:p>
            <a:r>
              <a:rPr lang="en-US" sz="2400" b="1" dirty="0" smtClean="0"/>
              <a:t>Type 2: JDBC-Native API:</a:t>
            </a:r>
          </a:p>
          <a:p>
            <a:r>
              <a:rPr lang="nl-NL" sz="2400" b="1" dirty="0" smtClean="0"/>
              <a:t>Type 3: JDBC-Net pure Java:</a:t>
            </a:r>
          </a:p>
          <a:p>
            <a:r>
              <a:rPr lang="fr-FR" sz="2400" b="1" dirty="0" smtClean="0"/>
              <a:t>Type 4: 100% pure Java:</a:t>
            </a:r>
          </a:p>
          <a:p>
            <a:pPr>
              <a:buNone/>
            </a:pPr>
            <a:r>
              <a:rPr lang="en-US" sz="2400" i="1" dirty="0" smtClean="0"/>
              <a:t>	</a:t>
            </a:r>
          </a:p>
          <a:p>
            <a:pPr>
              <a:buNone/>
            </a:pPr>
            <a:endParaRPr lang="en-US" sz="2400" i="1" dirty="0" smtClean="0"/>
          </a:p>
          <a:p>
            <a:pPr>
              <a:buNone/>
            </a:pPr>
            <a:r>
              <a:rPr lang="en-US" sz="2400" i="1" dirty="0" smtClean="0"/>
              <a:t>	Reference</a:t>
            </a:r>
          </a:p>
          <a:p>
            <a:pPr>
              <a:buNone/>
            </a:pPr>
            <a:r>
              <a:rPr lang="en-US" sz="2400" i="1" dirty="0" smtClean="0"/>
              <a:t>	http://www.tutorialspoint.com/jdbc/jdbc-driver-types.htm</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4.1 Design of JDBC</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Typical Uses of JDBC </a:t>
            </a:r>
          </a:p>
        </p:txBody>
      </p:sp>
      <p:pic>
        <p:nvPicPr>
          <p:cNvPr id="5" name="Picture 4" descr="00099.jpeg"/>
          <p:cNvPicPr>
            <a:picLocks noChangeAspect="1"/>
          </p:cNvPicPr>
          <p:nvPr/>
        </p:nvPicPr>
        <p:blipFill>
          <a:blip r:embed="rId3"/>
          <a:stretch>
            <a:fillRect/>
          </a:stretch>
        </p:blipFill>
        <p:spPr>
          <a:xfrm>
            <a:off x="228600" y="1928812"/>
            <a:ext cx="8627050" cy="3252788"/>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Database Connectivity</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b="1" dirty="0" smtClean="0"/>
              <a:t>	JDBC API</a:t>
            </a:r>
          </a:p>
          <a:p>
            <a:r>
              <a:rPr lang="en-US" sz="2400" dirty="0" smtClean="0"/>
              <a:t>JDBC API is a Java API that can access any kind of tabular data, especially data stored in a Relational Database. JDBC works with Java on a variety of platforms, such as Windows, Mac OS, and the various versions of UNIX.</a:t>
            </a:r>
          </a:p>
          <a:p>
            <a:r>
              <a:rPr lang="en-US" sz="2400" dirty="0" smtClean="0"/>
              <a:t>java.sql package</a:t>
            </a:r>
          </a:p>
          <a:p>
            <a:pPr>
              <a:buNone/>
            </a:pPr>
            <a:r>
              <a:rPr lang="en-US" sz="2400" dirty="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Database Connectivity</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Driver Manager and JDBC Drivers</a:t>
            </a:r>
          </a:p>
          <a:p>
            <a:r>
              <a:rPr lang="en-US" sz="2400" dirty="0" smtClean="0"/>
              <a:t>JDBC drivers implement the defined interfaces in the JDBC API for interacting with your database server.</a:t>
            </a:r>
            <a:endParaRPr lang="en-US" sz="2400" b="1" dirty="0" smtClean="0"/>
          </a:p>
          <a:p>
            <a:r>
              <a:rPr lang="en-US" sz="2400" dirty="0" smtClean="0"/>
              <a:t>An individual database system is accessed via a specific JDBC driver that implements the </a:t>
            </a:r>
            <a:r>
              <a:rPr lang="en-US" sz="2400" i="1" dirty="0" err="1" smtClean="0"/>
              <a:t>java.sql.Driver</a:t>
            </a:r>
            <a:r>
              <a:rPr lang="en-US" sz="2400" dirty="0" smtClean="0"/>
              <a:t> interface. </a:t>
            </a:r>
          </a:p>
          <a:p>
            <a:r>
              <a:rPr lang="en-US" sz="2400" dirty="0" smtClean="0"/>
              <a:t>Drivers exist for nearly all popular RDBMS systems, though few are available for free. </a:t>
            </a:r>
          </a:p>
          <a:p>
            <a:r>
              <a:rPr lang="en-US" sz="2400" dirty="0" smtClean="0"/>
              <a:t>Sun bundles a free </a:t>
            </a:r>
            <a:r>
              <a:rPr lang="en-US" sz="2400" b="1" dirty="0" smtClean="0"/>
              <a:t>JDBC-ODBC </a:t>
            </a:r>
            <a:r>
              <a:rPr lang="en-US" sz="2400" dirty="0" smtClean="0"/>
              <a:t>bridge driver with the JDK to allow access to standard ODBC data sources, such as a Microsoft Access database.</a:t>
            </a:r>
          </a:p>
          <a:p>
            <a:r>
              <a:rPr lang="en-US" sz="2400" dirty="0" smtClean="0"/>
              <a:t>An easy way to load the driver class is to use the </a:t>
            </a:r>
            <a:r>
              <a:rPr lang="en-US" sz="2400" dirty="0" err="1" smtClean="0"/>
              <a:t>Class.forName</a:t>
            </a:r>
            <a:r>
              <a:rPr lang="en-US" sz="2400" dirty="0" smtClean="0"/>
              <a:t>() method: </a:t>
            </a:r>
          </a:p>
          <a:p>
            <a:pPr algn="ctr">
              <a:buNone/>
            </a:pPr>
            <a:r>
              <a:rPr lang="en-US" sz="2400" dirty="0" smtClean="0"/>
              <a:t>	</a:t>
            </a:r>
            <a:r>
              <a:rPr lang="en-US" sz="2800" b="1" i="1" dirty="0" err="1" smtClean="0">
                <a:solidFill>
                  <a:srgbClr val="0070C0"/>
                </a:solidFill>
              </a:rPr>
              <a:t>Class.forName</a:t>
            </a:r>
            <a:r>
              <a:rPr lang="en-US" sz="2800" b="1" i="1" dirty="0" smtClean="0">
                <a:solidFill>
                  <a:srgbClr val="0070C0"/>
                </a:solidFill>
              </a:rPr>
              <a:t>("</a:t>
            </a:r>
            <a:r>
              <a:rPr lang="en-US" sz="2800" b="1" i="1" dirty="0" err="1" smtClean="0">
                <a:solidFill>
                  <a:srgbClr val="0070C0"/>
                </a:solidFill>
              </a:rPr>
              <a:t>sun.jdbc.odbc.JdbcOdbcDriver</a:t>
            </a:r>
            <a:r>
              <a:rPr lang="en-US" sz="2800" b="1" i="1" dirty="0" smtClean="0">
                <a:solidFill>
                  <a:srgbClr val="0070C0"/>
                </a:solidFill>
              </a:rPr>
              <a: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a:bodyPr>
          <a:lstStyle/>
          <a:p>
            <a:r>
              <a:rPr lang="en-US" b="1" dirty="0" smtClean="0">
                <a:solidFill>
                  <a:srgbClr val="FF0000"/>
                </a:solidFill>
              </a:rPr>
              <a:t>Database Connectivity</a:t>
            </a:r>
            <a:endParaRPr lang="en-US" b="1" dirty="0">
              <a:solidFill>
                <a:srgbClr val="FF0000"/>
              </a:solidFill>
            </a:endParaRPr>
          </a:p>
        </p:txBody>
      </p:sp>
      <p:sp>
        <p:nvSpPr>
          <p:cNvPr id="3" name="Content Placeholder 2"/>
          <p:cNvSpPr>
            <a:spLocks noGrp="1"/>
          </p:cNvSpPr>
          <p:nvPr>
            <p:ph idx="1"/>
          </p:nvPr>
        </p:nvSpPr>
        <p:spPr>
          <a:xfrm>
            <a:off x="228600" y="914400"/>
            <a:ext cx="8915400" cy="5791200"/>
          </a:xfrm>
        </p:spPr>
        <p:txBody>
          <a:bodyPr>
            <a:noAutofit/>
          </a:bodyPr>
          <a:lstStyle/>
          <a:p>
            <a:pPr>
              <a:buNone/>
            </a:pPr>
            <a:r>
              <a:rPr lang="en-US" sz="2400" dirty="0" smtClean="0"/>
              <a:t>	</a:t>
            </a:r>
            <a:r>
              <a:rPr lang="en-US" sz="2400" b="1" dirty="0" smtClean="0"/>
              <a:t>Driver Manager and JDBC Drivers</a:t>
            </a:r>
          </a:p>
          <a:p>
            <a:r>
              <a:rPr lang="en-US" sz="2400" dirty="0" smtClean="0"/>
              <a:t>When the driver is loaded into memory, it registers itself with the </a:t>
            </a:r>
            <a:r>
              <a:rPr lang="en-US" sz="2400" dirty="0" err="1" smtClean="0"/>
              <a:t>java.sql.DriverManager</a:t>
            </a:r>
            <a:r>
              <a:rPr lang="en-US" sz="2400" dirty="0" smtClean="0"/>
              <a:t> class as an available database driver. </a:t>
            </a:r>
          </a:p>
          <a:p>
            <a:r>
              <a:rPr lang="en-US" sz="2400" dirty="0" smtClean="0"/>
              <a:t>The next step is to ask the </a:t>
            </a:r>
            <a:r>
              <a:rPr lang="en-US" sz="2400" dirty="0" err="1" smtClean="0"/>
              <a:t>DriverManager</a:t>
            </a:r>
            <a:r>
              <a:rPr lang="en-US" sz="2400" dirty="0" smtClean="0"/>
              <a:t> class to open a connection to a given database, where the database is specified by a specially formatted URL. The method used to open the connection is </a:t>
            </a:r>
            <a:r>
              <a:rPr lang="en-US" sz="2400" dirty="0" err="1" smtClean="0"/>
              <a:t>DriverManager.getConnection</a:t>
            </a:r>
            <a:r>
              <a:rPr lang="en-US" sz="2400" dirty="0" smtClean="0"/>
              <a:t>() . It returns a class that implements the </a:t>
            </a:r>
            <a:r>
              <a:rPr lang="en-US" sz="2400" dirty="0" err="1" smtClean="0"/>
              <a:t>java.sql.Connection</a:t>
            </a:r>
            <a:r>
              <a:rPr lang="en-US" sz="2400" dirty="0" smtClean="0"/>
              <a:t> interface: </a:t>
            </a:r>
          </a:p>
          <a:p>
            <a:pPr>
              <a:buNone/>
            </a:pPr>
            <a:r>
              <a:rPr lang="en-US" sz="2400" dirty="0" smtClean="0"/>
              <a:t>	</a:t>
            </a:r>
            <a:r>
              <a:rPr lang="en-US" sz="2800" b="1" i="1" dirty="0" smtClean="0">
                <a:solidFill>
                  <a:srgbClr val="0070C0"/>
                </a:solidFill>
              </a:rPr>
              <a:t>Connection con = </a:t>
            </a:r>
            <a:r>
              <a:rPr lang="en-US" sz="2800" b="1" i="1" dirty="0" err="1" smtClean="0">
                <a:solidFill>
                  <a:srgbClr val="0070C0"/>
                </a:solidFill>
              </a:rPr>
              <a:t>DriverManager.getConnection</a:t>
            </a:r>
            <a:r>
              <a:rPr lang="en-US" sz="2800" b="1" i="1" dirty="0" smtClean="0">
                <a:solidFill>
                  <a:srgbClr val="0070C0"/>
                </a:solidFill>
              </a:rPr>
              <a:t>("</a:t>
            </a:r>
            <a:r>
              <a:rPr lang="en-US" sz="2800" b="1" i="1" dirty="0" err="1" smtClean="0">
                <a:solidFill>
                  <a:srgbClr val="0070C0"/>
                </a:solidFill>
              </a:rPr>
              <a:t>jdbc:mysql</a:t>
            </a:r>
            <a:r>
              <a:rPr lang="en-US" sz="2800" b="1" i="1" dirty="0" smtClean="0">
                <a:solidFill>
                  <a:srgbClr val="0070C0"/>
                </a:solidFill>
              </a:rPr>
              <a:t>://</a:t>
            </a:r>
            <a:r>
              <a:rPr lang="en-US" sz="2800" b="1" i="1" dirty="0" err="1" smtClean="0">
                <a:solidFill>
                  <a:srgbClr val="0070C0"/>
                </a:solidFill>
              </a:rPr>
              <a:t>localhost</a:t>
            </a:r>
            <a:r>
              <a:rPr lang="en-US" sz="2800" b="1" i="1" dirty="0" smtClean="0">
                <a:solidFill>
                  <a:srgbClr val="0070C0"/>
                </a:solidFill>
              </a:rPr>
              <a:t>/</a:t>
            </a:r>
            <a:r>
              <a:rPr lang="en-US" sz="2800" b="1" i="1" dirty="0" err="1" smtClean="0">
                <a:solidFill>
                  <a:srgbClr val="0070C0"/>
                </a:solidFill>
              </a:rPr>
              <a:t>limen</a:t>
            </a:r>
            <a:r>
              <a:rPr lang="en-US" sz="2800" b="1" i="1" dirty="0" smtClean="0">
                <a:solidFill>
                  <a:srgbClr val="0070C0"/>
                </a:solidFill>
              </a:rPr>
              <a:t>", "user", "</a:t>
            </a:r>
            <a:r>
              <a:rPr lang="en-US" sz="2800" b="1" i="1" dirty="0" err="1" smtClean="0">
                <a:solidFill>
                  <a:srgbClr val="0070C0"/>
                </a:solidFill>
              </a:rPr>
              <a:t>passwd</a:t>
            </a:r>
            <a:r>
              <a:rPr lang="en-US" sz="2800" b="1" i="1" dirty="0" smtClean="0">
                <a:solidFill>
                  <a:srgbClr val="0070C0"/>
                </a:solidFill>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905000"/>
          </a:xfrm>
        </p:spPr>
        <p:txBody>
          <a:bodyPr>
            <a:normAutofit fontScale="90000"/>
          </a:bodyPr>
          <a:lstStyle/>
          <a:p>
            <a:r>
              <a:rPr lang="en-US" b="1" dirty="0" smtClean="0">
                <a:solidFill>
                  <a:srgbClr val="FF0000"/>
                </a:solidFill>
              </a:rPr>
              <a:t>4.2 JDBC Configuration</a:t>
            </a:r>
            <a:br>
              <a:rPr lang="en-US" b="1" dirty="0" smtClean="0">
                <a:solidFill>
                  <a:srgbClr val="FF0000"/>
                </a:solidFill>
              </a:rPr>
            </a:br>
            <a:r>
              <a:rPr lang="en-US" b="1" dirty="0" smtClean="0">
                <a:solidFill>
                  <a:srgbClr val="FF0000"/>
                </a:solidFill>
              </a:rPr>
              <a:t>4.3 Executing SQL Statements</a:t>
            </a:r>
            <a:br>
              <a:rPr lang="en-US" b="1" dirty="0" smtClean="0">
                <a:solidFill>
                  <a:srgbClr val="FF0000"/>
                </a:solidFill>
              </a:rPr>
            </a:br>
            <a:r>
              <a:rPr lang="en-US" b="1" dirty="0" smtClean="0">
                <a:solidFill>
                  <a:srgbClr val="FF0000"/>
                </a:solidFill>
              </a:rPr>
              <a:t>4.4 Query Execution</a:t>
            </a:r>
          </a:p>
        </p:txBody>
      </p:sp>
      <p:graphicFrame>
        <p:nvGraphicFramePr>
          <p:cNvPr id="1185794" name="Object 2"/>
          <p:cNvGraphicFramePr>
            <a:graphicFrameLocks noChangeAspect="1"/>
          </p:cNvGraphicFramePr>
          <p:nvPr/>
        </p:nvGraphicFramePr>
        <p:xfrm>
          <a:off x="3657600" y="2819400"/>
          <a:ext cx="1625600" cy="685800"/>
        </p:xfrm>
        <a:graphic>
          <a:graphicData uri="http://schemas.openxmlformats.org/presentationml/2006/ole">
            <p:oleObj spid="_x0000_s1185794" name="Packager Shell Object" showAsIcon="1" r:id="rId4" imgW="1626120" imgH="685800" progId="Package">
              <p:embed/>
            </p:oleObj>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1970</TotalTime>
  <Words>289</Words>
  <Application>Microsoft Office PowerPoint</Application>
  <PresentationFormat>On-screen Show (4:3)</PresentationFormat>
  <Paragraphs>101</Paragraphs>
  <Slides>15</Slides>
  <Notes>7</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17" baseType="lpstr">
      <vt:lpstr>Office Theme</vt:lpstr>
      <vt:lpstr>Packager Shell Object</vt:lpstr>
      <vt:lpstr>Advanced Java Programming B.Sc.CSIT Seventh Semester</vt:lpstr>
      <vt:lpstr>Slide 2</vt:lpstr>
      <vt:lpstr>Database Connectivity</vt:lpstr>
      <vt:lpstr>4.1 Design of JDBC</vt:lpstr>
      <vt:lpstr>4.1 Design of JDBC</vt:lpstr>
      <vt:lpstr>Database Connectivity</vt:lpstr>
      <vt:lpstr>Database Connectivity</vt:lpstr>
      <vt:lpstr>Database Connectivity</vt:lpstr>
      <vt:lpstr>4.2 JDBC Configuration 4.3 Executing SQL Statements 4.4 Query Execution</vt:lpstr>
      <vt:lpstr>4.4 Query Execution</vt:lpstr>
      <vt:lpstr>4.4 Query Execution</vt:lpstr>
      <vt:lpstr>4.4 Query Execution</vt:lpstr>
      <vt:lpstr>4.4 Query Execution</vt:lpstr>
      <vt:lpstr>4.4 Query Execution</vt:lpstr>
      <vt:lpstr>Questions ???</vt:lpstr>
    </vt:vector>
  </TitlesOfParts>
  <Company>Deftones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and Remote Applets</dc:title>
  <dc:creator>Prabhat</dc:creator>
  <cp:lastModifiedBy>Prabhat</cp:lastModifiedBy>
  <cp:revision>345</cp:revision>
  <dcterms:created xsi:type="dcterms:W3CDTF">2014-12-22T14:30:12Z</dcterms:created>
  <dcterms:modified xsi:type="dcterms:W3CDTF">2015-05-10T13:04:23Z</dcterms:modified>
</cp:coreProperties>
</file>