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97" r:id="rId3"/>
    <p:sldId id="325" r:id="rId4"/>
    <p:sldId id="302" r:id="rId5"/>
    <p:sldId id="326" r:id="rId6"/>
    <p:sldId id="327" r:id="rId7"/>
    <p:sldId id="298" r:id="rId8"/>
    <p:sldId id="299" r:id="rId9"/>
    <p:sldId id="300" r:id="rId10"/>
    <p:sldId id="301" r:id="rId11"/>
    <p:sldId id="303" r:id="rId12"/>
    <p:sldId id="304" r:id="rId13"/>
    <p:sldId id="316" r:id="rId14"/>
    <p:sldId id="305" r:id="rId15"/>
    <p:sldId id="306" r:id="rId16"/>
    <p:sldId id="307" r:id="rId17"/>
    <p:sldId id="308" r:id="rId18"/>
    <p:sldId id="309" r:id="rId19"/>
    <p:sldId id="311" r:id="rId20"/>
    <p:sldId id="310" r:id="rId21"/>
    <p:sldId id="312" r:id="rId22"/>
    <p:sldId id="313" r:id="rId23"/>
    <p:sldId id="314" r:id="rId24"/>
    <p:sldId id="315" r:id="rId25"/>
    <p:sldId id="317" r:id="rId26"/>
    <p:sldId id="318" r:id="rId27"/>
    <p:sldId id="319" r:id="rId28"/>
    <p:sldId id="320" r:id="rId29"/>
    <p:sldId id="321" r:id="rId30"/>
    <p:sldId id="323" r:id="rId31"/>
    <p:sldId id="322" r:id="rId32"/>
    <p:sldId id="324" r:id="rId33"/>
    <p:sldId id="26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711AE-F65A-4C5C-9404-A2CFAC7231C4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6A38F-98B1-4856-9445-B8A1434A1D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 process is an executing instance of an application.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86A38F-98B1-4856-9445-B8A1434A1DB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5BE47-5AF7-4125-BD6A-A06C7D9E0DCA}" type="datetimeFigureOut">
              <a:rPr lang="en-US" smtClean="0"/>
              <a:pPr/>
              <a:t>3/30/2015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5D5D1-DCFB-4D4C-9FD5-D9B0D2204F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iddleware" TargetMode="External"/><Relationship Id="rId7" Type="http://schemas.openxmlformats.org/officeDocument/2006/relationships/hyperlink" Target="http://en.wikipedia.org/wiki/Microsoft" TargetMode="External"/><Relationship Id="rId2" Type="http://schemas.openxmlformats.org/officeDocument/2006/relationships/hyperlink" Target="http://en.wikipedia.org/wiki/Programming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Operating_system" TargetMode="External"/><Relationship Id="rId5" Type="http://schemas.openxmlformats.org/officeDocument/2006/relationships/hyperlink" Target="http://en.wikipedia.org/wiki/Database_management_system" TargetMode="External"/><Relationship Id="rId4" Type="http://schemas.openxmlformats.org/officeDocument/2006/relationships/hyperlink" Target="http://en.wikipedia.org/wiki/Application_programming_interfa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omcat.apache.org/tomcat-5.5-doc/servletapi/javax/servlet/package-summary.html" TargetMode="External"/><Relationship Id="rId7" Type="http://schemas.openxmlformats.org/officeDocument/2006/relationships/hyperlink" Target="https://tomcat.apache.org/tomcat-5.5-doc/servletapi/javax/servlet/ServletContex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mcat.apache.org/tomcat-5.5-doc/servletapi/javax/servlet/ServletConfig.html" TargetMode="External"/><Relationship Id="rId5" Type="http://schemas.openxmlformats.org/officeDocument/2006/relationships/hyperlink" Target="https://tomcat.apache.org/tomcat-5.5-doc/servletapi/javax/servlet/Servlet.html" TargetMode="External"/><Relationship Id="rId4" Type="http://schemas.openxmlformats.org/officeDocument/2006/relationships/hyperlink" Target="https://tomcat.apache.org/tomcat-5.5-doc/servletapi/javax/servlet/RequestDispatcher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HelloWorl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interview.com/showanswers/2497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javaworld.com/article/2077005/client-side-java/the-beanbox--sun-s-javabeans-test-container.html" TargetMode="External"/><Relationship Id="rId4" Type="http://schemas.openxmlformats.org/officeDocument/2006/relationships/hyperlink" Target="http://www.cs.wustl.edu/~kjg/cs102/Notes/JavaBeans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Advanced Java Programming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sz="3600" b="1" dirty="0" err="1" smtClean="0">
                <a:solidFill>
                  <a:srgbClr val="92D050"/>
                </a:solidFill>
              </a:rPr>
              <a:t>B.Sc.CSIT</a:t>
            </a:r>
            <a:r>
              <a:rPr lang="en-US" sz="3600" b="1" dirty="0" smtClean="0">
                <a:solidFill>
                  <a:srgbClr val="92D050"/>
                </a:solidFill>
              </a:rPr>
              <a:t> Seventh Semester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29400" y="59436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By </a:t>
            </a:r>
            <a:r>
              <a:rPr lang="en-US" i="1" dirty="0" err="1" smtClean="0"/>
              <a:t>Narayan</a:t>
            </a:r>
            <a:r>
              <a:rPr lang="en-US" i="1" dirty="0" smtClean="0"/>
              <a:t> </a:t>
            </a:r>
            <a:r>
              <a:rPr lang="en-US" i="1" dirty="0" err="1" smtClean="0"/>
              <a:t>Subedi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Database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Driver Manager and JDBC Drivers</a:t>
            </a:r>
          </a:p>
          <a:p>
            <a:r>
              <a:rPr lang="en-US" sz="2400" dirty="0" smtClean="0"/>
              <a:t>When the driver is loaded into memory, it registers itself with the </a:t>
            </a:r>
            <a:r>
              <a:rPr lang="en-US" sz="2400" dirty="0" err="1" smtClean="0"/>
              <a:t>java.sql.DriverManager</a:t>
            </a:r>
            <a:r>
              <a:rPr lang="en-US" sz="2400" dirty="0" smtClean="0"/>
              <a:t> class as an available database driver. </a:t>
            </a:r>
          </a:p>
          <a:p>
            <a:r>
              <a:rPr lang="en-US" sz="2400" dirty="0" smtClean="0"/>
              <a:t>The next step is to ask the </a:t>
            </a:r>
            <a:r>
              <a:rPr lang="en-US" sz="2400" dirty="0" err="1" smtClean="0"/>
              <a:t>DriverManager</a:t>
            </a:r>
            <a:r>
              <a:rPr lang="en-US" sz="2400" dirty="0" smtClean="0"/>
              <a:t> class to open a connection to a given database, where the database is specified by a specially formatted URL. The method used to open the connection is </a:t>
            </a:r>
            <a:r>
              <a:rPr lang="en-US" sz="2400" dirty="0" err="1" smtClean="0"/>
              <a:t>DriverManager.getConnection</a:t>
            </a:r>
            <a:r>
              <a:rPr lang="en-US" sz="2400" dirty="0" smtClean="0"/>
              <a:t>() . It returns a class that implements the </a:t>
            </a:r>
            <a:r>
              <a:rPr lang="en-US" sz="2400" dirty="0" err="1" smtClean="0"/>
              <a:t>java.sql.Connection</a:t>
            </a:r>
            <a:r>
              <a:rPr lang="en-US" sz="2400" dirty="0" smtClean="0"/>
              <a:t> interface: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Connection con = </a:t>
            </a:r>
            <a:r>
              <a:rPr lang="en-US" sz="2400" i="1" dirty="0" err="1" smtClean="0"/>
              <a:t>DriverManager.getConnection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jdbc:odbc:somedb</a:t>
            </a:r>
            <a:r>
              <a:rPr lang="en-US" sz="2400" i="1" dirty="0" smtClean="0"/>
              <a:t>", "user", "</a:t>
            </a:r>
            <a:r>
              <a:rPr lang="en-US" sz="2400" i="1" dirty="0" err="1" smtClean="0"/>
              <a:t>passwd</a:t>
            </a:r>
            <a:r>
              <a:rPr lang="en-US" sz="2400" i="1" dirty="0" smtClean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Database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Introduction to ODBC</a:t>
            </a:r>
          </a:p>
          <a:p>
            <a:r>
              <a:rPr lang="en-US" sz="2400" b="1" dirty="0" smtClean="0"/>
              <a:t>ODBC</a:t>
            </a:r>
            <a:r>
              <a:rPr lang="en-US" sz="2400" dirty="0" smtClean="0"/>
              <a:t> (</a:t>
            </a:r>
            <a:r>
              <a:rPr lang="en-US" sz="2400" b="1" dirty="0" smtClean="0"/>
              <a:t>Open Database Connectivity</a:t>
            </a:r>
            <a:r>
              <a:rPr lang="en-US" sz="2400" dirty="0" smtClean="0"/>
              <a:t>) is a standard </a:t>
            </a:r>
            <a:r>
              <a:rPr lang="en-US" sz="2400" dirty="0" smtClean="0">
                <a:hlinkClick r:id="rId2" tooltip="Programming language"/>
              </a:rPr>
              <a:t>programming language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 tooltip="Middleware"/>
              </a:rPr>
              <a:t>middleware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4" tooltip="Application programming interface"/>
              </a:rPr>
              <a:t>API</a:t>
            </a:r>
            <a:r>
              <a:rPr lang="en-US" sz="2400" dirty="0" smtClean="0"/>
              <a:t> for accessing </a:t>
            </a:r>
            <a:r>
              <a:rPr lang="en-US" sz="2400" dirty="0" smtClean="0">
                <a:hlinkClick r:id="rId5" tooltip="Database management system"/>
              </a:rPr>
              <a:t>database management systems</a:t>
            </a:r>
            <a:r>
              <a:rPr lang="en-US" sz="2400" dirty="0" smtClean="0"/>
              <a:t> (DBMS). </a:t>
            </a:r>
          </a:p>
          <a:p>
            <a:r>
              <a:rPr lang="en-US" sz="2400" dirty="0" smtClean="0"/>
              <a:t>The designers of ODBC aimed to make it independent of database systems and </a:t>
            </a:r>
            <a:r>
              <a:rPr lang="en-US" sz="2400" dirty="0" smtClean="0">
                <a:hlinkClick r:id="rId6" tooltip="Operating system"/>
              </a:rPr>
              <a:t>operating systems</a:t>
            </a:r>
            <a:r>
              <a:rPr lang="en-US" sz="2400" dirty="0" smtClean="0"/>
              <a:t>. An application written using ODBC can be ported to other platforms, both on the client and server side, with few changes to the data access code.</a:t>
            </a:r>
          </a:p>
          <a:p>
            <a:r>
              <a:rPr lang="en-US" sz="2400" dirty="0" smtClean="0"/>
              <a:t>ODBC was originally developed by </a:t>
            </a:r>
            <a:r>
              <a:rPr lang="en-US" sz="2400" dirty="0" smtClean="0">
                <a:hlinkClick r:id="rId7" tooltip="Microsoft"/>
              </a:rPr>
              <a:t>Microsoft</a:t>
            </a:r>
            <a:r>
              <a:rPr lang="en-US" sz="2400" dirty="0" smtClean="0"/>
              <a:t> during the early 1990s.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Database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Connecting Database using JDBC ODBC Driver</a:t>
            </a:r>
            <a:endParaRPr lang="en-US" sz="2400" i="1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76600" y="2895600"/>
          <a:ext cx="1879600" cy="685800"/>
        </p:xfrm>
        <a:graphic>
          <a:graphicData uri="http://schemas.openxmlformats.org/presentationml/2006/ole">
            <p:oleObj spid="_x0000_s56322" name="Packager Shell Object" showAsIcon="1" r:id="rId3" imgW="187992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3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Introduction to CGI</a:t>
            </a:r>
          </a:p>
          <a:p>
            <a:r>
              <a:rPr lang="en-US" sz="2400" b="1" dirty="0" smtClean="0"/>
              <a:t>Common Gateway Interface</a:t>
            </a:r>
            <a:r>
              <a:rPr lang="en-US" sz="2400" dirty="0" smtClean="0"/>
              <a:t> (</a:t>
            </a:r>
            <a:r>
              <a:rPr lang="en-US" sz="2400" b="1" dirty="0" smtClean="0"/>
              <a:t>CGI</a:t>
            </a:r>
            <a:r>
              <a:rPr lang="en-US" sz="2400" dirty="0" smtClean="0"/>
              <a:t>) are programs run by the web server (at "server side").</a:t>
            </a:r>
          </a:p>
          <a:p>
            <a:r>
              <a:rPr lang="en-US" sz="2400" b="1" dirty="0" smtClean="0"/>
              <a:t>CGI</a:t>
            </a:r>
            <a:r>
              <a:rPr lang="en-US" sz="2400" dirty="0" smtClean="0"/>
              <a:t> is a standard method used to generate dynamic content on Web pages and Web applications. CGI, when implemented on a Web server, provides an interface between the Web server and programs that generate the Web content.</a:t>
            </a:r>
          </a:p>
          <a:p>
            <a:endParaRPr lang="en-US" sz="2400" i="1" dirty="0" smtClean="0"/>
          </a:p>
        </p:txBody>
      </p:sp>
      <p:pic>
        <p:nvPicPr>
          <p:cNvPr id="5" name="Picture 4" descr="cgi010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10000"/>
            <a:ext cx="78486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Introduction to Web Server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Web Server</a:t>
            </a:r>
            <a:r>
              <a:rPr lang="en-US" sz="2400" dirty="0" smtClean="0"/>
              <a:t> is a computer system that processes requests via HTTP. </a:t>
            </a:r>
          </a:p>
          <a:p>
            <a:r>
              <a:rPr lang="en-US" sz="2400" dirty="0" smtClean="0"/>
              <a:t>The term can refer either to the entire system, or specifically to the </a:t>
            </a:r>
            <a:r>
              <a:rPr lang="en-US" sz="2400" b="1" i="1" dirty="0" smtClean="0"/>
              <a:t>software that accepts and supervises the HTTP requests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most common use of web servers is to host </a:t>
            </a:r>
            <a:r>
              <a:rPr lang="en-US" sz="2400" b="1" dirty="0" smtClean="0"/>
              <a:t>websites</a:t>
            </a:r>
            <a:r>
              <a:rPr lang="en-US" sz="2400" dirty="0" smtClean="0"/>
              <a:t>, but there are other uses such as gaming, data storage, running </a:t>
            </a:r>
            <a:r>
              <a:rPr lang="en-US" sz="2400" b="1" dirty="0" smtClean="0"/>
              <a:t>enterprise applications</a:t>
            </a:r>
            <a:r>
              <a:rPr lang="en-US" sz="2400" dirty="0" smtClean="0"/>
              <a:t>, handling email, FTP, or other web uses.</a:t>
            </a:r>
            <a:endParaRPr lang="en-US" sz="2400" i="1" dirty="0" smtClean="0"/>
          </a:p>
        </p:txBody>
      </p:sp>
      <p:pic>
        <p:nvPicPr>
          <p:cNvPr id="6" name="Picture 5" descr="webserver-basic-sm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212771"/>
            <a:ext cx="6172200" cy="2416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38" y="3500630"/>
            <a:ext cx="4095162" cy="335737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Defination</a:t>
            </a:r>
            <a:endParaRPr lang="en-US" sz="2400" b="1" dirty="0" smtClean="0"/>
          </a:p>
          <a:p>
            <a:r>
              <a:rPr lang="en-US" sz="2400" dirty="0" smtClean="0"/>
              <a:t>A </a:t>
            </a:r>
            <a:r>
              <a:rPr lang="en-US" sz="2400" b="1" dirty="0" err="1" smtClean="0"/>
              <a:t>Servlet</a:t>
            </a:r>
            <a:r>
              <a:rPr lang="en-US" sz="2400" dirty="0" smtClean="0"/>
              <a:t> is a small </a:t>
            </a:r>
            <a:r>
              <a:rPr lang="en-US" sz="2400" b="1" dirty="0" smtClean="0"/>
              <a:t>Java program </a:t>
            </a:r>
            <a:r>
              <a:rPr lang="en-US" sz="2400" dirty="0" smtClean="0"/>
              <a:t>that runs within a Web server. </a:t>
            </a:r>
          </a:p>
          <a:p>
            <a:r>
              <a:rPr lang="en-US" sz="2400" dirty="0" err="1" smtClean="0"/>
              <a:t>Servlets</a:t>
            </a:r>
            <a:r>
              <a:rPr lang="en-US" sz="2400" dirty="0" smtClean="0"/>
              <a:t> receive and respond to requests from Web clients, usually across HTTP, the </a:t>
            </a:r>
            <a:r>
              <a:rPr lang="en-US" sz="2400" dirty="0" err="1" smtClean="0"/>
              <a:t>HyperText</a:t>
            </a:r>
            <a:r>
              <a:rPr lang="en-US" sz="2400" dirty="0" smtClean="0"/>
              <a:t> Transfer Protocol. </a:t>
            </a:r>
          </a:p>
          <a:p>
            <a:r>
              <a:rPr lang="en-US" sz="2400" dirty="0" smtClean="0"/>
              <a:t>To implement this interface, you can write a generic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that extends </a:t>
            </a:r>
            <a:r>
              <a:rPr lang="en-US" sz="2400" dirty="0" err="1" smtClean="0"/>
              <a:t>javax.servlet.GenericServlet</a:t>
            </a:r>
            <a:r>
              <a:rPr lang="en-US" sz="2400" dirty="0" smtClean="0"/>
              <a:t> or an </a:t>
            </a:r>
            <a:r>
              <a:rPr lang="en-US" sz="2400" b="1" dirty="0" smtClean="0"/>
              <a:t>HTTP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</a:t>
            </a:r>
            <a:r>
              <a:rPr lang="en-US" sz="2400" dirty="0" smtClean="0"/>
              <a:t>that extends </a:t>
            </a:r>
            <a:r>
              <a:rPr lang="en-US" sz="2400" b="1" dirty="0" err="1" smtClean="0"/>
              <a:t>javax.servlet.http.HttpServlet</a:t>
            </a:r>
            <a:r>
              <a:rPr lang="en-US" sz="2400" dirty="0" smtClean="0"/>
              <a:t>. 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HTTP request response model of </a:t>
            </a:r>
            <a:r>
              <a:rPr lang="en-US" sz="2400" b="1" dirty="0" err="1" smtClean="0"/>
              <a:t>Servlet</a:t>
            </a:r>
            <a:endParaRPr lang="en-US" sz="2400" b="1" dirty="0" smtClean="0"/>
          </a:p>
        </p:txBody>
      </p:sp>
      <p:pic>
        <p:nvPicPr>
          <p:cNvPr id="7" name="Picture 6" descr="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38400"/>
            <a:ext cx="7118082" cy="2665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Advantages of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over CGI</a:t>
            </a:r>
          </a:p>
          <a:p>
            <a:r>
              <a:rPr lang="en-US" sz="2400" b="1" dirty="0" smtClean="0"/>
              <a:t>Better performance:</a:t>
            </a:r>
            <a:r>
              <a:rPr lang="en-US" sz="2400" dirty="0" smtClean="0"/>
              <a:t> because it creates a thread for each request not process.</a:t>
            </a:r>
          </a:p>
          <a:p>
            <a:r>
              <a:rPr lang="en-US" sz="2400" b="1" dirty="0" smtClean="0"/>
              <a:t>Portability: </a:t>
            </a:r>
            <a:r>
              <a:rPr lang="en-US" sz="2400" dirty="0" smtClean="0"/>
              <a:t>because it uses java language.</a:t>
            </a:r>
          </a:p>
          <a:p>
            <a:r>
              <a:rPr lang="en-US" sz="2400" b="1" dirty="0" smtClean="0"/>
              <a:t>Robust:</a:t>
            </a:r>
            <a:r>
              <a:rPr lang="en-US" sz="2400" dirty="0" smtClean="0"/>
              <a:t> </a:t>
            </a:r>
            <a:r>
              <a:rPr lang="en-US" sz="2400" dirty="0" err="1" smtClean="0"/>
              <a:t>Servlets</a:t>
            </a:r>
            <a:r>
              <a:rPr lang="en-US" sz="2400" dirty="0" smtClean="0"/>
              <a:t> are managed by JVM so no need to worry about </a:t>
            </a:r>
            <a:r>
              <a:rPr lang="en-US" sz="2400" dirty="0" err="1" smtClean="0"/>
              <a:t>momory</a:t>
            </a:r>
            <a:r>
              <a:rPr lang="en-US" sz="2400" dirty="0" smtClean="0"/>
              <a:t> leak, garbage collection etc.</a:t>
            </a:r>
          </a:p>
          <a:p>
            <a:r>
              <a:rPr lang="en-US" sz="2400" b="1" dirty="0" smtClean="0"/>
              <a:t>Secure: </a:t>
            </a:r>
            <a:r>
              <a:rPr lang="en-US" sz="2400" dirty="0" smtClean="0"/>
              <a:t>because it uses java language.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R</a:t>
            </a:r>
            <a:r>
              <a:rPr lang="en-US" sz="2400" b="1" i="1" dirty="0" smtClean="0"/>
              <a:t>eference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http://www.dineshonjava.com/2013/12/advantages-of-servlets-over-cgi.html#.VMTkxixsvm4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Life Cycle Methods</a:t>
            </a:r>
          </a:p>
          <a:p>
            <a:pPr>
              <a:buNone/>
            </a:pPr>
            <a:r>
              <a:rPr lang="en-US" sz="2400" b="1" dirty="0" smtClean="0"/>
              <a:t>	The init() method :</a:t>
            </a:r>
          </a:p>
          <a:p>
            <a:r>
              <a:rPr lang="en-US" sz="2400" dirty="0" smtClean="0"/>
              <a:t>The init method is designed to be called only once. It is called when 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is first created, and not called again for each user request.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init()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 { // Initialization code... }</a:t>
            </a:r>
            <a:endParaRPr lang="en-US" sz="2400" b="1" i="1" dirty="0" smtClean="0"/>
          </a:p>
          <a:p>
            <a:pPr>
              <a:buNone/>
            </a:pPr>
            <a:r>
              <a:rPr lang="en-US" sz="2400" b="1" dirty="0" smtClean="0"/>
              <a:t>	The service() method :</a:t>
            </a:r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 (i.e. web server) calls the service() method to handle requests coming from the client( browsers) and to write the formatted response back to the client.</a:t>
            </a:r>
          </a:p>
          <a:p>
            <a:r>
              <a:rPr lang="en-US" sz="2400" dirty="0" smtClean="0"/>
              <a:t>The service () method is called by the container and service method invokes </a:t>
            </a:r>
            <a:r>
              <a:rPr lang="en-US" sz="2400" dirty="0" err="1" smtClean="0"/>
              <a:t>doGet</a:t>
            </a:r>
            <a:r>
              <a:rPr lang="en-US" sz="2400" dirty="0" smtClean="0"/>
              <a:t>, </a:t>
            </a:r>
            <a:r>
              <a:rPr lang="en-US" sz="2400" dirty="0" err="1" smtClean="0"/>
              <a:t>doPost</a:t>
            </a:r>
            <a:r>
              <a:rPr lang="en-US" sz="2400" dirty="0" smtClean="0"/>
              <a:t>, </a:t>
            </a:r>
            <a:r>
              <a:rPr lang="en-US" sz="2400" dirty="0" err="1" smtClean="0"/>
              <a:t>doPut</a:t>
            </a:r>
            <a:r>
              <a:rPr lang="en-US" sz="2400" dirty="0" smtClean="0"/>
              <a:t>, </a:t>
            </a:r>
            <a:r>
              <a:rPr lang="en-US" sz="2400" dirty="0" err="1" smtClean="0"/>
              <a:t>doDelete</a:t>
            </a:r>
            <a:r>
              <a:rPr lang="en-US" sz="2400" dirty="0" smtClean="0"/>
              <a:t>, etc. methods as appropriate.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service(</a:t>
            </a:r>
            <a:r>
              <a:rPr lang="en-US" sz="2400" i="1" dirty="0" err="1" smtClean="0"/>
              <a:t>ServletRequest</a:t>
            </a:r>
            <a:r>
              <a:rPr lang="en-US" sz="2400" i="1" dirty="0" smtClean="0"/>
              <a:t> request, </a:t>
            </a:r>
            <a:r>
              <a:rPr lang="en-US" sz="2400" i="1" dirty="0" err="1" smtClean="0"/>
              <a:t>ServletResponse</a:t>
            </a:r>
            <a:r>
              <a:rPr lang="en-US" sz="2400" i="1" dirty="0" smtClean="0"/>
              <a:t> response)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IOException</a:t>
            </a:r>
            <a:r>
              <a:rPr lang="en-US" sz="2400" i="1" dirty="0" smtClean="0"/>
              <a:t>{ }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514600"/>
            <a:ext cx="8001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Unit </a:t>
            </a:r>
            <a:r>
              <a:rPr lang="en-US" sz="4400" b="1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4: Database Connectivity</a:t>
            </a:r>
            <a:endParaRPr lang="en-US" sz="4400" b="1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Life Cycle Methods</a:t>
            </a:r>
          </a:p>
          <a:p>
            <a:pPr>
              <a:buNone/>
            </a:pPr>
            <a:r>
              <a:rPr lang="en-US" sz="2400" b="1" dirty="0" smtClean="0"/>
              <a:t>	The </a:t>
            </a:r>
            <a:r>
              <a:rPr lang="en-US" sz="2400" b="1" dirty="0" err="1" smtClean="0"/>
              <a:t>doGet</a:t>
            </a:r>
            <a:r>
              <a:rPr lang="en-US" sz="2400" b="1" dirty="0" smtClean="0"/>
              <a:t>() Method</a:t>
            </a:r>
          </a:p>
          <a:p>
            <a:r>
              <a:rPr lang="en-US" sz="2400" dirty="0" smtClean="0"/>
              <a:t>A GET request results from a normal request for a URL or from an HTML form that has no METHOD specified and it should be handled by </a:t>
            </a:r>
            <a:r>
              <a:rPr lang="en-US" sz="2400" dirty="0" err="1" smtClean="0"/>
              <a:t>doGet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i="1" dirty="0" smtClean="0"/>
              <a:t>	public void </a:t>
            </a:r>
            <a:r>
              <a:rPr lang="en-US" sz="2400" i="1" dirty="0" err="1" smtClean="0"/>
              <a:t>doGet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HttpServletRequest</a:t>
            </a:r>
            <a:r>
              <a:rPr lang="en-US" sz="2400" i="1" dirty="0" smtClean="0"/>
              <a:t> request, </a:t>
            </a:r>
            <a:r>
              <a:rPr lang="en-US" sz="2400" i="1" dirty="0" err="1" smtClean="0"/>
              <a:t>HttpServletResponse</a:t>
            </a:r>
            <a:r>
              <a:rPr lang="en-US" sz="2400" i="1" dirty="0" smtClean="0"/>
              <a:t> response)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IOException</a:t>
            </a:r>
            <a:r>
              <a:rPr lang="en-US" sz="2400" i="1" dirty="0" smtClean="0"/>
              <a:t> { // </a:t>
            </a:r>
            <a:r>
              <a:rPr lang="en-US" sz="2400" i="1" dirty="0" err="1" smtClean="0"/>
              <a:t>Servlet</a:t>
            </a:r>
            <a:r>
              <a:rPr lang="en-US" sz="2400" i="1" dirty="0" smtClean="0"/>
              <a:t> code }</a:t>
            </a:r>
            <a:endParaRPr lang="en-US" sz="2400" b="1" i="1" dirty="0" smtClean="0"/>
          </a:p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doPost</a:t>
            </a:r>
            <a:r>
              <a:rPr lang="en-US" sz="2400" b="1" dirty="0" smtClean="0"/>
              <a:t>() Method</a:t>
            </a:r>
          </a:p>
          <a:p>
            <a:r>
              <a:rPr lang="en-US" sz="2400" dirty="0" smtClean="0"/>
              <a:t>A POST request results from an HTML form that specifically lists POST as the METHOD and it should be handled by </a:t>
            </a:r>
            <a:r>
              <a:rPr lang="en-US" sz="2400" dirty="0" err="1" smtClean="0"/>
              <a:t>doPost</a:t>
            </a:r>
            <a:r>
              <a:rPr lang="en-US" sz="2400" dirty="0" smtClean="0"/>
              <a:t>() method.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</a:t>
            </a:r>
            <a:r>
              <a:rPr lang="en-US" sz="2400" i="1" dirty="0" err="1" smtClean="0"/>
              <a:t>doPost</a:t>
            </a:r>
            <a:r>
              <a:rPr lang="en-US" sz="2400" i="1" dirty="0" smtClean="0"/>
              <a:t>(</a:t>
            </a:r>
            <a:r>
              <a:rPr lang="en-US" sz="2400" i="1" dirty="0" err="1" smtClean="0"/>
              <a:t>HttpServletRequest</a:t>
            </a:r>
            <a:r>
              <a:rPr lang="en-US" sz="2400" i="1" dirty="0" smtClean="0"/>
              <a:t> request, </a:t>
            </a:r>
            <a:r>
              <a:rPr lang="en-US" sz="2400" i="1" dirty="0" err="1" smtClean="0"/>
              <a:t>HttpServletResponse</a:t>
            </a:r>
            <a:r>
              <a:rPr lang="en-US" sz="2400" i="1" dirty="0" smtClean="0"/>
              <a:t> response) throws </a:t>
            </a:r>
            <a:r>
              <a:rPr lang="en-US" sz="2400" i="1" dirty="0" err="1" smtClean="0"/>
              <a:t>ServletException</a:t>
            </a:r>
            <a:r>
              <a:rPr lang="en-US" sz="2400" i="1" dirty="0" smtClean="0"/>
              <a:t>, </a:t>
            </a:r>
            <a:r>
              <a:rPr lang="en-US" sz="2400" i="1" dirty="0" err="1" smtClean="0"/>
              <a:t>IOException</a:t>
            </a:r>
            <a:r>
              <a:rPr lang="en-US" sz="2400" i="1" dirty="0" smtClean="0"/>
              <a:t> { // </a:t>
            </a:r>
            <a:r>
              <a:rPr lang="en-US" sz="2400" i="1" dirty="0" err="1" smtClean="0"/>
              <a:t>Servlet</a:t>
            </a:r>
            <a:r>
              <a:rPr lang="en-US" sz="2400" i="1" dirty="0" smtClean="0"/>
              <a:t> code }</a:t>
            </a:r>
            <a:endParaRPr lang="en-US" sz="24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Life Cycle Methods</a:t>
            </a:r>
          </a:p>
          <a:p>
            <a:pPr>
              <a:buNone/>
            </a:pPr>
            <a:r>
              <a:rPr lang="en-US" sz="2400" b="1" dirty="0" smtClean="0"/>
              <a:t>	The destroy() method :</a:t>
            </a:r>
          </a:p>
          <a:p>
            <a:r>
              <a:rPr lang="en-US" sz="2400" dirty="0" smtClean="0"/>
              <a:t>The destroy() method is called only once at the end of the life cycle of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.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public void destroy() { // Finalization code... }</a:t>
            </a:r>
            <a:endParaRPr lang="en-US" sz="2400" b="1" i="1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dirty="0" smtClean="0"/>
          </a:p>
        </p:txBody>
      </p:sp>
      <p:pic>
        <p:nvPicPr>
          <p:cNvPr id="4" name="Picture 3" descr="Servlet-LifeCy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38" y="3048000"/>
            <a:ext cx="4339762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API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>
                <a:hlinkClick r:id="rId3"/>
              </a:rPr>
              <a:t>javax.servlet</a:t>
            </a:r>
            <a:endParaRPr lang="en-US" sz="2400" b="1" dirty="0" smtClean="0"/>
          </a:p>
          <a:p>
            <a:r>
              <a:rPr lang="en-US" sz="2400" dirty="0" smtClean="0"/>
              <a:t>The </a:t>
            </a:r>
            <a:r>
              <a:rPr lang="en-US" sz="2400" dirty="0" err="1" smtClean="0"/>
              <a:t>javax.servlet</a:t>
            </a:r>
            <a:r>
              <a:rPr lang="en-US" sz="2400" dirty="0" smtClean="0"/>
              <a:t> package contains a number of classes and interfaces that describe and define the contracts between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class and the runtime environment provided for an instance of such a class by a conforming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container.</a:t>
            </a:r>
          </a:p>
          <a:p>
            <a:r>
              <a:rPr lang="en-US" sz="2400" b="1" dirty="0" err="1" smtClean="0">
                <a:hlinkClick r:id="rId4" tooltip="interface in javax.servlet"/>
              </a:rPr>
              <a:t>RequestDispatcher</a:t>
            </a:r>
            <a:r>
              <a:rPr lang="en-US" sz="2400" dirty="0" smtClean="0"/>
              <a:t> : Defines an object that receives requests from the client and sends them to any resource (such as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, HTML file, or JSP file) on the server. </a:t>
            </a:r>
          </a:p>
          <a:p>
            <a:r>
              <a:rPr lang="en-US" sz="2400" b="1" dirty="0" err="1" smtClean="0">
                <a:hlinkClick r:id="rId5" tooltip="interface in javax.servlet"/>
              </a:rPr>
              <a:t>Servlet</a:t>
            </a:r>
            <a:r>
              <a:rPr lang="en-US" sz="2400" b="1" dirty="0" smtClean="0"/>
              <a:t>:</a:t>
            </a:r>
            <a:r>
              <a:rPr lang="en-US" sz="2400" dirty="0" smtClean="0"/>
              <a:t> Defines methods that all </a:t>
            </a:r>
            <a:r>
              <a:rPr lang="en-US" sz="2400" dirty="0" err="1" smtClean="0"/>
              <a:t>servlets</a:t>
            </a:r>
            <a:r>
              <a:rPr lang="en-US" sz="2400" dirty="0" smtClean="0"/>
              <a:t> must implement. </a:t>
            </a:r>
          </a:p>
          <a:p>
            <a:r>
              <a:rPr lang="en-US" sz="2400" b="1" dirty="0" err="1" smtClean="0">
                <a:hlinkClick r:id="rId6" tooltip="interface in javax.servlet"/>
              </a:rPr>
              <a:t>ServletConfig</a:t>
            </a:r>
            <a:r>
              <a:rPr lang="en-US" sz="2400" dirty="0" smtClean="0"/>
              <a:t> :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configuration object used by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 to pass information to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during initialization. </a:t>
            </a:r>
            <a:r>
              <a:rPr lang="en-US" sz="2400" b="1" dirty="0" err="1" smtClean="0">
                <a:hlinkClick r:id="rId7" tooltip="interface in javax.servlet"/>
              </a:rPr>
              <a:t>ServletContext</a:t>
            </a:r>
            <a:r>
              <a:rPr lang="en-US" sz="2400" b="1" dirty="0" smtClean="0"/>
              <a:t> : </a:t>
            </a:r>
            <a:r>
              <a:rPr lang="en-US" sz="2400" dirty="0" smtClean="0"/>
              <a:t>Defines a set of methods that a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uses to communicate with its </a:t>
            </a:r>
            <a:r>
              <a:rPr lang="en-US" sz="2400" dirty="0" err="1" smtClean="0"/>
              <a:t>servlet</a:t>
            </a:r>
            <a:r>
              <a:rPr lang="en-US" sz="2400" dirty="0" smtClean="0"/>
              <a:t> container, for example, to get the MIME type of a file, dispatch requests, or write to a log file.  …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Creating Java </a:t>
            </a:r>
            <a:r>
              <a:rPr lang="en-US" sz="2400" b="1" dirty="0" err="1" smtClean="0"/>
              <a:t>Servlet</a:t>
            </a: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Compile</a:t>
            </a:r>
          </a:p>
          <a:p>
            <a:pPr>
              <a:buNone/>
            </a:pPr>
            <a:r>
              <a:rPr lang="en-US" sz="2400" b="1" dirty="0" smtClean="0"/>
              <a:t>	servlet-api.jar </a:t>
            </a:r>
            <a:r>
              <a:rPr lang="en-US" sz="2400" dirty="0" smtClean="0"/>
              <a:t>should be included while doing compile</a:t>
            </a:r>
            <a:endParaRPr lang="en-US" sz="2400" b="1" dirty="0" smtClean="0"/>
          </a:p>
          <a:p>
            <a:pPr>
              <a:buNone/>
            </a:pPr>
            <a:r>
              <a:rPr lang="en-US" sz="2400" i="1" dirty="0" err="1" smtClean="0"/>
              <a:t>javac</a:t>
            </a:r>
            <a:r>
              <a:rPr lang="en-US" sz="2400" i="1" dirty="0" smtClean="0"/>
              <a:t> -cp .;F:\apache-tomcat-7.0.23\lib\servlet-api.jar HelloWorld.java</a:t>
            </a:r>
          </a:p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dirty="0" smtClean="0"/>
              <a:t>A </a:t>
            </a:r>
            <a:r>
              <a:rPr lang="en-US" sz="2400" dirty="0" err="1" smtClean="0"/>
              <a:t>HelloWolrld.class</a:t>
            </a:r>
            <a:r>
              <a:rPr lang="en-US" sz="2400" dirty="0" smtClean="0"/>
              <a:t> will be created if compile is success.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	</a:t>
            </a:r>
          </a:p>
          <a:p>
            <a:pPr>
              <a:buNone/>
            </a:pPr>
            <a:r>
              <a:rPr lang="en-US" sz="2400" b="1" dirty="0" smtClean="0"/>
              <a:t>	Deploy</a:t>
            </a:r>
          </a:p>
          <a:p>
            <a:r>
              <a:rPr lang="en-US" sz="2400" dirty="0" smtClean="0"/>
              <a:t>Copy </a:t>
            </a:r>
            <a:r>
              <a:rPr lang="en-US" sz="2400" b="1" dirty="0" err="1" smtClean="0"/>
              <a:t>HelloWorld.class</a:t>
            </a:r>
            <a:r>
              <a:rPr lang="en-US" sz="2400" dirty="0" smtClean="0"/>
              <a:t> into &lt;Tomcat-installation-directory&gt;/</a:t>
            </a:r>
            <a:r>
              <a:rPr lang="en-US" sz="2400" dirty="0" err="1" smtClean="0"/>
              <a:t>webapps</a:t>
            </a:r>
            <a:r>
              <a:rPr lang="en-US" sz="2400" dirty="0" smtClean="0"/>
              <a:t>/ROOT/WEB-INF/</a:t>
            </a:r>
            <a:r>
              <a:rPr lang="en-US" sz="2400" b="1" dirty="0" smtClean="0"/>
              <a:t>classes</a:t>
            </a:r>
            <a:r>
              <a:rPr lang="en-US" sz="2400" dirty="0" smtClean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10000" y="1600200"/>
          <a:ext cx="1346200" cy="685800"/>
        </p:xfrm>
        <a:graphic>
          <a:graphicData uri="http://schemas.openxmlformats.org/presentationml/2006/ole">
            <p:oleObj spid="_x0000_s67586" name="Packager Shell Object" showAsIcon="1" r:id="rId4" imgW="134640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Create following entries in </a:t>
            </a:r>
            <a:r>
              <a:rPr lang="en-US" sz="2400" b="1" dirty="0" smtClean="0"/>
              <a:t>web.xml</a:t>
            </a:r>
            <a:r>
              <a:rPr lang="en-US" sz="2400" dirty="0" smtClean="0"/>
              <a:t> file located in &lt;Tomcat-installation-directory&gt;/</a:t>
            </a:r>
            <a:r>
              <a:rPr lang="en-US" sz="2400" dirty="0" err="1" smtClean="0"/>
              <a:t>webapps</a:t>
            </a:r>
            <a:r>
              <a:rPr lang="en-US" sz="2400" dirty="0" smtClean="0"/>
              <a:t>/ROOT/WEB-INF/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b="1" i="1" dirty="0" smtClean="0"/>
              <a:t>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&gt;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 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-class&gt;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-class&gt; </a:t>
            </a:r>
          </a:p>
          <a:p>
            <a:pPr>
              <a:buNone/>
            </a:pPr>
            <a:r>
              <a:rPr lang="en-US" sz="2400" b="1" i="1" dirty="0" smtClean="0"/>
              <a:t>	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&gt; </a:t>
            </a:r>
          </a:p>
          <a:p>
            <a:pPr>
              <a:buNone/>
            </a:pPr>
            <a:r>
              <a:rPr lang="en-US" sz="2400" b="1" i="1" dirty="0" smtClean="0"/>
              <a:t>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-mapping&gt;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-name&gt; </a:t>
            </a:r>
          </a:p>
          <a:p>
            <a:pPr>
              <a:buNone/>
            </a:pPr>
            <a:r>
              <a:rPr lang="en-US" sz="2400" b="1" i="1" dirty="0" smtClean="0"/>
              <a:t>		&lt;</a:t>
            </a:r>
            <a:r>
              <a:rPr lang="en-US" sz="2400" b="1" i="1" dirty="0" err="1" smtClean="0"/>
              <a:t>url</a:t>
            </a:r>
            <a:r>
              <a:rPr lang="en-US" sz="2400" b="1" i="1" dirty="0" smtClean="0"/>
              <a:t>-pattern&gt;/</a:t>
            </a:r>
            <a:r>
              <a:rPr lang="en-US" sz="2400" b="1" i="1" dirty="0" err="1" smtClean="0"/>
              <a:t>HelloWorld</a:t>
            </a:r>
            <a:r>
              <a:rPr lang="en-US" sz="2400" b="1" i="1" dirty="0" smtClean="0"/>
              <a:t>&lt;/</a:t>
            </a:r>
            <a:r>
              <a:rPr lang="en-US" sz="2400" b="1" i="1" dirty="0" err="1" smtClean="0"/>
              <a:t>url</a:t>
            </a:r>
            <a:r>
              <a:rPr lang="en-US" sz="2400" b="1" i="1" dirty="0" smtClean="0"/>
              <a:t>-pattern&gt; </a:t>
            </a:r>
          </a:p>
          <a:p>
            <a:pPr>
              <a:buNone/>
            </a:pPr>
            <a:r>
              <a:rPr lang="en-US" sz="2400" b="1" i="1" dirty="0" smtClean="0"/>
              <a:t>	&lt;/</a:t>
            </a:r>
            <a:r>
              <a:rPr lang="en-US" sz="2400" b="1" i="1" dirty="0" err="1" smtClean="0"/>
              <a:t>servlet</a:t>
            </a:r>
            <a:r>
              <a:rPr lang="en-US" sz="2400" b="1" i="1" dirty="0" smtClean="0"/>
              <a:t>-mapping&gt; </a:t>
            </a:r>
          </a:p>
          <a:p>
            <a:r>
              <a:rPr lang="en-US" sz="2400" dirty="0" smtClean="0"/>
              <a:t>Above entries to be created inside &lt;web-app&gt;...&lt;/web-app&gt; of web.xml</a:t>
            </a:r>
          </a:p>
          <a:p>
            <a:r>
              <a:rPr lang="en-US" sz="2400" dirty="0" smtClean="0"/>
              <a:t>Now start </a:t>
            </a:r>
            <a:r>
              <a:rPr lang="en-US" sz="2400" b="1" dirty="0" smtClean="0"/>
              <a:t>Tomcat (startup.bat </a:t>
            </a:r>
            <a:r>
              <a:rPr lang="en-US" sz="2400" dirty="0" smtClean="0"/>
              <a:t>in bin folder of Tomcat installation</a:t>
            </a:r>
            <a:r>
              <a:rPr lang="en-US" sz="2400" b="1" dirty="0" smtClean="0"/>
              <a:t>)</a:t>
            </a:r>
            <a:r>
              <a:rPr lang="en-US" sz="2400" dirty="0" smtClean="0"/>
              <a:t> and hit </a:t>
            </a:r>
            <a:r>
              <a:rPr lang="en-US" sz="2400" b="1" dirty="0" smtClean="0">
                <a:hlinkClick r:id="rId3"/>
              </a:rPr>
              <a:t>http://localhost:8080/HelloWorld</a:t>
            </a:r>
            <a:r>
              <a:rPr lang="en-US" sz="2400" b="1" dirty="0" smtClean="0"/>
              <a:t> </a:t>
            </a:r>
            <a:r>
              <a:rPr lang="en-US" sz="2400" dirty="0" smtClean="0"/>
              <a:t>in browser.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Session</a:t>
            </a:r>
          </a:p>
          <a:p>
            <a:r>
              <a:rPr lang="en-US" sz="2400" dirty="0" smtClean="0"/>
              <a:t>A period devoted to a particular activity.</a:t>
            </a:r>
          </a:p>
          <a:p>
            <a:r>
              <a:rPr lang="en-US" sz="2400" dirty="0" smtClean="0"/>
              <a:t>A session is a way to store information (in variables) to be used across multiple pages.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Saving in Session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String username=</a:t>
            </a:r>
            <a:r>
              <a:rPr lang="en-US" sz="2400" i="1" dirty="0" err="1" smtClean="0"/>
              <a:t>request.getParameter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txtusername</a:t>
            </a:r>
            <a:r>
              <a:rPr lang="en-US" sz="2400" i="1" dirty="0" smtClean="0"/>
              <a:t>");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HttpSession</a:t>
            </a:r>
            <a:r>
              <a:rPr lang="en-US" sz="2400" i="1" dirty="0" smtClean="0"/>
              <a:t> session = </a:t>
            </a:r>
            <a:r>
              <a:rPr lang="en-US" sz="2400" i="1" dirty="0" err="1" smtClean="0"/>
              <a:t>request.getSession</a:t>
            </a:r>
            <a:r>
              <a:rPr lang="en-US" sz="2400" i="1" dirty="0" smtClean="0"/>
              <a:t>(true);</a:t>
            </a:r>
          </a:p>
          <a:p>
            <a:pPr>
              <a:buNone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session.setAttribute</a:t>
            </a:r>
            <a:r>
              <a:rPr lang="en-US" sz="2400" i="1" dirty="0" smtClean="0"/>
              <a:t>("username", username);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Getting from Session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String username=(String) </a:t>
            </a:r>
            <a:r>
              <a:rPr lang="en-US" sz="2400" i="1" dirty="0" err="1" smtClean="0"/>
              <a:t>session.getAttribute</a:t>
            </a:r>
            <a:r>
              <a:rPr lang="en-US" sz="2400" i="1" dirty="0" smtClean="0"/>
              <a:t>("username");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//</a:t>
            </a:r>
            <a:r>
              <a:rPr lang="en-US" sz="2400" i="1" dirty="0" err="1" smtClean="0"/>
              <a:t>session.invalidate</a:t>
            </a:r>
            <a:r>
              <a:rPr lang="en-US" sz="2400" i="1" dirty="0" smtClean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800" b="1" dirty="0" smtClean="0">
                <a:solidFill>
                  <a:srgbClr val="0070C0"/>
                </a:solidFill>
              </a:rPr>
              <a:t>Cookie</a:t>
            </a:r>
          </a:p>
          <a:p>
            <a:r>
              <a:rPr lang="en-US" sz="2400" dirty="0" smtClean="0"/>
              <a:t>A </a:t>
            </a:r>
            <a:r>
              <a:rPr lang="en-US" sz="2400" b="1" dirty="0" smtClean="0"/>
              <a:t>cookie</a:t>
            </a:r>
            <a:r>
              <a:rPr lang="en-US" sz="2400" dirty="0" smtClean="0"/>
              <a:t>, also known as an </a:t>
            </a:r>
            <a:r>
              <a:rPr lang="en-US" sz="2400" b="1" dirty="0" smtClean="0"/>
              <a:t>HTTP cookie</a:t>
            </a:r>
            <a:r>
              <a:rPr lang="en-US" sz="2400" dirty="0" smtClean="0"/>
              <a:t>, </a:t>
            </a:r>
            <a:r>
              <a:rPr lang="en-US" sz="2400" b="1" dirty="0" smtClean="0"/>
              <a:t>web cookie</a:t>
            </a:r>
            <a:r>
              <a:rPr lang="en-US" sz="2400" dirty="0" smtClean="0"/>
              <a:t>, </a:t>
            </a:r>
            <a:r>
              <a:rPr lang="en-US" sz="2400" b="1" dirty="0" smtClean="0"/>
              <a:t>Internet cookie</a:t>
            </a:r>
            <a:r>
              <a:rPr lang="en-US" sz="2400" dirty="0" smtClean="0"/>
              <a:t>, or </a:t>
            </a:r>
            <a:r>
              <a:rPr lang="en-US" sz="2400" b="1" dirty="0" smtClean="0"/>
              <a:t>browser cookie</a:t>
            </a:r>
            <a:r>
              <a:rPr lang="en-US" sz="2400" dirty="0" smtClean="0"/>
              <a:t>, is a small piece of data sent from a website (web application) and stored in a user's web browser while the user is browsing that website (web app).</a:t>
            </a:r>
            <a:endParaRPr lang="en-US" sz="2400" b="1" dirty="0" smtClean="0"/>
          </a:p>
          <a:p>
            <a:r>
              <a:rPr lang="en-US" sz="2400" dirty="0" smtClean="0"/>
              <a:t>A cookie, the information is stored on the user’s computer.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	Creating Cookie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String username=</a:t>
            </a:r>
            <a:r>
              <a:rPr lang="en-US" sz="2400" i="1" dirty="0" err="1" smtClean="0"/>
              <a:t>request.getParameter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txtUsername</a:t>
            </a:r>
            <a:r>
              <a:rPr lang="en-US" sz="2400" i="1" dirty="0" smtClean="0"/>
              <a:t>"); </a:t>
            </a:r>
          </a:p>
          <a:p>
            <a:pPr>
              <a:buNone/>
            </a:pPr>
            <a:r>
              <a:rPr lang="en-US" sz="2400" i="1" dirty="0" smtClean="0"/>
              <a:t>	Cookie </a:t>
            </a:r>
            <a:r>
              <a:rPr lang="en-US" sz="2400" i="1" dirty="0" err="1" smtClean="0"/>
              <a:t>cookie</a:t>
            </a:r>
            <a:r>
              <a:rPr lang="en-US" sz="2400" i="1" dirty="0" smtClean="0"/>
              <a:t>=new Cookie("username", username);            </a:t>
            </a:r>
            <a:r>
              <a:rPr lang="en-US" sz="2400" i="1" dirty="0" err="1" smtClean="0"/>
              <a:t>cookie.setMaxAge</a:t>
            </a:r>
            <a:r>
              <a:rPr lang="en-US" sz="2400" i="1" dirty="0" smtClean="0"/>
              <a:t>(60*60*24*30);           </a:t>
            </a:r>
            <a:r>
              <a:rPr lang="en-US" sz="2400" i="1" dirty="0" err="1" smtClean="0"/>
              <a:t>response.addCookie</a:t>
            </a:r>
            <a:r>
              <a:rPr lang="en-US" sz="2400" i="1" dirty="0" smtClean="0"/>
              <a:t>(cookie);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Web Programming Using Java </a:t>
            </a:r>
            <a:r>
              <a:rPr lang="en-US" sz="4000" b="1" dirty="0" err="1" smtClean="0">
                <a:solidFill>
                  <a:srgbClr val="FF0000"/>
                </a:solidFill>
              </a:rPr>
              <a:t>Servlet</a:t>
            </a:r>
            <a:r>
              <a:rPr lang="en-US" sz="4000" b="1" dirty="0" smtClean="0">
                <a:solidFill>
                  <a:srgbClr val="FF0000"/>
                </a:solidFill>
              </a:rPr>
              <a:t> APIs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Getting Cookie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smtClean="0"/>
              <a:t>Cookie cookies[] = </a:t>
            </a:r>
            <a:r>
              <a:rPr lang="en-US" sz="2400" i="1" dirty="0" err="1" smtClean="0"/>
              <a:t>request.getCookies</a:t>
            </a:r>
            <a:r>
              <a:rPr lang="en-US" sz="2400" i="1" dirty="0" smtClean="0"/>
              <a:t>(); </a:t>
            </a:r>
          </a:p>
          <a:p>
            <a:pPr>
              <a:buNone/>
            </a:pPr>
            <a:r>
              <a:rPr lang="en-US" sz="2400" i="1" dirty="0" smtClean="0"/>
              <a:t>	Cookie </a:t>
            </a:r>
            <a:r>
              <a:rPr lang="en-US" sz="2400" i="1" dirty="0" err="1" smtClean="0"/>
              <a:t>mycookie</a:t>
            </a:r>
            <a:r>
              <a:rPr lang="en-US" sz="2400" i="1" dirty="0" smtClean="0"/>
              <a:t> = null;</a:t>
            </a:r>
          </a:p>
          <a:p>
            <a:pPr>
              <a:buNone/>
            </a:pPr>
            <a:r>
              <a:rPr lang="en-US" sz="2400" i="1" dirty="0" smtClean="0"/>
              <a:t>	if (cookies != null) {       </a:t>
            </a:r>
          </a:p>
          <a:p>
            <a:pPr>
              <a:buNone/>
            </a:pPr>
            <a:r>
              <a:rPr lang="en-US" sz="2400" i="1" dirty="0" smtClean="0"/>
              <a:t>		for (int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= 0;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&lt; </a:t>
            </a:r>
            <a:r>
              <a:rPr lang="en-US" sz="2400" i="1" dirty="0" err="1" smtClean="0"/>
              <a:t>cookies.length</a:t>
            </a:r>
            <a:r>
              <a:rPr lang="en-US" sz="2400" i="1" dirty="0" smtClean="0"/>
              <a:t>; 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++) {</a:t>
            </a:r>
          </a:p>
          <a:p>
            <a:pPr>
              <a:buNone/>
            </a:pPr>
            <a:r>
              <a:rPr lang="en-US" sz="2400" i="1" dirty="0" smtClean="0"/>
              <a:t>			if (cookies[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].</a:t>
            </a:r>
            <a:r>
              <a:rPr lang="en-US" sz="2400" i="1" dirty="0" err="1" smtClean="0"/>
              <a:t>getName</a:t>
            </a:r>
            <a:r>
              <a:rPr lang="en-US" sz="2400" i="1" dirty="0" smtClean="0"/>
              <a:t>().equals("username")) { </a:t>
            </a:r>
          </a:p>
          <a:p>
            <a:pPr>
              <a:buNone/>
            </a:pPr>
            <a:r>
              <a:rPr lang="en-US" sz="2400" i="1" dirty="0" smtClean="0"/>
              <a:t>				</a:t>
            </a:r>
            <a:r>
              <a:rPr lang="en-US" sz="2400" i="1" dirty="0" err="1" smtClean="0"/>
              <a:t>mycookie</a:t>
            </a:r>
            <a:r>
              <a:rPr lang="en-US" sz="2400" i="1" dirty="0" smtClean="0"/>
              <a:t> = cookies[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];</a:t>
            </a:r>
          </a:p>
          <a:p>
            <a:pPr>
              <a:buNone/>
            </a:pPr>
            <a:r>
              <a:rPr lang="en-US" sz="2400" i="1" dirty="0" smtClean="0"/>
              <a:t>				break;            </a:t>
            </a:r>
          </a:p>
          <a:p>
            <a:pPr>
              <a:buNone/>
            </a:pPr>
            <a:r>
              <a:rPr lang="en-US" sz="2400" i="1" dirty="0" smtClean="0"/>
              <a:t>			}       </a:t>
            </a:r>
          </a:p>
          <a:p>
            <a:pPr>
              <a:buNone/>
            </a:pPr>
            <a:r>
              <a:rPr lang="en-US" sz="2400" i="1" dirty="0" smtClean="0"/>
              <a:t>		}    </a:t>
            </a:r>
          </a:p>
          <a:p>
            <a:pPr>
              <a:buNone/>
            </a:pPr>
            <a:r>
              <a:rPr lang="en-US" sz="2400" i="1" dirty="0" smtClean="0"/>
              <a:t>	}</a:t>
            </a:r>
          </a:p>
          <a:p>
            <a:pPr>
              <a:buNone/>
            </a:pPr>
            <a:r>
              <a:rPr lang="en-US" sz="2400" i="1" dirty="0" smtClean="0"/>
              <a:t>	String </a:t>
            </a:r>
            <a:r>
              <a:rPr lang="en-US" sz="2400" i="1" dirty="0" err="1" smtClean="0"/>
              <a:t>userName</a:t>
            </a:r>
            <a:r>
              <a:rPr lang="en-US" sz="2400" i="1" dirty="0" smtClean="0"/>
              <a:t> = </a:t>
            </a:r>
            <a:r>
              <a:rPr lang="en-US" sz="2400" i="1" dirty="0" err="1" smtClean="0"/>
              <a:t>mycookie.getValue</a:t>
            </a:r>
            <a:r>
              <a:rPr lang="en-US" sz="2400" i="1" dirty="0" smtClean="0"/>
              <a:t>();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670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Introductory Concept of Java Beans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Introductory Concept of Java Beans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Java Beans</a:t>
            </a:r>
          </a:p>
          <a:p>
            <a:r>
              <a:rPr lang="en-US" sz="2400" b="1" dirty="0" smtClean="0"/>
              <a:t>JavaBeans</a:t>
            </a:r>
            <a:r>
              <a:rPr lang="en-US" sz="2400" dirty="0" smtClean="0"/>
              <a:t> are classes that encapsulate many objects into a single object (the bean).</a:t>
            </a:r>
          </a:p>
          <a:p>
            <a:r>
              <a:rPr lang="en-US" sz="2400" dirty="0" smtClean="0"/>
              <a:t>They are serializable, have a 0-argument constructor, and allow access to properties using getter and setter methods. </a:t>
            </a:r>
          </a:p>
          <a:p>
            <a:r>
              <a:rPr lang="en-US" sz="2400" dirty="0" smtClean="0"/>
              <a:t>The name "Bean" was  to encompass this standard, which aims to create reusable software components for Java.</a:t>
            </a:r>
          </a:p>
          <a:p>
            <a:r>
              <a:rPr lang="en-US" sz="2400" dirty="0" smtClean="0"/>
              <a:t>There is no restriction on the capability of a Bean.</a:t>
            </a:r>
          </a:p>
          <a:p>
            <a:r>
              <a:rPr lang="en-US" sz="2400" dirty="0" smtClean="0"/>
              <a:t>It may perform a simple function, such as obtaining an inventory value, or a complex function, such as forecasting the performance of a stock portfolio.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de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61" y="5181600"/>
            <a:ext cx="3858639" cy="167640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Database Connectivity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762000"/>
            <a:ext cx="8229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r>
              <a:rPr lang="en-US" sz="2800" b="1" dirty="0" smtClean="0"/>
              <a:t>What is JDBC?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JDBC is </a:t>
            </a:r>
            <a:r>
              <a:rPr lang="en-US" sz="2800" dirty="0" smtClean="0"/>
              <a:t>a standard Java API for </a:t>
            </a:r>
            <a:r>
              <a:rPr lang="en-US" sz="2800" dirty="0" smtClean="0"/>
              <a:t>database-independent connectivity </a:t>
            </a:r>
            <a:r>
              <a:rPr lang="en-US" sz="2800" dirty="0" smtClean="0"/>
              <a:t>between the Java programming language and a wide range of databases.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Making </a:t>
            </a:r>
            <a:r>
              <a:rPr lang="en-US" sz="2800" dirty="0" smtClean="0"/>
              <a:t>a connection to a database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Creating </a:t>
            </a:r>
            <a:r>
              <a:rPr lang="en-US" sz="2800" dirty="0" smtClean="0"/>
              <a:t>SQL or </a:t>
            </a:r>
            <a:r>
              <a:rPr lang="en-US" sz="2800" dirty="0" err="1" smtClean="0"/>
              <a:t>MySQL</a:t>
            </a:r>
            <a:r>
              <a:rPr lang="en-US" sz="2800" dirty="0" smtClean="0"/>
              <a:t> statements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Executing </a:t>
            </a:r>
            <a:r>
              <a:rPr lang="en-US" sz="2800" dirty="0" smtClean="0"/>
              <a:t>that SQL or </a:t>
            </a:r>
            <a:r>
              <a:rPr lang="en-US" sz="2800" dirty="0" err="1" smtClean="0"/>
              <a:t>MySQL</a:t>
            </a:r>
            <a:r>
              <a:rPr lang="en-US" sz="2800" dirty="0" smtClean="0"/>
              <a:t> queries in the database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Viewing </a:t>
            </a:r>
            <a:r>
              <a:rPr lang="en-US" sz="2800" dirty="0" smtClean="0"/>
              <a:t>&amp; Modifying the resulting records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Introductory Concept of Java Beans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Bean Development Kit (BDK)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BDK is (according to </a:t>
            </a:r>
            <a:r>
              <a:rPr lang="en-US" sz="2400" u="sng" dirty="0" smtClean="0">
                <a:hlinkClick r:id="rId3"/>
              </a:rPr>
              <a:t>allinterview.com</a:t>
            </a:r>
            <a:r>
              <a:rPr lang="en-US" sz="2400" u="sng" dirty="0" smtClean="0"/>
              <a:t>):</a:t>
            </a:r>
          </a:p>
          <a:p>
            <a:r>
              <a:rPr lang="en-US" sz="2400" i="1" dirty="0" smtClean="0"/>
              <a:t>Bean Development Kit is a tool that enables to </a:t>
            </a:r>
            <a:r>
              <a:rPr lang="en-US" sz="2400" i="1" dirty="0" err="1" smtClean="0"/>
              <a:t>create,configure</a:t>
            </a:r>
            <a:r>
              <a:rPr lang="en-US" sz="2400" i="1" dirty="0" smtClean="0"/>
              <a:t> and connect a set of Beans and it can be used to test Beans without writing a code.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and according to </a:t>
            </a:r>
            <a:r>
              <a:rPr lang="en-US" sz="2400" u="sng" dirty="0" err="1" smtClean="0"/>
              <a:t>mindprods</a:t>
            </a:r>
            <a:r>
              <a:rPr lang="en-US" sz="2400" u="sng" dirty="0" smtClean="0"/>
              <a:t> glossary:</a:t>
            </a:r>
          </a:p>
          <a:p>
            <a:r>
              <a:rPr lang="en-US" sz="2400" i="1" dirty="0" smtClean="0"/>
              <a:t>Bean Development Kit. It is now obsolete. Code-building features of modern IDEs take over much of the function of the BDK.</a:t>
            </a:r>
            <a:r>
              <a:rPr lang="en-US" sz="2400" dirty="0" smtClean="0"/>
              <a:t> </a:t>
            </a:r>
          </a:p>
          <a:p>
            <a:pPr>
              <a:buNone/>
            </a:pPr>
            <a:endParaRPr lang="en-US" sz="900" b="1" dirty="0" smtClean="0"/>
          </a:p>
          <a:p>
            <a:pPr>
              <a:buNone/>
            </a:pPr>
            <a:r>
              <a:rPr lang="en-US" sz="2400" b="1" dirty="0" smtClean="0"/>
              <a:t>	Bean Builder</a:t>
            </a:r>
          </a:p>
          <a:p>
            <a:pPr>
              <a:buNone/>
            </a:pPr>
            <a:r>
              <a:rPr lang="en-US" sz="2400" b="1" dirty="0" smtClean="0"/>
              <a:t>	Bean Builder</a:t>
            </a:r>
            <a:r>
              <a:rPr lang="en-US" sz="2400" dirty="0" smtClean="0"/>
              <a:t> is a pure Java application, built over market proven and open standards such as XML, Java Beans, and JFC/Swing.</a:t>
            </a:r>
          </a:p>
          <a:p>
            <a:pPr>
              <a:buNone/>
            </a:pPr>
            <a:r>
              <a:rPr lang="en-US" sz="2400" b="1" dirty="0" smtClean="0">
                <a:hlinkClick r:id="rId4"/>
              </a:rPr>
              <a:t>http://www.cs.wustl.edu/~kjg/cs102/Notes/JavaBeans/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>
                <a:hlinkClick r:id="rId5"/>
              </a:rPr>
              <a:t>http://www.javaworld.com/article/2077005/client-side-java/the-beanbox--sun-s-javabeans-test-container.html</a:t>
            </a:r>
            <a:r>
              <a:rPr lang="en-US" sz="2400" b="1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Introductory Concept of Java Beans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</a:t>
            </a:r>
            <a:r>
              <a:rPr lang="en-US" sz="2400" b="1" dirty="0" err="1" smtClean="0"/>
              <a:t>Persistance</a:t>
            </a:r>
            <a:r>
              <a:rPr lang="en-US" sz="2400" b="1" dirty="0" smtClean="0"/>
              <a:t> </a:t>
            </a:r>
          </a:p>
          <a:p>
            <a:r>
              <a:rPr lang="en-US" sz="2400" i="1" dirty="0" smtClean="0"/>
              <a:t>Persistence</a:t>
            </a:r>
            <a:r>
              <a:rPr lang="en-US" sz="2400" dirty="0" smtClean="0"/>
              <a:t> is the ability to save the current state of a Bean, including the values of a Bean’s properties and instance variables, to nonvolatile storage and to retrieve them at a later time.</a:t>
            </a:r>
          </a:p>
          <a:p>
            <a:endParaRPr lang="en-US" sz="2400" b="1" dirty="0" smtClean="0"/>
          </a:p>
          <a:p>
            <a:pPr lvl="1" algn="ctr">
              <a:buNone/>
            </a:pPr>
            <a:r>
              <a:rPr lang="en-US" sz="2000" b="1" dirty="0" smtClean="0"/>
              <a:t>Take Reference from </a:t>
            </a:r>
            <a:r>
              <a:rPr lang="en-US" sz="2000" b="1" smtClean="0"/>
              <a:t>below provided </a:t>
            </a:r>
            <a:r>
              <a:rPr lang="en-US" sz="2000" b="1" dirty="0" err="1" smtClean="0"/>
              <a:t>ebook</a:t>
            </a:r>
            <a:endParaRPr lang="en-US" sz="2000" b="1" dirty="0" smtClean="0"/>
          </a:p>
          <a:p>
            <a:pPr algn="ctr"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CHAPTER 29 Java Beans</a:t>
            </a:r>
          </a:p>
          <a:p>
            <a:pPr algn="ctr">
              <a:buNone/>
            </a:pPr>
            <a:r>
              <a:rPr lang="en-US" sz="2400" b="1" dirty="0" smtClean="0"/>
              <a:t>Java: The Complete Reference™ - Herbert </a:t>
            </a:r>
            <a:r>
              <a:rPr lang="en-US" sz="2400" b="1" dirty="0" err="1" smtClean="0"/>
              <a:t>Schildt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Introductory Concept of Java Beans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Creating  a New Bean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886200" y="3086100"/>
          <a:ext cx="1371600" cy="685800"/>
        </p:xfrm>
        <a:graphic>
          <a:graphicData uri="http://schemas.openxmlformats.org/presentationml/2006/ole">
            <p:oleObj spid="_x0000_s86018" name="Packager Shell Object" r:id="rId4" imgW="137196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Questions ???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DBC-Architectur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456" y="2895600"/>
            <a:ext cx="3812944" cy="312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4.1 Design of JDBC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JDBC Driver Types</a:t>
            </a:r>
          </a:p>
          <a:p>
            <a:r>
              <a:rPr lang="en-US" sz="2400" dirty="0" smtClean="0"/>
              <a:t>JDBC driver implementations vary because of the wide variety of operating systems and hardware platforms in which Java operates. </a:t>
            </a:r>
          </a:p>
          <a:p>
            <a:r>
              <a:rPr lang="en-US" sz="2400" dirty="0" smtClean="0"/>
              <a:t>Sun has divided the implementation types into four categories, Types 1, 2, 3, and 4, which is explained below:</a:t>
            </a:r>
          </a:p>
          <a:p>
            <a:r>
              <a:rPr lang="en-US" sz="2400" b="1" dirty="0" smtClean="0"/>
              <a:t>Type 1: JDBC-ODBC Bridge Driver:</a:t>
            </a:r>
          </a:p>
          <a:p>
            <a:r>
              <a:rPr lang="en-US" sz="2400" b="1" dirty="0" smtClean="0"/>
              <a:t>Type 2: JDBC-Native API:</a:t>
            </a:r>
          </a:p>
          <a:p>
            <a:r>
              <a:rPr lang="nl-NL" sz="2400" b="1" dirty="0" smtClean="0"/>
              <a:t>Type 3: JDBC-Net pure Java:</a:t>
            </a:r>
          </a:p>
          <a:p>
            <a:r>
              <a:rPr lang="fr-FR" sz="2400" b="1" dirty="0" smtClean="0"/>
              <a:t>Type 4: 100% pure Java:</a:t>
            </a:r>
          </a:p>
          <a:p>
            <a:pPr>
              <a:buNone/>
            </a:pPr>
            <a:r>
              <a:rPr lang="en-US" sz="2400" i="1" dirty="0" smtClean="0"/>
              <a:t>	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	Reference</a:t>
            </a:r>
          </a:p>
          <a:p>
            <a:pPr>
              <a:buNone/>
            </a:pPr>
            <a:r>
              <a:rPr lang="en-US" sz="2400" i="1" dirty="0" smtClean="0"/>
              <a:t>	http://www.tutorialspoint.com/jdbc/jdbc-driver-types.htm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4.1 Design of JDBC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Typical Uses of JDBC </a:t>
            </a:r>
            <a:endParaRPr lang="en-US" sz="2400" b="1" dirty="0" smtClean="0"/>
          </a:p>
        </p:txBody>
      </p:sp>
      <p:pic>
        <p:nvPicPr>
          <p:cNvPr id="5" name="Picture 4" descr="00099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28812"/>
            <a:ext cx="8627050" cy="32527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4.2 JDBC </a:t>
            </a:r>
            <a:r>
              <a:rPr lang="en-US" b="1" dirty="0" smtClean="0">
                <a:solidFill>
                  <a:srgbClr val="FF0000"/>
                </a:solidFill>
              </a:rPr>
              <a:t>Configuration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185794" name="Object 2"/>
          <p:cNvGraphicFramePr>
            <a:graphicFrameLocks noChangeAspect="1"/>
          </p:cNvGraphicFramePr>
          <p:nvPr/>
        </p:nvGraphicFramePr>
        <p:xfrm>
          <a:off x="3657600" y="2819400"/>
          <a:ext cx="1625600" cy="685800"/>
        </p:xfrm>
        <a:graphic>
          <a:graphicData uri="http://schemas.openxmlformats.org/presentationml/2006/ole">
            <p:oleObj spid="_x0000_s1185794" name="Packager Shell Object" showAsIcon="1" r:id="rId4" imgW="1626120" imgH="685800" progId="Pack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4.1 Design of </a:t>
            </a:r>
            <a:r>
              <a:rPr lang="en-US" b="1" dirty="0" smtClean="0">
                <a:solidFill>
                  <a:srgbClr val="FF0000"/>
                </a:solidFill>
              </a:rPr>
              <a:t>JDBC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Relational Database Overview</a:t>
            </a:r>
          </a:p>
          <a:p>
            <a:r>
              <a:rPr lang="en-US" sz="2400" dirty="0" smtClean="0"/>
              <a:t>A database is a means of storing information in such a way that information can be retrieved from it. </a:t>
            </a:r>
          </a:p>
          <a:p>
            <a:r>
              <a:rPr lang="en-US" sz="2400" dirty="0" smtClean="0"/>
              <a:t>In simplest terms, a relational database is one that presents information in tables with rows and columns.</a:t>
            </a:r>
          </a:p>
          <a:p>
            <a:r>
              <a:rPr lang="en-US" sz="2400" dirty="0" smtClean="0"/>
              <a:t>A table is referred to as a relation in the sense that it is a collection of objects of the same type (rows). </a:t>
            </a:r>
          </a:p>
          <a:p>
            <a:r>
              <a:rPr lang="en-US" sz="2400" dirty="0" smtClean="0"/>
              <a:t>Data in a table can be related according to common keys or concepts, and the ability to retrieve related data from a table is the basis for the term relational database. A Database Management System (DBMS) handles the way data is stored, maintained, and retrieved. </a:t>
            </a:r>
          </a:p>
          <a:p>
            <a:r>
              <a:rPr lang="en-US" sz="2400" dirty="0" smtClean="0"/>
              <a:t>In the case of a relational database, a Relational Database Management System (RDBMS) performs these tasks. </a:t>
            </a:r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Database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	JDBC API</a:t>
            </a:r>
          </a:p>
          <a:p>
            <a:r>
              <a:rPr lang="en-US" sz="2400" dirty="0" smtClean="0"/>
              <a:t>JDBC API is a Java API that can access any kind of tabular data, especially data stored in a Relational Database. JDBC works with Java on a variety of platforms, such as Windows, Mac OS, and the various versions of UNIX.</a:t>
            </a:r>
          </a:p>
          <a:p>
            <a:r>
              <a:rPr lang="en-US" sz="2400" dirty="0" smtClean="0"/>
              <a:t>java.sql package</a:t>
            </a:r>
          </a:p>
          <a:p>
            <a:pPr>
              <a:buNone/>
            </a:pPr>
            <a:r>
              <a:rPr lang="en-US" sz="24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Java Database Programming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791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Driver Manager and JDBC Drivers</a:t>
            </a:r>
          </a:p>
          <a:p>
            <a:r>
              <a:rPr lang="en-US" sz="2400" dirty="0" smtClean="0"/>
              <a:t>JDBC drivers implement the defined interfaces in the JDBC API for interacting with your database server.</a:t>
            </a:r>
            <a:endParaRPr lang="en-US" sz="2400" b="1" dirty="0" smtClean="0"/>
          </a:p>
          <a:p>
            <a:r>
              <a:rPr lang="en-US" sz="2400" dirty="0" smtClean="0"/>
              <a:t>An individual database system is accessed via a specific JDBC driver that implements the </a:t>
            </a:r>
            <a:r>
              <a:rPr lang="en-US" sz="2400" i="1" dirty="0" err="1" smtClean="0"/>
              <a:t>java.sql.Driver</a:t>
            </a:r>
            <a:r>
              <a:rPr lang="en-US" sz="2400" dirty="0" smtClean="0"/>
              <a:t> interface. </a:t>
            </a:r>
          </a:p>
          <a:p>
            <a:r>
              <a:rPr lang="en-US" sz="2400" dirty="0" smtClean="0"/>
              <a:t>Drivers exist for nearly all popular RDBMS systems, though few are available for free. </a:t>
            </a:r>
          </a:p>
          <a:p>
            <a:r>
              <a:rPr lang="en-US" sz="2400" dirty="0" smtClean="0"/>
              <a:t>Sun bundles a free </a:t>
            </a:r>
            <a:r>
              <a:rPr lang="en-US" sz="2400" b="1" dirty="0" smtClean="0"/>
              <a:t>JDBC-ODBC </a:t>
            </a:r>
            <a:r>
              <a:rPr lang="en-US" sz="2400" dirty="0" smtClean="0"/>
              <a:t>bridge driver with the JDK to allow access to standard ODBC data sources, such as a Microsoft Access database.</a:t>
            </a:r>
          </a:p>
          <a:p>
            <a:r>
              <a:rPr lang="en-US" sz="2400" dirty="0" smtClean="0"/>
              <a:t>An easy way to load the driver class is to use the </a:t>
            </a:r>
            <a:r>
              <a:rPr lang="en-US" sz="2400" dirty="0" err="1" smtClean="0"/>
              <a:t>Class.forName</a:t>
            </a:r>
            <a:r>
              <a:rPr lang="en-US" sz="2400" dirty="0" smtClean="0"/>
              <a:t>() method: 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i="1" dirty="0" err="1" smtClean="0"/>
              <a:t>Class.forName</a:t>
            </a:r>
            <a:r>
              <a:rPr lang="en-US" sz="2400" i="1" dirty="0" smtClean="0"/>
              <a:t>("</a:t>
            </a:r>
            <a:r>
              <a:rPr lang="en-US" sz="2400" i="1" dirty="0" err="1" smtClean="0"/>
              <a:t>sun.jdbc.odbc.JdbcOdbcDriver</a:t>
            </a:r>
            <a:r>
              <a:rPr lang="en-US" sz="2400" i="1" dirty="0" smtClean="0"/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317</Words>
  <Application>Microsoft Office PowerPoint</Application>
  <PresentationFormat>On-screen Show (4:3)</PresentationFormat>
  <Paragraphs>237</Paragraphs>
  <Slides>33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Office Theme</vt:lpstr>
      <vt:lpstr>Package</vt:lpstr>
      <vt:lpstr>Packager Shell Object</vt:lpstr>
      <vt:lpstr>Advanced Java Programming B.Sc.CSIT Seventh Semester</vt:lpstr>
      <vt:lpstr>Slide 2</vt:lpstr>
      <vt:lpstr>Database Connectivity</vt:lpstr>
      <vt:lpstr>4.1 Design of JDBC</vt:lpstr>
      <vt:lpstr>4.1 Design of JDBC</vt:lpstr>
      <vt:lpstr>4.2 JDBC Configuration</vt:lpstr>
      <vt:lpstr>4.1 Design of JDBC</vt:lpstr>
      <vt:lpstr>Java Database Programming</vt:lpstr>
      <vt:lpstr>Java Database Programming</vt:lpstr>
      <vt:lpstr>Java Database Programming</vt:lpstr>
      <vt:lpstr>Java Database Programming</vt:lpstr>
      <vt:lpstr>Java Database Programming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Web Programming Using Java Servlet APIs</vt:lpstr>
      <vt:lpstr>Introductory Concept of Java Beans</vt:lpstr>
      <vt:lpstr>Introductory Concept of Java Beans</vt:lpstr>
      <vt:lpstr>Introductory Concept of Java Beans</vt:lpstr>
      <vt:lpstr>Introductory Concept of Java Beans</vt:lpstr>
      <vt:lpstr>Introductory Concept of Java Beans</vt:lpstr>
      <vt:lpstr>Questions ???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and Remote Applets</dc:title>
  <dc:creator>Prabhat</dc:creator>
  <cp:lastModifiedBy>Prabhat</cp:lastModifiedBy>
  <cp:revision>326</cp:revision>
  <dcterms:created xsi:type="dcterms:W3CDTF">2014-12-22T14:30:12Z</dcterms:created>
  <dcterms:modified xsi:type="dcterms:W3CDTF">2015-03-30T15:02:09Z</dcterms:modified>
</cp:coreProperties>
</file>