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7" r:id="rId3"/>
    <p:sldId id="307" r:id="rId4"/>
    <p:sldId id="308" r:id="rId5"/>
    <p:sldId id="311" r:id="rId6"/>
    <p:sldId id="310" r:id="rId7"/>
    <p:sldId id="312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711AE-F65A-4C5C-9404-A2CFAC7231C4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6A38F-98B1-4856-9445-B8A1434A1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BE47-5AF7-4125-BD6A-A06C7D9E0DCA}" type="datetimeFigureOut">
              <a:rPr lang="en-US" smtClean="0"/>
              <a:pPr/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Worl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tomcat-5.5-doc/servletapi/javax/servlet/package-summary.html" TargetMode="External"/><Relationship Id="rId7" Type="http://schemas.openxmlformats.org/officeDocument/2006/relationships/hyperlink" Target="https://tomcat.apache.org/tomcat-5.5-doc/servletapi/javax/servlet/ServletContex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mcat.apache.org/tomcat-5.5-doc/servletapi/javax/servlet/ServletConfig.html" TargetMode="External"/><Relationship Id="rId5" Type="http://schemas.openxmlformats.org/officeDocument/2006/relationships/hyperlink" Target="https://tomcat.apache.org/tomcat-5.5-doc/servletapi/javax/servlet/Servlet.html" TargetMode="External"/><Relationship Id="rId4" Type="http://schemas.openxmlformats.org/officeDocument/2006/relationships/hyperlink" Target="https://tomcat.apache.org/tomcat-5.5-doc/servletapi/javax/servlet/RequestDispatche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Advanced Java Programming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92D050"/>
                </a:solidFill>
              </a:rPr>
              <a:t>B.Sc.CSIT</a:t>
            </a:r>
            <a:r>
              <a:rPr lang="en-US" sz="3600" b="1" dirty="0" smtClean="0">
                <a:solidFill>
                  <a:srgbClr val="92D050"/>
                </a:solidFill>
              </a:rPr>
              <a:t> Seventh Semester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94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By </a:t>
            </a:r>
            <a:r>
              <a:rPr lang="en-US" i="1" dirty="0" err="1" smtClean="0"/>
              <a:t>Narayan</a:t>
            </a:r>
            <a:r>
              <a:rPr lang="en-US" i="1" dirty="0" smtClean="0"/>
              <a:t> </a:t>
            </a:r>
            <a:r>
              <a:rPr lang="en-US" i="1" dirty="0" err="1" smtClean="0"/>
              <a:t>Subedi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following entries in </a:t>
            </a:r>
            <a:r>
              <a:rPr lang="en-US" sz="2400" b="1" dirty="0" smtClean="0"/>
              <a:t>web.xml</a:t>
            </a:r>
            <a:r>
              <a:rPr lang="en-US" sz="2400" dirty="0" smtClean="0"/>
              <a:t> file located in &lt;Tomcat-installation-directory&gt;/</a:t>
            </a:r>
            <a:r>
              <a:rPr lang="en-US" sz="2400" dirty="0" err="1" smtClean="0"/>
              <a:t>webapps</a:t>
            </a:r>
            <a:r>
              <a:rPr lang="en-US" sz="2400" dirty="0" smtClean="0"/>
              <a:t>/ROOT/WEB-INF/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&gt;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 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-class&gt;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-class&gt; </a:t>
            </a:r>
          </a:p>
          <a:p>
            <a:pPr>
              <a:buNone/>
            </a:pPr>
            <a:r>
              <a:rPr lang="en-US" sz="2400" b="1" i="1" dirty="0" smtClean="0"/>
              <a:t>	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&gt; </a:t>
            </a:r>
          </a:p>
          <a:p>
            <a:pPr>
              <a:buNone/>
            </a:pPr>
            <a:r>
              <a:rPr lang="en-US" sz="2400" b="1" i="1" dirty="0" smtClean="0"/>
              <a:t>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-mapping&gt;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 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url</a:t>
            </a:r>
            <a:r>
              <a:rPr lang="en-US" sz="2400" b="1" i="1" dirty="0" smtClean="0"/>
              <a:t>-pattern&gt;/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url</a:t>
            </a:r>
            <a:r>
              <a:rPr lang="en-US" sz="2400" b="1" i="1" dirty="0" smtClean="0"/>
              <a:t>-pattern&gt; </a:t>
            </a:r>
          </a:p>
          <a:p>
            <a:pPr>
              <a:buNone/>
            </a:pPr>
            <a:r>
              <a:rPr lang="en-US" sz="2400" b="1" i="1" dirty="0" smtClean="0"/>
              <a:t>	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-mapping&gt; </a:t>
            </a:r>
          </a:p>
          <a:p>
            <a:r>
              <a:rPr lang="en-US" sz="2400" dirty="0" smtClean="0"/>
              <a:t>Above entries to be created inside &lt;web-app&gt;...&lt;/web-app&gt; of web.xml</a:t>
            </a:r>
          </a:p>
          <a:p>
            <a:r>
              <a:rPr lang="en-US" sz="2400" dirty="0" smtClean="0"/>
              <a:t>Now start </a:t>
            </a:r>
            <a:r>
              <a:rPr lang="en-US" sz="2400" b="1" dirty="0" smtClean="0"/>
              <a:t>Tomcat (startup.bat </a:t>
            </a:r>
            <a:r>
              <a:rPr lang="en-US" sz="2400" dirty="0" smtClean="0"/>
              <a:t>in bin folder of Tomcat installation</a:t>
            </a:r>
            <a:r>
              <a:rPr lang="en-US" sz="2400" b="1" dirty="0" smtClean="0"/>
              <a:t>)</a:t>
            </a:r>
            <a:r>
              <a:rPr lang="en-US" sz="2400" dirty="0" smtClean="0"/>
              <a:t> and hit </a:t>
            </a:r>
            <a:r>
              <a:rPr lang="en-US" sz="2400" b="1" dirty="0" smtClean="0">
                <a:hlinkClick r:id="rId3"/>
              </a:rPr>
              <a:t>http://localhost:8080/HelloWorld</a:t>
            </a:r>
            <a:r>
              <a:rPr lang="en-US" sz="2400" b="1" dirty="0" smtClean="0"/>
              <a:t> </a:t>
            </a:r>
            <a:r>
              <a:rPr lang="en-US" sz="2400" dirty="0" smtClean="0"/>
              <a:t>in browser.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Session</a:t>
            </a:r>
          </a:p>
          <a:p>
            <a:r>
              <a:rPr lang="en-US" sz="2400" dirty="0" smtClean="0"/>
              <a:t>A period devoted to a particular activity.</a:t>
            </a:r>
          </a:p>
          <a:p>
            <a:r>
              <a:rPr lang="en-US" sz="2400" dirty="0" smtClean="0"/>
              <a:t>A session is a way to store information (in variables) to be used across multiple pages.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Saving in Session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String username=</a:t>
            </a:r>
            <a:r>
              <a:rPr lang="en-US" sz="2400" i="1" dirty="0" err="1" smtClean="0"/>
              <a:t>request.getParameter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txtusername</a:t>
            </a:r>
            <a:r>
              <a:rPr lang="en-US" sz="2400" i="1" dirty="0" smtClean="0"/>
              <a:t>");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HttpSession</a:t>
            </a:r>
            <a:r>
              <a:rPr lang="en-US" sz="2400" i="1" dirty="0" smtClean="0"/>
              <a:t> session = </a:t>
            </a:r>
            <a:r>
              <a:rPr lang="en-US" sz="2400" i="1" dirty="0" err="1" smtClean="0"/>
              <a:t>request.getSession</a:t>
            </a:r>
            <a:r>
              <a:rPr lang="en-US" sz="2400" i="1" dirty="0" smtClean="0"/>
              <a:t>(true);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session.setAttribute</a:t>
            </a:r>
            <a:r>
              <a:rPr lang="en-US" sz="2400" i="1" dirty="0" smtClean="0"/>
              <a:t>("username", username);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Getting from Session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String username=(String) </a:t>
            </a:r>
            <a:r>
              <a:rPr lang="en-US" sz="2400" i="1" dirty="0" err="1" smtClean="0"/>
              <a:t>session.getAttribute</a:t>
            </a:r>
            <a:r>
              <a:rPr lang="en-US" sz="2400" i="1" dirty="0" smtClean="0"/>
              <a:t>("username");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//</a:t>
            </a:r>
            <a:r>
              <a:rPr lang="en-US" sz="2400" i="1" dirty="0" err="1" smtClean="0"/>
              <a:t>session.invalidate</a:t>
            </a:r>
            <a:r>
              <a:rPr lang="en-US" sz="2400" i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Cookie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cookie</a:t>
            </a:r>
            <a:r>
              <a:rPr lang="en-US" sz="2400" dirty="0" smtClean="0"/>
              <a:t>, also known as an </a:t>
            </a:r>
            <a:r>
              <a:rPr lang="en-US" sz="2400" b="1" dirty="0" smtClean="0"/>
              <a:t>HTTP cookie</a:t>
            </a:r>
            <a:r>
              <a:rPr lang="en-US" sz="2400" dirty="0" smtClean="0"/>
              <a:t>, </a:t>
            </a:r>
            <a:r>
              <a:rPr lang="en-US" sz="2400" b="1" dirty="0" smtClean="0"/>
              <a:t>web cookie</a:t>
            </a:r>
            <a:r>
              <a:rPr lang="en-US" sz="2400" dirty="0" smtClean="0"/>
              <a:t>, </a:t>
            </a:r>
            <a:r>
              <a:rPr lang="en-US" sz="2400" b="1" dirty="0" smtClean="0"/>
              <a:t>Internet cookie</a:t>
            </a:r>
            <a:r>
              <a:rPr lang="en-US" sz="2400" dirty="0" smtClean="0"/>
              <a:t>, or </a:t>
            </a:r>
            <a:r>
              <a:rPr lang="en-US" sz="2400" b="1" dirty="0" smtClean="0"/>
              <a:t>browser cookie</a:t>
            </a:r>
            <a:r>
              <a:rPr lang="en-US" sz="2400" dirty="0" smtClean="0"/>
              <a:t>, is a small piece of data sent from a website (web application) and stored in a user's web browser while the user is browsing that website (web app).</a:t>
            </a:r>
            <a:endParaRPr lang="en-US" sz="2400" b="1" dirty="0" smtClean="0"/>
          </a:p>
          <a:p>
            <a:r>
              <a:rPr lang="en-US" sz="2400" dirty="0" smtClean="0"/>
              <a:t>A cookie, the information is stored on the user’s computer.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Creating Cookie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String username=</a:t>
            </a:r>
            <a:r>
              <a:rPr lang="en-US" sz="2400" i="1" dirty="0" err="1" smtClean="0"/>
              <a:t>request.getParameter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txtUsername</a:t>
            </a:r>
            <a:r>
              <a:rPr lang="en-US" sz="2400" i="1" dirty="0" smtClean="0"/>
              <a:t>"); </a:t>
            </a:r>
          </a:p>
          <a:p>
            <a:pPr>
              <a:buNone/>
            </a:pPr>
            <a:r>
              <a:rPr lang="en-US" sz="2400" i="1" dirty="0" smtClean="0"/>
              <a:t>	Cookie </a:t>
            </a:r>
            <a:r>
              <a:rPr lang="en-US" sz="2400" i="1" dirty="0" err="1" smtClean="0"/>
              <a:t>cookie</a:t>
            </a:r>
            <a:r>
              <a:rPr lang="en-US" sz="2400" i="1" dirty="0" smtClean="0"/>
              <a:t>=new Cookie("username", username);            </a:t>
            </a:r>
            <a:r>
              <a:rPr lang="en-US" sz="2400" i="1" dirty="0" err="1" smtClean="0"/>
              <a:t>cookie.setMaxAge</a:t>
            </a:r>
            <a:r>
              <a:rPr lang="en-US" sz="2400" i="1" dirty="0" smtClean="0"/>
              <a:t>(60*60*24*30);           </a:t>
            </a:r>
            <a:r>
              <a:rPr lang="en-US" sz="2400" i="1" dirty="0" err="1" smtClean="0"/>
              <a:t>response.addCookie</a:t>
            </a:r>
            <a:r>
              <a:rPr lang="en-US" sz="2400" i="1" dirty="0" smtClean="0"/>
              <a:t>(cookie);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Getting Cookie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Cookie cookies[] = </a:t>
            </a:r>
            <a:r>
              <a:rPr lang="en-US" sz="2400" i="1" dirty="0" err="1" smtClean="0"/>
              <a:t>request.getCookies</a:t>
            </a:r>
            <a:r>
              <a:rPr lang="en-US" sz="2400" i="1" dirty="0" smtClean="0"/>
              <a:t>(); </a:t>
            </a:r>
          </a:p>
          <a:p>
            <a:pPr>
              <a:buNone/>
            </a:pPr>
            <a:r>
              <a:rPr lang="en-US" sz="2400" i="1" dirty="0" smtClean="0"/>
              <a:t>	Cookie </a:t>
            </a:r>
            <a:r>
              <a:rPr lang="en-US" sz="2400" i="1" dirty="0" err="1" smtClean="0"/>
              <a:t>mycookie</a:t>
            </a:r>
            <a:r>
              <a:rPr lang="en-US" sz="2400" i="1" dirty="0" smtClean="0"/>
              <a:t> = null;</a:t>
            </a:r>
          </a:p>
          <a:p>
            <a:pPr>
              <a:buNone/>
            </a:pPr>
            <a:r>
              <a:rPr lang="en-US" sz="2400" i="1" dirty="0" smtClean="0"/>
              <a:t>	if (cookies != null) {       </a:t>
            </a:r>
          </a:p>
          <a:p>
            <a:pPr>
              <a:buNone/>
            </a:pPr>
            <a:r>
              <a:rPr lang="en-US" sz="2400" i="1" dirty="0" smtClean="0"/>
              <a:t>		for (int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0;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&lt; </a:t>
            </a:r>
            <a:r>
              <a:rPr lang="en-US" sz="2400" i="1" dirty="0" err="1" smtClean="0"/>
              <a:t>cookies.length</a:t>
            </a:r>
            <a:r>
              <a:rPr lang="en-US" sz="2400" i="1" dirty="0" smtClean="0"/>
              <a:t>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++) {</a:t>
            </a:r>
          </a:p>
          <a:p>
            <a:pPr>
              <a:buNone/>
            </a:pPr>
            <a:r>
              <a:rPr lang="en-US" sz="2400" i="1" dirty="0" smtClean="0"/>
              <a:t>			if (cookies[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].</a:t>
            </a:r>
            <a:r>
              <a:rPr lang="en-US" sz="2400" i="1" dirty="0" err="1" smtClean="0"/>
              <a:t>getName</a:t>
            </a:r>
            <a:r>
              <a:rPr lang="en-US" sz="2400" i="1" dirty="0" smtClean="0"/>
              <a:t>().equals("username")) { </a:t>
            </a:r>
          </a:p>
          <a:p>
            <a:pPr>
              <a:buNone/>
            </a:pPr>
            <a:r>
              <a:rPr lang="en-US" sz="2400" i="1" dirty="0" smtClean="0"/>
              <a:t>				</a:t>
            </a:r>
            <a:r>
              <a:rPr lang="en-US" sz="2400" i="1" dirty="0" err="1" smtClean="0"/>
              <a:t>mycookie</a:t>
            </a:r>
            <a:r>
              <a:rPr lang="en-US" sz="2400" i="1" dirty="0" smtClean="0"/>
              <a:t> = cookies[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];</a:t>
            </a:r>
          </a:p>
          <a:p>
            <a:pPr>
              <a:buNone/>
            </a:pPr>
            <a:r>
              <a:rPr lang="en-US" sz="2400" i="1" dirty="0" smtClean="0"/>
              <a:t>				break;            </a:t>
            </a:r>
          </a:p>
          <a:p>
            <a:pPr>
              <a:buNone/>
            </a:pPr>
            <a:r>
              <a:rPr lang="en-US" sz="2400" i="1" dirty="0" smtClean="0"/>
              <a:t>			}       </a:t>
            </a:r>
          </a:p>
          <a:p>
            <a:pPr>
              <a:buNone/>
            </a:pPr>
            <a:r>
              <a:rPr lang="en-US" sz="2400" i="1" dirty="0" smtClean="0"/>
              <a:t>		}    </a:t>
            </a:r>
          </a:p>
          <a:p>
            <a:pPr>
              <a:buNone/>
            </a:pPr>
            <a:r>
              <a:rPr lang="en-US" sz="2400" i="1" dirty="0" smtClean="0"/>
              <a:t>	}</a:t>
            </a:r>
          </a:p>
          <a:p>
            <a:pPr>
              <a:buNone/>
            </a:pPr>
            <a:r>
              <a:rPr lang="en-US" sz="2400" i="1" dirty="0" smtClean="0"/>
              <a:t>	String </a:t>
            </a:r>
            <a:r>
              <a:rPr lang="en-US" sz="2400" i="1" dirty="0" err="1" smtClean="0"/>
              <a:t>userName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mycookie.getValue</a:t>
            </a:r>
            <a:r>
              <a:rPr lang="en-US" sz="2400" i="1" dirty="0" smtClean="0"/>
              <a:t>();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fr-FR" sz="2800" b="1" dirty="0" smtClean="0"/>
              <a:t>Java Server pages</a:t>
            </a:r>
            <a:endParaRPr lang="en-US" sz="2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err="1" smtClean="0"/>
              <a:t>JavaServer</a:t>
            </a:r>
            <a:r>
              <a:rPr lang="en-US" sz="2400" dirty="0" smtClean="0"/>
              <a:t> </a:t>
            </a:r>
            <a:r>
              <a:rPr lang="en-US" sz="2400" dirty="0" smtClean="0"/>
              <a:t>Pages (JSP) is a server-side programming technology that enables the creation of dynamic, platform-independent method for building Web-based applications.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JSP </a:t>
            </a:r>
            <a:r>
              <a:rPr lang="en-US" sz="2400" dirty="0" smtClean="0"/>
              <a:t>have access to the entire family of Java APIs, including the JDBC API to access enterprise databases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fr-FR" sz="2800" b="1" dirty="0" smtClean="0"/>
              <a:t>JSP </a:t>
            </a:r>
            <a:r>
              <a:rPr lang="en-US" sz="2800" b="1" dirty="0" smtClean="0"/>
              <a:t>Architecture</a:t>
            </a:r>
            <a:r>
              <a:rPr lang="en-US" sz="2800" dirty="0" smtClean="0"/>
              <a:t> </a:t>
            </a:r>
            <a:endParaRPr lang="en-US" sz="2800" b="1" dirty="0" smtClean="0"/>
          </a:p>
        </p:txBody>
      </p:sp>
      <p:pic>
        <p:nvPicPr>
          <p:cNvPr id="4" name="Picture 3" descr="jsp-process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02" y="1371600"/>
            <a:ext cx="7164698" cy="3689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0292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Typically, the JSP engine checks to see whether a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for a JSP file already exists and whether the modification date on the JSP is older than the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. If the JSP is older than its generated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, the JSP container assumes that the JSP hasn't changed and that the generated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still matches the JSP's contents. This makes the process more efficient than with other scripting languages (such as PHP) and therefore faster.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b="1" dirty="0" smtClean="0"/>
              <a:t> JSP Implicit Object</a:t>
            </a:r>
            <a:r>
              <a:rPr lang="en-US" sz="2800" dirty="0" smtClean="0"/>
              <a:t> </a:t>
            </a:r>
            <a:endParaRPr lang="en-US" sz="2800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1524000"/>
            <a:ext cx="7924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JSP Implicit Objects are the Java objects that the JSP Container makes available to developers in each page and developer can call them directly without being explicitly declared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JSP </a:t>
            </a:r>
            <a:r>
              <a:rPr lang="en-US" sz="2400" dirty="0" smtClean="0"/>
              <a:t>Implicit Objects are also called pre-defined variables.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smtClean="0">
                <a:solidFill>
                  <a:srgbClr val="FF0000"/>
                </a:solidFill>
              </a:rPr>
              <a:t>Java </a:t>
            </a:r>
            <a:r>
              <a:rPr lang="fr-FR" sz="4000" b="1" dirty="0" smtClean="0">
                <a:solidFill>
                  <a:srgbClr val="FF0000"/>
                </a:solidFill>
              </a:rPr>
              <a:t>Server pages </a:t>
            </a:r>
            <a:r>
              <a:rPr lang="fr-FR" sz="4000" b="1" dirty="0" smtClean="0">
                <a:solidFill>
                  <a:srgbClr val="FF0000"/>
                </a:solidFill>
              </a:rPr>
              <a:t> - </a:t>
            </a:r>
            <a:r>
              <a:rPr lang="en-US" sz="4000" b="1" dirty="0" smtClean="0"/>
              <a:t>JSP </a:t>
            </a:r>
            <a:r>
              <a:rPr lang="en-US" sz="4000" b="1" dirty="0" smtClean="0"/>
              <a:t>Implicit Object</a:t>
            </a:r>
            <a:r>
              <a:rPr lang="en-US" sz="4000" dirty="0" smtClean="0"/>
              <a:t>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implic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6934200" cy="5637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JSP </a:t>
            </a:r>
            <a:r>
              <a:rPr lang="en-US" sz="4000" b="1" dirty="0" smtClean="0"/>
              <a:t>Implicit Object</a:t>
            </a:r>
            <a:r>
              <a:rPr lang="en-US" sz="4000" dirty="0" smtClean="0"/>
              <a:t> </a:t>
            </a:r>
            <a:r>
              <a:rPr lang="en-US" sz="4000" dirty="0" smtClean="0"/>
              <a:t>: 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4478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057650" y="3086100"/>
          <a:ext cx="1028700" cy="685800"/>
        </p:xfrm>
        <a:graphic>
          <a:graphicData uri="http://schemas.openxmlformats.org/presentationml/2006/ole">
            <p:oleObj spid="_x0000_s97283" name="Packager Shell Object" showAsIcon="1" r:id="rId4" imgW="10288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 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514600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fr-FR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Unit 7:</a:t>
            </a:r>
          </a:p>
          <a:p>
            <a:pPr algn="ctr">
              <a:spcBef>
                <a:spcPct val="0"/>
              </a:spcBef>
            </a:pPr>
            <a:r>
              <a:rPr lang="fr-FR" sz="4400" b="1" dirty="0" err="1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Servlets</a:t>
            </a:r>
            <a:r>
              <a:rPr lang="fr-FR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and Java Server pages </a:t>
            </a:r>
            <a:endParaRPr lang="en-US" sz="4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543800" cy="3200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Defination</a:t>
            </a:r>
            <a:endParaRPr lang="en-US" sz="2400" b="1" dirty="0" smtClean="0"/>
          </a:p>
          <a:p>
            <a:r>
              <a:rPr lang="en-US" sz="2400" dirty="0" smtClean="0"/>
              <a:t>A </a:t>
            </a:r>
            <a:r>
              <a:rPr lang="en-US" sz="2400" b="1" dirty="0" err="1" smtClean="0"/>
              <a:t>Servlet</a:t>
            </a:r>
            <a:r>
              <a:rPr lang="en-US" sz="2400" dirty="0" smtClean="0"/>
              <a:t> is a small </a:t>
            </a:r>
            <a:r>
              <a:rPr lang="en-US" sz="2400" b="1" dirty="0" smtClean="0"/>
              <a:t>Java program </a:t>
            </a:r>
            <a:r>
              <a:rPr lang="en-US" sz="2400" dirty="0" smtClean="0"/>
              <a:t>that runs within a Web server. </a:t>
            </a:r>
          </a:p>
          <a:p>
            <a:r>
              <a:rPr lang="en-US" sz="2400" dirty="0" err="1" smtClean="0"/>
              <a:t>Servlets</a:t>
            </a:r>
            <a:r>
              <a:rPr lang="en-US" sz="2400" dirty="0" smtClean="0"/>
              <a:t> receive and respond to requests from Web clients, usually across HTTP, the </a:t>
            </a:r>
            <a:r>
              <a:rPr lang="en-US" sz="2400" dirty="0" err="1" smtClean="0"/>
              <a:t>HyperText</a:t>
            </a:r>
            <a:r>
              <a:rPr lang="en-US" sz="2400" dirty="0" smtClean="0"/>
              <a:t> Transfer Protocol. </a:t>
            </a:r>
          </a:p>
          <a:p>
            <a:r>
              <a:rPr lang="en-US" sz="2400" dirty="0" smtClean="0"/>
              <a:t>To implement this interface, you can write a generic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that extends </a:t>
            </a:r>
            <a:r>
              <a:rPr lang="en-US" sz="2400" dirty="0" err="1" smtClean="0"/>
              <a:t>javax.servlet.GenericServlet</a:t>
            </a:r>
            <a:r>
              <a:rPr lang="en-US" sz="2400" dirty="0" smtClean="0"/>
              <a:t> or an </a:t>
            </a:r>
            <a:r>
              <a:rPr lang="en-US" sz="2400" b="1" dirty="0" smtClean="0"/>
              <a:t>HTTP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</a:t>
            </a:r>
            <a:r>
              <a:rPr lang="en-US" sz="2400" dirty="0" smtClean="0"/>
              <a:t>that extends </a:t>
            </a:r>
            <a:r>
              <a:rPr lang="en-US" sz="2400" b="1" dirty="0" err="1" smtClean="0"/>
              <a:t>javax.servlet.http.HttpServlet</a:t>
            </a:r>
            <a:r>
              <a:rPr lang="en-US" sz="2400" dirty="0" smtClean="0"/>
              <a:t>. 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HTTP request response model of </a:t>
            </a:r>
            <a:r>
              <a:rPr lang="en-US" sz="2400" b="1" dirty="0" err="1" smtClean="0"/>
              <a:t>Servlet</a:t>
            </a:r>
            <a:endParaRPr lang="en-US" sz="2400" b="1" dirty="0" smtClean="0"/>
          </a:p>
        </p:txBody>
      </p:sp>
      <p:pic>
        <p:nvPicPr>
          <p:cNvPr id="7" name="Picture 6" descr="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118082" cy="2665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Life Cycle Methods</a:t>
            </a:r>
          </a:p>
          <a:p>
            <a:pPr>
              <a:buNone/>
            </a:pPr>
            <a:r>
              <a:rPr lang="en-US" sz="2400" b="1" dirty="0" smtClean="0"/>
              <a:t>	The init() method :</a:t>
            </a:r>
          </a:p>
          <a:p>
            <a:r>
              <a:rPr lang="en-US" sz="2400" dirty="0" smtClean="0"/>
              <a:t>The init method is designed to be called only once. It is called when 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is first created, and not called again for each user request.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init()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 { // Initialization code... }</a:t>
            </a:r>
            <a:endParaRPr lang="en-US" sz="2400" b="1" i="1" dirty="0" smtClean="0"/>
          </a:p>
          <a:p>
            <a:pPr>
              <a:buNone/>
            </a:pPr>
            <a:r>
              <a:rPr lang="en-US" sz="2400" b="1" dirty="0" smtClean="0"/>
              <a:t>	The service() method :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 (i.e. web server) calls the service() method to handle requests coming from the client( browsers) and to write the formatted response back to the client.</a:t>
            </a:r>
          </a:p>
          <a:p>
            <a:r>
              <a:rPr lang="en-US" sz="2400" dirty="0" smtClean="0"/>
              <a:t>The service () method is called by the container and service method invokes </a:t>
            </a:r>
            <a:r>
              <a:rPr lang="en-US" sz="2400" dirty="0" err="1" smtClean="0"/>
              <a:t>doGet</a:t>
            </a:r>
            <a:r>
              <a:rPr lang="en-US" sz="2400" dirty="0" smtClean="0"/>
              <a:t>, </a:t>
            </a:r>
            <a:r>
              <a:rPr lang="en-US" sz="2400" dirty="0" err="1" smtClean="0"/>
              <a:t>doPost</a:t>
            </a:r>
            <a:r>
              <a:rPr lang="en-US" sz="2400" dirty="0" smtClean="0"/>
              <a:t>, </a:t>
            </a:r>
            <a:r>
              <a:rPr lang="en-US" sz="2400" dirty="0" err="1" smtClean="0"/>
              <a:t>doPut</a:t>
            </a:r>
            <a:r>
              <a:rPr lang="en-US" sz="2400" dirty="0" smtClean="0"/>
              <a:t>, </a:t>
            </a:r>
            <a:r>
              <a:rPr lang="en-US" sz="2400" dirty="0" err="1" smtClean="0"/>
              <a:t>doDelete</a:t>
            </a:r>
            <a:r>
              <a:rPr lang="en-US" sz="2400" dirty="0" smtClean="0"/>
              <a:t>, etc. methods as appropriate.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service(</a:t>
            </a:r>
            <a:r>
              <a:rPr lang="en-US" sz="2400" i="1" dirty="0" err="1" smtClean="0"/>
              <a:t>ServletRequest</a:t>
            </a:r>
            <a:r>
              <a:rPr lang="en-US" sz="2400" i="1" dirty="0" smtClean="0"/>
              <a:t> request, </a:t>
            </a:r>
            <a:r>
              <a:rPr lang="en-US" sz="2400" i="1" dirty="0" err="1" smtClean="0"/>
              <a:t>ServletResponse</a:t>
            </a:r>
            <a:r>
              <a:rPr lang="en-US" sz="2400" i="1" dirty="0" smtClean="0"/>
              <a:t> response)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IOException</a:t>
            </a:r>
            <a:r>
              <a:rPr lang="en-US" sz="2400" i="1" dirty="0" smtClean="0"/>
              <a:t>{ }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Life Cycle Methods</a:t>
            </a:r>
          </a:p>
          <a:p>
            <a:pPr>
              <a:buNone/>
            </a:pPr>
            <a:r>
              <a:rPr lang="en-US" sz="2400" b="1" dirty="0" smtClean="0"/>
              <a:t>	The </a:t>
            </a:r>
            <a:r>
              <a:rPr lang="en-US" sz="2400" b="1" dirty="0" err="1" smtClean="0"/>
              <a:t>doGet</a:t>
            </a:r>
            <a:r>
              <a:rPr lang="en-US" sz="2400" b="1" dirty="0" smtClean="0"/>
              <a:t>() Method</a:t>
            </a:r>
          </a:p>
          <a:p>
            <a:r>
              <a:rPr lang="en-US" sz="2400" dirty="0" smtClean="0"/>
              <a:t>A GET request results from a normal request for a URL or from an HTML form that has no METHOD specified and it should be handled by </a:t>
            </a:r>
            <a:r>
              <a:rPr lang="en-US" sz="2400" dirty="0" err="1" smtClean="0"/>
              <a:t>doGet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i="1" dirty="0" smtClean="0"/>
              <a:t>	public void </a:t>
            </a:r>
            <a:r>
              <a:rPr lang="en-US" sz="2400" i="1" dirty="0" err="1" smtClean="0"/>
              <a:t>doGet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HttpServletRequest</a:t>
            </a:r>
            <a:r>
              <a:rPr lang="en-US" sz="2400" i="1" dirty="0" smtClean="0"/>
              <a:t> request, </a:t>
            </a:r>
            <a:r>
              <a:rPr lang="en-US" sz="2400" i="1" dirty="0" err="1" smtClean="0"/>
              <a:t>HttpServletResponse</a:t>
            </a:r>
            <a:r>
              <a:rPr lang="en-US" sz="2400" i="1" dirty="0" smtClean="0"/>
              <a:t> response)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IOException</a:t>
            </a:r>
            <a:r>
              <a:rPr lang="en-US" sz="2400" i="1" dirty="0" smtClean="0"/>
              <a:t> { // </a:t>
            </a:r>
            <a:r>
              <a:rPr lang="en-US" sz="2400" i="1" dirty="0" err="1" smtClean="0"/>
              <a:t>Servlet</a:t>
            </a:r>
            <a:r>
              <a:rPr lang="en-US" sz="2400" i="1" dirty="0" smtClean="0"/>
              <a:t> code }</a:t>
            </a:r>
            <a:endParaRPr lang="en-US" sz="2400" b="1" i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doPost</a:t>
            </a:r>
            <a:r>
              <a:rPr lang="en-US" sz="2400" b="1" dirty="0" smtClean="0"/>
              <a:t>() Method</a:t>
            </a:r>
          </a:p>
          <a:p>
            <a:r>
              <a:rPr lang="en-US" sz="2400" dirty="0" smtClean="0"/>
              <a:t>A POST request results from an HTML form that specifically lists POST as the METHOD and it should be handled by </a:t>
            </a:r>
            <a:r>
              <a:rPr lang="en-US" sz="2400" dirty="0" err="1" smtClean="0"/>
              <a:t>doPost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</a:t>
            </a:r>
            <a:r>
              <a:rPr lang="en-US" sz="2400" i="1" dirty="0" err="1" smtClean="0"/>
              <a:t>doPost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HttpServletRequest</a:t>
            </a:r>
            <a:r>
              <a:rPr lang="en-US" sz="2400" i="1" dirty="0" smtClean="0"/>
              <a:t> request, </a:t>
            </a:r>
            <a:r>
              <a:rPr lang="en-US" sz="2400" i="1" dirty="0" err="1" smtClean="0"/>
              <a:t>HttpServletResponse</a:t>
            </a:r>
            <a:r>
              <a:rPr lang="en-US" sz="2400" i="1" dirty="0" smtClean="0"/>
              <a:t> response)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IOException</a:t>
            </a:r>
            <a:r>
              <a:rPr lang="en-US" sz="2400" i="1" dirty="0" smtClean="0"/>
              <a:t> { // </a:t>
            </a:r>
            <a:r>
              <a:rPr lang="en-US" sz="2400" i="1" dirty="0" err="1" smtClean="0"/>
              <a:t>Servlet</a:t>
            </a:r>
            <a:r>
              <a:rPr lang="en-US" sz="2400" i="1" dirty="0" smtClean="0"/>
              <a:t> code }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Life Cycle Methods</a:t>
            </a:r>
          </a:p>
          <a:p>
            <a:pPr>
              <a:buNone/>
            </a:pPr>
            <a:r>
              <a:rPr lang="en-US" sz="2400" b="1" dirty="0" smtClean="0"/>
              <a:t>	The destroy() method :</a:t>
            </a:r>
          </a:p>
          <a:p>
            <a:r>
              <a:rPr lang="en-US" sz="2400" dirty="0" smtClean="0"/>
              <a:t>The destroy() method is called only once at the end of the life cycle of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destroy() { // Finalization code... }</a:t>
            </a:r>
            <a:endParaRPr lang="en-US" sz="2400" b="1" i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dirty="0" smtClean="0"/>
          </a:p>
        </p:txBody>
      </p:sp>
      <p:pic>
        <p:nvPicPr>
          <p:cNvPr id="4" name="Picture 3" descr="Servlet-LifeCy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38" y="3048000"/>
            <a:ext cx="4339762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API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>
                <a:hlinkClick r:id="rId3"/>
              </a:rPr>
              <a:t>javax.servlet</a:t>
            </a:r>
            <a:endParaRPr lang="en-US" sz="2400" b="1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javax.servlet</a:t>
            </a:r>
            <a:r>
              <a:rPr lang="en-US" sz="2400" dirty="0" smtClean="0"/>
              <a:t> package contains a number of classes and interfaces that describe and define the contracts between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class and the runtime environment provided for an instance of such a class by a conforming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container.</a:t>
            </a:r>
          </a:p>
          <a:p>
            <a:r>
              <a:rPr lang="en-US" sz="2400" b="1" dirty="0" err="1" smtClean="0">
                <a:hlinkClick r:id="rId4" tooltip="interface in javax.servlet"/>
              </a:rPr>
              <a:t>RequestDispatcher</a:t>
            </a:r>
            <a:r>
              <a:rPr lang="en-US" sz="2400" dirty="0" smtClean="0"/>
              <a:t> : Defines an object that receives requests from the client and sends them to any resource (such as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, HTML file, or JSP file) on the server. </a:t>
            </a:r>
          </a:p>
          <a:p>
            <a:r>
              <a:rPr lang="en-US" sz="2400" b="1" dirty="0" err="1" smtClean="0">
                <a:hlinkClick r:id="rId5" tooltip="interface in javax.servlet"/>
              </a:rPr>
              <a:t>Servlet</a:t>
            </a:r>
            <a:r>
              <a:rPr lang="en-US" sz="2400" b="1" dirty="0" smtClean="0"/>
              <a:t>:</a:t>
            </a:r>
            <a:r>
              <a:rPr lang="en-US" sz="2400" dirty="0" smtClean="0"/>
              <a:t> Defines methods that all </a:t>
            </a:r>
            <a:r>
              <a:rPr lang="en-US" sz="2400" dirty="0" err="1" smtClean="0"/>
              <a:t>servlets</a:t>
            </a:r>
            <a:r>
              <a:rPr lang="en-US" sz="2400" dirty="0" smtClean="0"/>
              <a:t> must implement. </a:t>
            </a:r>
          </a:p>
          <a:p>
            <a:r>
              <a:rPr lang="en-US" sz="2400" b="1" dirty="0" err="1" smtClean="0">
                <a:hlinkClick r:id="rId6" tooltip="interface in javax.servlet"/>
              </a:rPr>
              <a:t>ServletConfig</a:t>
            </a:r>
            <a:r>
              <a:rPr lang="en-US" sz="2400" dirty="0" smtClean="0"/>
              <a:t> :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configuration object used by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 to pass information to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during initialization. </a:t>
            </a:r>
            <a:r>
              <a:rPr lang="en-US" sz="2400" b="1" dirty="0" err="1" smtClean="0">
                <a:hlinkClick r:id="rId7" tooltip="interface in javax.servlet"/>
              </a:rPr>
              <a:t>ServletContext</a:t>
            </a:r>
            <a:r>
              <a:rPr lang="en-US" sz="2400" b="1" dirty="0" smtClean="0"/>
              <a:t> : </a:t>
            </a:r>
            <a:r>
              <a:rPr lang="en-US" sz="2400" dirty="0" smtClean="0"/>
              <a:t>Defines a set of methods that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uses to communicate with its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container, for example, to get the MIME type of a file, dispatch requests, or write to a log file.  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fr-FR" sz="4000" b="1" dirty="0" err="1" smtClean="0">
                <a:solidFill>
                  <a:srgbClr val="FF0000"/>
                </a:solidFill>
              </a:rPr>
              <a:t>Servlets</a:t>
            </a:r>
            <a:r>
              <a:rPr lang="fr-FR" sz="4000" b="1" dirty="0" smtClean="0">
                <a:solidFill>
                  <a:srgbClr val="FF0000"/>
                </a:solidFill>
              </a:rPr>
              <a:t> and Java Server pages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Creating Java </a:t>
            </a:r>
            <a:r>
              <a:rPr lang="en-US" sz="2400" b="1" dirty="0" err="1" smtClean="0"/>
              <a:t>Servlet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Compile</a:t>
            </a:r>
          </a:p>
          <a:p>
            <a:pPr>
              <a:buNone/>
            </a:pPr>
            <a:r>
              <a:rPr lang="en-US" sz="2400" b="1" dirty="0" smtClean="0"/>
              <a:t>	servlet-api.jar </a:t>
            </a:r>
            <a:r>
              <a:rPr lang="en-US" sz="2400" dirty="0" smtClean="0"/>
              <a:t>should be included while doing compile</a:t>
            </a:r>
            <a:endParaRPr lang="en-US" sz="2400" b="1" dirty="0" smtClean="0"/>
          </a:p>
          <a:p>
            <a:pPr>
              <a:buNone/>
            </a:pPr>
            <a:r>
              <a:rPr lang="en-US" sz="2400" i="1" dirty="0" err="1" smtClean="0"/>
              <a:t>javac</a:t>
            </a:r>
            <a:r>
              <a:rPr lang="en-US" sz="2400" i="1" dirty="0" smtClean="0"/>
              <a:t> -cp .;F:\apache-tomcat-7.0.23\lib\servlet-api.jar HelloWorld.java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A </a:t>
            </a:r>
            <a:r>
              <a:rPr lang="en-US" sz="2400" dirty="0" err="1" smtClean="0"/>
              <a:t>HelloWolrld.class</a:t>
            </a:r>
            <a:r>
              <a:rPr lang="en-US" sz="2400" dirty="0" smtClean="0"/>
              <a:t> will be created if compile is success.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400" b="1" dirty="0" smtClean="0"/>
              <a:t>	Deploy</a:t>
            </a:r>
          </a:p>
          <a:p>
            <a:r>
              <a:rPr lang="en-US" sz="2400" dirty="0" smtClean="0"/>
              <a:t>Copy </a:t>
            </a:r>
            <a:r>
              <a:rPr lang="en-US" sz="2400" b="1" dirty="0" err="1" smtClean="0"/>
              <a:t>HelloWorld.class</a:t>
            </a:r>
            <a:r>
              <a:rPr lang="en-US" sz="2400" dirty="0" smtClean="0"/>
              <a:t> into &lt;Tomcat-installation-directory&gt;/</a:t>
            </a:r>
            <a:r>
              <a:rPr lang="en-US" sz="2400" dirty="0" err="1" smtClean="0"/>
              <a:t>webapps</a:t>
            </a:r>
            <a:r>
              <a:rPr lang="en-US" sz="2400" dirty="0" smtClean="0"/>
              <a:t>/ROOT/WEB-INF/</a:t>
            </a:r>
            <a:r>
              <a:rPr lang="en-US" sz="2400" b="1" dirty="0" smtClean="0"/>
              <a:t>classes</a:t>
            </a:r>
            <a:r>
              <a:rPr lang="en-US" sz="2400" dirty="0" smtClean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0" y="1600200"/>
          <a:ext cx="1346200" cy="685800"/>
        </p:xfrm>
        <a:graphic>
          <a:graphicData uri="http://schemas.openxmlformats.org/presentationml/2006/ole">
            <p:oleObj spid="_x0000_s67586" name="Packager Shell Object" showAsIcon="1" r:id="rId4" imgW="13464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307</Words>
  <Application>Microsoft Office PowerPoint</Application>
  <PresentationFormat>On-screen Show (4:3)</PresentationFormat>
  <Paragraphs>143</Paragraphs>
  <Slides>19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Office Theme</vt:lpstr>
      <vt:lpstr>Packager Shell Object</vt:lpstr>
      <vt:lpstr>Package</vt:lpstr>
      <vt:lpstr>Advanced Java Programming B.Sc.CSIT Seventh Semester</vt:lpstr>
      <vt:lpstr>Slide 2</vt:lpstr>
      <vt:lpstr>Servlets and Java Server pages </vt:lpstr>
      <vt:lpstr>Servlets and Java Server pages </vt:lpstr>
      <vt:lpstr>Servlets and Java Server pages </vt:lpstr>
      <vt:lpstr>Servlets and Java Server pages </vt:lpstr>
      <vt:lpstr>Servlets and Java Server pages </vt:lpstr>
      <vt:lpstr>Servlets and Java Server pages </vt:lpstr>
      <vt:lpstr>Servlets and Java Server pages </vt:lpstr>
      <vt:lpstr>Servlets and Java Server pages </vt:lpstr>
      <vt:lpstr>Web Programming Using Java Servlet APIs</vt:lpstr>
      <vt:lpstr>Web Programming Using Java Servlet APIs</vt:lpstr>
      <vt:lpstr>Servlets and Java Server pages </vt:lpstr>
      <vt:lpstr>Servlets and Java Server pages </vt:lpstr>
      <vt:lpstr>Servlets and Java Server pages </vt:lpstr>
      <vt:lpstr>Servlets and Java Server pages </vt:lpstr>
      <vt:lpstr>Java Server pages  - JSP Implicit Object </vt:lpstr>
      <vt:lpstr>JSP Implicit Object : Example</vt:lpstr>
      <vt:lpstr>Questions ???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and Remote Applets</dc:title>
  <dc:creator>Prabhat</dc:creator>
  <cp:lastModifiedBy>Prabhat</cp:lastModifiedBy>
  <cp:revision>335</cp:revision>
  <dcterms:created xsi:type="dcterms:W3CDTF">2014-12-22T14:30:12Z</dcterms:created>
  <dcterms:modified xsi:type="dcterms:W3CDTF">2015-05-28T02:28:03Z</dcterms:modified>
</cp:coreProperties>
</file>