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8" r:id="rId3"/>
    <p:sldId id="259" r:id="rId4"/>
    <p:sldId id="271" r:id="rId5"/>
    <p:sldId id="272" r:id="rId6"/>
    <p:sldId id="273" r:id="rId7"/>
    <p:sldId id="265" r:id="rId8"/>
    <p:sldId id="276" r:id="rId9"/>
    <p:sldId id="277" r:id="rId10"/>
    <p:sldId id="275" r:id="rId11"/>
    <p:sldId id="270" r:id="rId12"/>
  </p:sldIdLst>
  <p:sldSz cx="18288000" cy="10287000"/>
  <p:notesSz cx="6858000" cy="9144000"/>
  <p:embeddedFontLst>
    <p:embeddedFont>
      <p:font typeface="Cambria Math" panose="02040503050406030204" pitchFamily="18" charset="0"/>
      <p:regular r:id="rId14"/>
    </p:embeddedFont>
    <p:embeddedFont>
      <p:font typeface="Garet Bold"/>
      <p:regular r:id="rId15"/>
    </p:embeddedFont>
    <p:embeddedFont>
      <p:font typeface="Open Sans" panose="020B0606030504020204" pitchFamily="34"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37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6BBFB8-46F0-488B-8073-95EF58D1458F}" type="datetimeFigureOut">
              <a:rPr lang="en-IN" smtClean="0"/>
              <a:t>19-11-2024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FBE3A-5E97-4452-AE1A-083EFD649321}" type="slidenum">
              <a:rPr lang="en-IN" smtClean="0"/>
              <a:t>‹#›</a:t>
            </a:fld>
            <a:endParaRPr lang="en-IN"/>
          </a:p>
        </p:txBody>
      </p:sp>
    </p:spTree>
    <p:extLst>
      <p:ext uri="{BB962C8B-B14F-4D97-AF65-F5344CB8AC3E}">
        <p14:creationId xmlns:p14="http://schemas.microsoft.com/office/powerpoint/2010/main" val="4145660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B7FBE3A-5E97-4452-AE1A-083EFD649321}" type="slidenum">
              <a:rPr lang="en-IN" smtClean="0"/>
              <a:t>5</a:t>
            </a:fld>
            <a:endParaRPr lang="en-IN"/>
          </a:p>
        </p:txBody>
      </p:sp>
    </p:spTree>
    <p:extLst>
      <p:ext uri="{BB962C8B-B14F-4D97-AF65-F5344CB8AC3E}">
        <p14:creationId xmlns:p14="http://schemas.microsoft.com/office/powerpoint/2010/main" val="3078547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12E5C-A10F-3B54-C18E-C4E70C3455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017B03-3B47-94B4-45DA-210989CACB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104A69-5577-8375-0D0D-6A60EB37934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C3AB0BD-5B16-F1B8-5B51-F8E222F1360D}"/>
              </a:ext>
            </a:extLst>
          </p:cNvPr>
          <p:cNvSpPr>
            <a:spLocks noGrp="1"/>
          </p:cNvSpPr>
          <p:nvPr>
            <p:ph type="sldNum" sz="quarter" idx="5"/>
          </p:nvPr>
        </p:nvSpPr>
        <p:spPr/>
        <p:txBody>
          <a:bodyPr/>
          <a:lstStyle/>
          <a:p>
            <a:fld id="{7B7FBE3A-5E97-4452-AE1A-083EFD649321}" type="slidenum">
              <a:rPr lang="en-IN" smtClean="0"/>
              <a:t>6</a:t>
            </a:fld>
            <a:endParaRPr lang="en-IN"/>
          </a:p>
        </p:txBody>
      </p:sp>
    </p:spTree>
    <p:extLst>
      <p:ext uri="{BB962C8B-B14F-4D97-AF65-F5344CB8AC3E}">
        <p14:creationId xmlns:p14="http://schemas.microsoft.com/office/powerpoint/2010/main" val="1539279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7259300" y="7109187"/>
            <a:ext cx="1028700" cy="3177813"/>
            <a:chOff x="0" y="0"/>
            <a:chExt cx="812800" cy="2510865"/>
          </a:xfrm>
        </p:grpSpPr>
        <p:sp>
          <p:nvSpPr>
            <p:cNvPr id="5" name="Freeform 5"/>
            <p:cNvSpPr/>
            <p:nvPr/>
          </p:nvSpPr>
          <p:spPr>
            <a:xfrm>
              <a:off x="0" y="0"/>
              <a:ext cx="812800" cy="2510865"/>
            </a:xfrm>
            <a:custGeom>
              <a:avLst/>
              <a:gdLst/>
              <a:ahLst/>
              <a:cxnLst/>
              <a:rect l="l" t="t" r="r" b="b"/>
              <a:pathLst>
                <a:path w="812800" h="2510865">
                  <a:moveTo>
                    <a:pt x="0" y="0"/>
                  </a:moveTo>
                  <a:lnTo>
                    <a:pt x="812800" y="0"/>
                  </a:lnTo>
                  <a:lnTo>
                    <a:pt x="812800" y="2510865"/>
                  </a:lnTo>
                  <a:lnTo>
                    <a:pt x="0" y="2510865"/>
                  </a:lnTo>
                  <a:close/>
                </a:path>
              </a:pathLst>
            </a:custGeom>
            <a:solidFill>
              <a:srgbClr val="0345E4"/>
            </a:solidFill>
          </p:spPr>
        </p:sp>
        <p:sp>
          <p:nvSpPr>
            <p:cNvPr id="6" name="TextBox 6"/>
            <p:cNvSpPr txBox="1"/>
            <p:nvPr/>
          </p:nvSpPr>
          <p:spPr>
            <a:xfrm>
              <a:off x="0" y="-38100"/>
              <a:ext cx="812800" cy="254896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609600" y="7116248"/>
            <a:ext cx="11842469" cy="3177813"/>
            <a:chOff x="0" y="0"/>
            <a:chExt cx="9357013" cy="2510865"/>
          </a:xfrm>
        </p:grpSpPr>
        <p:sp>
          <p:nvSpPr>
            <p:cNvPr id="8" name="Freeform 8"/>
            <p:cNvSpPr/>
            <p:nvPr/>
          </p:nvSpPr>
          <p:spPr>
            <a:xfrm>
              <a:off x="0" y="0"/>
              <a:ext cx="9357013" cy="2510865"/>
            </a:xfrm>
            <a:custGeom>
              <a:avLst/>
              <a:gdLst/>
              <a:ahLst/>
              <a:cxnLst/>
              <a:rect l="l" t="t" r="r" b="b"/>
              <a:pathLst>
                <a:path w="9357013" h="2510865">
                  <a:moveTo>
                    <a:pt x="0" y="0"/>
                  </a:moveTo>
                  <a:lnTo>
                    <a:pt x="9357013" y="0"/>
                  </a:lnTo>
                  <a:lnTo>
                    <a:pt x="9357013" y="2510865"/>
                  </a:lnTo>
                  <a:lnTo>
                    <a:pt x="0" y="2510865"/>
                  </a:lnTo>
                  <a:close/>
                </a:path>
              </a:pathLst>
            </a:custGeom>
            <a:solidFill>
              <a:srgbClr val="F6F6F6"/>
            </a:solidFill>
          </p:spPr>
        </p:sp>
        <p:sp>
          <p:nvSpPr>
            <p:cNvPr id="9" name="TextBox 9"/>
            <p:cNvSpPr txBox="1"/>
            <p:nvPr/>
          </p:nvSpPr>
          <p:spPr>
            <a:xfrm>
              <a:off x="0" y="-38100"/>
              <a:ext cx="9357013" cy="2548965"/>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7259300" y="0"/>
            <a:ext cx="1028700" cy="1028700"/>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345E4"/>
            </a:solidFill>
          </p:spPr>
        </p:sp>
        <p:sp>
          <p:nvSpPr>
            <p:cNvPr id="12" name="TextBox 12"/>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609914" y="0"/>
            <a:ext cx="1694792" cy="10287000"/>
            <a:chOff x="0" y="0"/>
            <a:chExt cx="446365" cy="2709333"/>
          </a:xfrm>
        </p:grpSpPr>
        <p:sp>
          <p:nvSpPr>
            <p:cNvPr id="14" name="Freeform 14"/>
            <p:cNvSpPr/>
            <p:nvPr/>
          </p:nvSpPr>
          <p:spPr>
            <a:xfrm>
              <a:off x="0" y="0"/>
              <a:ext cx="446365" cy="2709333"/>
            </a:xfrm>
            <a:custGeom>
              <a:avLst/>
              <a:gdLst/>
              <a:ahLst/>
              <a:cxnLst/>
              <a:rect l="l" t="t" r="r" b="b"/>
              <a:pathLst>
                <a:path w="446365" h="2709333">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p:spPr>
        </p:sp>
        <p:sp>
          <p:nvSpPr>
            <p:cNvPr id="15" name="TextBox 15"/>
            <p:cNvSpPr txBox="1"/>
            <p:nvPr/>
          </p:nvSpPr>
          <p:spPr>
            <a:xfrm>
              <a:off x="0" y="-38100"/>
              <a:ext cx="446365" cy="2747433"/>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0853887" y="786854"/>
            <a:ext cx="1977164" cy="1977164"/>
            <a:chOff x="0" y="0"/>
            <a:chExt cx="812800" cy="812800"/>
          </a:xfrm>
        </p:grpSpPr>
        <p:sp>
          <p:nvSpPr>
            <p:cNvPr id="20" name="Freeform 20"/>
            <p:cNvSpPr/>
            <p:nvPr/>
          </p:nvSpPr>
          <p:spPr>
            <a:xfrm>
              <a:off x="0" y="0"/>
              <a:ext cx="812800" cy="812800"/>
            </a:xfrm>
            <a:custGeom>
              <a:avLst/>
              <a:gdLst/>
              <a:ahLst/>
              <a:cxnLst/>
              <a:rect l="l" t="t" r="r" b="b"/>
              <a:pathLst>
                <a:path w="812800" h="812800">
                  <a:moveTo>
                    <a:pt x="199699" y="0"/>
                  </a:moveTo>
                  <a:lnTo>
                    <a:pt x="613101" y="0"/>
                  </a:lnTo>
                  <a:cubicBezTo>
                    <a:pt x="666064" y="0"/>
                    <a:pt x="716859" y="21040"/>
                    <a:pt x="754309" y="58491"/>
                  </a:cubicBezTo>
                  <a:cubicBezTo>
                    <a:pt x="791760" y="95941"/>
                    <a:pt x="812800" y="146736"/>
                    <a:pt x="812800" y="199699"/>
                  </a:cubicBezTo>
                  <a:lnTo>
                    <a:pt x="812800" y="613101"/>
                  </a:lnTo>
                  <a:cubicBezTo>
                    <a:pt x="812800" y="666064"/>
                    <a:pt x="791760" y="716859"/>
                    <a:pt x="754309" y="754309"/>
                  </a:cubicBezTo>
                  <a:cubicBezTo>
                    <a:pt x="716859" y="791760"/>
                    <a:pt x="666064" y="812800"/>
                    <a:pt x="613101" y="812800"/>
                  </a:cubicBezTo>
                  <a:lnTo>
                    <a:pt x="199699" y="812800"/>
                  </a:lnTo>
                  <a:cubicBezTo>
                    <a:pt x="146736" y="812800"/>
                    <a:pt x="95941" y="791760"/>
                    <a:pt x="58491" y="754309"/>
                  </a:cubicBezTo>
                  <a:cubicBezTo>
                    <a:pt x="21040" y="716859"/>
                    <a:pt x="0" y="666064"/>
                    <a:pt x="0" y="613101"/>
                  </a:cubicBezTo>
                  <a:lnTo>
                    <a:pt x="0" y="199699"/>
                  </a:lnTo>
                  <a:cubicBezTo>
                    <a:pt x="0" y="146736"/>
                    <a:pt x="21040" y="95941"/>
                    <a:pt x="58491" y="58491"/>
                  </a:cubicBezTo>
                  <a:cubicBezTo>
                    <a:pt x="95941" y="21040"/>
                    <a:pt x="146736" y="0"/>
                    <a:pt x="199699" y="0"/>
                  </a:cubicBezTo>
                  <a:close/>
                </a:path>
              </a:pathLst>
            </a:custGeom>
            <a:solidFill>
              <a:srgbClr val="0345E4">
                <a:alpha val="29804"/>
              </a:srgbClr>
            </a:solidFill>
          </p:spPr>
        </p:sp>
        <p:sp>
          <p:nvSpPr>
            <p:cNvPr id="21" name="TextBox 2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26" name="TextBox 26"/>
          <p:cNvSpPr txBox="1"/>
          <p:nvPr/>
        </p:nvSpPr>
        <p:spPr>
          <a:xfrm>
            <a:off x="1399445" y="2110707"/>
            <a:ext cx="10262777" cy="3834127"/>
          </a:xfrm>
          <a:prstGeom prst="rect">
            <a:avLst/>
          </a:prstGeom>
        </p:spPr>
        <p:txBody>
          <a:bodyPr wrap="square" lIns="0" tIns="0" rIns="0" bIns="0" rtlCol="0" anchor="t">
            <a:spAutoFit/>
          </a:bodyPr>
          <a:lstStyle/>
          <a:p>
            <a:pPr>
              <a:lnSpc>
                <a:spcPct val="107000"/>
              </a:lnSpc>
              <a:spcAft>
                <a:spcPts val="800"/>
              </a:spcAft>
            </a:pPr>
            <a:r>
              <a:rPr lang="en-IN" sz="5400" b="1" kern="100" dirty="0">
                <a:effectLst/>
                <a:latin typeface="Times New Roman" panose="02020603050405020304" pitchFamily="18" charset="0"/>
                <a:ea typeface="Calibri" panose="020F0502020204030204" pitchFamily="34" charset="0"/>
                <a:cs typeface="Cordia New" panose="020B0304020202020204" pitchFamily="34" charset="-34"/>
              </a:rPr>
              <a:t>Tail risk contagion in international energy market</a:t>
            </a:r>
            <a:endParaRPr lang="en-IN" sz="5400" b="1" kern="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en-IN" sz="1800" b="1" u="none" strike="noStrike" kern="100" dirty="0">
                <a:effectLst/>
                <a:latin typeface="Times New Roman" panose="02020603050405020304" pitchFamily="18" charset="0"/>
                <a:ea typeface="Calibri" panose="020F0502020204030204" pitchFamily="34" charset="0"/>
                <a:cs typeface="Cordia New" panose="020B0304020202020204" pitchFamily="34" charset="-34"/>
              </a:rPr>
              <a:t> </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a:lnSpc>
                <a:spcPts val="11960"/>
              </a:lnSpc>
            </a:pPr>
            <a:endParaRPr lang="en-US" sz="10400" b="1" dirty="0">
              <a:solidFill>
                <a:srgbClr val="000000"/>
              </a:solidFill>
              <a:latin typeface="Garet Bold"/>
              <a:ea typeface="Garet Bold"/>
              <a:cs typeface="Garet Bold"/>
              <a:sym typeface="Garet Bold"/>
            </a:endParaRPr>
          </a:p>
        </p:txBody>
      </p:sp>
      <p:grpSp>
        <p:nvGrpSpPr>
          <p:cNvPr id="29" name="Group 29"/>
          <p:cNvGrpSpPr/>
          <p:nvPr/>
        </p:nvGrpSpPr>
        <p:grpSpPr>
          <a:xfrm>
            <a:off x="8484493" y="9014056"/>
            <a:ext cx="2545888" cy="2545888"/>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0345E4">
                  <a:alpha val="9804"/>
                </a:srgbClr>
              </a:solidFill>
              <a:prstDash val="solid"/>
              <a:miter/>
            </a:ln>
          </p:spPr>
        </p:sp>
        <p:sp>
          <p:nvSpPr>
            <p:cNvPr id="31" name="TextBox 3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 name="TextBox 1">
            <a:extLst>
              <a:ext uri="{FF2B5EF4-FFF2-40B4-BE49-F238E27FC236}">
                <a16:creationId xmlns:a16="http://schemas.microsoft.com/office/drawing/2014/main" id="{7390E3C5-559D-3C53-BFA2-D7F03ABF3BB8}"/>
              </a:ext>
            </a:extLst>
          </p:cNvPr>
          <p:cNvSpPr txBox="1"/>
          <p:nvPr/>
        </p:nvSpPr>
        <p:spPr>
          <a:xfrm>
            <a:off x="1295400" y="5944834"/>
            <a:ext cx="12011755" cy="4031873"/>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Group 9:</a:t>
            </a:r>
          </a:p>
          <a:p>
            <a:r>
              <a:rPr lang="en-IN" sz="3200" dirty="0">
                <a:latin typeface="Times New Roman" panose="02020603050405020304" pitchFamily="18" charset="0"/>
                <a:cs typeface="Times New Roman" panose="02020603050405020304" pitchFamily="18" charset="0"/>
              </a:rPr>
              <a:t>Aryan Srivastava                                  2022A1PS1279G</a:t>
            </a:r>
          </a:p>
          <a:p>
            <a:r>
              <a:rPr lang="en-IN" sz="3200" dirty="0">
                <a:latin typeface="Times New Roman" panose="02020603050405020304" pitchFamily="18" charset="0"/>
                <a:cs typeface="Times New Roman" panose="02020603050405020304" pitchFamily="18" charset="0"/>
              </a:rPr>
              <a:t>Pratik Ghosh                                         2022A40148G</a:t>
            </a:r>
          </a:p>
          <a:p>
            <a:r>
              <a:rPr lang="en-IN" sz="3200" dirty="0" err="1">
                <a:latin typeface="Times New Roman" panose="02020603050405020304" pitchFamily="18" charset="0"/>
                <a:cs typeface="Times New Roman" panose="02020603050405020304" pitchFamily="18" charset="0"/>
              </a:rPr>
              <a:t>Prabhav</a:t>
            </a:r>
            <a:r>
              <a:rPr lang="en-IN" sz="3200" dirty="0">
                <a:latin typeface="Times New Roman" panose="02020603050405020304" pitchFamily="18" charset="0"/>
                <a:cs typeface="Times New Roman" panose="02020603050405020304" pitchFamily="18" charset="0"/>
              </a:rPr>
              <a:t> Srivastava                               </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2022A4PS1523G</a:t>
            </a:r>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Ankita Saha                                          </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2022A8PS0034G</a:t>
            </a:r>
            <a:endParaRPr lang="en-IN" sz="3200" dirty="0">
              <a:latin typeface="Times New Roman" panose="02020603050405020304" pitchFamily="18" charset="0"/>
              <a:cs typeface="Times New Roman" panose="02020603050405020304" pitchFamily="18" charset="0"/>
            </a:endParaRPr>
          </a:p>
          <a:p>
            <a:r>
              <a:rPr lang="en-IN" sz="3200" dirty="0" err="1">
                <a:latin typeface="Times New Roman" panose="02020603050405020304" pitchFamily="18" charset="0"/>
                <a:cs typeface="Times New Roman" panose="02020603050405020304" pitchFamily="18" charset="0"/>
              </a:rPr>
              <a:t>Garvit</a:t>
            </a:r>
            <a:r>
              <a:rPr lang="en-IN" sz="3200" dirty="0">
                <a:latin typeface="Times New Roman" panose="02020603050405020304" pitchFamily="18" charset="0"/>
                <a:cs typeface="Times New Roman" panose="02020603050405020304" pitchFamily="18" charset="0"/>
              </a:rPr>
              <a:t> Bhardwaj                                   </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2022A4PS1220G</a:t>
            </a:r>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Sri Ram Bhardwaj                                </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2022A4PS1244G</a:t>
            </a:r>
            <a:endParaRPr lang="en-IN" sz="3200" dirty="0">
              <a:latin typeface="Times New Roman" panose="02020603050405020304" pitchFamily="18" charset="0"/>
              <a:cs typeface="Times New Roman" panose="02020603050405020304" pitchFamily="18" charset="0"/>
            </a:endParaRPr>
          </a:p>
          <a:p>
            <a:r>
              <a:rPr lang="en-IN" sz="3200" dirty="0" err="1">
                <a:latin typeface="Times New Roman" panose="02020603050405020304" pitchFamily="18" charset="0"/>
                <a:cs typeface="Times New Roman" panose="02020603050405020304" pitchFamily="18" charset="0"/>
              </a:rPr>
              <a:t>Kshitij</a:t>
            </a:r>
            <a:r>
              <a:rPr lang="en-IN" sz="3200" dirty="0">
                <a:latin typeface="Times New Roman" panose="02020603050405020304" pitchFamily="18" charset="0"/>
                <a:cs typeface="Times New Roman" panose="02020603050405020304" pitchFamily="18" charset="0"/>
              </a:rPr>
              <a:t> Arora                                         </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2022A8PS0022G</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912B2-CF5F-D66E-0764-E4FF8E2CD35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7BCC582-B934-9191-6EFF-8359C6215EF3}"/>
              </a:ext>
            </a:extLst>
          </p:cNvPr>
          <p:cNvGrpSpPr/>
          <p:nvPr/>
        </p:nvGrpSpPr>
        <p:grpSpPr>
          <a:xfrm>
            <a:off x="0" y="0"/>
            <a:ext cx="6770594" cy="10287000"/>
            <a:chOff x="0" y="0"/>
            <a:chExt cx="1783202" cy="2709333"/>
          </a:xfrm>
        </p:grpSpPr>
        <p:sp>
          <p:nvSpPr>
            <p:cNvPr id="3" name="Freeform 3">
              <a:extLst>
                <a:ext uri="{FF2B5EF4-FFF2-40B4-BE49-F238E27FC236}">
                  <a16:creationId xmlns:a16="http://schemas.microsoft.com/office/drawing/2014/main" id="{CB9094CA-C81D-6013-4D81-E800B29EC4C4}"/>
                </a:ext>
              </a:extLst>
            </p:cNvPr>
            <p:cNvSpPr/>
            <p:nvPr/>
          </p:nvSpPr>
          <p:spPr>
            <a:xfrm>
              <a:off x="0" y="0"/>
              <a:ext cx="1783202" cy="2709333"/>
            </a:xfrm>
            <a:custGeom>
              <a:avLst/>
              <a:gdLst/>
              <a:ahLst/>
              <a:cxnLst/>
              <a:rect l="l" t="t" r="r" b="b"/>
              <a:pathLst>
                <a:path w="1783202" h="2709333">
                  <a:moveTo>
                    <a:pt x="0" y="0"/>
                  </a:moveTo>
                  <a:lnTo>
                    <a:pt x="1783202" y="0"/>
                  </a:lnTo>
                  <a:lnTo>
                    <a:pt x="1783202" y="2709333"/>
                  </a:lnTo>
                  <a:lnTo>
                    <a:pt x="0" y="2709333"/>
                  </a:lnTo>
                  <a:close/>
                </a:path>
              </a:pathLst>
            </a:custGeom>
            <a:solidFill>
              <a:srgbClr val="0345E4"/>
            </a:solidFill>
          </p:spPr>
        </p:sp>
        <p:sp>
          <p:nvSpPr>
            <p:cNvPr id="4" name="TextBox 4">
              <a:extLst>
                <a:ext uri="{FF2B5EF4-FFF2-40B4-BE49-F238E27FC236}">
                  <a16:creationId xmlns:a16="http://schemas.microsoft.com/office/drawing/2014/main" id="{0150A385-F4BA-001B-45E0-43F8BEA6AA7A}"/>
                </a:ext>
              </a:extLst>
            </p:cNvPr>
            <p:cNvSpPr txBox="1"/>
            <p:nvPr/>
          </p:nvSpPr>
          <p:spPr>
            <a:xfrm>
              <a:off x="0" y="-38100"/>
              <a:ext cx="1783202" cy="2747433"/>
            </a:xfrm>
            <a:prstGeom prst="rect">
              <a:avLst/>
            </a:prstGeom>
          </p:spPr>
          <p:txBody>
            <a:bodyPr lIns="50800" tIns="50800" rIns="50800" bIns="50800" rtlCol="0" anchor="ctr"/>
            <a:lstStyle/>
            <a:p>
              <a:pPr algn="ctr">
                <a:lnSpc>
                  <a:spcPts val="2659"/>
                </a:lnSpc>
              </a:pPr>
              <a:endParaRPr/>
            </a:p>
          </p:txBody>
        </p:sp>
      </p:grpSp>
      <p:sp>
        <p:nvSpPr>
          <p:cNvPr id="5" name="AutoShape 5">
            <a:extLst>
              <a:ext uri="{FF2B5EF4-FFF2-40B4-BE49-F238E27FC236}">
                <a16:creationId xmlns:a16="http://schemas.microsoft.com/office/drawing/2014/main" id="{272352A3-41AE-7470-4E85-46430934F07E}"/>
              </a:ext>
            </a:extLst>
          </p:cNvPr>
          <p:cNvSpPr/>
          <p:nvPr/>
        </p:nvSpPr>
        <p:spPr>
          <a:xfrm>
            <a:off x="916626" y="1908721"/>
            <a:ext cx="1310100" cy="0"/>
          </a:xfrm>
          <a:prstGeom prst="line">
            <a:avLst/>
          </a:prstGeom>
          <a:ln w="95250" cap="flat">
            <a:solidFill>
              <a:srgbClr val="FFFFFF"/>
            </a:solidFill>
            <a:prstDash val="solid"/>
            <a:headEnd type="none" w="sm" len="sm"/>
            <a:tailEnd type="none" w="sm" len="sm"/>
          </a:ln>
        </p:spPr>
      </p:sp>
      <p:sp>
        <p:nvSpPr>
          <p:cNvPr id="7" name="TextBox 7">
            <a:extLst>
              <a:ext uri="{FF2B5EF4-FFF2-40B4-BE49-F238E27FC236}">
                <a16:creationId xmlns:a16="http://schemas.microsoft.com/office/drawing/2014/main" id="{B00DFAB2-E85B-D6C0-61C2-3F0555DC20BF}"/>
              </a:ext>
            </a:extLst>
          </p:cNvPr>
          <p:cNvSpPr txBox="1"/>
          <p:nvPr/>
        </p:nvSpPr>
        <p:spPr>
          <a:xfrm>
            <a:off x="839944" y="744695"/>
            <a:ext cx="5674611" cy="811761"/>
          </a:xfrm>
          <a:prstGeom prst="rect">
            <a:avLst/>
          </a:prstGeom>
        </p:spPr>
        <p:txBody>
          <a:bodyPr wrap="square" lIns="0" tIns="0" rIns="0" bIns="0" rtlCol="0" anchor="t">
            <a:spAutoFit/>
          </a:bodyPr>
          <a:lstStyle/>
          <a:p>
            <a:pPr algn="l">
              <a:lnSpc>
                <a:spcPts val="6999"/>
              </a:lnSpc>
            </a:pPr>
            <a:r>
              <a:rPr lang="en-US" sz="3600" b="1" spc="99" dirty="0">
                <a:solidFill>
                  <a:srgbClr val="FFFFFF"/>
                </a:solidFill>
                <a:latin typeface="Garet Bold"/>
                <a:ea typeface="Garet Bold"/>
                <a:cs typeface="Garet Bold"/>
                <a:sym typeface="Garet Bold"/>
              </a:rPr>
              <a:t>POLICY IMPLICATIONS</a:t>
            </a:r>
          </a:p>
        </p:txBody>
      </p:sp>
      <p:sp>
        <p:nvSpPr>
          <p:cNvPr id="14" name="TextBox 14">
            <a:extLst>
              <a:ext uri="{FF2B5EF4-FFF2-40B4-BE49-F238E27FC236}">
                <a16:creationId xmlns:a16="http://schemas.microsoft.com/office/drawing/2014/main" id="{C8BC97B9-C1AB-F8F0-6BD2-E834E8864DB8}"/>
              </a:ext>
            </a:extLst>
          </p:cNvPr>
          <p:cNvSpPr txBox="1"/>
          <p:nvPr/>
        </p:nvSpPr>
        <p:spPr>
          <a:xfrm>
            <a:off x="8278431" y="2505414"/>
            <a:ext cx="4751770" cy="1806264"/>
          </a:xfrm>
          <a:prstGeom prst="rect">
            <a:avLst/>
          </a:prstGeom>
        </p:spPr>
        <p:txBody>
          <a:bodyPr wrap="square" lIns="0" tIns="0" rIns="0" bIns="0" rtlCol="0" anchor="t">
            <a:spAutoFit/>
          </a:bodyPr>
          <a:lstStyle/>
          <a:p>
            <a:pPr algn="l">
              <a:lnSpc>
                <a:spcPts val="3499"/>
              </a:lnSpc>
            </a:pPr>
            <a:r>
              <a:rPr lang="en-US" sz="4400" b="1" dirty="0">
                <a:solidFill>
                  <a:srgbClr val="000000"/>
                </a:solidFill>
                <a:latin typeface="Garet Bold"/>
                <a:ea typeface="Garet Bold"/>
                <a:cs typeface="Garet Bold"/>
                <a:sym typeface="Garet Bold"/>
              </a:rPr>
              <a:t>CONCLUSION</a:t>
            </a:r>
          </a:p>
          <a:p>
            <a:pPr algn="l">
              <a:lnSpc>
                <a:spcPts val="3499"/>
              </a:lnSpc>
            </a:pPr>
            <a:endParaRPr lang="en-US" sz="3200" b="1" dirty="0">
              <a:solidFill>
                <a:srgbClr val="000000"/>
              </a:solidFill>
              <a:latin typeface="Garet Bold"/>
              <a:ea typeface="Garet Bold"/>
              <a:cs typeface="Garet Bold"/>
              <a:sym typeface="Garet Bold"/>
            </a:endParaRPr>
          </a:p>
          <a:p>
            <a:pPr algn="l">
              <a:lnSpc>
                <a:spcPts val="3499"/>
              </a:lnSpc>
            </a:pPr>
            <a:endParaRPr lang="en-US" sz="3200" b="1" dirty="0">
              <a:solidFill>
                <a:srgbClr val="000000"/>
              </a:solidFill>
              <a:latin typeface="Garet Bold"/>
              <a:ea typeface="Garet Bold"/>
              <a:cs typeface="Garet Bold"/>
              <a:sym typeface="Garet Bold"/>
            </a:endParaRPr>
          </a:p>
          <a:p>
            <a:pPr algn="l">
              <a:lnSpc>
                <a:spcPts val="3499"/>
              </a:lnSpc>
            </a:pPr>
            <a:endParaRPr lang="en-US" sz="3200" b="1" dirty="0">
              <a:solidFill>
                <a:srgbClr val="000000"/>
              </a:solidFill>
              <a:latin typeface="Garet Bold"/>
              <a:ea typeface="Garet Bold"/>
              <a:cs typeface="Garet Bold"/>
              <a:sym typeface="Garet Bold"/>
            </a:endParaRPr>
          </a:p>
        </p:txBody>
      </p:sp>
      <p:grpSp>
        <p:nvGrpSpPr>
          <p:cNvPr id="28" name="Group 28">
            <a:extLst>
              <a:ext uri="{FF2B5EF4-FFF2-40B4-BE49-F238E27FC236}">
                <a16:creationId xmlns:a16="http://schemas.microsoft.com/office/drawing/2014/main" id="{AF7237B3-5723-2320-07EE-EB848540F9A3}"/>
              </a:ext>
            </a:extLst>
          </p:cNvPr>
          <p:cNvGrpSpPr/>
          <p:nvPr/>
        </p:nvGrpSpPr>
        <p:grpSpPr>
          <a:xfrm rot="5400000">
            <a:off x="8278430" y="340111"/>
            <a:ext cx="1479329" cy="1479329"/>
            <a:chOff x="0" y="0"/>
            <a:chExt cx="812800" cy="812800"/>
          </a:xfrm>
        </p:grpSpPr>
        <p:sp>
          <p:nvSpPr>
            <p:cNvPr id="29" name="Freeform 29">
              <a:extLst>
                <a:ext uri="{FF2B5EF4-FFF2-40B4-BE49-F238E27FC236}">
                  <a16:creationId xmlns:a16="http://schemas.microsoft.com/office/drawing/2014/main" id="{66FECEDC-4817-FD06-39FD-652E3C7EDECF}"/>
                </a:ext>
              </a:extLst>
            </p:cNvPr>
            <p:cNvSpPr/>
            <p:nvPr/>
          </p:nvSpPr>
          <p:spPr>
            <a:xfrm>
              <a:off x="0" y="0"/>
              <a:ext cx="812800" cy="812800"/>
            </a:xfrm>
            <a:custGeom>
              <a:avLst/>
              <a:gdLst/>
              <a:ahLst/>
              <a:cxnLst/>
              <a:rect l="l" t="t" r="r" b="b"/>
              <a:pathLst>
                <a:path w="812800" h="812800">
                  <a:moveTo>
                    <a:pt x="266903" y="0"/>
                  </a:moveTo>
                  <a:lnTo>
                    <a:pt x="545897" y="0"/>
                  </a:lnTo>
                  <a:cubicBezTo>
                    <a:pt x="693303" y="0"/>
                    <a:pt x="812800" y="119497"/>
                    <a:pt x="812800" y="266903"/>
                  </a:cubicBezTo>
                  <a:lnTo>
                    <a:pt x="812800" y="545897"/>
                  </a:lnTo>
                  <a:cubicBezTo>
                    <a:pt x="812800" y="693303"/>
                    <a:pt x="693303" y="812800"/>
                    <a:pt x="545897" y="812800"/>
                  </a:cubicBezTo>
                  <a:lnTo>
                    <a:pt x="266903" y="812800"/>
                  </a:lnTo>
                  <a:cubicBezTo>
                    <a:pt x="119497" y="812800"/>
                    <a:pt x="0" y="693303"/>
                    <a:pt x="0" y="545897"/>
                  </a:cubicBezTo>
                  <a:lnTo>
                    <a:pt x="0" y="266903"/>
                  </a:lnTo>
                  <a:cubicBezTo>
                    <a:pt x="0" y="119497"/>
                    <a:pt x="119497" y="0"/>
                    <a:pt x="266903" y="0"/>
                  </a:cubicBezTo>
                  <a:close/>
                </a:path>
              </a:pathLst>
            </a:custGeom>
            <a:solidFill>
              <a:srgbClr val="0345E4">
                <a:alpha val="29804"/>
              </a:srgbClr>
            </a:solidFill>
          </p:spPr>
        </p:sp>
        <p:sp>
          <p:nvSpPr>
            <p:cNvPr id="30" name="TextBox 30">
              <a:extLst>
                <a:ext uri="{FF2B5EF4-FFF2-40B4-BE49-F238E27FC236}">
                  <a16:creationId xmlns:a16="http://schemas.microsoft.com/office/drawing/2014/main" id="{53B208A9-6AC6-EE40-BEEE-723F3A2C6538}"/>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31" name="Group 31">
            <a:extLst>
              <a:ext uri="{FF2B5EF4-FFF2-40B4-BE49-F238E27FC236}">
                <a16:creationId xmlns:a16="http://schemas.microsoft.com/office/drawing/2014/main" id="{46D047A3-CC35-82EF-71ED-CED5AA20C061}"/>
              </a:ext>
            </a:extLst>
          </p:cNvPr>
          <p:cNvGrpSpPr/>
          <p:nvPr/>
        </p:nvGrpSpPr>
        <p:grpSpPr>
          <a:xfrm rot="5400000">
            <a:off x="9293368" y="1219358"/>
            <a:ext cx="771724" cy="771724"/>
            <a:chOff x="0" y="0"/>
            <a:chExt cx="812800" cy="812800"/>
          </a:xfrm>
        </p:grpSpPr>
        <p:sp>
          <p:nvSpPr>
            <p:cNvPr id="32" name="Freeform 32">
              <a:extLst>
                <a:ext uri="{FF2B5EF4-FFF2-40B4-BE49-F238E27FC236}">
                  <a16:creationId xmlns:a16="http://schemas.microsoft.com/office/drawing/2014/main" id="{19D45523-21CA-4920-2AE3-1150779979A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0345E4">
                  <a:alpha val="40000"/>
                </a:srgbClr>
              </a:solidFill>
              <a:prstDash val="solid"/>
              <a:miter/>
            </a:ln>
          </p:spPr>
        </p:sp>
        <p:sp>
          <p:nvSpPr>
            <p:cNvPr id="33" name="TextBox 33">
              <a:extLst>
                <a:ext uri="{FF2B5EF4-FFF2-40B4-BE49-F238E27FC236}">
                  <a16:creationId xmlns:a16="http://schemas.microsoft.com/office/drawing/2014/main" id="{A8F8BB92-B5C6-8D0A-8357-FEBD96E2B51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4" name="Group 34">
            <a:extLst>
              <a:ext uri="{FF2B5EF4-FFF2-40B4-BE49-F238E27FC236}">
                <a16:creationId xmlns:a16="http://schemas.microsoft.com/office/drawing/2014/main" id="{EAF44D39-3C9D-588D-50CE-6E5904DD4A5D}"/>
              </a:ext>
            </a:extLst>
          </p:cNvPr>
          <p:cNvGrpSpPr/>
          <p:nvPr/>
        </p:nvGrpSpPr>
        <p:grpSpPr>
          <a:xfrm rot="5400000">
            <a:off x="5918512" y="9434918"/>
            <a:ext cx="596043" cy="596043"/>
            <a:chOff x="0" y="0"/>
            <a:chExt cx="812800" cy="812800"/>
          </a:xfrm>
        </p:grpSpPr>
        <p:sp>
          <p:nvSpPr>
            <p:cNvPr id="35" name="Freeform 35">
              <a:extLst>
                <a:ext uri="{FF2B5EF4-FFF2-40B4-BE49-F238E27FC236}">
                  <a16:creationId xmlns:a16="http://schemas.microsoft.com/office/drawing/2014/main" id="{5F34691D-3F7D-000F-E100-48A8F92FB36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FFFFFF"/>
              </a:solidFill>
              <a:prstDash val="solid"/>
              <a:miter/>
            </a:ln>
          </p:spPr>
        </p:sp>
        <p:sp>
          <p:nvSpPr>
            <p:cNvPr id="36" name="TextBox 36">
              <a:extLst>
                <a:ext uri="{FF2B5EF4-FFF2-40B4-BE49-F238E27FC236}">
                  <a16:creationId xmlns:a16="http://schemas.microsoft.com/office/drawing/2014/main" id="{78E9667C-DF3C-904A-31A4-0746CC6C0C1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6" name="TextBox 5">
            <a:extLst>
              <a:ext uri="{FF2B5EF4-FFF2-40B4-BE49-F238E27FC236}">
                <a16:creationId xmlns:a16="http://schemas.microsoft.com/office/drawing/2014/main" id="{37109922-3342-1CF9-033F-0FDEFE8DA0B6}"/>
              </a:ext>
            </a:extLst>
          </p:cNvPr>
          <p:cNvSpPr txBox="1"/>
          <p:nvPr/>
        </p:nvSpPr>
        <p:spPr>
          <a:xfrm>
            <a:off x="685800" y="2362105"/>
            <a:ext cx="6477000" cy="2523768"/>
          </a:xfrm>
          <a:prstGeom prst="rect">
            <a:avLst/>
          </a:prstGeom>
          <a:noFill/>
        </p:spPr>
        <p:txBody>
          <a:bodyPr wrap="square" rtlCol="0">
            <a:spAutoFit/>
          </a:bodyPr>
          <a:lstStyle/>
          <a:p>
            <a:pPr marL="285750" indent="-285750">
              <a:buFont typeface="Arial" panose="020B0604020202020204" pitchFamily="34" charset="0"/>
              <a:buChar char="•"/>
            </a:pPr>
            <a:r>
              <a:rPr lang="en-IN" sz="2800" dirty="0">
                <a:solidFill>
                  <a:schemeClr val="bg1"/>
                </a:solidFill>
              </a:rPr>
              <a:t>Develop regulatory frameworks for diversification</a:t>
            </a:r>
          </a:p>
          <a:p>
            <a:endParaRPr lang="en-IN" sz="2800" dirty="0">
              <a:solidFill>
                <a:schemeClr val="bg1"/>
              </a:solidFill>
            </a:endParaRPr>
          </a:p>
          <a:p>
            <a:pPr marL="285750" indent="-285750">
              <a:buFont typeface="Arial" panose="020B0604020202020204" pitchFamily="34" charset="0"/>
              <a:buChar char="•"/>
            </a:pPr>
            <a:r>
              <a:rPr lang="en-IN" sz="2800" dirty="0">
                <a:solidFill>
                  <a:schemeClr val="bg1"/>
                </a:solidFill>
              </a:rPr>
              <a:t>Leverage green finance for sustainable energy transitions.</a:t>
            </a:r>
          </a:p>
          <a:p>
            <a:endParaRPr lang="en-IN" dirty="0"/>
          </a:p>
        </p:txBody>
      </p:sp>
      <p:sp>
        <p:nvSpPr>
          <p:cNvPr id="9" name="TextBox 8">
            <a:extLst>
              <a:ext uri="{FF2B5EF4-FFF2-40B4-BE49-F238E27FC236}">
                <a16:creationId xmlns:a16="http://schemas.microsoft.com/office/drawing/2014/main" id="{ED82D5F2-8894-650C-B76F-839C68E6F57D}"/>
              </a:ext>
            </a:extLst>
          </p:cNvPr>
          <p:cNvSpPr txBox="1"/>
          <p:nvPr/>
        </p:nvSpPr>
        <p:spPr>
          <a:xfrm>
            <a:off x="8278430" y="3360056"/>
            <a:ext cx="8022594" cy="6246197"/>
          </a:xfrm>
          <a:prstGeom prst="rect">
            <a:avLst/>
          </a:prstGeom>
        </p:spPr>
        <p:txBody>
          <a:bodyPr wrap="square" lIns="0" tIns="0" rIns="0" bIns="0" rtlCol="0" anchor="t">
            <a:spAutoFit/>
          </a:bodyPr>
          <a:lstStyle/>
          <a:p>
            <a:pPr marL="0" lvl="0" indent="0" algn="just">
              <a:lnSpc>
                <a:spcPct val="150000"/>
              </a:lnSpc>
            </a:pPr>
            <a:r>
              <a:rPr lang="en-IN" dirty="0">
                <a:effectLst/>
                <a:latin typeface="Times New Roman" panose="02020603050405020304" pitchFamily="18" charset="0"/>
                <a:ea typeface="Calibri" panose="020F0502020204030204" pitchFamily="34" charset="0"/>
                <a:cs typeface="Times New Roman" panose="02020603050405020304" pitchFamily="18" charset="0"/>
              </a:rPr>
              <a:t>This study provides an in-depth analysis of tail risk contagion and volatility spillovers in international energy markets, focusing on the interactions between green bonds, traditional energy sectors, and other sectoral indices. Employing advanced econometric techniques, including the ARMA-EGARCH-Skew-t model and the quantile time-frequency spillover framework, the research highlights the complexities of risk propagation under various market conditions.</a:t>
            </a:r>
          </a:p>
          <a:p>
            <a:pPr algn="just">
              <a:lnSpc>
                <a:spcPct val="150000"/>
              </a:lnSpc>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In conclusion, this research sheds light on the evolving dynamics of risk spillovers in energy markets, emphasizing the critical role of green finance in fostering market resilience. By combining advanced methodologies with detailed empirical analysis, the study provides actionable insights for navigating the complexities of a rapidly transforming energy and financial landscape. Future research should explore the influence of emerging technologies and policy innovations on these dynamics, ensuring a comprehensive understanding of risk propagation in a world increasingly oriented toward sustainability.</a:t>
            </a:r>
          </a:p>
          <a:p>
            <a:pPr marL="0" lvl="0" indent="0" algn="just">
              <a:lnSpc>
                <a:spcPts val="3874"/>
              </a:lnSpc>
            </a:pPr>
            <a:endParaRPr lang="en-US" dirty="0">
              <a:solidFill>
                <a:schemeClr val="bg1"/>
              </a:solidFill>
              <a:latin typeface="Times New Roman" panose="02020603050405020304" pitchFamily="18" charset="0"/>
              <a:ea typeface="Open Sans"/>
              <a:cs typeface="Times New Roman" panose="02020603050405020304" pitchFamily="18" charset="0"/>
              <a:sym typeface="Open Sans"/>
            </a:endParaRPr>
          </a:p>
        </p:txBody>
      </p:sp>
    </p:spTree>
    <p:extLst>
      <p:ext uri="{BB962C8B-B14F-4D97-AF65-F5344CB8AC3E}">
        <p14:creationId xmlns:p14="http://schemas.microsoft.com/office/powerpoint/2010/main" val="1098837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7259300" y="7109187"/>
            <a:ext cx="1028700" cy="3177813"/>
            <a:chOff x="0" y="0"/>
            <a:chExt cx="812800" cy="2510865"/>
          </a:xfrm>
        </p:grpSpPr>
        <p:sp>
          <p:nvSpPr>
            <p:cNvPr id="5" name="Freeform 5"/>
            <p:cNvSpPr/>
            <p:nvPr/>
          </p:nvSpPr>
          <p:spPr>
            <a:xfrm>
              <a:off x="0" y="0"/>
              <a:ext cx="812800" cy="2510865"/>
            </a:xfrm>
            <a:custGeom>
              <a:avLst/>
              <a:gdLst/>
              <a:ahLst/>
              <a:cxnLst/>
              <a:rect l="l" t="t" r="r" b="b"/>
              <a:pathLst>
                <a:path w="812800" h="2510865">
                  <a:moveTo>
                    <a:pt x="0" y="0"/>
                  </a:moveTo>
                  <a:lnTo>
                    <a:pt x="812800" y="0"/>
                  </a:lnTo>
                  <a:lnTo>
                    <a:pt x="812800" y="2510865"/>
                  </a:lnTo>
                  <a:lnTo>
                    <a:pt x="0" y="2510865"/>
                  </a:lnTo>
                  <a:close/>
                </a:path>
              </a:pathLst>
            </a:custGeom>
            <a:solidFill>
              <a:srgbClr val="0345E4"/>
            </a:solidFill>
          </p:spPr>
        </p:sp>
        <p:sp>
          <p:nvSpPr>
            <p:cNvPr id="6" name="TextBox 6"/>
            <p:cNvSpPr txBox="1"/>
            <p:nvPr/>
          </p:nvSpPr>
          <p:spPr>
            <a:xfrm>
              <a:off x="0" y="-38100"/>
              <a:ext cx="812800" cy="2548965"/>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7259300" y="0"/>
            <a:ext cx="1028700" cy="1028700"/>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345E4"/>
            </a:solidFill>
          </p:spPr>
        </p:sp>
        <p:sp>
          <p:nvSpPr>
            <p:cNvPr id="12" name="TextBox 12"/>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609914" y="0"/>
            <a:ext cx="1694792" cy="10287000"/>
            <a:chOff x="0" y="0"/>
            <a:chExt cx="446365" cy="2709333"/>
          </a:xfrm>
        </p:grpSpPr>
        <p:sp>
          <p:nvSpPr>
            <p:cNvPr id="14" name="Freeform 14"/>
            <p:cNvSpPr/>
            <p:nvPr/>
          </p:nvSpPr>
          <p:spPr>
            <a:xfrm>
              <a:off x="0" y="0"/>
              <a:ext cx="446365" cy="2709333"/>
            </a:xfrm>
            <a:custGeom>
              <a:avLst/>
              <a:gdLst/>
              <a:ahLst/>
              <a:cxnLst/>
              <a:rect l="l" t="t" r="r" b="b"/>
              <a:pathLst>
                <a:path w="446365" h="2709333">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p:spPr>
        </p:sp>
        <p:sp>
          <p:nvSpPr>
            <p:cNvPr id="15" name="TextBox 15"/>
            <p:cNvSpPr txBox="1"/>
            <p:nvPr/>
          </p:nvSpPr>
          <p:spPr>
            <a:xfrm>
              <a:off x="0" y="-38100"/>
              <a:ext cx="446365" cy="2747433"/>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0853887" y="786854"/>
            <a:ext cx="1977164" cy="1977164"/>
            <a:chOff x="0" y="0"/>
            <a:chExt cx="812800" cy="812800"/>
          </a:xfrm>
        </p:grpSpPr>
        <p:sp>
          <p:nvSpPr>
            <p:cNvPr id="20" name="Freeform 20"/>
            <p:cNvSpPr/>
            <p:nvPr/>
          </p:nvSpPr>
          <p:spPr>
            <a:xfrm>
              <a:off x="0" y="0"/>
              <a:ext cx="812800" cy="812800"/>
            </a:xfrm>
            <a:custGeom>
              <a:avLst/>
              <a:gdLst/>
              <a:ahLst/>
              <a:cxnLst/>
              <a:rect l="l" t="t" r="r" b="b"/>
              <a:pathLst>
                <a:path w="812800" h="812800">
                  <a:moveTo>
                    <a:pt x="199699" y="0"/>
                  </a:moveTo>
                  <a:lnTo>
                    <a:pt x="613101" y="0"/>
                  </a:lnTo>
                  <a:cubicBezTo>
                    <a:pt x="666064" y="0"/>
                    <a:pt x="716859" y="21040"/>
                    <a:pt x="754309" y="58491"/>
                  </a:cubicBezTo>
                  <a:cubicBezTo>
                    <a:pt x="791760" y="95941"/>
                    <a:pt x="812800" y="146736"/>
                    <a:pt x="812800" y="199699"/>
                  </a:cubicBezTo>
                  <a:lnTo>
                    <a:pt x="812800" y="613101"/>
                  </a:lnTo>
                  <a:cubicBezTo>
                    <a:pt x="812800" y="666064"/>
                    <a:pt x="791760" y="716859"/>
                    <a:pt x="754309" y="754309"/>
                  </a:cubicBezTo>
                  <a:cubicBezTo>
                    <a:pt x="716859" y="791760"/>
                    <a:pt x="666064" y="812800"/>
                    <a:pt x="613101" y="812800"/>
                  </a:cubicBezTo>
                  <a:lnTo>
                    <a:pt x="199699" y="812800"/>
                  </a:lnTo>
                  <a:cubicBezTo>
                    <a:pt x="146736" y="812800"/>
                    <a:pt x="95941" y="791760"/>
                    <a:pt x="58491" y="754309"/>
                  </a:cubicBezTo>
                  <a:cubicBezTo>
                    <a:pt x="21040" y="716859"/>
                    <a:pt x="0" y="666064"/>
                    <a:pt x="0" y="613101"/>
                  </a:cubicBezTo>
                  <a:lnTo>
                    <a:pt x="0" y="199699"/>
                  </a:lnTo>
                  <a:cubicBezTo>
                    <a:pt x="0" y="146736"/>
                    <a:pt x="21040" y="95941"/>
                    <a:pt x="58491" y="58491"/>
                  </a:cubicBezTo>
                  <a:cubicBezTo>
                    <a:pt x="95941" y="21040"/>
                    <a:pt x="146736" y="0"/>
                    <a:pt x="199699" y="0"/>
                  </a:cubicBezTo>
                  <a:close/>
                </a:path>
              </a:pathLst>
            </a:custGeom>
            <a:solidFill>
              <a:srgbClr val="0345E4">
                <a:alpha val="29804"/>
              </a:srgbClr>
            </a:solidFill>
          </p:spPr>
        </p:sp>
        <p:sp>
          <p:nvSpPr>
            <p:cNvPr id="21" name="TextBox 2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5105400" y="4533900"/>
            <a:ext cx="8795646" cy="1523365"/>
          </a:xfrm>
          <a:prstGeom prst="rect">
            <a:avLst/>
          </a:prstGeom>
        </p:spPr>
        <p:txBody>
          <a:bodyPr lIns="0" tIns="0" rIns="0" bIns="0" rtlCol="0" anchor="t">
            <a:spAutoFit/>
          </a:bodyPr>
          <a:lstStyle/>
          <a:p>
            <a:pPr algn="l">
              <a:lnSpc>
                <a:spcPts val="11960"/>
              </a:lnSpc>
            </a:pPr>
            <a:r>
              <a:rPr lang="en-US" sz="10400" b="1" dirty="0">
                <a:solidFill>
                  <a:srgbClr val="000000"/>
                </a:solidFill>
                <a:latin typeface="Garet Bold"/>
                <a:ea typeface="Garet Bold"/>
                <a:cs typeface="Garet Bold"/>
                <a:sym typeface="Garet Bold"/>
              </a:rPr>
              <a:t>THANK YOU</a:t>
            </a:r>
          </a:p>
        </p:txBody>
      </p:sp>
      <p:grpSp>
        <p:nvGrpSpPr>
          <p:cNvPr id="30" name="Group 30"/>
          <p:cNvGrpSpPr/>
          <p:nvPr/>
        </p:nvGrpSpPr>
        <p:grpSpPr>
          <a:xfrm>
            <a:off x="8484493" y="9014056"/>
            <a:ext cx="2545888" cy="2545888"/>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0345E4">
                  <a:alpha val="9804"/>
                </a:srgbClr>
              </a:solidFill>
              <a:prstDash val="solid"/>
              <a:miter/>
            </a:ln>
          </p:spPr>
        </p:sp>
        <p:sp>
          <p:nvSpPr>
            <p:cNvPr id="32" name="TextBox 3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6770594" cy="10287000"/>
            <a:chOff x="0" y="0"/>
            <a:chExt cx="1783202" cy="2709333"/>
          </a:xfrm>
        </p:grpSpPr>
        <p:sp>
          <p:nvSpPr>
            <p:cNvPr id="3" name="Freeform 3"/>
            <p:cNvSpPr/>
            <p:nvPr/>
          </p:nvSpPr>
          <p:spPr>
            <a:xfrm>
              <a:off x="0" y="0"/>
              <a:ext cx="1783202" cy="2709333"/>
            </a:xfrm>
            <a:custGeom>
              <a:avLst/>
              <a:gdLst/>
              <a:ahLst/>
              <a:cxnLst/>
              <a:rect l="l" t="t" r="r" b="b"/>
              <a:pathLst>
                <a:path w="1783202" h="2709333">
                  <a:moveTo>
                    <a:pt x="0" y="0"/>
                  </a:moveTo>
                  <a:lnTo>
                    <a:pt x="1783202" y="0"/>
                  </a:lnTo>
                  <a:lnTo>
                    <a:pt x="1783202" y="2709333"/>
                  </a:lnTo>
                  <a:lnTo>
                    <a:pt x="0" y="2709333"/>
                  </a:lnTo>
                  <a:close/>
                </a:path>
              </a:pathLst>
            </a:custGeom>
            <a:solidFill>
              <a:srgbClr val="0345E4"/>
            </a:solidFill>
          </p:spPr>
        </p:sp>
        <p:sp>
          <p:nvSpPr>
            <p:cNvPr id="4" name="TextBox 4"/>
            <p:cNvSpPr txBox="1"/>
            <p:nvPr/>
          </p:nvSpPr>
          <p:spPr>
            <a:xfrm>
              <a:off x="0" y="-38100"/>
              <a:ext cx="1783202" cy="2747433"/>
            </a:xfrm>
            <a:prstGeom prst="rect">
              <a:avLst/>
            </a:prstGeom>
          </p:spPr>
          <p:txBody>
            <a:bodyPr lIns="50800" tIns="50800" rIns="50800" bIns="50800" rtlCol="0" anchor="ctr"/>
            <a:lstStyle/>
            <a:p>
              <a:pPr algn="ctr">
                <a:lnSpc>
                  <a:spcPts val="2659"/>
                </a:lnSpc>
              </a:pPr>
              <a:endParaRPr/>
            </a:p>
          </p:txBody>
        </p:sp>
      </p:grpSp>
      <p:sp>
        <p:nvSpPr>
          <p:cNvPr id="5" name="AutoShape 5"/>
          <p:cNvSpPr/>
          <p:nvPr/>
        </p:nvSpPr>
        <p:spPr>
          <a:xfrm>
            <a:off x="916626" y="1908721"/>
            <a:ext cx="1310100" cy="0"/>
          </a:xfrm>
          <a:prstGeom prst="line">
            <a:avLst/>
          </a:prstGeom>
          <a:ln w="95250" cap="flat">
            <a:solidFill>
              <a:srgbClr val="FFFFFF"/>
            </a:solidFill>
            <a:prstDash val="solid"/>
            <a:headEnd type="none" w="sm" len="sm"/>
            <a:tailEnd type="none" w="sm" len="sm"/>
          </a:ln>
        </p:spPr>
      </p:sp>
      <p:sp>
        <p:nvSpPr>
          <p:cNvPr id="7" name="TextBox 7"/>
          <p:cNvSpPr txBox="1"/>
          <p:nvPr/>
        </p:nvSpPr>
        <p:spPr>
          <a:xfrm>
            <a:off x="839945" y="744695"/>
            <a:ext cx="4568944" cy="865622"/>
          </a:xfrm>
          <a:prstGeom prst="rect">
            <a:avLst/>
          </a:prstGeom>
        </p:spPr>
        <p:txBody>
          <a:bodyPr lIns="0" tIns="0" rIns="0" bIns="0" rtlCol="0" anchor="t">
            <a:spAutoFit/>
          </a:bodyPr>
          <a:lstStyle/>
          <a:p>
            <a:pPr algn="l">
              <a:lnSpc>
                <a:spcPts val="6999"/>
              </a:lnSpc>
            </a:pPr>
            <a:r>
              <a:rPr lang="en-US" sz="4999" b="1" spc="99" dirty="0">
                <a:solidFill>
                  <a:srgbClr val="FFFFFF"/>
                </a:solidFill>
                <a:latin typeface="Garet Bold"/>
                <a:ea typeface="Garet Bold"/>
                <a:cs typeface="Garet Bold"/>
                <a:sym typeface="Garet Bold"/>
              </a:rPr>
              <a:t>ABSTRACT</a:t>
            </a:r>
          </a:p>
        </p:txBody>
      </p:sp>
      <p:sp>
        <p:nvSpPr>
          <p:cNvPr id="8" name="TextBox 8"/>
          <p:cNvSpPr txBox="1"/>
          <p:nvPr/>
        </p:nvSpPr>
        <p:spPr>
          <a:xfrm>
            <a:off x="914168" y="2125396"/>
            <a:ext cx="5004077" cy="8277522"/>
          </a:xfrm>
          <a:prstGeom prst="rect">
            <a:avLst/>
          </a:prstGeom>
        </p:spPr>
        <p:txBody>
          <a:bodyPr lIns="0" tIns="0" rIns="0" bIns="0" rtlCol="0" anchor="t">
            <a:spAutoFit/>
          </a:bodyPr>
          <a:lstStyle/>
          <a:p>
            <a:pPr algn="just">
              <a:lnSpc>
                <a:spcPct val="150000"/>
              </a:lnSpc>
            </a:pPr>
            <a:r>
              <a:rPr lang="en-IN" sz="20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study investigates tail risk contagion in international energy markets, focusing on the interconnectedness between green bonds, traditional energy markets, and sectoral investments. Using advanced econometric models such as ARMA-EGARCH-Skew-t and quantile time-frequency spillover frameworks, the research examines how extreme market shocks propagate through these markets. The findings highlight the central role of traditional energy markets as risk transmitters and the dual </a:t>
            </a:r>
            <a:r>
              <a:rPr lang="en-IN" sz="20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behavior</a:t>
            </a:r>
            <a:r>
              <a:rPr lang="en-IN" sz="20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of green bonds—acting as stabilizers during downturns but becoming risk absorbers during market upswings. This analysis provides critical insights for policymakers and investors in managing systemic risks and promoting sustainable energy transitions.</a:t>
            </a:r>
            <a:endParaRPr lang="en-IN"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ts val="3874"/>
              </a:lnSpc>
            </a:pPr>
            <a:endParaRPr lang="en-US" dirty="0">
              <a:solidFill>
                <a:schemeClr val="bg1"/>
              </a:solidFill>
              <a:latin typeface="Times New Roman" panose="02020603050405020304" pitchFamily="18" charset="0"/>
              <a:ea typeface="Open Sans"/>
              <a:cs typeface="Times New Roman" panose="02020603050405020304" pitchFamily="18" charset="0"/>
              <a:sym typeface="Open Sans"/>
            </a:endParaRPr>
          </a:p>
        </p:txBody>
      </p:sp>
      <p:grpSp>
        <p:nvGrpSpPr>
          <p:cNvPr id="10" name="Group 10"/>
          <p:cNvGrpSpPr/>
          <p:nvPr/>
        </p:nvGrpSpPr>
        <p:grpSpPr>
          <a:xfrm>
            <a:off x="7357338" y="2374195"/>
            <a:ext cx="732337" cy="73233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659"/>
                </a:lnSpc>
              </a:pPr>
              <a:r>
                <a:rPr lang="en-US" sz="1899" b="1">
                  <a:solidFill>
                    <a:srgbClr val="FFFFFF"/>
                  </a:solidFill>
                  <a:latin typeface="Garet Bold"/>
                  <a:ea typeface="Garet Bold"/>
                  <a:cs typeface="Garet Bold"/>
                  <a:sym typeface="Garet Bold"/>
                </a:rPr>
                <a:t>01</a:t>
              </a:r>
            </a:p>
          </p:txBody>
        </p:sp>
      </p:grpSp>
      <p:sp>
        <p:nvSpPr>
          <p:cNvPr id="13" name="TextBox 13"/>
          <p:cNvSpPr txBox="1"/>
          <p:nvPr/>
        </p:nvSpPr>
        <p:spPr>
          <a:xfrm>
            <a:off x="8278430" y="3030332"/>
            <a:ext cx="9328172" cy="1384290"/>
          </a:xfrm>
          <a:prstGeom prst="rect">
            <a:avLst/>
          </a:prstGeom>
        </p:spPr>
        <p:txBody>
          <a:bodyPr lIns="0" tIns="0" rIns="0" bIns="0" rtlCol="0" anchor="t">
            <a:spAutoFit/>
          </a:bodyPr>
          <a:lstStyle/>
          <a:p>
            <a:pPr algn="just">
              <a:lnSpc>
                <a:spcPts val="3720"/>
              </a:lnSpc>
            </a:pPr>
            <a:r>
              <a:rPr lang="en-IN" sz="2000" dirty="0">
                <a:latin typeface="Times New Roman" panose="02020603050405020304" pitchFamily="18" charset="0"/>
                <a:cs typeface="Times New Roman" panose="02020603050405020304" pitchFamily="18" charset="0"/>
              </a:rPr>
              <a:t>Understanding how extreme market shocks (tail risks) propagate between green bonds, traditional energy markets, and sectoral investments.</a:t>
            </a:r>
          </a:p>
          <a:p>
            <a:pPr marL="0" lvl="0" indent="0" algn="just">
              <a:lnSpc>
                <a:spcPts val="3720"/>
              </a:lnSpc>
            </a:pPr>
            <a:endParaRPr lang="en-US" sz="2400" dirty="0">
              <a:solidFill>
                <a:srgbClr val="000000"/>
              </a:solidFill>
              <a:latin typeface="Open Sans"/>
              <a:ea typeface="Open Sans"/>
              <a:cs typeface="Open Sans"/>
              <a:sym typeface="Open Sans"/>
            </a:endParaRPr>
          </a:p>
        </p:txBody>
      </p:sp>
      <p:sp>
        <p:nvSpPr>
          <p:cNvPr id="14" name="TextBox 14"/>
          <p:cNvSpPr txBox="1"/>
          <p:nvPr/>
        </p:nvSpPr>
        <p:spPr>
          <a:xfrm>
            <a:off x="8278430" y="2505414"/>
            <a:ext cx="5503645" cy="432811"/>
          </a:xfrm>
          <a:prstGeom prst="rect">
            <a:avLst/>
          </a:prstGeom>
        </p:spPr>
        <p:txBody>
          <a:bodyPr lIns="0" tIns="0" rIns="0" bIns="0" rtlCol="0" anchor="t">
            <a:spAutoFit/>
          </a:bodyPr>
          <a:lstStyle/>
          <a:p>
            <a:pPr algn="l">
              <a:lnSpc>
                <a:spcPts val="3499"/>
              </a:lnSpc>
            </a:pPr>
            <a:r>
              <a:rPr lang="en-US" sz="2499" b="1" dirty="0">
                <a:solidFill>
                  <a:srgbClr val="000000"/>
                </a:solidFill>
                <a:latin typeface="Garet Bold"/>
                <a:ea typeface="Garet Bold"/>
                <a:cs typeface="Garet Bold"/>
                <a:sym typeface="Garet Bold"/>
              </a:rPr>
              <a:t>Problem Statement:</a:t>
            </a:r>
          </a:p>
        </p:txBody>
      </p:sp>
      <p:grpSp>
        <p:nvGrpSpPr>
          <p:cNvPr id="15" name="Group 15"/>
          <p:cNvGrpSpPr/>
          <p:nvPr/>
        </p:nvGrpSpPr>
        <p:grpSpPr>
          <a:xfrm>
            <a:off x="7357338" y="4698241"/>
            <a:ext cx="732337" cy="732337"/>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id="17" name="TextBox 17"/>
            <p:cNvSpPr txBox="1"/>
            <p:nvPr/>
          </p:nvSpPr>
          <p:spPr>
            <a:xfrm>
              <a:off x="76200" y="47625"/>
              <a:ext cx="660400" cy="688975"/>
            </a:xfrm>
            <a:prstGeom prst="rect">
              <a:avLst/>
            </a:prstGeom>
          </p:spPr>
          <p:txBody>
            <a:bodyPr lIns="50800" tIns="50800" rIns="50800" bIns="50800" rtlCol="0" anchor="ctr"/>
            <a:lstStyle/>
            <a:p>
              <a:pPr algn="ctr">
                <a:lnSpc>
                  <a:spcPts val="2659"/>
                </a:lnSpc>
              </a:pPr>
              <a:r>
                <a:rPr lang="en-US" sz="1899" b="1">
                  <a:solidFill>
                    <a:srgbClr val="FFFFFF"/>
                  </a:solidFill>
                  <a:latin typeface="Garet Bold"/>
                  <a:ea typeface="Garet Bold"/>
                  <a:cs typeface="Garet Bold"/>
                  <a:sym typeface="Garet Bold"/>
                </a:rPr>
                <a:t>02</a:t>
              </a:r>
            </a:p>
          </p:txBody>
        </p:sp>
      </p:grpSp>
      <p:sp>
        <p:nvSpPr>
          <p:cNvPr id="18" name="TextBox 18"/>
          <p:cNvSpPr txBox="1"/>
          <p:nvPr/>
        </p:nvSpPr>
        <p:spPr>
          <a:xfrm>
            <a:off x="8278430" y="5354378"/>
            <a:ext cx="9328172" cy="890437"/>
          </a:xfrm>
          <a:prstGeom prst="rect">
            <a:avLst/>
          </a:prstGeom>
        </p:spPr>
        <p:txBody>
          <a:bodyPr lIns="0" tIns="0" rIns="0" bIns="0" rtlCol="0" anchor="t">
            <a:spAutoFit/>
          </a:bodyPr>
          <a:lstStyle/>
          <a:p>
            <a:pPr marL="0" lvl="0" indent="0" algn="just">
              <a:lnSpc>
                <a:spcPts val="3720"/>
              </a:lnSpc>
            </a:pPr>
            <a:r>
              <a:rPr lang="en-IN" sz="2000" dirty="0">
                <a:latin typeface="Times New Roman" panose="02020603050405020304" pitchFamily="18" charset="0"/>
                <a:cs typeface="Times New Roman" panose="02020603050405020304" pitchFamily="18" charset="0"/>
              </a:rPr>
              <a:t>Critical for managing systemic risks, promoting sustainable energy transitions, and aiding portfolio diversification for investors and policymakers.</a:t>
            </a:r>
            <a:endParaRPr lang="en-US" sz="2000" dirty="0">
              <a:solidFill>
                <a:srgbClr val="000000"/>
              </a:solidFill>
              <a:latin typeface="Times New Roman" panose="02020603050405020304" pitchFamily="18" charset="0"/>
              <a:ea typeface="Open Sans"/>
              <a:cs typeface="Times New Roman" panose="02020603050405020304" pitchFamily="18" charset="0"/>
              <a:sym typeface="Open Sans"/>
            </a:endParaRPr>
          </a:p>
        </p:txBody>
      </p:sp>
      <p:sp>
        <p:nvSpPr>
          <p:cNvPr id="19" name="TextBox 19"/>
          <p:cNvSpPr txBox="1"/>
          <p:nvPr/>
        </p:nvSpPr>
        <p:spPr>
          <a:xfrm>
            <a:off x="8278430" y="4829460"/>
            <a:ext cx="5503645" cy="432811"/>
          </a:xfrm>
          <a:prstGeom prst="rect">
            <a:avLst/>
          </a:prstGeom>
        </p:spPr>
        <p:txBody>
          <a:bodyPr lIns="0" tIns="0" rIns="0" bIns="0" rtlCol="0" anchor="t">
            <a:spAutoFit/>
          </a:bodyPr>
          <a:lstStyle/>
          <a:p>
            <a:pPr algn="l">
              <a:lnSpc>
                <a:spcPts val="3499"/>
              </a:lnSpc>
            </a:pPr>
            <a:r>
              <a:rPr lang="en-US" sz="2499" b="1" dirty="0">
                <a:solidFill>
                  <a:srgbClr val="000000"/>
                </a:solidFill>
                <a:latin typeface="Garet Bold"/>
                <a:ea typeface="Garet Bold"/>
                <a:cs typeface="Garet Bold"/>
                <a:sym typeface="Garet Bold"/>
              </a:rPr>
              <a:t>Significance:</a:t>
            </a:r>
          </a:p>
        </p:txBody>
      </p:sp>
      <p:grpSp>
        <p:nvGrpSpPr>
          <p:cNvPr id="28" name="Group 28"/>
          <p:cNvGrpSpPr/>
          <p:nvPr/>
        </p:nvGrpSpPr>
        <p:grpSpPr>
          <a:xfrm rot="5400000">
            <a:off x="8278430" y="340111"/>
            <a:ext cx="1479329" cy="1479329"/>
            <a:chOff x="0" y="0"/>
            <a:chExt cx="812800" cy="812800"/>
          </a:xfrm>
        </p:grpSpPr>
        <p:sp>
          <p:nvSpPr>
            <p:cNvPr id="29" name="Freeform 29"/>
            <p:cNvSpPr/>
            <p:nvPr/>
          </p:nvSpPr>
          <p:spPr>
            <a:xfrm>
              <a:off x="0" y="0"/>
              <a:ext cx="812800" cy="812800"/>
            </a:xfrm>
            <a:custGeom>
              <a:avLst/>
              <a:gdLst/>
              <a:ahLst/>
              <a:cxnLst/>
              <a:rect l="l" t="t" r="r" b="b"/>
              <a:pathLst>
                <a:path w="812800" h="812800">
                  <a:moveTo>
                    <a:pt x="266903" y="0"/>
                  </a:moveTo>
                  <a:lnTo>
                    <a:pt x="545897" y="0"/>
                  </a:lnTo>
                  <a:cubicBezTo>
                    <a:pt x="693303" y="0"/>
                    <a:pt x="812800" y="119497"/>
                    <a:pt x="812800" y="266903"/>
                  </a:cubicBezTo>
                  <a:lnTo>
                    <a:pt x="812800" y="545897"/>
                  </a:lnTo>
                  <a:cubicBezTo>
                    <a:pt x="812800" y="693303"/>
                    <a:pt x="693303" y="812800"/>
                    <a:pt x="545897" y="812800"/>
                  </a:cubicBezTo>
                  <a:lnTo>
                    <a:pt x="266903" y="812800"/>
                  </a:lnTo>
                  <a:cubicBezTo>
                    <a:pt x="119497" y="812800"/>
                    <a:pt x="0" y="693303"/>
                    <a:pt x="0" y="545897"/>
                  </a:cubicBezTo>
                  <a:lnTo>
                    <a:pt x="0" y="266903"/>
                  </a:lnTo>
                  <a:cubicBezTo>
                    <a:pt x="0" y="119497"/>
                    <a:pt x="119497" y="0"/>
                    <a:pt x="266903" y="0"/>
                  </a:cubicBezTo>
                  <a:close/>
                </a:path>
              </a:pathLst>
            </a:custGeom>
            <a:solidFill>
              <a:srgbClr val="0345E4">
                <a:alpha val="29804"/>
              </a:srgbClr>
            </a:solidFill>
          </p:spPr>
        </p:sp>
        <p:sp>
          <p:nvSpPr>
            <p:cNvPr id="30" name="TextBox 3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rot="5400000">
            <a:off x="9293368" y="1219358"/>
            <a:ext cx="771724" cy="771724"/>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0345E4">
                  <a:alpha val="40000"/>
                </a:srgbClr>
              </a:solidFill>
              <a:prstDash val="solid"/>
              <a:miter/>
            </a:ln>
          </p:spPr>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rot="5400000">
            <a:off x="5918512" y="9434918"/>
            <a:ext cx="596043" cy="596043"/>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FFFFFF"/>
              </a:solidFill>
              <a:prstDash val="solid"/>
              <a:miter/>
            </a:ln>
          </p:spPr>
        </p:sp>
        <p:sp>
          <p:nvSpPr>
            <p:cNvPr id="36" name="TextBox 3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53951" y="6954065"/>
            <a:ext cx="5421286" cy="2799389"/>
            <a:chOff x="0" y="0"/>
            <a:chExt cx="1427828" cy="737288"/>
          </a:xfrm>
        </p:grpSpPr>
        <p:sp>
          <p:nvSpPr>
            <p:cNvPr id="3" name="Freeform 3"/>
            <p:cNvSpPr/>
            <p:nvPr/>
          </p:nvSpPr>
          <p:spPr>
            <a:xfrm>
              <a:off x="0" y="0"/>
              <a:ext cx="1427828" cy="737288"/>
            </a:xfrm>
            <a:custGeom>
              <a:avLst/>
              <a:gdLst/>
              <a:ahLst/>
              <a:cxnLst/>
              <a:rect l="l" t="t" r="r" b="b"/>
              <a:pathLst>
                <a:path w="1427828" h="73728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345E4"/>
            </a:solidFill>
          </p:spPr>
        </p:sp>
        <p:sp>
          <p:nvSpPr>
            <p:cNvPr id="4" name="TextBox 4"/>
            <p:cNvSpPr txBox="1"/>
            <p:nvPr/>
          </p:nvSpPr>
          <p:spPr>
            <a:xfrm>
              <a:off x="0" y="-38100"/>
              <a:ext cx="1427828" cy="775388"/>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919853" y="3187935"/>
            <a:ext cx="5089482" cy="6417970"/>
            <a:chOff x="0" y="0"/>
            <a:chExt cx="1340440" cy="1690329"/>
          </a:xfrm>
        </p:grpSpPr>
        <p:sp>
          <p:nvSpPr>
            <p:cNvPr id="6" name="Freeform 6"/>
            <p:cNvSpPr/>
            <p:nvPr/>
          </p:nvSpPr>
          <p:spPr>
            <a:xfrm>
              <a:off x="0" y="0"/>
              <a:ext cx="1340440" cy="1690329"/>
            </a:xfrm>
            <a:custGeom>
              <a:avLst/>
              <a:gdLst/>
              <a:ahLst/>
              <a:cxnLst/>
              <a:rect l="l" t="t" r="r" b="b"/>
              <a:pathLst>
                <a:path w="1340440" h="1690329">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p:spPr>
        </p:sp>
        <p:sp>
          <p:nvSpPr>
            <p:cNvPr id="7" name="TextBox 7"/>
            <p:cNvSpPr txBox="1"/>
            <p:nvPr/>
          </p:nvSpPr>
          <p:spPr>
            <a:xfrm>
              <a:off x="0" y="-38100"/>
              <a:ext cx="1340440" cy="1728429"/>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358848" y="2082188"/>
            <a:ext cx="2211493" cy="221149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p:spPr>
          <p:txBody>
            <a:bodyPr/>
            <a:lstStyle/>
            <a:p>
              <a:endParaRPr lang="en-I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6434302" y="6954065"/>
            <a:ext cx="5421286" cy="2799389"/>
            <a:chOff x="0" y="0"/>
            <a:chExt cx="1427828" cy="737288"/>
          </a:xfrm>
        </p:grpSpPr>
        <p:sp>
          <p:nvSpPr>
            <p:cNvPr id="12" name="Freeform 12"/>
            <p:cNvSpPr/>
            <p:nvPr/>
          </p:nvSpPr>
          <p:spPr>
            <a:xfrm>
              <a:off x="0" y="0"/>
              <a:ext cx="1427828" cy="737288"/>
            </a:xfrm>
            <a:custGeom>
              <a:avLst/>
              <a:gdLst/>
              <a:ahLst/>
              <a:cxnLst/>
              <a:rect l="l" t="t" r="r" b="b"/>
              <a:pathLst>
                <a:path w="1427828" h="73728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345E4"/>
            </a:solidFill>
          </p:spPr>
        </p:sp>
        <p:sp>
          <p:nvSpPr>
            <p:cNvPr id="13" name="TextBox 13"/>
            <p:cNvSpPr txBox="1"/>
            <p:nvPr/>
          </p:nvSpPr>
          <p:spPr>
            <a:xfrm>
              <a:off x="0" y="-38100"/>
              <a:ext cx="1427828" cy="775388"/>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6600203" y="3187935"/>
            <a:ext cx="5089482" cy="6417970"/>
            <a:chOff x="0" y="0"/>
            <a:chExt cx="1340440" cy="1690329"/>
          </a:xfrm>
        </p:grpSpPr>
        <p:sp>
          <p:nvSpPr>
            <p:cNvPr id="15" name="Freeform 15"/>
            <p:cNvSpPr/>
            <p:nvPr/>
          </p:nvSpPr>
          <p:spPr>
            <a:xfrm>
              <a:off x="0" y="0"/>
              <a:ext cx="1340440" cy="1690329"/>
            </a:xfrm>
            <a:custGeom>
              <a:avLst/>
              <a:gdLst/>
              <a:ahLst/>
              <a:cxnLst/>
              <a:rect l="l" t="t" r="r" b="b"/>
              <a:pathLst>
                <a:path w="1340440" h="1690329">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p:spPr>
        </p:sp>
        <p:sp>
          <p:nvSpPr>
            <p:cNvPr id="16" name="TextBox 16"/>
            <p:cNvSpPr txBox="1"/>
            <p:nvPr/>
          </p:nvSpPr>
          <p:spPr>
            <a:xfrm>
              <a:off x="0" y="-38100"/>
              <a:ext cx="1340440" cy="1728429"/>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8039198" y="2082188"/>
            <a:ext cx="2211493" cy="2211493"/>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2112763" y="6954065"/>
            <a:ext cx="5421286" cy="2799389"/>
            <a:chOff x="0" y="0"/>
            <a:chExt cx="1427828" cy="737288"/>
          </a:xfrm>
        </p:grpSpPr>
        <p:sp>
          <p:nvSpPr>
            <p:cNvPr id="21" name="Freeform 21"/>
            <p:cNvSpPr/>
            <p:nvPr/>
          </p:nvSpPr>
          <p:spPr>
            <a:xfrm>
              <a:off x="0" y="0"/>
              <a:ext cx="1427828" cy="737288"/>
            </a:xfrm>
            <a:custGeom>
              <a:avLst/>
              <a:gdLst/>
              <a:ahLst/>
              <a:cxnLst/>
              <a:rect l="l" t="t" r="r" b="b"/>
              <a:pathLst>
                <a:path w="1427828" h="73728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345E4"/>
            </a:solidFill>
          </p:spPr>
        </p:sp>
        <p:sp>
          <p:nvSpPr>
            <p:cNvPr id="22" name="TextBox 22"/>
            <p:cNvSpPr txBox="1"/>
            <p:nvPr/>
          </p:nvSpPr>
          <p:spPr>
            <a:xfrm>
              <a:off x="0" y="-38100"/>
              <a:ext cx="1427828" cy="775388"/>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2278664" y="3187935"/>
            <a:ext cx="5089482" cy="6417970"/>
            <a:chOff x="0" y="0"/>
            <a:chExt cx="1340440" cy="1690329"/>
          </a:xfrm>
        </p:grpSpPr>
        <p:sp>
          <p:nvSpPr>
            <p:cNvPr id="24" name="Freeform 24"/>
            <p:cNvSpPr/>
            <p:nvPr/>
          </p:nvSpPr>
          <p:spPr>
            <a:xfrm>
              <a:off x="0" y="0"/>
              <a:ext cx="1340440" cy="1690329"/>
            </a:xfrm>
            <a:custGeom>
              <a:avLst/>
              <a:gdLst/>
              <a:ahLst/>
              <a:cxnLst/>
              <a:rect l="l" t="t" r="r" b="b"/>
              <a:pathLst>
                <a:path w="1340440" h="1690329">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p:spPr>
        </p:sp>
        <p:sp>
          <p:nvSpPr>
            <p:cNvPr id="25" name="TextBox 25"/>
            <p:cNvSpPr txBox="1"/>
            <p:nvPr/>
          </p:nvSpPr>
          <p:spPr>
            <a:xfrm>
              <a:off x="0" y="-38100"/>
              <a:ext cx="1340440" cy="1728429"/>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3717659" y="2082188"/>
            <a:ext cx="2211493" cy="2211493"/>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0" y="0"/>
            <a:ext cx="17368147" cy="1543194"/>
            <a:chOff x="0" y="0"/>
            <a:chExt cx="4574327" cy="406438"/>
          </a:xfrm>
        </p:grpSpPr>
        <p:sp>
          <p:nvSpPr>
            <p:cNvPr id="30" name="Freeform 30"/>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txBody>
            <a:bodyPr/>
            <a:lstStyle/>
            <a:p>
              <a:endParaRPr lang="en-IN" dirty="0"/>
            </a:p>
          </p:txBody>
        </p:sp>
        <p:sp>
          <p:nvSpPr>
            <p:cNvPr id="31" name="TextBox 31"/>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32" name="Freeform 32"/>
          <p:cNvSpPr/>
          <p:nvPr/>
        </p:nvSpPr>
        <p:spPr>
          <a:xfrm>
            <a:off x="2783603" y="2688954"/>
            <a:ext cx="1361983" cy="997962"/>
          </a:xfrm>
          <a:custGeom>
            <a:avLst/>
            <a:gdLst/>
            <a:ahLst/>
            <a:cxnLst/>
            <a:rect l="l" t="t" r="r" b="b"/>
            <a:pathLst>
              <a:path w="1361983" h="997962">
                <a:moveTo>
                  <a:pt x="0" y="0"/>
                </a:moveTo>
                <a:lnTo>
                  <a:pt x="1361983" y="0"/>
                </a:lnTo>
                <a:lnTo>
                  <a:pt x="1361983" y="997962"/>
                </a:lnTo>
                <a:lnTo>
                  <a:pt x="0" y="9979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Freeform 33"/>
          <p:cNvSpPr/>
          <p:nvPr/>
        </p:nvSpPr>
        <p:spPr>
          <a:xfrm>
            <a:off x="8444462" y="2837693"/>
            <a:ext cx="1400966" cy="700483"/>
          </a:xfrm>
          <a:custGeom>
            <a:avLst/>
            <a:gdLst/>
            <a:ahLst/>
            <a:cxnLst/>
            <a:rect l="l" t="t" r="r" b="b"/>
            <a:pathLst>
              <a:path w="1400966" h="700483">
                <a:moveTo>
                  <a:pt x="0" y="0"/>
                </a:moveTo>
                <a:lnTo>
                  <a:pt x="1400965" y="0"/>
                </a:lnTo>
                <a:lnTo>
                  <a:pt x="1400965" y="700483"/>
                </a:lnTo>
                <a:lnTo>
                  <a:pt x="0" y="7004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4" name="Freeform 34"/>
          <p:cNvSpPr/>
          <p:nvPr/>
        </p:nvSpPr>
        <p:spPr>
          <a:xfrm>
            <a:off x="14291591" y="2562271"/>
            <a:ext cx="1063628" cy="1251327"/>
          </a:xfrm>
          <a:custGeom>
            <a:avLst/>
            <a:gdLst/>
            <a:ahLst/>
            <a:cxnLst/>
            <a:rect l="l" t="t" r="r" b="b"/>
            <a:pathLst>
              <a:path w="1063628" h="1251327">
                <a:moveTo>
                  <a:pt x="0" y="0"/>
                </a:moveTo>
                <a:lnTo>
                  <a:pt x="1063629" y="0"/>
                </a:lnTo>
                <a:lnTo>
                  <a:pt x="1063629" y="1251328"/>
                </a:lnTo>
                <a:lnTo>
                  <a:pt x="0" y="12513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5" name="TextBox 35"/>
          <p:cNvSpPr txBox="1"/>
          <p:nvPr/>
        </p:nvSpPr>
        <p:spPr>
          <a:xfrm>
            <a:off x="919853" y="296934"/>
            <a:ext cx="10769833" cy="865622"/>
          </a:xfrm>
          <a:prstGeom prst="rect">
            <a:avLst/>
          </a:prstGeom>
        </p:spPr>
        <p:txBody>
          <a:bodyPr lIns="0" tIns="0" rIns="0" bIns="0" rtlCol="0" anchor="t">
            <a:spAutoFit/>
          </a:bodyPr>
          <a:lstStyle/>
          <a:p>
            <a:pPr algn="l">
              <a:lnSpc>
                <a:spcPts val="6999"/>
              </a:lnSpc>
            </a:pPr>
            <a:r>
              <a:rPr lang="en-US" sz="4999" b="1" spc="99" dirty="0">
                <a:solidFill>
                  <a:srgbClr val="FFFFFF"/>
                </a:solidFill>
                <a:latin typeface="Garet Bold"/>
                <a:ea typeface="Garet Bold"/>
                <a:cs typeface="Garet Bold"/>
                <a:sym typeface="Garet Bold"/>
              </a:rPr>
              <a:t>3 KEY LITERATURE REVIEWS</a:t>
            </a:r>
          </a:p>
        </p:txBody>
      </p:sp>
      <p:sp>
        <p:nvSpPr>
          <p:cNvPr id="36" name="TextBox 36"/>
          <p:cNvSpPr txBox="1"/>
          <p:nvPr/>
        </p:nvSpPr>
        <p:spPr>
          <a:xfrm>
            <a:off x="1408378" y="4463302"/>
            <a:ext cx="4112433" cy="893193"/>
          </a:xfrm>
          <a:prstGeom prst="rect">
            <a:avLst/>
          </a:prstGeom>
        </p:spPr>
        <p:txBody>
          <a:bodyPr lIns="0" tIns="0" rIns="0" bIns="0" rtlCol="0" anchor="t">
            <a:spAutoFit/>
          </a:bodyPr>
          <a:lstStyle/>
          <a:p>
            <a:pPr algn="ctr">
              <a:lnSpc>
                <a:spcPts val="3499"/>
              </a:lnSpc>
            </a:pPr>
            <a:r>
              <a:rPr lang="en-IN" sz="2800" b="1" dirty="0"/>
              <a:t>Green Bonds &amp; Systemic Risks</a:t>
            </a:r>
            <a:endParaRPr lang="en-US" sz="2499" b="1" dirty="0">
              <a:solidFill>
                <a:srgbClr val="000000"/>
              </a:solidFill>
              <a:latin typeface="Garet Bold"/>
              <a:ea typeface="Garet Bold"/>
              <a:cs typeface="Garet Bold"/>
              <a:sym typeface="Garet Bold"/>
            </a:endParaRPr>
          </a:p>
        </p:txBody>
      </p:sp>
      <p:sp>
        <p:nvSpPr>
          <p:cNvPr id="37" name="TextBox 37"/>
          <p:cNvSpPr txBox="1"/>
          <p:nvPr/>
        </p:nvSpPr>
        <p:spPr>
          <a:xfrm>
            <a:off x="7087784" y="4463302"/>
            <a:ext cx="4112433" cy="893193"/>
          </a:xfrm>
          <a:prstGeom prst="rect">
            <a:avLst/>
          </a:prstGeom>
        </p:spPr>
        <p:txBody>
          <a:bodyPr lIns="0" tIns="0" rIns="0" bIns="0" rtlCol="0" anchor="t">
            <a:spAutoFit/>
          </a:bodyPr>
          <a:lstStyle/>
          <a:p>
            <a:pPr algn="ctr">
              <a:lnSpc>
                <a:spcPts val="3499"/>
              </a:lnSpc>
            </a:pPr>
            <a:r>
              <a:rPr lang="en-IN" sz="2800" b="1" dirty="0"/>
              <a:t>Oil Prices &amp; Clean Energy Markets</a:t>
            </a:r>
            <a:endParaRPr lang="en-US" sz="2499" b="1" dirty="0">
              <a:solidFill>
                <a:srgbClr val="000000"/>
              </a:solidFill>
              <a:latin typeface="Garet Bold"/>
              <a:ea typeface="Garet Bold"/>
              <a:cs typeface="Garet Bold"/>
              <a:sym typeface="Garet Bold"/>
            </a:endParaRPr>
          </a:p>
        </p:txBody>
      </p:sp>
      <p:sp>
        <p:nvSpPr>
          <p:cNvPr id="38" name="TextBox 38"/>
          <p:cNvSpPr txBox="1"/>
          <p:nvPr/>
        </p:nvSpPr>
        <p:spPr>
          <a:xfrm>
            <a:off x="12767189" y="4463302"/>
            <a:ext cx="4112433" cy="444352"/>
          </a:xfrm>
          <a:prstGeom prst="rect">
            <a:avLst/>
          </a:prstGeom>
        </p:spPr>
        <p:txBody>
          <a:bodyPr lIns="0" tIns="0" rIns="0" bIns="0" rtlCol="0" anchor="t">
            <a:spAutoFit/>
          </a:bodyPr>
          <a:lstStyle/>
          <a:p>
            <a:pPr algn="ctr">
              <a:lnSpc>
                <a:spcPts val="3499"/>
              </a:lnSpc>
            </a:pPr>
            <a:r>
              <a:rPr lang="en-IN" sz="2800" b="1" dirty="0"/>
              <a:t>Quantile-Based Approaches</a:t>
            </a:r>
            <a:endParaRPr lang="en-US" sz="2499" b="1" dirty="0">
              <a:solidFill>
                <a:srgbClr val="000000"/>
              </a:solidFill>
              <a:latin typeface="Garet Bold"/>
              <a:ea typeface="Garet Bold"/>
              <a:cs typeface="Garet Bold"/>
              <a:sym typeface="Garet Bold"/>
            </a:endParaRPr>
          </a:p>
        </p:txBody>
      </p:sp>
      <p:sp>
        <p:nvSpPr>
          <p:cNvPr id="39" name="TextBox 39"/>
          <p:cNvSpPr txBox="1"/>
          <p:nvPr/>
        </p:nvSpPr>
        <p:spPr>
          <a:xfrm>
            <a:off x="1408378" y="5355571"/>
            <a:ext cx="4112433" cy="3091937"/>
          </a:xfrm>
          <a:prstGeom prst="rect">
            <a:avLst/>
          </a:prstGeom>
        </p:spPr>
        <p:txBody>
          <a:bodyPr lIns="0" tIns="0" rIns="0" bIns="0" rtlCol="0" anchor="t">
            <a:spAutoFit/>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Green bonds have thus proved to be very relevant tools in channelling funds to sustainable</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initiatives with overall expansion in both Chinese and U.S markets. There is also literature done</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on the correlation of green bonds with other assets such as energy, stock and regular bonds. Both</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the study done by Tang and Zhang (2020) points out that green bonds have connections to</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systemic risks and the connections are strong to the traditional markets. Further, studies reveal</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the volatility spillovers between crude oil, energy, and green bonds have an impact on the market</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performance.</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p>
            <a:pPr marL="0" lvl="0" indent="0" algn="just">
              <a:lnSpc>
                <a:spcPct val="150000"/>
              </a:lnSpc>
            </a:pPr>
            <a:endParaRPr lang="en-US" sz="2200" dirty="0">
              <a:solidFill>
                <a:srgbClr val="000000"/>
              </a:solidFill>
              <a:latin typeface="Open Sans"/>
              <a:ea typeface="Open Sans"/>
              <a:cs typeface="Open Sans"/>
              <a:sym typeface="Open Sans"/>
            </a:endParaRPr>
          </a:p>
        </p:txBody>
      </p:sp>
      <p:sp>
        <p:nvSpPr>
          <p:cNvPr id="40" name="TextBox 40"/>
          <p:cNvSpPr txBox="1"/>
          <p:nvPr/>
        </p:nvSpPr>
        <p:spPr>
          <a:xfrm>
            <a:off x="7087784" y="5456152"/>
            <a:ext cx="4112433" cy="4421147"/>
          </a:xfrm>
          <a:prstGeom prst="rect">
            <a:avLst/>
          </a:prstGeom>
        </p:spPr>
        <p:txBody>
          <a:bodyPr lIns="0" tIns="0" rIns="0" bIns="0" rtlCol="0" anchor="t">
            <a:spAutoFit/>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The relationship between oil prices and clean energy markets has been a focal point of research.</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Henriques and </a:t>
            </a:r>
            <a:r>
              <a:rPr lang="en-IN" sz="1400" kern="100" dirty="0" err="1">
                <a:effectLst/>
                <a:latin typeface="Times New Roman" panose="02020603050405020304" pitchFamily="18" charset="0"/>
                <a:ea typeface="Calibri" panose="020F0502020204030204" pitchFamily="34" charset="0"/>
                <a:cs typeface="Cordia New" panose="020B0304020202020204" pitchFamily="34" charset="-34"/>
              </a:rPr>
              <a:t>Sadorsky</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 (2008) pioneered the examination of Granger causality between oil</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prices and renewable energy stock prices, discovering that both technology stock prices and oil</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prices significantly affect renewable energy companies' stock prices. In the subsequent works by</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Kumar et al., (2010), Huang et al., (2011) and </a:t>
            </a:r>
            <a:r>
              <a:rPr lang="en-IN" sz="1400" kern="100" dirty="0" err="1">
                <a:effectLst/>
                <a:latin typeface="Times New Roman" panose="02020603050405020304" pitchFamily="18" charset="0"/>
                <a:ea typeface="Calibri" panose="020F0502020204030204" pitchFamily="34" charset="0"/>
                <a:cs typeface="Cordia New" panose="020B0304020202020204" pitchFamily="34" charset="-34"/>
              </a:rPr>
              <a:t>Bondia</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 et al., (2016) similar associations have</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been also found by employing other kinds of econometric techniques. </a:t>
            </a:r>
            <a:r>
              <a:rPr lang="en-IN" sz="1400" kern="100" dirty="0" err="1">
                <a:effectLst/>
                <a:latin typeface="Times New Roman" panose="02020603050405020304" pitchFamily="18" charset="0"/>
                <a:ea typeface="Calibri" panose="020F0502020204030204" pitchFamily="34" charset="0"/>
                <a:cs typeface="Cordia New" panose="020B0304020202020204" pitchFamily="34" charset="-34"/>
              </a:rPr>
              <a:t>Reboredo</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 (2015) and</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Pham (2016) provided evidence that the volatility in oil price is able to affect clean energy stock</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markets. However, Elie et al. (2019) highlighted that clean energy stocks have loose connection</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with the traditional energy sectors in the normal market situation but become stronger in the</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presence of an economic shock.</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p>
            <a:pPr marL="0" lvl="0" indent="0" algn="just">
              <a:lnSpc>
                <a:spcPts val="3410"/>
              </a:lnSpc>
            </a:pPr>
            <a:endParaRPr lang="en-US" sz="2200" dirty="0">
              <a:solidFill>
                <a:srgbClr val="000000"/>
              </a:solidFill>
              <a:latin typeface="Open Sans"/>
              <a:ea typeface="Open Sans"/>
              <a:cs typeface="Open Sans"/>
              <a:sym typeface="Open Sans"/>
            </a:endParaRPr>
          </a:p>
        </p:txBody>
      </p:sp>
      <p:sp>
        <p:nvSpPr>
          <p:cNvPr id="41" name="TextBox 41"/>
          <p:cNvSpPr txBox="1"/>
          <p:nvPr/>
        </p:nvSpPr>
        <p:spPr>
          <a:xfrm>
            <a:off x="12767188" y="5141420"/>
            <a:ext cx="4112433" cy="5050613"/>
          </a:xfrm>
          <a:prstGeom prst="rect">
            <a:avLst/>
          </a:prstGeom>
        </p:spPr>
        <p:txBody>
          <a:bodyPr lIns="0" tIns="0" rIns="0" bIns="0" rtlCol="0" anchor="t">
            <a:spAutoFit/>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The advanced writings in literature have, however, included more advanced econometric</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techniques like quantile VAR and frequency domain. According to Gong et al. (2023), through</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quantile time-frequency volatility spillover analysis, it is possible to deduce that the degree of the</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contagion of the tail risk across the energy markets rises during the occurrence of either market</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tail events. It also noted that clean energy markets, in fact, act as sink buyers for tail risk from the</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conventional energy sectors especially in the long-term perspective. Recall that </a:t>
            </a:r>
            <a:r>
              <a:rPr lang="en-IN" sz="1400" kern="100" dirty="0" err="1">
                <a:effectLst/>
                <a:latin typeface="Times New Roman" panose="02020603050405020304" pitchFamily="18" charset="0"/>
                <a:ea typeface="Calibri" panose="020F0502020204030204" pitchFamily="34" charset="0"/>
                <a:cs typeface="Cordia New" panose="020B0304020202020204" pitchFamily="34" charset="-34"/>
              </a:rPr>
              <a:t>Balcilar</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 et al.</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(2019) and Lee and Zeng (2011) used quantile regression which enabled them to determine the</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non-linear and asymmetric link between oil prices and stock markets depending on the</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conditions of the market. It was further revealed that explosive negative oil price shocks were</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err="1">
                <a:effectLst/>
                <a:latin typeface="Times New Roman" panose="02020603050405020304" pitchFamily="18" charset="0"/>
                <a:ea typeface="Calibri" panose="020F0502020204030204" pitchFamily="34" charset="0"/>
                <a:cs typeface="Cordia New" panose="020B0304020202020204" pitchFamily="34" charset="-34"/>
              </a:rPr>
              <a:t>favorable</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 for the U. S. stock market more so under conditions of high market performance even</a:t>
            </a:r>
            <a:r>
              <a:rPr lang="en-IN" sz="1400" kern="100" dirty="0">
                <a:latin typeface="Calibri" panose="020F0502020204030204" pitchFamily="34"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though the positive oil price shocks did not produce a very robust outcome</a:t>
            </a: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lvl="0" indent="0" algn="just">
              <a:lnSpc>
                <a:spcPts val="3410"/>
              </a:lnSpc>
            </a:pPr>
            <a:endParaRPr lang="en-US" sz="2200" dirty="0">
              <a:solidFill>
                <a:srgbClr val="000000"/>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E03E7-8770-73CA-E442-0464ACD4E4E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EB9C49D-8009-2CFD-A88A-AC6D9F729099}"/>
              </a:ext>
            </a:extLst>
          </p:cNvPr>
          <p:cNvGrpSpPr/>
          <p:nvPr/>
        </p:nvGrpSpPr>
        <p:grpSpPr>
          <a:xfrm>
            <a:off x="0" y="0"/>
            <a:ext cx="6770594" cy="10287000"/>
            <a:chOff x="0" y="0"/>
            <a:chExt cx="1783202" cy="2709333"/>
          </a:xfrm>
        </p:grpSpPr>
        <p:sp>
          <p:nvSpPr>
            <p:cNvPr id="3" name="Freeform 3">
              <a:extLst>
                <a:ext uri="{FF2B5EF4-FFF2-40B4-BE49-F238E27FC236}">
                  <a16:creationId xmlns:a16="http://schemas.microsoft.com/office/drawing/2014/main" id="{13EC2510-4F7C-C644-2460-A607B47B97BA}"/>
                </a:ext>
              </a:extLst>
            </p:cNvPr>
            <p:cNvSpPr/>
            <p:nvPr/>
          </p:nvSpPr>
          <p:spPr>
            <a:xfrm>
              <a:off x="0" y="0"/>
              <a:ext cx="1783202" cy="2709333"/>
            </a:xfrm>
            <a:custGeom>
              <a:avLst/>
              <a:gdLst/>
              <a:ahLst/>
              <a:cxnLst/>
              <a:rect l="l" t="t" r="r" b="b"/>
              <a:pathLst>
                <a:path w="1783202" h="2709333">
                  <a:moveTo>
                    <a:pt x="0" y="0"/>
                  </a:moveTo>
                  <a:lnTo>
                    <a:pt x="1783202" y="0"/>
                  </a:lnTo>
                  <a:lnTo>
                    <a:pt x="1783202" y="2709333"/>
                  </a:lnTo>
                  <a:lnTo>
                    <a:pt x="0" y="2709333"/>
                  </a:lnTo>
                  <a:close/>
                </a:path>
              </a:pathLst>
            </a:custGeom>
            <a:solidFill>
              <a:srgbClr val="0345E4"/>
            </a:solidFill>
          </p:spPr>
        </p:sp>
        <p:sp>
          <p:nvSpPr>
            <p:cNvPr id="4" name="TextBox 4">
              <a:extLst>
                <a:ext uri="{FF2B5EF4-FFF2-40B4-BE49-F238E27FC236}">
                  <a16:creationId xmlns:a16="http://schemas.microsoft.com/office/drawing/2014/main" id="{65FC7ADB-3130-C668-B9A6-F7475E2B95EB}"/>
                </a:ext>
              </a:extLst>
            </p:cNvPr>
            <p:cNvSpPr txBox="1"/>
            <p:nvPr/>
          </p:nvSpPr>
          <p:spPr>
            <a:xfrm>
              <a:off x="0" y="-38100"/>
              <a:ext cx="1783202" cy="2747433"/>
            </a:xfrm>
            <a:prstGeom prst="rect">
              <a:avLst/>
            </a:prstGeom>
          </p:spPr>
          <p:txBody>
            <a:bodyPr lIns="50800" tIns="50800" rIns="50800" bIns="50800" rtlCol="0" anchor="ctr"/>
            <a:lstStyle/>
            <a:p>
              <a:pPr algn="ctr">
                <a:lnSpc>
                  <a:spcPts val="2659"/>
                </a:lnSpc>
              </a:pPr>
              <a:endParaRPr/>
            </a:p>
          </p:txBody>
        </p:sp>
      </p:grpSp>
      <p:sp>
        <p:nvSpPr>
          <p:cNvPr id="5" name="AutoShape 5">
            <a:extLst>
              <a:ext uri="{FF2B5EF4-FFF2-40B4-BE49-F238E27FC236}">
                <a16:creationId xmlns:a16="http://schemas.microsoft.com/office/drawing/2014/main" id="{243B7682-B341-9E77-DEB8-9DE02E6436D3}"/>
              </a:ext>
            </a:extLst>
          </p:cNvPr>
          <p:cNvSpPr/>
          <p:nvPr/>
        </p:nvSpPr>
        <p:spPr>
          <a:xfrm>
            <a:off x="916626" y="1908721"/>
            <a:ext cx="1310100" cy="0"/>
          </a:xfrm>
          <a:prstGeom prst="line">
            <a:avLst/>
          </a:prstGeom>
          <a:ln w="95250" cap="flat">
            <a:solidFill>
              <a:srgbClr val="FFFFFF"/>
            </a:solidFill>
            <a:prstDash val="solid"/>
            <a:headEnd type="none" w="sm" len="sm"/>
            <a:tailEnd type="none" w="sm" len="sm"/>
          </a:ln>
        </p:spPr>
      </p:sp>
      <p:sp>
        <p:nvSpPr>
          <p:cNvPr id="7" name="TextBox 7">
            <a:extLst>
              <a:ext uri="{FF2B5EF4-FFF2-40B4-BE49-F238E27FC236}">
                <a16:creationId xmlns:a16="http://schemas.microsoft.com/office/drawing/2014/main" id="{05D8BAE3-260E-85DE-2C8A-D54D6B4637F5}"/>
              </a:ext>
            </a:extLst>
          </p:cNvPr>
          <p:cNvSpPr txBox="1"/>
          <p:nvPr/>
        </p:nvSpPr>
        <p:spPr>
          <a:xfrm>
            <a:off x="839945" y="744695"/>
            <a:ext cx="4568944" cy="865622"/>
          </a:xfrm>
          <a:prstGeom prst="rect">
            <a:avLst/>
          </a:prstGeom>
        </p:spPr>
        <p:txBody>
          <a:bodyPr lIns="0" tIns="0" rIns="0" bIns="0" rtlCol="0" anchor="t">
            <a:spAutoFit/>
          </a:bodyPr>
          <a:lstStyle/>
          <a:p>
            <a:pPr algn="l">
              <a:lnSpc>
                <a:spcPts val="6999"/>
              </a:lnSpc>
            </a:pPr>
            <a:r>
              <a:rPr lang="en-US" sz="4999" b="1" spc="99" dirty="0">
                <a:solidFill>
                  <a:srgbClr val="FFFFFF"/>
                </a:solidFill>
                <a:latin typeface="Garet Bold"/>
                <a:ea typeface="Garet Bold"/>
                <a:cs typeface="Garet Bold"/>
                <a:sym typeface="Garet Bold"/>
              </a:rPr>
              <a:t>OBJECTIVE</a:t>
            </a:r>
          </a:p>
        </p:txBody>
      </p:sp>
      <p:sp>
        <p:nvSpPr>
          <p:cNvPr id="8" name="TextBox 8">
            <a:extLst>
              <a:ext uri="{FF2B5EF4-FFF2-40B4-BE49-F238E27FC236}">
                <a16:creationId xmlns:a16="http://schemas.microsoft.com/office/drawing/2014/main" id="{710F44D0-1572-64E4-34B8-66613830C975}"/>
              </a:ext>
            </a:extLst>
          </p:cNvPr>
          <p:cNvSpPr txBox="1"/>
          <p:nvPr/>
        </p:nvSpPr>
        <p:spPr>
          <a:xfrm>
            <a:off x="914168" y="2125396"/>
            <a:ext cx="5004077" cy="8277522"/>
          </a:xfrm>
          <a:prstGeom prst="rect">
            <a:avLst/>
          </a:prstGeom>
        </p:spPr>
        <p:txBody>
          <a:bodyPr lIns="0" tIns="0" rIns="0" bIns="0" rtlCol="0" anchor="t">
            <a:spAutoFit/>
          </a:bodyPr>
          <a:lstStyle/>
          <a:p>
            <a:pPr algn="just">
              <a:lnSpc>
                <a:spcPct val="150000"/>
              </a:lnSpc>
            </a:pPr>
            <a:r>
              <a:rPr lang="en-IN" sz="20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study investigates tail risk contagion in international energy markets, focusing on the interconnectedness between green bonds, traditional energy markets, and sectoral investments. Using advanced econometric models such as ARMA-EGARCH-Skew-t and quantile time-frequency spillover frameworks, the research examines how extreme market shocks propagate through these markets. The findings highlight the central role of traditional energy markets as risk transmitters and the dual </a:t>
            </a:r>
            <a:r>
              <a:rPr lang="en-IN" sz="20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behavior</a:t>
            </a:r>
            <a:r>
              <a:rPr lang="en-IN" sz="20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of green bonds—acting as stabilizers during downturns but becoming risk absorbers during market upswings. This analysis provides critical insights for policymakers and investors in managing systemic risks and promoting sustainable energy transitions.</a:t>
            </a:r>
            <a:endParaRPr lang="en-IN" sz="2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ts val="3874"/>
              </a:lnSpc>
            </a:pPr>
            <a:endParaRPr lang="en-US" dirty="0">
              <a:solidFill>
                <a:schemeClr val="bg1"/>
              </a:solidFill>
              <a:latin typeface="Times New Roman" panose="02020603050405020304" pitchFamily="18" charset="0"/>
              <a:ea typeface="Open Sans"/>
              <a:cs typeface="Times New Roman" panose="02020603050405020304" pitchFamily="18" charset="0"/>
              <a:sym typeface="Open Sans"/>
            </a:endParaRPr>
          </a:p>
        </p:txBody>
      </p:sp>
      <p:grpSp>
        <p:nvGrpSpPr>
          <p:cNvPr id="10" name="Group 10">
            <a:extLst>
              <a:ext uri="{FF2B5EF4-FFF2-40B4-BE49-F238E27FC236}">
                <a16:creationId xmlns:a16="http://schemas.microsoft.com/office/drawing/2014/main" id="{D74D29D6-8948-51B8-520A-165FF2431B70}"/>
              </a:ext>
            </a:extLst>
          </p:cNvPr>
          <p:cNvGrpSpPr/>
          <p:nvPr/>
        </p:nvGrpSpPr>
        <p:grpSpPr>
          <a:xfrm>
            <a:off x="7357338" y="2374195"/>
            <a:ext cx="732337" cy="732337"/>
            <a:chOff x="0" y="0"/>
            <a:chExt cx="812800" cy="812800"/>
          </a:xfrm>
        </p:grpSpPr>
        <p:sp>
          <p:nvSpPr>
            <p:cNvPr id="11" name="Freeform 11">
              <a:extLst>
                <a:ext uri="{FF2B5EF4-FFF2-40B4-BE49-F238E27FC236}">
                  <a16:creationId xmlns:a16="http://schemas.microsoft.com/office/drawing/2014/main" id="{3B6DF109-A898-3285-9A34-32476945C49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id="12" name="TextBox 12">
              <a:extLst>
                <a:ext uri="{FF2B5EF4-FFF2-40B4-BE49-F238E27FC236}">
                  <a16:creationId xmlns:a16="http://schemas.microsoft.com/office/drawing/2014/main" id="{E7BBADD7-3360-107D-F0A0-B9203DA3A707}"/>
                </a:ext>
              </a:extLst>
            </p:cNvPr>
            <p:cNvSpPr txBox="1"/>
            <p:nvPr/>
          </p:nvSpPr>
          <p:spPr>
            <a:xfrm>
              <a:off x="76200" y="47625"/>
              <a:ext cx="660400" cy="688975"/>
            </a:xfrm>
            <a:prstGeom prst="rect">
              <a:avLst/>
            </a:prstGeom>
          </p:spPr>
          <p:txBody>
            <a:bodyPr lIns="50800" tIns="50800" rIns="50800" bIns="50800" rtlCol="0" anchor="ctr"/>
            <a:lstStyle/>
            <a:p>
              <a:pPr algn="ctr">
                <a:lnSpc>
                  <a:spcPts val="2659"/>
                </a:lnSpc>
              </a:pPr>
              <a:r>
                <a:rPr lang="en-US" sz="1899" b="1">
                  <a:solidFill>
                    <a:srgbClr val="FFFFFF"/>
                  </a:solidFill>
                  <a:latin typeface="Garet Bold"/>
                  <a:ea typeface="Garet Bold"/>
                  <a:cs typeface="Garet Bold"/>
                  <a:sym typeface="Garet Bold"/>
                </a:rPr>
                <a:t>01</a:t>
              </a:r>
            </a:p>
          </p:txBody>
        </p:sp>
      </p:grpSp>
      <p:sp>
        <p:nvSpPr>
          <p:cNvPr id="13" name="TextBox 13">
            <a:extLst>
              <a:ext uri="{FF2B5EF4-FFF2-40B4-BE49-F238E27FC236}">
                <a16:creationId xmlns:a16="http://schemas.microsoft.com/office/drawing/2014/main" id="{2A406E02-0891-16AA-54E9-16F0C2DD18CC}"/>
              </a:ext>
            </a:extLst>
          </p:cNvPr>
          <p:cNvSpPr txBox="1"/>
          <p:nvPr/>
        </p:nvSpPr>
        <p:spPr>
          <a:xfrm>
            <a:off x="8278430" y="3037875"/>
            <a:ext cx="9328172" cy="3987566"/>
          </a:xfrm>
          <a:prstGeom prst="rect">
            <a:avLst/>
          </a:prstGeom>
        </p:spPr>
        <p:txBody>
          <a:bodyPr lIns="0" tIns="0" rIns="0" bIns="0" rtlCol="0" anchor="t">
            <a:spAutoFit/>
          </a:bodyPr>
          <a:lstStyle/>
          <a:p>
            <a:pPr>
              <a:lnSpc>
                <a:spcPct val="150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Restricted focus on extreme market conditions: Most of the current research work mostly</a:t>
            </a:r>
          </a:p>
          <a:p>
            <a:pPr>
              <a:lnSpc>
                <a:spcPct val="150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employs the simple linear regression models and are basically confined to the overall</a:t>
            </a:r>
          </a:p>
          <a:p>
            <a:pPr>
              <a:lnSpc>
                <a:spcPct val="200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relationship or average condition of the market. Currently, there is a lack of literature that focus</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on tail risks and high volatility in the market and their connection with green bonds and multiple</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sectors.</a:t>
            </a:r>
          </a:p>
          <a:p>
            <a:pPr algn="just">
              <a:lnSpc>
                <a:spcPts val="3720"/>
              </a:lnSpc>
            </a:pPr>
            <a:endParaRPr lang="en-IN" sz="2000" dirty="0">
              <a:latin typeface="Times New Roman" panose="02020603050405020304" pitchFamily="18" charset="0"/>
              <a:cs typeface="Times New Roman" panose="02020603050405020304" pitchFamily="18" charset="0"/>
            </a:endParaRPr>
          </a:p>
          <a:p>
            <a:pPr marL="0" lvl="0" indent="0" algn="just">
              <a:lnSpc>
                <a:spcPts val="3720"/>
              </a:lnSpc>
            </a:pPr>
            <a:endParaRPr lang="en-US" sz="2400" dirty="0">
              <a:solidFill>
                <a:srgbClr val="000000"/>
              </a:solidFill>
              <a:latin typeface="Open Sans"/>
              <a:ea typeface="Open Sans"/>
              <a:cs typeface="Open Sans"/>
              <a:sym typeface="Open Sans"/>
            </a:endParaRPr>
          </a:p>
        </p:txBody>
      </p:sp>
      <p:sp>
        <p:nvSpPr>
          <p:cNvPr id="14" name="TextBox 14">
            <a:extLst>
              <a:ext uri="{FF2B5EF4-FFF2-40B4-BE49-F238E27FC236}">
                <a16:creationId xmlns:a16="http://schemas.microsoft.com/office/drawing/2014/main" id="{B1ACC87C-257E-0B1E-D443-1101BBE5BAFA}"/>
              </a:ext>
            </a:extLst>
          </p:cNvPr>
          <p:cNvSpPr txBox="1"/>
          <p:nvPr/>
        </p:nvSpPr>
        <p:spPr>
          <a:xfrm>
            <a:off x="8278430" y="2505414"/>
            <a:ext cx="5503645" cy="432811"/>
          </a:xfrm>
          <a:prstGeom prst="rect">
            <a:avLst/>
          </a:prstGeom>
        </p:spPr>
        <p:txBody>
          <a:bodyPr lIns="0" tIns="0" rIns="0" bIns="0" rtlCol="0" anchor="t">
            <a:spAutoFit/>
          </a:bodyPr>
          <a:lstStyle/>
          <a:p>
            <a:pPr algn="l">
              <a:lnSpc>
                <a:spcPts val="3499"/>
              </a:lnSpc>
            </a:pPr>
            <a:r>
              <a:rPr lang="en-US" sz="2499" b="1" dirty="0">
                <a:solidFill>
                  <a:srgbClr val="000000"/>
                </a:solidFill>
                <a:latin typeface="Garet Bold"/>
                <a:ea typeface="Garet Bold"/>
                <a:cs typeface="Garet Bold"/>
                <a:sym typeface="Garet Bold"/>
              </a:rPr>
              <a:t>Research Gap:</a:t>
            </a:r>
          </a:p>
        </p:txBody>
      </p:sp>
      <p:grpSp>
        <p:nvGrpSpPr>
          <p:cNvPr id="15" name="Group 15">
            <a:extLst>
              <a:ext uri="{FF2B5EF4-FFF2-40B4-BE49-F238E27FC236}">
                <a16:creationId xmlns:a16="http://schemas.microsoft.com/office/drawing/2014/main" id="{07AAD80F-769A-0EAE-F841-493695F0B485}"/>
              </a:ext>
            </a:extLst>
          </p:cNvPr>
          <p:cNvGrpSpPr/>
          <p:nvPr/>
        </p:nvGrpSpPr>
        <p:grpSpPr>
          <a:xfrm>
            <a:off x="7357338" y="5949510"/>
            <a:ext cx="732337" cy="732337"/>
            <a:chOff x="0" y="0"/>
            <a:chExt cx="812800" cy="812800"/>
          </a:xfrm>
        </p:grpSpPr>
        <p:sp>
          <p:nvSpPr>
            <p:cNvPr id="16" name="Freeform 16">
              <a:extLst>
                <a:ext uri="{FF2B5EF4-FFF2-40B4-BE49-F238E27FC236}">
                  <a16:creationId xmlns:a16="http://schemas.microsoft.com/office/drawing/2014/main" id="{E568F3D6-29CC-EA17-E793-522D07D39B7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cap="sq">
              <a:noFill/>
              <a:prstDash val="solid"/>
              <a:miter/>
            </a:ln>
          </p:spPr>
        </p:sp>
        <p:sp>
          <p:nvSpPr>
            <p:cNvPr id="17" name="TextBox 17">
              <a:extLst>
                <a:ext uri="{FF2B5EF4-FFF2-40B4-BE49-F238E27FC236}">
                  <a16:creationId xmlns:a16="http://schemas.microsoft.com/office/drawing/2014/main" id="{8A43D943-84B7-EA7F-8A80-F210FC7AAA59}"/>
                </a:ext>
              </a:extLst>
            </p:cNvPr>
            <p:cNvSpPr txBox="1"/>
            <p:nvPr/>
          </p:nvSpPr>
          <p:spPr>
            <a:xfrm>
              <a:off x="76200" y="47625"/>
              <a:ext cx="660400" cy="688975"/>
            </a:xfrm>
            <a:prstGeom prst="rect">
              <a:avLst/>
            </a:prstGeom>
          </p:spPr>
          <p:txBody>
            <a:bodyPr lIns="50800" tIns="50800" rIns="50800" bIns="50800" rtlCol="0" anchor="ctr"/>
            <a:lstStyle/>
            <a:p>
              <a:pPr algn="ctr">
                <a:lnSpc>
                  <a:spcPts val="2659"/>
                </a:lnSpc>
              </a:pPr>
              <a:r>
                <a:rPr lang="en-US" sz="1899" b="1">
                  <a:solidFill>
                    <a:srgbClr val="FFFFFF"/>
                  </a:solidFill>
                  <a:latin typeface="Garet Bold"/>
                  <a:ea typeface="Garet Bold"/>
                  <a:cs typeface="Garet Bold"/>
                  <a:sym typeface="Garet Bold"/>
                </a:rPr>
                <a:t>02</a:t>
              </a:r>
            </a:p>
          </p:txBody>
        </p:sp>
      </p:grpSp>
      <p:sp>
        <p:nvSpPr>
          <p:cNvPr id="18" name="TextBox 18">
            <a:extLst>
              <a:ext uri="{FF2B5EF4-FFF2-40B4-BE49-F238E27FC236}">
                <a16:creationId xmlns:a16="http://schemas.microsoft.com/office/drawing/2014/main" id="{EF79C02E-D5FB-5CE6-5829-D7B721B9C79C}"/>
              </a:ext>
            </a:extLst>
          </p:cNvPr>
          <p:cNvSpPr txBox="1"/>
          <p:nvPr/>
        </p:nvSpPr>
        <p:spPr>
          <a:xfrm>
            <a:off x="8278430" y="6696449"/>
            <a:ext cx="9328172" cy="1858779"/>
          </a:xfrm>
          <a:prstGeom prst="rect">
            <a:avLst/>
          </a:prstGeom>
        </p:spPr>
        <p:txBody>
          <a:bodyPr lIns="0" tIns="0" rIns="0" bIns="0" rtlCol="0" anchor="t">
            <a:spAutoFit/>
          </a:bodyPr>
          <a:lstStyle/>
          <a:p>
            <a:pPr marL="342900" indent="-342900" algn="just">
              <a:lnSpc>
                <a:spcPts val="372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How do tail risks propagate across green and traditional energy markets</a:t>
            </a:r>
          </a:p>
          <a:p>
            <a:pPr marL="342900" indent="-342900" algn="just">
              <a:lnSpc>
                <a:spcPts val="372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Which sectors are net risk exporters/importers?</a:t>
            </a:r>
          </a:p>
          <a:p>
            <a:pPr algn="just">
              <a:lnSpc>
                <a:spcPts val="3720"/>
              </a:lnSpc>
            </a:pPr>
            <a:endParaRPr lang="en-US" sz="2000" dirty="0">
              <a:latin typeface="Times New Roman" panose="02020603050405020304" pitchFamily="18" charset="0"/>
              <a:cs typeface="Times New Roman" panose="02020603050405020304" pitchFamily="18" charset="0"/>
            </a:endParaRPr>
          </a:p>
          <a:p>
            <a:pPr marL="0" lvl="0" indent="0" algn="just">
              <a:lnSpc>
                <a:spcPts val="3720"/>
              </a:lnSpc>
            </a:pPr>
            <a:endParaRPr lang="en-US" sz="2400" dirty="0">
              <a:solidFill>
                <a:srgbClr val="000000"/>
              </a:solidFill>
              <a:latin typeface="Open Sans"/>
              <a:ea typeface="Open Sans"/>
              <a:cs typeface="Open Sans"/>
              <a:sym typeface="Open Sans"/>
            </a:endParaRPr>
          </a:p>
        </p:txBody>
      </p:sp>
      <p:sp>
        <p:nvSpPr>
          <p:cNvPr id="19" name="TextBox 19">
            <a:extLst>
              <a:ext uri="{FF2B5EF4-FFF2-40B4-BE49-F238E27FC236}">
                <a16:creationId xmlns:a16="http://schemas.microsoft.com/office/drawing/2014/main" id="{77BEBACA-F52C-E284-42E2-154A8A411059}"/>
              </a:ext>
            </a:extLst>
          </p:cNvPr>
          <p:cNvSpPr txBox="1"/>
          <p:nvPr/>
        </p:nvSpPr>
        <p:spPr>
          <a:xfrm>
            <a:off x="8278430" y="6099274"/>
            <a:ext cx="5503645" cy="432811"/>
          </a:xfrm>
          <a:prstGeom prst="rect">
            <a:avLst/>
          </a:prstGeom>
        </p:spPr>
        <p:txBody>
          <a:bodyPr lIns="0" tIns="0" rIns="0" bIns="0" rtlCol="0" anchor="t">
            <a:spAutoFit/>
          </a:bodyPr>
          <a:lstStyle/>
          <a:p>
            <a:pPr algn="l">
              <a:lnSpc>
                <a:spcPts val="3499"/>
              </a:lnSpc>
            </a:pPr>
            <a:r>
              <a:rPr lang="en-US" sz="2499" b="1" dirty="0">
                <a:solidFill>
                  <a:srgbClr val="000000"/>
                </a:solidFill>
                <a:latin typeface="Garet Bold"/>
                <a:ea typeface="Garet Bold"/>
                <a:cs typeface="Garet Bold"/>
                <a:sym typeface="Garet Bold"/>
              </a:rPr>
              <a:t>Key Questions:</a:t>
            </a:r>
          </a:p>
        </p:txBody>
      </p:sp>
      <p:grpSp>
        <p:nvGrpSpPr>
          <p:cNvPr id="28" name="Group 28">
            <a:extLst>
              <a:ext uri="{FF2B5EF4-FFF2-40B4-BE49-F238E27FC236}">
                <a16:creationId xmlns:a16="http://schemas.microsoft.com/office/drawing/2014/main" id="{158DE8E1-69AE-AAF0-36C0-38B81AA3F6B5}"/>
              </a:ext>
            </a:extLst>
          </p:cNvPr>
          <p:cNvGrpSpPr/>
          <p:nvPr/>
        </p:nvGrpSpPr>
        <p:grpSpPr>
          <a:xfrm rot="5400000">
            <a:off x="8278430" y="340111"/>
            <a:ext cx="1479329" cy="1479329"/>
            <a:chOff x="0" y="0"/>
            <a:chExt cx="812800" cy="812800"/>
          </a:xfrm>
        </p:grpSpPr>
        <p:sp>
          <p:nvSpPr>
            <p:cNvPr id="29" name="Freeform 29">
              <a:extLst>
                <a:ext uri="{FF2B5EF4-FFF2-40B4-BE49-F238E27FC236}">
                  <a16:creationId xmlns:a16="http://schemas.microsoft.com/office/drawing/2014/main" id="{7464F8AF-85FA-2265-EC76-92459A434DB0}"/>
                </a:ext>
              </a:extLst>
            </p:cNvPr>
            <p:cNvSpPr/>
            <p:nvPr/>
          </p:nvSpPr>
          <p:spPr>
            <a:xfrm>
              <a:off x="0" y="0"/>
              <a:ext cx="812800" cy="812800"/>
            </a:xfrm>
            <a:custGeom>
              <a:avLst/>
              <a:gdLst/>
              <a:ahLst/>
              <a:cxnLst/>
              <a:rect l="l" t="t" r="r" b="b"/>
              <a:pathLst>
                <a:path w="812800" h="812800">
                  <a:moveTo>
                    <a:pt x="266903" y="0"/>
                  </a:moveTo>
                  <a:lnTo>
                    <a:pt x="545897" y="0"/>
                  </a:lnTo>
                  <a:cubicBezTo>
                    <a:pt x="693303" y="0"/>
                    <a:pt x="812800" y="119497"/>
                    <a:pt x="812800" y="266903"/>
                  </a:cubicBezTo>
                  <a:lnTo>
                    <a:pt x="812800" y="545897"/>
                  </a:lnTo>
                  <a:cubicBezTo>
                    <a:pt x="812800" y="693303"/>
                    <a:pt x="693303" y="812800"/>
                    <a:pt x="545897" y="812800"/>
                  </a:cubicBezTo>
                  <a:lnTo>
                    <a:pt x="266903" y="812800"/>
                  </a:lnTo>
                  <a:cubicBezTo>
                    <a:pt x="119497" y="812800"/>
                    <a:pt x="0" y="693303"/>
                    <a:pt x="0" y="545897"/>
                  </a:cubicBezTo>
                  <a:lnTo>
                    <a:pt x="0" y="266903"/>
                  </a:lnTo>
                  <a:cubicBezTo>
                    <a:pt x="0" y="119497"/>
                    <a:pt x="119497" y="0"/>
                    <a:pt x="266903" y="0"/>
                  </a:cubicBezTo>
                  <a:close/>
                </a:path>
              </a:pathLst>
            </a:custGeom>
            <a:solidFill>
              <a:srgbClr val="0345E4">
                <a:alpha val="29804"/>
              </a:srgbClr>
            </a:solidFill>
          </p:spPr>
        </p:sp>
        <p:sp>
          <p:nvSpPr>
            <p:cNvPr id="30" name="TextBox 30">
              <a:extLst>
                <a:ext uri="{FF2B5EF4-FFF2-40B4-BE49-F238E27FC236}">
                  <a16:creationId xmlns:a16="http://schemas.microsoft.com/office/drawing/2014/main" id="{A688FAB6-18D0-6C8E-FD20-BF0106E17BEE}"/>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31" name="Group 31">
            <a:extLst>
              <a:ext uri="{FF2B5EF4-FFF2-40B4-BE49-F238E27FC236}">
                <a16:creationId xmlns:a16="http://schemas.microsoft.com/office/drawing/2014/main" id="{B37F280B-B2B7-13ED-48CB-98BF8CB01B80}"/>
              </a:ext>
            </a:extLst>
          </p:cNvPr>
          <p:cNvGrpSpPr/>
          <p:nvPr/>
        </p:nvGrpSpPr>
        <p:grpSpPr>
          <a:xfrm rot="5400000">
            <a:off x="9293368" y="1219358"/>
            <a:ext cx="771724" cy="771724"/>
            <a:chOff x="0" y="0"/>
            <a:chExt cx="812800" cy="812800"/>
          </a:xfrm>
        </p:grpSpPr>
        <p:sp>
          <p:nvSpPr>
            <p:cNvPr id="32" name="Freeform 32">
              <a:extLst>
                <a:ext uri="{FF2B5EF4-FFF2-40B4-BE49-F238E27FC236}">
                  <a16:creationId xmlns:a16="http://schemas.microsoft.com/office/drawing/2014/main" id="{FC8D5E2E-11FA-109C-F91A-768C462606E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0345E4">
                  <a:alpha val="40000"/>
                </a:srgbClr>
              </a:solidFill>
              <a:prstDash val="solid"/>
              <a:miter/>
            </a:ln>
          </p:spPr>
        </p:sp>
        <p:sp>
          <p:nvSpPr>
            <p:cNvPr id="33" name="TextBox 33">
              <a:extLst>
                <a:ext uri="{FF2B5EF4-FFF2-40B4-BE49-F238E27FC236}">
                  <a16:creationId xmlns:a16="http://schemas.microsoft.com/office/drawing/2014/main" id="{EDCA26A7-2B76-4A00-892B-A7340CBCA3F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4" name="Group 34">
            <a:extLst>
              <a:ext uri="{FF2B5EF4-FFF2-40B4-BE49-F238E27FC236}">
                <a16:creationId xmlns:a16="http://schemas.microsoft.com/office/drawing/2014/main" id="{C42EC8D4-44D6-4C19-9896-5EBD8F856EA2}"/>
              </a:ext>
            </a:extLst>
          </p:cNvPr>
          <p:cNvGrpSpPr/>
          <p:nvPr/>
        </p:nvGrpSpPr>
        <p:grpSpPr>
          <a:xfrm rot="5400000">
            <a:off x="5918512" y="9434918"/>
            <a:ext cx="596043" cy="596043"/>
            <a:chOff x="0" y="0"/>
            <a:chExt cx="812800" cy="812800"/>
          </a:xfrm>
        </p:grpSpPr>
        <p:sp>
          <p:nvSpPr>
            <p:cNvPr id="35" name="Freeform 35">
              <a:extLst>
                <a:ext uri="{FF2B5EF4-FFF2-40B4-BE49-F238E27FC236}">
                  <a16:creationId xmlns:a16="http://schemas.microsoft.com/office/drawing/2014/main" id="{8B42BA44-8870-5597-CE41-54440BBCB8D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7625" cap="sq">
              <a:solidFill>
                <a:srgbClr val="FFFFFF"/>
              </a:solidFill>
              <a:prstDash val="solid"/>
              <a:miter/>
            </a:ln>
          </p:spPr>
        </p:sp>
        <p:sp>
          <p:nvSpPr>
            <p:cNvPr id="36" name="TextBox 36">
              <a:extLst>
                <a:ext uri="{FF2B5EF4-FFF2-40B4-BE49-F238E27FC236}">
                  <a16:creationId xmlns:a16="http://schemas.microsoft.com/office/drawing/2014/main" id="{554DBA97-9576-24D7-5A56-EB9F446951B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4075937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51A89-3F2F-3513-9C9D-57DB6A090E7D}"/>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51EC32C-7E27-4669-33D4-2EB7FDDF23BE}"/>
              </a:ext>
            </a:extLst>
          </p:cNvPr>
          <p:cNvGrpSpPr/>
          <p:nvPr/>
        </p:nvGrpSpPr>
        <p:grpSpPr>
          <a:xfrm>
            <a:off x="753950" y="6809405"/>
            <a:ext cx="5731313" cy="2944050"/>
            <a:chOff x="0" y="0"/>
            <a:chExt cx="1427828" cy="737288"/>
          </a:xfrm>
        </p:grpSpPr>
        <p:sp>
          <p:nvSpPr>
            <p:cNvPr id="3" name="Freeform 3">
              <a:extLst>
                <a:ext uri="{FF2B5EF4-FFF2-40B4-BE49-F238E27FC236}">
                  <a16:creationId xmlns:a16="http://schemas.microsoft.com/office/drawing/2014/main" id="{91B61CE6-AA82-33AD-DFD2-BE77EDEF3CEE}"/>
                </a:ext>
              </a:extLst>
            </p:cNvPr>
            <p:cNvSpPr/>
            <p:nvPr/>
          </p:nvSpPr>
          <p:spPr>
            <a:xfrm>
              <a:off x="0" y="0"/>
              <a:ext cx="1427828" cy="737288"/>
            </a:xfrm>
            <a:custGeom>
              <a:avLst/>
              <a:gdLst/>
              <a:ahLst/>
              <a:cxnLst/>
              <a:rect l="l" t="t" r="r" b="b"/>
              <a:pathLst>
                <a:path w="1427828" h="73728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345E4"/>
            </a:solidFill>
          </p:spPr>
        </p:sp>
        <p:sp>
          <p:nvSpPr>
            <p:cNvPr id="4" name="TextBox 4">
              <a:extLst>
                <a:ext uri="{FF2B5EF4-FFF2-40B4-BE49-F238E27FC236}">
                  <a16:creationId xmlns:a16="http://schemas.microsoft.com/office/drawing/2014/main" id="{ABA86E73-0BD6-1B22-F087-132D8894AF55}"/>
                </a:ext>
              </a:extLst>
            </p:cNvPr>
            <p:cNvSpPr txBox="1"/>
            <p:nvPr/>
          </p:nvSpPr>
          <p:spPr>
            <a:xfrm>
              <a:off x="0" y="-38100"/>
              <a:ext cx="1427828" cy="775388"/>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8E7E6892-3298-4C53-AFCB-7BAC700D8059}"/>
              </a:ext>
            </a:extLst>
          </p:cNvPr>
          <p:cNvGrpSpPr/>
          <p:nvPr/>
        </p:nvGrpSpPr>
        <p:grpSpPr>
          <a:xfrm>
            <a:off x="919853" y="1840128"/>
            <a:ext cx="5399508" cy="7765777"/>
            <a:chOff x="0" y="-354978"/>
            <a:chExt cx="1422093" cy="2045307"/>
          </a:xfrm>
        </p:grpSpPr>
        <p:sp>
          <p:nvSpPr>
            <p:cNvPr id="6" name="Freeform 6">
              <a:extLst>
                <a:ext uri="{FF2B5EF4-FFF2-40B4-BE49-F238E27FC236}">
                  <a16:creationId xmlns:a16="http://schemas.microsoft.com/office/drawing/2014/main" id="{AB3095F0-95D9-728F-80C4-C7B8C521CE94}"/>
                </a:ext>
              </a:extLst>
            </p:cNvPr>
            <p:cNvSpPr/>
            <p:nvPr/>
          </p:nvSpPr>
          <p:spPr>
            <a:xfrm>
              <a:off x="0" y="-354978"/>
              <a:ext cx="1422093" cy="2045307"/>
            </a:xfrm>
            <a:custGeom>
              <a:avLst/>
              <a:gdLst/>
              <a:ahLst/>
              <a:cxnLst/>
              <a:rect l="l" t="t" r="r" b="b"/>
              <a:pathLst>
                <a:path w="1340440" h="1690329">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p:spPr>
          <p:txBody>
            <a:bodyPr/>
            <a:lstStyle/>
            <a:p>
              <a:endParaRPr lang="en-IN" dirty="0"/>
            </a:p>
          </p:txBody>
        </p:sp>
        <p:sp>
          <p:nvSpPr>
            <p:cNvPr id="7" name="TextBox 7">
              <a:extLst>
                <a:ext uri="{FF2B5EF4-FFF2-40B4-BE49-F238E27FC236}">
                  <a16:creationId xmlns:a16="http://schemas.microsoft.com/office/drawing/2014/main" id="{7E9A02DC-E7DD-ED1C-3B67-17D46D0EBF70}"/>
                </a:ext>
              </a:extLst>
            </p:cNvPr>
            <p:cNvSpPr txBox="1"/>
            <p:nvPr/>
          </p:nvSpPr>
          <p:spPr>
            <a:xfrm>
              <a:off x="0" y="-38100"/>
              <a:ext cx="1340440" cy="1728429"/>
            </a:xfrm>
            <a:prstGeom prst="rect">
              <a:avLst/>
            </a:prstGeom>
          </p:spPr>
          <p:txBody>
            <a:bodyPr lIns="50800" tIns="50800" rIns="50800" bIns="50800" rtlCol="0" anchor="ctr"/>
            <a:lstStyle/>
            <a:p>
              <a:pPr algn="ctr">
                <a:lnSpc>
                  <a:spcPts val="2659"/>
                </a:lnSpc>
              </a:pPr>
              <a:endParaRPr/>
            </a:p>
          </p:txBody>
        </p:sp>
      </p:grpSp>
      <p:grpSp>
        <p:nvGrpSpPr>
          <p:cNvPr id="20" name="Group 20">
            <a:extLst>
              <a:ext uri="{FF2B5EF4-FFF2-40B4-BE49-F238E27FC236}">
                <a16:creationId xmlns:a16="http://schemas.microsoft.com/office/drawing/2014/main" id="{5BA20F7D-47ED-3F18-A755-0636CDD1D198}"/>
              </a:ext>
            </a:extLst>
          </p:cNvPr>
          <p:cNvGrpSpPr/>
          <p:nvPr/>
        </p:nvGrpSpPr>
        <p:grpSpPr>
          <a:xfrm>
            <a:off x="11430000" y="6286500"/>
            <a:ext cx="6104050" cy="3505589"/>
            <a:chOff x="0" y="0"/>
            <a:chExt cx="1427828" cy="737288"/>
          </a:xfrm>
        </p:grpSpPr>
        <p:sp>
          <p:nvSpPr>
            <p:cNvPr id="21" name="Freeform 21">
              <a:extLst>
                <a:ext uri="{FF2B5EF4-FFF2-40B4-BE49-F238E27FC236}">
                  <a16:creationId xmlns:a16="http://schemas.microsoft.com/office/drawing/2014/main" id="{1DC29252-1D35-B0AD-1C21-6D7BBA797B47}"/>
                </a:ext>
              </a:extLst>
            </p:cNvPr>
            <p:cNvSpPr/>
            <p:nvPr/>
          </p:nvSpPr>
          <p:spPr>
            <a:xfrm>
              <a:off x="0" y="0"/>
              <a:ext cx="1427828" cy="737288"/>
            </a:xfrm>
            <a:custGeom>
              <a:avLst/>
              <a:gdLst/>
              <a:ahLst/>
              <a:cxnLst/>
              <a:rect l="l" t="t" r="r" b="b"/>
              <a:pathLst>
                <a:path w="1427828" h="73728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345E4"/>
            </a:solidFill>
          </p:spPr>
        </p:sp>
        <p:sp>
          <p:nvSpPr>
            <p:cNvPr id="22" name="TextBox 22">
              <a:extLst>
                <a:ext uri="{FF2B5EF4-FFF2-40B4-BE49-F238E27FC236}">
                  <a16:creationId xmlns:a16="http://schemas.microsoft.com/office/drawing/2014/main" id="{0C40872A-B6E1-5A1E-AD46-443371399167}"/>
                </a:ext>
              </a:extLst>
            </p:cNvPr>
            <p:cNvSpPr txBox="1"/>
            <p:nvPr/>
          </p:nvSpPr>
          <p:spPr>
            <a:xfrm>
              <a:off x="0" y="-38100"/>
              <a:ext cx="1427828" cy="775388"/>
            </a:xfrm>
            <a:prstGeom prst="rect">
              <a:avLst/>
            </a:prstGeom>
          </p:spPr>
          <p:txBody>
            <a:bodyPr lIns="50800" tIns="50800" rIns="50800" bIns="50800" rtlCol="0" anchor="ctr"/>
            <a:lstStyle/>
            <a:p>
              <a:pPr algn="ctr">
                <a:lnSpc>
                  <a:spcPts val="2659"/>
                </a:lnSpc>
              </a:pPr>
              <a:endParaRPr/>
            </a:p>
          </p:txBody>
        </p:sp>
      </p:grpSp>
      <p:grpSp>
        <p:nvGrpSpPr>
          <p:cNvPr id="23" name="Group 23">
            <a:extLst>
              <a:ext uri="{FF2B5EF4-FFF2-40B4-BE49-F238E27FC236}">
                <a16:creationId xmlns:a16="http://schemas.microsoft.com/office/drawing/2014/main" id="{1141C1E2-69F1-9F83-76E2-FC2ABD4748BC}"/>
              </a:ext>
            </a:extLst>
          </p:cNvPr>
          <p:cNvGrpSpPr/>
          <p:nvPr/>
        </p:nvGrpSpPr>
        <p:grpSpPr>
          <a:xfrm>
            <a:off x="11618237" y="1840128"/>
            <a:ext cx="5749910" cy="7765778"/>
            <a:chOff x="-173940" y="-354978"/>
            <a:chExt cx="1514380" cy="2045307"/>
          </a:xfrm>
        </p:grpSpPr>
        <p:sp>
          <p:nvSpPr>
            <p:cNvPr id="24" name="Freeform 24">
              <a:extLst>
                <a:ext uri="{FF2B5EF4-FFF2-40B4-BE49-F238E27FC236}">
                  <a16:creationId xmlns:a16="http://schemas.microsoft.com/office/drawing/2014/main" id="{02CF11BE-A42A-893D-F55F-6B48E49C4316}"/>
                </a:ext>
              </a:extLst>
            </p:cNvPr>
            <p:cNvSpPr/>
            <p:nvPr/>
          </p:nvSpPr>
          <p:spPr>
            <a:xfrm>
              <a:off x="-173940" y="-354978"/>
              <a:ext cx="1514380" cy="2045307"/>
            </a:xfrm>
            <a:custGeom>
              <a:avLst/>
              <a:gdLst/>
              <a:ahLst/>
              <a:cxnLst/>
              <a:rect l="l" t="t" r="r" b="b"/>
              <a:pathLst>
                <a:path w="1340440" h="1690329">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p:spPr>
        </p:sp>
        <p:sp>
          <p:nvSpPr>
            <p:cNvPr id="25" name="TextBox 25">
              <a:extLst>
                <a:ext uri="{FF2B5EF4-FFF2-40B4-BE49-F238E27FC236}">
                  <a16:creationId xmlns:a16="http://schemas.microsoft.com/office/drawing/2014/main" id="{0F8E7A1C-19C5-C520-107D-A327A9133383}"/>
                </a:ext>
              </a:extLst>
            </p:cNvPr>
            <p:cNvSpPr txBox="1"/>
            <p:nvPr/>
          </p:nvSpPr>
          <p:spPr>
            <a:xfrm>
              <a:off x="0" y="-38100"/>
              <a:ext cx="1340440" cy="1728429"/>
            </a:xfrm>
            <a:prstGeom prst="rect">
              <a:avLst/>
            </a:prstGeom>
          </p:spPr>
          <p:txBody>
            <a:bodyPr lIns="50800" tIns="50800" rIns="50800" bIns="50800" rtlCol="0" anchor="ctr"/>
            <a:lstStyle/>
            <a:p>
              <a:pPr algn="ctr">
                <a:lnSpc>
                  <a:spcPts val="2659"/>
                </a:lnSpc>
              </a:pPr>
              <a:endParaRPr/>
            </a:p>
          </p:txBody>
        </p:sp>
      </p:grpSp>
      <p:grpSp>
        <p:nvGrpSpPr>
          <p:cNvPr id="29" name="Group 29">
            <a:extLst>
              <a:ext uri="{FF2B5EF4-FFF2-40B4-BE49-F238E27FC236}">
                <a16:creationId xmlns:a16="http://schemas.microsoft.com/office/drawing/2014/main" id="{05400166-04D7-B1A8-C808-D68888550A02}"/>
              </a:ext>
            </a:extLst>
          </p:cNvPr>
          <p:cNvGrpSpPr/>
          <p:nvPr/>
        </p:nvGrpSpPr>
        <p:grpSpPr>
          <a:xfrm>
            <a:off x="0" y="0"/>
            <a:ext cx="17368147" cy="1543194"/>
            <a:chOff x="0" y="0"/>
            <a:chExt cx="4574327" cy="406438"/>
          </a:xfrm>
        </p:grpSpPr>
        <p:sp>
          <p:nvSpPr>
            <p:cNvPr id="30" name="Freeform 30">
              <a:extLst>
                <a:ext uri="{FF2B5EF4-FFF2-40B4-BE49-F238E27FC236}">
                  <a16:creationId xmlns:a16="http://schemas.microsoft.com/office/drawing/2014/main" id="{471AC0C8-C369-AA74-E26D-6E5A14267B2A}"/>
                </a:ext>
              </a:extLst>
            </p:cNvPr>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txBody>
            <a:bodyPr/>
            <a:lstStyle/>
            <a:p>
              <a:endParaRPr lang="en-IN" dirty="0"/>
            </a:p>
          </p:txBody>
        </p:sp>
        <p:sp>
          <p:nvSpPr>
            <p:cNvPr id="31" name="TextBox 31">
              <a:extLst>
                <a:ext uri="{FF2B5EF4-FFF2-40B4-BE49-F238E27FC236}">
                  <a16:creationId xmlns:a16="http://schemas.microsoft.com/office/drawing/2014/main" id="{1F44826F-F614-6148-83AD-69F504077E32}"/>
                </a:ext>
              </a:extLst>
            </p:cNvPr>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33" name="Freeform 33">
            <a:extLst>
              <a:ext uri="{FF2B5EF4-FFF2-40B4-BE49-F238E27FC236}">
                <a16:creationId xmlns:a16="http://schemas.microsoft.com/office/drawing/2014/main" id="{E31E845C-ED17-CA39-6BA4-1123596A7097}"/>
              </a:ext>
            </a:extLst>
          </p:cNvPr>
          <p:cNvSpPr/>
          <p:nvPr/>
        </p:nvSpPr>
        <p:spPr>
          <a:xfrm>
            <a:off x="8444462" y="2837693"/>
            <a:ext cx="1400966" cy="700483"/>
          </a:xfrm>
          <a:custGeom>
            <a:avLst/>
            <a:gdLst/>
            <a:ahLst/>
            <a:cxnLst/>
            <a:rect l="l" t="t" r="r" b="b"/>
            <a:pathLst>
              <a:path w="1400966" h="700483">
                <a:moveTo>
                  <a:pt x="0" y="0"/>
                </a:moveTo>
                <a:lnTo>
                  <a:pt x="1400965" y="0"/>
                </a:lnTo>
                <a:lnTo>
                  <a:pt x="1400965" y="700483"/>
                </a:lnTo>
                <a:lnTo>
                  <a:pt x="0" y="7004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5" name="TextBox 35">
            <a:extLst>
              <a:ext uri="{FF2B5EF4-FFF2-40B4-BE49-F238E27FC236}">
                <a16:creationId xmlns:a16="http://schemas.microsoft.com/office/drawing/2014/main" id="{C5CF3832-D406-12CD-B0F5-12B3EEBCBC1D}"/>
              </a:ext>
            </a:extLst>
          </p:cNvPr>
          <p:cNvSpPr txBox="1"/>
          <p:nvPr/>
        </p:nvSpPr>
        <p:spPr>
          <a:xfrm>
            <a:off x="919853" y="296934"/>
            <a:ext cx="10769833" cy="865622"/>
          </a:xfrm>
          <a:prstGeom prst="rect">
            <a:avLst/>
          </a:prstGeom>
        </p:spPr>
        <p:txBody>
          <a:bodyPr lIns="0" tIns="0" rIns="0" bIns="0" rtlCol="0" anchor="t">
            <a:spAutoFit/>
          </a:bodyPr>
          <a:lstStyle/>
          <a:p>
            <a:pPr algn="l">
              <a:lnSpc>
                <a:spcPts val="6999"/>
              </a:lnSpc>
            </a:pPr>
            <a:r>
              <a:rPr lang="en-US" sz="4999" b="1" spc="99" dirty="0">
                <a:solidFill>
                  <a:srgbClr val="FFFFFF"/>
                </a:solidFill>
                <a:latin typeface="Garet Bold"/>
                <a:ea typeface="Garet Bold"/>
                <a:cs typeface="Garet Bold"/>
                <a:sym typeface="Garet Bold"/>
              </a:rPr>
              <a:t>RESEARCH METHODOLOGY</a:t>
            </a:r>
          </a:p>
        </p:txBody>
      </p:sp>
      <p:sp>
        <p:nvSpPr>
          <p:cNvPr id="42" name="TextBox 41">
            <a:extLst>
              <a:ext uri="{FF2B5EF4-FFF2-40B4-BE49-F238E27FC236}">
                <a16:creationId xmlns:a16="http://schemas.microsoft.com/office/drawing/2014/main" id="{89FD1846-C89B-10C4-3B96-374A8A9AD0F9}"/>
              </a:ext>
            </a:extLst>
          </p:cNvPr>
          <p:cNvSpPr txBox="1"/>
          <p:nvPr/>
        </p:nvSpPr>
        <p:spPr>
          <a:xfrm>
            <a:off x="6758999" y="2732684"/>
            <a:ext cx="4419600" cy="1200329"/>
          </a:xfrm>
          <a:prstGeom prst="rect">
            <a:avLst/>
          </a:prstGeom>
          <a:noFill/>
        </p:spPr>
        <p:txBody>
          <a:bodyPr wrap="square" rtlCol="0">
            <a:spAutoFit/>
          </a:bodyPr>
          <a:lstStyle/>
          <a:p>
            <a:pPr algn="ctr"/>
            <a:r>
              <a:rPr lang="en-US" sz="3600" b="1" dirty="0"/>
              <a:t>ECONOMETRIC TOOLS/TECHNIQUES</a:t>
            </a:r>
            <a:endParaRPr lang="en-IN" sz="3600" b="1" dirty="0"/>
          </a:p>
        </p:txBody>
      </p:sp>
      <p:sp>
        <p:nvSpPr>
          <p:cNvPr id="50" name="Arrow: Right 49">
            <a:extLst>
              <a:ext uri="{FF2B5EF4-FFF2-40B4-BE49-F238E27FC236}">
                <a16:creationId xmlns:a16="http://schemas.microsoft.com/office/drawing/2014/main" id="{6014305C-EDAA-B358-5097-234EE7CDFB33}"/>
              </a:ext>
            </a:extLst>
          </p:cNvPr>
          <p:cNvSpPr/>
          <p:nvPr/>
        </p:nvSpPr>
        <p:spPr>
          <a:xfrm rot="8047807">
            <a:off x="5998871" y="4766068"/>
            <a:ext cx="3219111" cy="746321"/>
          </a:xfrm>
          <a:prstGeom prst="righ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Arrow: Right 50">
            <a:extLst>
              <a:ext uri="{FF2B5EF4-FFF2-40B4-BE49-F238E27FC236}">
                <a16:creationId xmlns:a16="http://schemas.microsoft.com/office/drawing/2014/main" id="{68FB660D-A4EA-1460-23DD-2722FDE698F3}"/>
              </a:ext>
            </a:extLst>
          </p:cNvPr>
          <p:cNvSpPr/>
          <p:nvPr/>
        </p:nvSpPr>
        <p:spPr>
          <a:xfrm rot="2763520">
            <a:off x="8650045" y="4747616"/>
            <a:ext cx="3272394" cy="746321"/>
          </a:xfrm>
          <a:prstGeom prst="righ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FD55597-4BFA-EDEC-EE77-B6347B57482C}"/>
                  </a:ext>
                </a:extLst>
              </p:cNvPr>
              <p:cNvSpPr txBox="1"/>
              <p:nvPr/>
            </p:nvSpPr>
            <p:spPr>
              <a:xfrm>
                <a:off x="1173583" y="2773641"/>
                <a:ext cx="4818078" cy="6873485"/>
              </a:xfrm>
              <a:prstGeom prst="rect">
                <a:avLst/>
              </a:prstGeom>
              <a:noFill/>
            </p:spPr>
            <p:txBody>
              <a:bodyPr wrap="square" rtlCol="0">
                <a:spAutoFit/>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Prior to applying the quantile time-frequency spillover framework to the analysis of tail risk spillovers, the volatility of energy markets must first be estimated, including tail risk factors. The conventional GARCH model captures long memory and heteroscedasticity in return series, but it does not adequately capture leptokurtic and asymmetric properties. This asymmetry of volatility in asset returns is captured using the asymmetric EGARCH model proposed by Nelson (1991). Relying on the asymmetric EGARCH framework in the model employed in this paper, the ARMA-EGARCH-Skew-t model is used to capture the asymmetric characteristics of return distribution in the international energy market commodity as well as model the dynamic changing in the tail risk spillovers in the international energy market and hedging effects especially in extreme events. The model is expressed as follows:</a:t>
                </a:r>
                <a:b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br>
                <a14:m>
                  <m:oMathPara xmlns:m="http://schemas.openxmlformats.org/officeDocument/2006/math">
                    <m:oMathParaPr>
                      <m:jc m:val="centerGroup"/>
                    </m:oMathParaPr>
                    <m:oMath xmlns:m="http://schemas.openxmlformats.org/officeDocument/2006/math">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𝑟</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𝜑</m:t>
                          </m:r>
                        </m:e>
                        <m: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0</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grow m:val="on"/>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𝑗</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=1</m:t>
                          </m:r>
                        </m:sub>
                        <m:sup>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𝑝</m:t>
                          </m:r>
                        </m:sup>
                        <m:e>
                          <m:r>
                            <a:rPr lang="en-IN" sz="1400" kern="100">
                              <a:effectLst/>
                              <a:latin typeface="Cambria Math" panose="02040503050406030204" pitchFamily="18" charset="0"/>
                              <a:ea typeface="Calibri" panose="020F0502020204030204" pitchFamily="34" charset="0"/>
                              <a:cs typeface="Times New Roman" panose="02020603050405020304" pitchFamily="18" charset="0"/>
                            </a:rPr>
                            <m:t> </m:t>
                          </m:r>
                        </m:e>
                      </m:nary>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𝜑</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𝑗</m:t>
                          </m:r>
                        </m:sub>
                      </m:sSub>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𝑟</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𝜖</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grow m:val="on"/>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𝑖</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=1</m:t>
                          </m:r>
                        </m:sub>
                        <m:sup>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𝑞</m:t>
                          </m:r>
                        </m:sup>
                        <m:e>
                          <m:r>
                            <a:rPr lang="en-IN" sz="1400" kern="100">
                              <a:effectLst/>
                              <a:latin typeface="Cambria Math" panose="02040503050406030204" pitchFamily="18" charset="0"/>
                              <a:ea typeface="Calibri" panose="020F0502020204030204" pitchFamily="34" charset="0"/>
                              <a:cs typeface="Times New Roman" panose="02020603050405020304" pitchFamily="18" charset="0"/>
                            </a:rPr>
                            <m:t> </m:t>
                          </m:r>
                        </m:e>
                      </m:nary>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𝜖</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14:m>
                  <m:oMathPara xmlns:m="http://schemas.openxmlformats.org/officeDocument/2006/math">
                    <m:oMathParaPr>
                      <m:jc m:val="centerGroup"/>
                    </m:oMathParaPr>
                    <m:oMath xmlns:m="http://schemas.openxmlformats.org/officeDocument/2006/math">
                      <m:r>
                        <m:rPr>
                          <m:sty m:val="p"/>
                        </m:rPr>
                        <a:rPr lang="en-IN" sz="1400" kern="100">
                          <a:effectLst/>
                          <a:latin typeface="Cambria Math" panose="02040503050406030204" pitchFamily="18" charset="0"/>
                          <a:ea typeface="Calibri" panose="020F0502020204030204" pitchFamily="34" charset="0"/>
                          <a:cs typeface="Times New Roman" panose="02020603050405020304" pitchFamily="18" charset="0"/>
                        </a:rPr>
                        <m:t>ln</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𝜎</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up>
                          <m:r>
                            <a:rPr lang="en-IN" sz="1400" kern="100">
                              <a:effectLst/>
                              <a:latin typeface="Cambria Math" panose="02040503050406030204" pitchFamily="18" charset="0"/>
                              <a:ea typeface="Calibri" panose="020F0502020204030204" pitchFamily="34" charset="0"/>
                              <a:cs typeface="Times New Roman" panose="02020603050405020304" pitchFamily="18" charset="0"/>
                            </a:rPr>
                            <m:t>2</m:t>
                          </m:r>
                        </m:sup>
                      </m:sSubSup>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𝜔</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grow m:val="on"/>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𝑖</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=1</m:t>
                          </m:r>
                        </m:sub>
                        <m:sup>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𝑞</m:t>
                          </m:r>
                        </m:sup>
                        <m:e>
                          <m:r>
                            <a:rPr lang="en-IN" sz="1400" kern="100">
                              <a:effectLst/>
                              <a:latin typeface="Cambria Math" panose="02040503050406030204" pitchFamily="18" charset="0"/>
                              <a:ea typeface="Calibri" panose="020F0502020204030204" pitchFamily="34" charset="0"/>
                              <a:cs typeface="Times New Roman" panose="02020603050405020304" pitchFamily="18" charset="0"/>
                            </a:rPr>
                            <m:t> </m:t>
                          </m:r>
                        </m:e>
                      </m:nary>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𝛼</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𝑔</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𝜂</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grow m:val="on"/>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𝑗</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=1</m:t>
                          </m:r>
                        </m:sub>
                        <m:sup>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𝑝</m:t>
                          </m:r>
                        </m:sup>
                        <m:e>
                          <m:r>
                            <a:rPr lang="en-IN" sz="1400" kern="100">
                              <a:effectLst/>
                              <a:latin typeface="Cambria Math" panose="02040503050406030204" pitchFamily="18" charset="0"/>
                              <a:ea typeface="Calibri" panose="020F0502020204030204" pitchFamily="34" charset="0"/>
                              <a:cs typeface="Times New Roman" panose="02020603050405020304" pitchFamily="18" charset="0"/>
                            </a:rPr>
                            <m:t> </m:t>
                          </m:r>
                        </m:e>
                      </m:nary>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𝛽</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𝑗</m:t>
                          </m:r>
                        </m:sub>
                      </m:sSub>
                      <m:r>
                        <m:rPr>
                          <m:sty m:val="p"/>
                        </m:rPr>
                        <a:rPr lang="en-IN" sz="1400" kern="100">
                          <a:effectLst/>
                          <a:latin typeface="Cambria Math" panose="02040503050406030204" pitchFamily="18" charset="0"/>
                          <a:ea typeface="Calibri" panose="020F0502020204030204" pitchFamily="34" charset="0"/>
                          <a:cs typeface="Times New Roman" panose="02020603050405020304" pitchFamily="18" charset="0"/>
                        </a:rPr>
                        <m:t>ln</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𝜎</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𝑗</m:t>
                          </m:r>
                        </m:sub>
                        <m:sup>
                          <m:r>
                            <a:rPr lang="en-IN" sz="1400" kern="100">
                              <a:effectLst/>
                              <a:latin typeface="Cambria Math" panose="02040503050406030204" pitchFamily="18" charset="0"/>
                              <a:ea typeface="Calibri" panose="020F0502020204030204" pitchFamily="34" charset="0"/>
                              <a:cs typeface="Times New Roman" panose="02020603050405020304" pitchFamily="18" charset="0"/>
                            </a:rPr>
                            <m:t>2</m:t>
                          </m:r>
                        </m:sup>
                      </m:sSubSup>
                    </m:oMath>
                  </m:oMathPara>
                </a14:m>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𝑔</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𝜂</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𝜃</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𝜂</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𝛾</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𝜂</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𝐸</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𝜂</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𝜖</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𝜎</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𝜂</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m:oMathPara>
                </a14:m>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 </a:t>
                </a:r>
                <a:r>
                  <a:rPr lang="en-IN" sz="1400" dirty="0">
                    <a:effectLst/>
                    <a:latin typeface="Times New Roman" panose="02020603050405020304" pitchFamily="18" charset="0"/>
                    <a:ea typeface="Calibri" panose="020F0502020204030204" pitchFamily="34" charset="0"/>
                  </a:rPr>
                  <a:t>where {α</a:t>
                </a:r>
                <a:r>
                  <a:rPr lang="en-IN" sz="1400" dirty="0" err="1">
                    <a:effectLst/>
                    <a:latin typeface="Times New Roman" panose="02020603050405020304" pitchFamily="18" charset="0"/>
                    <a:ea typeface="Calibri" panose="020F0502020204030204" pitchFamily="34" charset="0"/>
                  </a:rPr>
                  <a:t>i</a:t>
                </a:r>
                <a:r>
                  <a:rPr lang="en-IN" sz="1400" dirty="0">
                    <a:effectLst/>
                    <a:latin typeface="Times New Roman" panose="02020603050405020304" pitchFamily="18" charset="0"/>
                    <a:ea typeface="Calibri" panose="020F0502020204030204" pitchFamily="34" charset="0"/>
                  </a:rPr>
                  <a:t>}(</a:t>
                </a:r>
                <a:r>
                  <a:rPr lang="en-IN" sz="1400" dirty="0" err="1">
                    <a:effectLst/>
                    <a:latin typeface="Times New Roman" panose="02020603050405020304" pitchFamily="18" charset="0"/>
                    <a:ea typeface="Calibri" panose="020F0502020204030204" pitchFamily="34" charset="0"/>
                  </a:rPr>
                  <a:t>i</a:t>
                </a:r>
                <a:r>
                  <a:rPr lang="en-IN" sz="1400" dirty="0">
                    <a:effectLst/>
                    <a:latin typeface="Times New Roman" panose="02020603050405020304" pitchFamily="18" charset="0"/>
                    <a:ea typeface="Calibri" panose="020F0502020204030204" pitchFamily="34" charset="0"/>
                  </a:rPr>
                  <a:t> = 1,2, …,q, q &gt; 0), {βj}(j = 1,2, …,p, p ≥ 0) are non-random real scalar sequences, ω &gt; 0, g(•) satisfies Et-1(g(</a:t>
                </a:r>
                <a:r>
                  <a:rPr lang="en-IN" sz="1400" dirty="0" err="1">
                    <a:effectLst/>
                    <a:latin typeface="Times New Roman" panose="02020603050405020304" pitchFamily="18" charset="0"/>
                    <a:ea typeface="Calibri" panose="020F0502020204030204" pitchFamily="34" charset="0"/>
                  </a:rPr>
                  <a:t>ηt</a:t>
                </a:r>
                <a:r>
                  <a:rPr lang="en-IN" sz="1400" dirty="0">
                    <a:effectLst/>
                    <a:latin typeface="Times New Roman" panose="02020603050405020304" pitchFamily="18" charset="0"/>
                    <a:ea typeface="Calibri" panose="020F0502020204030204" pitchFamily="34" charset="0"/>
                  </a:rPr>
                  <a:t>)) = 0. When θ &lt; 0, </a:t>
                </a:r>
                <a:r>
                  <a:rPr lang="en-IN" sz="1400" dirty="0" err="1">
                    <a:effectLst/>
                    <a:latin typeface="Times New Roman" panose="02020603050405020304" pitchFamily="18" charset="0"/>
                    <a:ea typeface="Calibri" panose="020F0502020204030204" pitchFamily="34" charset="0"/>
                  </a:rPr>
                  <a:t>ηt</a:t>
                </a:r>
                <a:r>
                  <a:rPr lang="en-IN" sz="1400" dirty="0">
                    <a:effectLst/>
                    <a:latin typeface="Times New Roman" panose="02020603050405020304" pitchFamily="18" charset="0"/>
                    <a:ea typeface="Calibri" panose="020F0502020204030204" pitchFamily="34" charset="0"/>
                  </a:rPr>
                  <a:t> &lt; 0, the effect of the volatility caused by negative disturbances is greater than the effects of positive disturbances when </a:t>
                </a:r>
                <a:r>
                  <a:rPr lang="en-IN" sz="1400" dirty="0" err="1">
                    <a:effectLst/>
                    <a:latin typeface="Times New Roman" panose="02020603050405020304" pitchFamily="18" charset="0"/>
                    <a:ea typeface="Calibri" panose="020F0502020204030204" pitchFamily="34" charset="0"/>
                  </a:rPr>
                  <a:t>ηt</a:t>
                </a:r>
                <a:r>
                  <a:rPr lang="en-IN" sz="1400" dirty="0">
                    <a:effectLst/>
                    <a:latin typeface="Times New Roman" panose="02020603050405020304" pitchFamily="18" charset="0"/>
                    <a:ea typeface="Calibri" panose="020F0502020204030204" pitchFamily="34" charset="0"/>
                  </a:rPr>
                  <a:t> &gt; 0. </a:t>
                </a:r>
                <a:endParaRPr lang="en-IN" sz="1400" dirty="0"/>
              </a:p>
            </p:txBody>
          </p:sp>
        </mc:Choice>
        <mc:Fallback xmlns="">
          <p:sp>
            <p:nvSpPr>
              <p:cNvPr id="53" name="TextBox 52">
                <a:extLst>
                  <a:ext uri="{FF2B5EF4-FFF2-40B4-BE49-F238E27FC236}">
                    <a16:creationId xmlns:a16="http://schemas.microsoft.com/office/drawing/2014/main" id="{CFD55597-4BFA-EDEC-EE77-B6347B57482C}"/>
                  </a:ext>
                </a:extLst>
              </p:cNvPr>
              <p:cNvSpPr txBox="1">
                <a:spLocks noRot="1" noChangeAspect="1" noMove="1" noResize="1" noEditPoints="1" noAdjustHandles="1" noChangeArrowheads="1" noChangeShapeType="1" noTextEdit="1"/>
              </p:cNvSpPr>
              <p:nvPr/>
            </p:nvSpPr>
            <p:spPr>
              <a:xfrm>
                <a:off x="1173583" y="2773641"/>
                <a:ext cx="4818078" cy="6873485"/>
              </a:xfrm>
              <a:prstGeom prst="rect">
                <a:avLst/>
              </a:prstGeom>
              <a:blipFill>
                <a:blip r:embed="rId5"/>
                <a:stretch>
                  <a:fillRect l="-380" t="-177" r="-633"/>
                </a:stretch>
              </a:blipFill>
            </p:spPr>
            <p:txBody>
              <a:bodyPr/>
              <a:lstStyle/>
              <a:p>
                <a:r>
                  <a:rPr lang="en-IN">
                    <a:noFill/>
                  </a:rPr>
                  <a:t> </a:t>
                </a:r>
              </a:p>
            </p:txBody>
          </p:sp>
        </mc:Fallback>
      </mc:AlternateContent>
      <p:sp>
        <p:nvSpPr>
          <p:cNvPr id="54" name="TextBox 53">
            <a:extLst>
              <a:ext uri="{FF2B5EF4-FFF2-40B4-BE49-F238E27FC236}">
                <a16:creationId xmlns:a16="http://schemas.microsoft.com/office/drawing/2014/main" id="{8A0DB123-7D0C-86E8-094E-68FA60E37044}"/>
              </a:ext>
            </a:extLst>
          </p:cNvPr>
          <p:cNvSpPr txBox="1"/>
          <p:nvPr/>
        </p:nvSpPr>
        <p:spPr>
          <a:xfrm>
            <a:off x="1173582" y="2055576"/>
            <a:ext cx="4252245" cy="677108"/>
          </a:xfrm>
          <a:prstGeom prst="rect">
            <a:avLst/>
          </a:prstGeom>
          <a:noFill/>
        </p:spPr>
        <p:txBody>
          <a:bodyPr wrap="square" rtlCol="0">
            <a:spAutoFit/>
          </a:bodyPr>
          <a:lstStyle/>
          <a:p>
            <a:pPr algn="just"/>
            <a:r>
              <a:rPr lang="en-IN" sz="2000" b="1" dirty="0">
                <a:latin typeface="Times New Roman" panose="02020603050405020304" pitchFamily="18" charset="0"/>
                <a:cs typeface="Times New Roman" panose="02020603050405020304" pitchFamily="18" charset="0"/>
              </a:rPr>
              <a:t>ARMA-EGARCH-Skew-t Model</a:t>
            </a:r>
          </a:p>
          <a:p>
            <a:endParaRPr lang="en-IN" dirty="0"/>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F14EF4C6-CAD2-5205-6608-094E0B7C6067}"/>
                  </a:ext>
                </a:extLst>
              </p:cNvPr>
              <p:cNvSpPr txBox="1"/>
              <p:nvPr/>
            </p:nvSpPr>
            <p:spPr>
              <a:xfrm>
                <a:off x="11839027" y="2837693"/>
                <a:ext cx="5372350" cy="6355266"/>
              </a:xfrm>
              <a:prstGeom prst="rect">
                <a:avLst/>
              </a:prstGeom>
              <a:noFill/>
            </p:spPr>
            <p:txBody>
              <a:bodyPr wrap="square" rtlCol="0">
                <a:spAutoFit/>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Following analysis of the energy market volatility measured by the tail risk factor, the paper examines the spillover effects of tail risk in the international energy market for various shock sizes and different time horizons based on the generalized forecast error variance decomposition according to the QVAR model suggested by </a:t>
                </a:r>
                <a:r>
                  <a:rPr lang="en-IN" sz="1400" kern="100" dirty="0" err="1">
                    <a:effectLst/>
                    <a:latin typeface="Times New Roman" panose="02020603050405020304" pitchFamily="18" charset="0"/>
                    <a:ea typeface="Calibri" panose="020F0502020204030204" pitchFamily="34" charset="0"/>
                    <a:cs typeface="Cordia New" panose="020B0304020202020204" pitchFamily="34" charset="-34"/>
                  </a:rPr>
                  <a:t>Chatziantoniou</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 et al. 2022a. This approach utilizes rolling windows for dynamic total tail risk spillover and directional spillover estimates. Using a variety of quantiles of volatility in the energy market captures shock magnitude. The greater the magnitude of the shock felt, the greater the change in uncertainty. Of these three, the conditional median is a normal state, the 0.05 conditional quantile marks the extreme declining state, and the 0.95 conditional quantile marks the extreme rising state. The N-dimensional QVAR model under the time domain can be summarized as follows:</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14:m>
                  <m:oMath xmlns:m="http://schemas.openxmlformats.org/officeDocument/2006/math">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𝜇</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𝜏</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IN" sz="1400" kern="100">
                            <a:effectLst/>
                            <a:latin typeface="Cambria Math" panose="02040503050406030204" pitchFamily="18" charset="0"/>
                            <a:ea typeface="Calibri" panose="020F0502020204030204" pitchFamily="34" charset="0"/>
                            <a:cs typeface="Times New Roman" panose="02020603050405020304" pitchFamily="18" charset="0"/>
                          </a:rPr>
                          <m:t>Φ</m:t>
                        </m:r>
                      </m:e>
                      <m: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𝜏</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1</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IN" sz="1400" kern="100">
                            <a:effectLst/>
                            <a:latin typeface="Cambria Math" panose="02040503050406030204" pitchFamily="18" charset="0"/>
                            <a:ea typeface="Calibri" panose="020F0502020204030204" pitchFamily="34" charset="0"/>
                            <a:cs typeface="Times New Roman" panose="02020603050405020304" pitchFamily="18" charset="0"/>
                          </a:rPr>
                          <m:t>Φ</m:t>
                        </m:r>
                      </m:e>
                      <m: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2</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𝜏</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2</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IN" sz="1400" kern="100">
                            <a:effectLst/>
                            <a:latin typeface="Cambria Math" panose="02040503050406030204" pitchFamily="18" charset="0"/>
                            <a:ea typeface="Calibri" panose="020F0502020204030204" pitchFamily="34" charset="0"/>
                            <a:cs typeface="Times New Roman" panose="02020603050405020304" pitchFamily="18" charset="0"/>
                          </a:rPr>
                          <m:t>Φ</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𝜏</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𝑢</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𝜏</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                                           (3)</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en-IN" sz="1400" dirty="0">
                    <a:effectLst/>
                    <a:latin typeface="Times New Roman" panose="02020603050405020304" pitchFamily="18" charset="0"/>
                    <a:ea typeface="Calibri" panose="020F0502020204030204" pitchFamily="34" charset="0"/>
                  </a:rPr>
                  <a:t>where </a:t>
                </a:r>
                <a:r>
                  <a:rPr lang="en-IN" sz="1400" dirty="0" err="1">
                    <a:effectLst/>
                    <a:latin typeface="Times New Roman" panose="02020603050405020304" pitchFamily="18" charset="0"/>
                    <a:ea typeface="Calibri" panose="020F0502020204030204" pitchFamily="34" charset="0"/>
                  </a:rPr>
                  <a:t>xt</a:t>
                </a:r>
                <a:r>
                  <a:rPr lang="en-IN" sz="1400" dirty="0">
                    <a:effectLst/>
                    <a:latin typeface="Times New Roman" panose="02020603050405020304" pitchFamily="18" charset="0"/>
                    <a:ea typeface="Calibri" panose="020F0502020204030204" pitchFamily="34" charset="0"/>
                  </a:rPr>
                  <a:t> and </a:t>
                </a:r>
                <a:r>
                  <a:rPr lang="en-IN" sz="1400" dirty="0" err="1">
                    <a:effectLst/>
                    <a:latin typeface="Times New Roman" panose="02020603050405020304" pitchFamily="18" charset="0"/>
                    <a:ea typeface="Calibri" panose="020F0502020204030204" pitchFamily="34" charset="0"/>
                  </a:rPr>
                  <a:t>xt-i,i</a:t>
                </a:r>
                <a:r>
                  <a:rPr lang="en-IN" sz="1400" dirty="0">
                    <a:effectLst/>
                    <a:latin typeface="Times New Roman" panose="02020603050405020304" pitchFamily="18" charset="0"/>
                    <a:ea typeface="Calibri" panose="020F0502020204030204" pitchFamily="34" charset="0"/>
                  </a:rPr>
                  <a:t> = 1, …,p denotes the N × 1-dimensional endogenous variable vector, p represents the lag order.</a:t>
                </a: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 </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According to the AIC criteria, the lag of the volatility is determined to be 1. τ between [0,1] indicates the level of quantile. </a:t>
                </a:r>
                <a:r>
                  <a:rPr lang="en-IN" sz="1400" kern="100" dirty="0" err="1">
                    <a:effectLst/>
                    <a:latin typeface="Times New Roman" panose="02020603050405020304" pitchFamily="18" charset="0"/>
                    <a:ea typeface="Calibri" panose="020F0502020204030204" pitchFamily="34" charset="0"/>
                    <a:cs typeface="Cordia New" panose="020B0304020202020204" pitchFamily="34" charset="-34"/>
                  </a:rPr>
                  <a:t>μt</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(τ) is the mean value vector of N × 1-dimensional, </a:t>
                </a:r>
                <a:r>
                  <a:rPr lang="en-IN" sz="1400" kern="100" dirty="0" err="1">
                    <a:effectLst/>
                    <a:latin typeface="Times New Roman" panose="02020603050405020304" pitchFamily="18" charset="0"/>
                    <a:ea typeface="Calibri" panose="020F0502020204030204" pitchFamily="34" charset="0"/>
                    <a:cs typeface="Cordia New" panose="020B0304020202020204" pitchFamily="34" charset="-34"/>
                  </a:rPr>
                  <a:t>Φj</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(τ) is the coefficient matrix of N × N dimensions, and </a:t>
                </a:r>
                <a:r>
                  <a:rPr lang="en-IN" sz="1400" kern="100" dirty="0" err="1">
                    <a:effectLst/>
                    <a:latin typeface="Times New Roman" panose="02020603050405020304" pitchFamily="18" charset="0"/>
                    <a:ea typeface="Calibri" panose="020F0502020204030204" pitchFamily="34" charset="0"/>
                    <a:cs typeface="Cordia New" panose="020B0304020202020204" pitchFamily="34" charset="-34"/>
                  </a:rPr>
                  <a:t>ut</a:t>
                </a: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(τ) is the N × 1-dimensional error vector. It can therefore be transformed into an order infinity quantile vector moving average QVMA process.</a:t>
                </a: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Cordia New" panose="020B0304020202020204" pitchFamily="34" charset="-34"/>
                  </a:rPr>
                  <a:t>	</a:t>
                </a:r>
                <a14:m>
                  <m:oMath xmlns:m="http://schemas.openxmlformats.org/officeDocument/2006/math">
                    <m:sSub>
                      <m:sSubPr>
                        <m:ctrlPr>
                          <a:rPr lang="en-IN" sz="1400" i="1" kern="100"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𝑥</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𝜇</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𝜏</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grow m:val="on"/>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𝑝</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=1</m:t>
                        </m:r>
                      </m:sub>
                      <m:sup>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up>
                      <m:e>
                        <m:r>
                          <a:rPr lang="en-IN" sz="1400" kern="100">
                            <a:effectLst/>
                            <a:latin typeface="Cambria Math" panose="02040503050406030204" pitchFamily="18" charset="0"/>
                            <a:ea typeface="Calibri" panose="020F0502020204030204" pitchFamily="34" charset="0"/>
                            <a:cs typeface="Times New Roman" panose="02020603050405020304" pitchFamily="18" charset="0"/>
                          </a:rPr>
                          <m:t> </m:t>
                        </m:r>
                      </m:e>
                    </m:nary>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IN" sz="1400" kern="100">
                            <a:effectLst/>
                            <a:latin typeface="Cambria Math" panose="02040503050406030204" pitchFamily="18" charset="0"/>
                            <a:ea typeface="Calibri" panose="020F0502020204030204" pitchFamily="34" charset="0"/>
                            <a:cs typeface="Times New Roman" panose="02020603050405020304" pitchFamily="18" charset="0"/>
                          </a:rPr>
                          <m:t>Ψ</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𝜏</m:t>
                    </m:r>
                    <m:r>
                      <a:rPr lang="en-IN" sz="1400"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𝑢</m:t>
                        </m:r>
                      </m:e>
                      <m:sub>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𝑡</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4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oMath>
                </a14:m>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a:p>
                <a:endParaRPr lang="en-IN" sz="1400" dirty="0"/>
              </a:p>
            </p:txBody>
          </p:sp>
        </mc:Choice>
        <mc:Fallback xmlns="">
          <p:sp>
            <p:nvSpPr>
              <p:cNvPr id="55" name="TextBox 54">
                <a:extLst>
                  <a:ext uri="{FF2B5EF4-FFF2-40B4-BE49-F238E27FC236}">
                    <a16:creationId xmlns:a16="http://schemas.microsoft.com/office/drawing/2014/main" id="{F14EF4C6-CAD2-5205-6608-094E0B7C6067}"/>
                  </a:ext>
                </a:extLst>
              </p:cNvPr>
              <p:cNvSpPr txBox="1">
                <a:spLocks noRot="1" noChangeAspect="1" noMove="1" noResize="1" noEditPoints="1" noAdjustHandles="1" noChangeArrowheads="1" noChangeShapeType="1" noTextEdit="1"/>
              </p:cNvSpPr>
              <p:nvPr/>
            </p:nvSpPr>
            <p:spPr>
              <a:xfrm>
                <a:off x="11839027" y="2837693"/>
                <a:ext cx="5372350" cy="6355266"/>
              </a:xfrm>
              <a:prstGeom prst="rect">
                <a:avLst/>
              </a:prstGeom>
              <a:blipFill>
                <a:blip r:embed="rId6"/>
                <a:stretch>
                  <a:fillRect l="-341" t="-192" r="-1022" b="-1536"/>
                </a:stretch>
              </a:blipFill>
            </p:spPr>
            <p:txBody>
              <a:bodyPr/>
              <a:lstStyle/>
              <a:p>
                <a:r>
                  <a:rPr lang="en-IN">
                    <a:noFill/>
                  </a:rPr>
                  <a:t> </a:t>
                </a:r>
              </a:p>
            </p:txBody>
          </p:sp>
        </mc:Fallback>
      </mc:AlternateContent>
      <p:sp>
        <p:nvSpPr>
          <p:cNvPr id="58" name="TextBox 57">
            <a:extLst>
              <a:ext uri="{FF2B5EF4-FFF2-40B4-BE49-F238E27FC236}">
                <a16:creationId xmlns:a16="http://schemas.microsoft.com/office/drawing/2014/main" id="{E160F86F-B9AF-363E-B4ED-E1778D0F4B9A}"/>
              </a:ext>
            </a:extLst>
          </p:cNvPr>
          <p:cNvSpPr txBox="1"/>
          <p:nvPr/>
        </p:nvSpPr>
        <p:spPr>
          <a:xfrm>
            <a:off x="11839027" y="2035454"/>
            <a:ext cx="4252245" cy="1292662"/>
          </a:xfrm>
          <a:prstGeom prst="rect">
            <a:avLst/>
          </a:prstGeom>
          <a:noFill/>
        </p:spPr>
        <p:txBody>
          <a:bodyPr wrap="square" rtlCol="0">
            <a:spAutoFit/>
          </a:bodyPr>
          <a:lstStyle/>
          <a:p>
            <a:pPr algn="just"/>
            <a:r>
              <a:rPr lang="en-IN" sz="2000" b="1" dirty="0">
                <a:latin typeface="Times New Roman" panose="02020603050405020304" pitchFamily="18" charset="0"/>
                <a:cs typeface="Times New Roman" panose="02020603050405020304" pitchFamily="18" charset="0"/>
              </a:rPr>
              <a:t>Quantile Time-Frequency Spillover Framework</a:t>
            </a:r>
          </a:p>
          <a:p>
            <a:pPr algn="just"/>
            <a:endParaRPr lang="en-IN" sz="20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0147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D2660-046A-B7A1-5581-61B6232AAA1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A0FD8FD-29B0-F44D-EEE4-385E7807A792}"/>
              </a:ext>
            </a:extLst>
          </p:cNvPr>
          <p:cNvGrpSpPr/>
          <p:nvPr/>
        </p:nvGrpSpPr>
        <p:grpSpPr>
          <a:xfrm>
            <a:off x="1614362" y="1985734"/>
            <a:ext cx="6164268" cy="4827819"/>
            <a:chOff x="0" y="-38100"/>
            <a:chExt cx="1441914" cy="775388"/>
          </a:xfrm>
        </p:grpSpPr>
        <p:sp>
          <p:nvSpPr>
            <p:cNvPr id="3" name="Freeform 3">
              <a:extLst>
                <a:ext uri="{FF2B5EF4-FFF2-40B4-BE49-F238E27FC236}">
                  <a16:creationId xmlns:a16="http://schemas.microsoft.com/office/drawing/2014/main" id="{5D9A7611-ADF4-088C-3B35-FE551D539860}"/>
                </a:ext>
              </a:extLst>
            </p:cNvPr>
            <p:cNvSpPr/>
            <p:nvPr/>
          </p:nvSpPr>
          <p:spPr>
            <a:xfrm>
              <a:off x="14086" y="-11711"/>
              <a:ext cx="1427828" cy="737288"/>
            </a:xfrm>
            <a:custGeom>
              <a:avLst/>
              <a:gdLst/>
              <a:ahLst/>
              <a:cxnLst/>
              <a:rect l="l" t="t" r="r" b="b"/>
              <a:pathLst>
                <a:path w="1427828" h="73728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345E4"/>
            </a:solidFill>
          </p:spPr>
        </p:sp>
        <p:sp>
          <p:nvSpPr>
            <p:cNvPr id="4" name="TextBox 4">
              <a:extLst>
                <a:ext uri="{FF2B5EF4-FFF2-40B4-BE49-F238E27FC236}">
                  <a16:creationId xmlns:a16="http://schemas.microsoft.com/office/drawing/2014/main" id="{09F23825-4C10-F988-A23B-EB0E5D7AB5B8}"/>
                </a:ext>
              </a:extLst>
            </p:cNvPr>
            <p:cNvSpPr txBox="1"/>
            <p:nvPr/>
          </p:nvSpPr>
          <p:spPr>
            <a:xfrm>
              <a:off x="0" y="-38100"/>
              <a:ext cx="1427828" cy="775388"/>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0EA24CA1-E033-2B83-1F7A-C8C831B162CF}"/>
              </a:ext>
            </a:extLst>
          </p:cNvPr>
          <p:cNvGrpSpPr/>
          <p:nvPr/>
        </p:nvGrpSpPr>
        <p:grpSpPr>
          <a:xfrm>
            <a:off x="1894360" y="2366734"/>
            <a:ext cx="5636072" cy="4200113"/>
            <a:chOff x="-62305" y="-354978"/>
            <a:chExt cx="1484398" cy="2045307"/>
          </a:xfrm>
        </p:grpSpPr>
        <p:sp>
          <p:nvSpPr>
            <p:cNvPr id="6" name="Freeform 6">
              <a:extLst>
                <a:ext uri="{FF2B5EF4-FFF2-40B4-BE49-F238E27FC236}">
                  <a16:creationId xmlns:a16="http://schemas.microsoft.com/office/drawing/2014/main" id="{9BF9EC6F-8306-C689-E5E0-AC29F3D4DC0B}"/>
                </a:ext>
              </a:extLst>
            </p:cNvPr>
            <p:cNvSpPr/>
            <p:nvPr/>
          </p:nvSpPr>
          <p:spPr>
            <a:xfrm>
              <a:off x="-62305" y="-354978"/>
              <a:ext cx="1484398" cy="2045307"/>
            </a:xfrm>
            <a:custGeom>
              <a:avLst/>
              <a:gdLst/>
              <a:ahLst/>
              <a:cxnLst/>
              <a:rect l="l" t="t" r="r" b="b"/>
              <a:pathLst>
                <a:path w="1340440" h="1690329">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p:spPr>
          <p:txBody>
            <a:bodyPr/>
            <a:lstStyle/>
            <a:p>
              <a:r>
                <a:rPr lang="en-IN" sz="2800" b="1" dirty="0">
                  <a:latin typeface="Times New Roman" panose="02020603050405020304" pitchFamily="18" charset="0"/>
                  <a:cs typeface="Times New Roman" panose="02020603050405020304" pitchFamily="18" charset="0"/>
                </a:rPr>
                <a:t>Period of Study:</a:t>
              </a:r>
            </a:p>
            <a:p>
              <a:endParaRPr lang="en-IN"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Janaury</a:t>
              </a:r>
              <a:r>
                <a:rPr lang="en-US" sz="2000" dirty="0">
                  <a:latin typeface="Times New Roman" panose="02020603050405020304" pitchFamily="18" charset="0"/>
                  <a:cs typeface="Times New Roman" panose="02020603050405020304" pitchFamily="18" charset="0"/>
                </a:rPr>
                <a:t> 2015 to December 2024</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exact time period analyzed in the report spans from January 2015 to December 2023. This period captures significant market fluctuations and events, including the impacts of the COVID-19 pandemic and geopolitical tensions such as the Russia-Ukraine conflict, providing a comprehensive view of systemic risk and tail risk contagion in international energy and green bond markets.</a:t>
              </a:r>
              <a:endParaRPr lang="en-IN" sz="2000" dirty="0">
                <a:latin typeface="Times New Roman" panose="02020603050405020304" pitchFamily="18" charset="0"/>
                <a:cs typeface="Times New Roman" panose="02020603050405020304" pitchFamily="18" charset="0"/>
              </a:endParaRPr>
            </a:p>
          </p:txBody>
        </p:sp>
        <p:sp>
          <p:nvSpPr>
            <p:cNvPr id="7" name="TextBox 7">
              <a:extLst>
                <a:ext uri="{FF2B5EF4-FFF2-40B4-BE49-F238E27FC236}">
                  <a16:creationId xmlns:a16="http://schemas.microsoft.com/office/drawing/2014/main" id="{DAD4EFE8-9A2D-2E05-B100-A26BAAA4F084}"/>
                </a:ext>
              </a:extLst>
            </p:cNvPr>
            <p:cNvSpPr txBox="1"/>
            <p:nvPr/>
          </p:nvSpPr>
          <p:spPr>
            <a:xfrm>
              <a:off x="0" y="-38100"/>
              <a:ext cx="1340440" cy="1728429"/>
            </a:xfrm>
            <a:prstGeom prst="rect">
              <a:avLst/>
            </a:prstGeom>
          </p:spPr>
          <p:txBody>
            <a:bodyPr lIns="50800" tIns="50800" rIns="50800" bIns="50800" rtlCol="0" anchor="ctr"/>
            <a:lstStyle/>
            <a:p>
              <a:pPr algn="ctr">
                <a:lnSpc>
                  <a:spcPts val="2659"/>
                </a:lnSpc>
              </a:pPr>
              <a:endParaRPr/>
            </a:p>
          </p:txBody>
        </p:sp>
      </p:grpSp>
      <p:grpSp>
        <p:nvGrpSpPr>
          <p:cNvPr id="20" name="Group 20">
            <a:extLst>
              <a:ext uri="{FF2B5EF4-FFF2-40B4-BE49-F238E27FC236}">
                <a16:creationId xmlns:a16="http://schemas.microsoft.com/office/drawing/2014/main" id="{C7D2A6EC-7FE4-1EC3-8360-AEB19FEF85F2}"/>
              </a:ext>
            </a:extLst>
          </p:cNvPr>
          <p:cNvGrpSpPr/>
          <p:nvPr/>
        </p:nvGrpSpPr>
        <p:grpSpPr>
          <a:xfrm>
            <a:off x="9525000" y="1749585"/>
            <a:ext cx="6400800" cy="8484845"/>
            <a:chOff x="0" y="0"/>
            <a:chExt cx="1427828" cy="737288"/>
          </a:xfrm>
        </p:grpSpPr>
        <p:sp>
          <p:nvSpPr>
            <p:cNvPr id="21" name="Freeform 21">
              <a:extLst>
                <a:ext uri="{FF2B5EF4-FFF2-40B4-BE49-F238E27FC236}">
                  <a16:creationId xmlns:a16="http://schemas.microsoft.com/office/drawing/2014/main" id="{64B5D090-5038-8463-1E7F-12F8DA0C11F9}"/>
                </a:ext>
              </a:extLst>
            </p:cNvPr>
            <p:cNvSpPr/>
            <p:nvPr/>
          </p:nvSpPr>
          <p:spPr>
            <a:xfrm>
              <a:off x="0" y="0"/>
              <a:ext cx="1427828" cy="737288"/>
            </a:xfrm>
            <a:custGeom>
              <a:avLst/>
              <a:gdLst/>
              <a:ahLst/>
              <a:cxnLst/>
              <a:rect l="l" t="t" r="r" b="b"/>
              <a:pathLst>
                <a:path w="1427828" h="73728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345E4"/>
            </a:solidFill>
          </p:spPr>
        </p:sp>
        <p:sp>
          <p:nvSpPr>
            <p:cNvPr id="22" name="TextBox 22">
              <a:extLst>
                <a:ext uri="{FF2B5EF4-FFF2-40B4-BE49-F238E27FC236}">
                  <a16:creationId xmlns:a16="http://schemas.microsoft.com/office/drawing/2014/main" id="{83255559-3FF1-B31C-3E83-166FD1D62084}"/>
                </a:ext>
              </a:extLst>
            </p:cNvPr>
            <p:cNvSpPr txBox="1"/>
            <p:nvPr/>
          </p:nvSpPr>
          <p:spPr>
            <a:xfrm>
              <a:off x="0" y="-38100"/>
              <a:ext cx="1427828" cy="775388"/>
            </a:xfrm>
            <a:prstGeom prst="rect">
              <a:avLst/>
            </a:prstGeom>
          </p:spPr>
          <p:txBody>
            <a:bodyPr lIns="50800" tIns="50800" rIns="50800" bIns="50800" rtlCol="0" anchor="ctr"/>
            <a:lstStyle/>
            <a:p>
              <a:pPr algn="ctr">
                <a:lnSpc>
                  <a:spcPts val="2659"/>
                </a:lnSpc>
              </a:pPr>
              <a:endParaRPr/>
            </a:p>
          </p:txBody>
        </p:sp>
      </p:grpSp>
      <p:grpSp>
        <p:nvGrpSpPr>
          <p:cNvPr id="23" name="Group 23">
            <a:extLst>
              <a:ext uri="{FF2B5EF4-FFF2-40B4-BE49-F238E27FC236}">
                <a16:creationId xmlns:a16="http://schemas.microsoft.com/office/drawing/2014/main" id="{5C3D9A0F-E871-2A61-5F46-04CDDD1B9A87}"/>
              </a:ext>
            </a:extLst>
          </p:cNvPr>
          <p:cNvGrpSpPr/>
          <p:nvPr/>
        </p:nvGrpSpPr>
        <p:grpSpPr>
          <a:xfrm>
            <a:off x="9829800" y="1958836"/>
            <a:ext cx="5749910" cy="8066344"/>
            <a:chOff x="-173940" y="-354978"/>
            <a:chExt cx="1514380" cy="2045307"/>
          </a:xfrm>
        </p:grpSpPr>
        <p:sp>
          <p:nvSpPr>
            <p:cNvPr id="24" name="Freeform 24">
              <a:extLst>
                <a:ext uri="{FF2B5EF4-FFF2-40B4-BE49-F238E27FC236}">
                  <a16:creationId xmlns:a16="http://schemas.microsoft.com/office/drawing/2014/main" id="{2501EBDE-A002-B903-6613-55706FD8E398}"/>
                </a:ext>
              </a:extLst>
            </p:cNvPr>
            <p:cNvSpPr/>
            <p:nvPr/>
          </p:nvSpPr>
          <p:spPr>
            <a:xfrm>
              <a:off x="-173940" y="-354978"/>
              <a:ext cx="1514380" cy="2045307"/>
            </a:xfrm>
            <a:custGeom>
              <a:avLst/>
              <a:gdLst/>
              <a:ahLst/>
              <a:cxnLst/>
              <a:rect l="l" t="t" r="r" b="b"/>
              <a:pathLst>
                <a:path w="1340440" h="1690329">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p:spPr>
        </p:sp>
        <p:sp>
          <p:nvSpPr>
            <p:cNvPr id="25" name="TextBox 25">
              <a:extLst>
                <a:ext uri="{FF2B5EF4-FFF2-40B4-BE49-F238E27FC236}">
                  <a16:creationId xmlns:a16="http://schemas.microsoft.com/office/drawing/2014/main" id="{F6CD990C-4C0A-D894-8FD8-58E7210C3AEC}"/>
                </a:ext>
              </a:extLst>
            </p:cNvPr>
            <p:cNvSpPr txBox="1"/>
            <p:nvPr/>
          </p:nvSpPr>
          <p:spPr>
            <a:xfrm>
              <a:off x="0" y="-38100"/>
              <a:ext cx="1340440" cy="1728429"/>
            </a:xfrm>
            <a:prstGeom prst="rect">
              <a:avLst/>
            </a:prstGeom>
          </p:spPr>
          <p:txBody>
            <a:bodyPr lIns="50800" tIns="50800" rIns="50800" bIns="50800" rtlCol="0" anchor="ctr"/>
            <a:lstStyle/>
            <a:p>
              <a:pPr algn="ctr">
                <a:lnSpc>
                  <a:spcPts val="2659"/>
                </a:lnSpc>
              </a:pPr>
              <a:endParaRPr/>
            </a:p>
          </p:txBody>
        </p:sp>
      </p:grpSp>
      <p:grpSp>
        <p:nvGrpSpPr>
          <p:cNvPr id="29" name="Group 29">
            <a:extLst>
              <a:ext uri="{FF2B5EF4-FFF2-40B4-BE49-F238E27FC236}">
                <a16:creationId xmlns:a16="http://schemas.microsoft.com/office/drawing/2014/main" id="{70ED1446-3708-54F4-9B4D-B9F7717A691B}"/>
              </a:ext>
            </a:extLst>
          </p:cNvPr>
          <p:cNvGrpSpPr/>
          <p:nvPr/>
        </p:nvGrpSpPr>
        <p:grpSpPr>
          <a:xfrm>
            <a:off x="0" y="0"/>
            <a:ext cx="17368147" cy="1543194"/>
            <a:chOff x="0" y="0"/>
            <a:chExt cx="4574327" cy="406438"/>
          </a:xfrm>
        </p:grpSpPr>
        <p:sp>
          <p:nvSpPr>
            <p:cNvPr id="30" name="Freeform 30">
              <a:extLst>
                <a:ext uri="{FF2B5EF4-FFF2-40B4-BE49-F238E27FC236}">
                  <a16:creationId xmlns:a16="http://schemas.microsoft.com/office/drawing/2014/main" id="{EFE96FDB-5FCA-A4F1-415F-826514B390EE}"/>
                </a:ext>
              </a:extLst>
            </p:cNvPr>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txBody>
            <a:bodyPr/>
            <a:lstStyle/>
            <a:p>
              <a:endParaRPr lang="en-IN" dirty="0"/>
            </a:p>
          </p:txBody>
        </p:sp>
        <p:sp>
          <p:nvSpPr>
            <p:cNvPr id="31" name="TextBox 31">
              <a:extLst>
                <a:ext uri="{FF2B5EF4-FFF2-40B4-BE49-F238E27FC236}">
                  <a16:creationId xmlns:a16="http://schemas.microsoft.com/office/drawing/2014/main" id="{FFBE3541-6E05-B23A-55D6-66D2D473D7DF}"/>
                </a:ext>
              </a:extLst>
            </p:cNvPr>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35" name="TextBox 35">
            <a:extLst>
              <a:ext uri="{FF2B5EF4-FFF2-40B4-BE49-F238E27FC236}">
                <a16:creationId xmlns:a16="http://schemas.microsoft.com/office/drawing/2014/main" id="{13CE3F5B-661F-9803-1524-10DC9A85F5DD}"/>
              </a:ext>
            </a:extLst>
          </p:cNvPr>
          <p:cNvSpPr txBox="1"/>
          <p:nvPr/>
        </p:nvSpPr>
        <p:spPr>
          <a:xfrm>
            <a:off x="919853" y="296934"/>
            <a:ext cx="10769833" cy="865622"/>
          </a:xfrm>
          <a:prstGeom prst="rect">
            <a:avLst/>
          </a:prstGeom>
        </p:spPr>
        <p:txBody>
          <a:bodyPr lIns="0" tIns="0" rIns="0" bIns="0" rtlCol="0" anchor="t">
            <a:spAutoFit/>
          </a:bodyPr>
          <a:lstStyle/>
          <a:p>
            <a:pPr algn="l">
              <a:lnSpc>
                <a:spcPts val="6999"/>
              </a:lnSpc>
            </a:pPr>
            <a:r>
              <a:rPr lang="en-US" sz="4999" b="1" spc="99" dirty="0">
                <a:solidFill>
                  <a:srgbClr val="FFFFFF"/>
                </a:solidFill>
                <a:latin typeface="Garet Bold"/>
                <a:ea typeface="Garet Bold"/>
                <a:cs typeface="Garet Bold"/>
                <a:sym typeface="Garet Bold"/>
              </a:rPr>
              <a:t>RESEARCH METHODOLOGY</a:t>
            </a:r>
          </a:p>
        </p:txBody>
      </p:sp>
      <p:sp>
        <p:nvSpPr>
          <p:cNvPr id="58" name="TextBox 57">
            <a:extLst>
              <a:ext uri="{FF2B5EF4-FFF2-40B4-BE49-F238E27FC236}">
                <a16:creationId xmlns:a16="http://schemas.microsoft.com/office/drawing/2014/main" id="{5E419486-6A3E-FB0B-3BE9-409F14EF938F}"/>
              </a:ext>
            </a:extLst>
          </p:cNvPr>
          <p:cNvSpPr txBox="1"/>
          <p:nvPr/>
        </p:nvSpPr>
        <p:spPr>
          <a:xfrm>
            <a:off x="11839027" y="2035454"/>
            <a:ext cx="4252245"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53267287-3222-E9EA-480C-95441B194D07}"/>
              </a:ext>
            </a:extLst>
          </p:cNvPr>
          <p:cNvSpPr txBox="1"/>
          <p:nvPr/>
        </p:nvSpPr>
        <p:spPr>
          <a:xfrm>
            <a:off x="10058400" y="2139880"/>
            <a:ext cx="5334000" cy="788530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Data Sources:</a:t>
            </a:r>
          </a:p>
          <a:p>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MSCI Green Bond Index</a:t>
            </a:r>
            <a:r>
              <a:rPr lang="en-US" dirty="0">
                <a:latin typeface="Times New Roman" panose="02020603050405020304" pitchFamily="18" charset="0"/>
                <a:cs typeface="Times New Roman" panose="02020603050405020304" pitchFamily="18" charset="0"/>
              </a:rPr>
              <a:t>: Tracks the performance of green bonds used to finance sustainable projects globally.</a:t>
            </a:r>
          </a:p>
          <a:p>
            <a:pPr marL="342900" indent="-34290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S&amp;P Green Bond Index</a:t>
            </a:r>
            <a:r>
              <a:rPr lang="en-US" dirty="0">
                <a:latin typeface="Times New Roman" panose="02020603050405020304" pitchFamily="18" charset="0"/>
                <a:cs typeface="Times New Roman" panose="02020603050405020304" pitchFamily="18" charset="0"/>
              </a:rPr>
              <a:t>: Provides a broad measure of green bonds issued to fund environmentally beneficial projects.</a:t>
            </a:r>
          </a:p>
          <a:p>
            <a:pPr marL="342900" indent="-34290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S&amp;P 500 Sectoral Indices</a:t>
            </a:r>
            <a:r>
              <a:rPr lang="en-US" dirty="0">
                <a:latin typeface="Times New Roman" panose="02020603050405020304" pitchFamily="18" charset="0"/>
                <a:cs typeface="Times New Roman" panose="02020603050405020304" pitchFamily="18" charset="0"/>
              </a:rPr>
              <a:t>: Covers traditional and sector-specific indices, including:</a:t>
            </a:r>
          </a:p>
          <a:p>
            <a:pPr marL="342900" indent="-34290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Energy </a:t>
            </a:r>
            <a:r>
              <a:rPr lang="en-US" dirty="0">
                <a:latin typeface="Times New Roman" panose="02020603050405020304" pitchFamily="18" charset="0"/>
                <a:cs typeface="Times New Roman" panose="02020603050405020304" pitchFamily="18" charset="0"/>
              </a:rPr>
              <a:t>(SPNY)</a:t>
            </a:r>
          </a:p>
          <a:p>
            <a:pPr marL="342900" indent="-34290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Financials</a:t>
            </a:r>
            <a:r>
              <a:rPr lang="en-US" dirty="0">
                <a:latin typeface="Times New Roman" panose="02020603050405020304" pitchFamily="18" charset="0"/>
                <a:cs typeface="Times New Roman" panose="02020603050405020304" pitchFamily="18" charset="0"/>
              </a:rPr>
              <a:t> (SPSY)</a:t>
            </a:r>
          </a:p>
          <a:p>
            <a:pPr marL="342900" indent="-34290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Industrials</a:t>
            </a:r>
            <a:r>
              <a:rPr lang="en-US" dirty="0">
                <a:latin typeface="Times New Roman" panose="02020603050405020304" pitchFamily="18" charset="0"/>
                <a:cs typeface="Times New Roman" panose="02020603050405020304" pitchFamily="18" charset="0"/>
              </a:rPr>
              <a:t> (SPLRCI)</a:t>
            </a:r>
          </a:p>
          <a:p>
            <a:pPr marL="342900" indent="-34290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Healthcare</a:t>
            </a:r>
            <a:r>
              <a:rPr lang="en-US" dirty="0">
                <a:latin typeface="Times New Roman" panose="02020603050405020304" pitchFamily="18" charset="0"/>
                <a:cs typeface="Times New Roman" panose="02020603050405020304" pitchFamily="18" charset="0"/>
              </a:rPr>
              <a:t> (SPXHC)</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Utilities (SPLRCU)</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Information Technology (SPLRCT)</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 Economic Policy Uncertainty Index: Evaluates uncertainty in U.S. government policy impacting investments and markets</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974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7368147" cy="1543194"/>
            <a:chOff x="0" y="0"/>
            <a:chExt cx="4574327" cy="406438"/>
          </a:xfrm>
        </p:grpSpPr>
        <p:sp>
          <p:nvSpPr>
            <p:cNvPr id="3" name="Freeform 3"/>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sp>
        <p:sp>
          <p:nvSpPr>
            <p:cNvPr id="4" name="TextBox 4"/>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768951" y="296935"/>
            <a:ext cx="13747246" cy="1763303"/>
          </a:xfrm>
          <a:prstGeom prst="rect">
            <a:avLst/>
          </a:prstGeom>
        </p:spPr>
        <p:txBody>
          <a:bodyPr wrap="square" lIns="0" tIns="0" rIns="0" bIns="0" rtlCol="0" anchor="t">
            <a:spAutoFit/>
          </a:bodyPr>
          <a:lstStyle/>
          <a:p>
            <a:pPr>
              <a:lnSpc>
                <a:spcPts val="6999"/>
              </a:lnSpc>
            </a:pPr>
            <a:r>
              <a:rPr lang="en-US" sz="4999" b="1" spc="99" dirty="0">
                <a:solidFill>
                  <a:srgbClr val="FFFFFF"/>
                </a:solidFill>
                <a:latin typeface="Garet Bold"/>
                <a:ea typeface="Garet Bold"/>
                <a:cs typeface="Garet Bold"/>
                <a:sym typeface="Garet Bold"/>
              </a:rPr>
              <a:t>EMPERICAL RESULTS/MAJOR FINDINGS</a:t>
            </a:r>
          </a:p>
          <a:p>
            <a:pPr algn="l">
              <a:lnSpc>
                <a:spcPts val="6999"/>
              </a:lnSpc>
            </a:pPr>
            <a:endParaRPr lang="en-US" sz="4999" b="1" spc="99" dirty="0">
              <a:solidFill>
                <a:srgbClr val="FFFFFF"/>
              </a:solidFill>
              <a:latin typeface="Garet Bold"/>
              <a:ea typeface="Garet Bold"/>
              <a:cs typeface="Garet Bold"/>
              <a:sym typeface="Garet Bold"/>
            </a:endParaRPr>
          </a:p>
        </p:txBody>
      </p:sp>
      <p:sp>
        <p:nvSpPr>
          <p:cNvPr id="17" name="TextBox 16">
            <a:extLst>
              <a:ext uri="{FF2B5EF4-FFF2-40B4-BE49-F238E27FC236}">
                <a16:creationId xmlns:a16="http://schemas.microsoft.com/office/drawing/2014/main" id="{DE09A030-0917-97F2-A953-2D6BD17540F6}"/>
              </a:ext>
            </a:extLst>
          </p:cNvPr>
          <p:cNvSpPr txBox="1"/>
          <p:nvPr/>
        </p:nvSpPr>
        <p:spPr>
          <a:xfrm>
            <a:off x="946984" y="1824151"/>
            <a:ext cx="15817016" cy="4401205"/>
          </a:xfrm>
          <a:prstGeom prst="rect">
            <a:avLst/>
          </a:prstGeom>
          <a:noFill/>
        </p:spPr>
        <p:txBody>
          <a:bodyPr wrap="square" rtlCol="0">
            <a:spAutoFit/>
          </a:bodyPr>
          <a:lstStyle/>
          <a:p>
            <a:r>
              <a:rPr lang="en-US" sz="2800" b="1" dirty="0"/>
              <a:t>Static Spillover Effects </a:t>
            </a:r>
          </a:p>
          <a:p>
            <a:pPr>
              <a:buFont typeface="+mj-lt"/>
              <a:buAutoNum type="arabicPeriod"/>
            </a:pPr>
            <a:r>
              <a:rPr lang="en-US" b="1" dirty="0"/>
              <a:t>Normal Market Conditions</a:t>
            </a:r>
            <a:endParaRPr lang="en-US" dirty="0"/>
          </a:p>
          <a:p>
            <a:pPr marL="742950" lvl="1" indent="-285750">
              <a:buFont typeface="+mj-lt"/>
              <a:buAutoNum type="arabicPeriod"/>
            </a:pPr>
            <a:r>
              <a:rPr lang="en-US" b="1" dirty="0"/>
              <a:t>Green Bonds</a:t>
            </a:r>
            <a:r>
              <a:rPr lang="en-US" dirty="0"/>
              <a:t> (MSCI and SP) dominate as risk transmitters with outward spillover percentages (TO) of 87.71% and 82.31%.</a:t>
            </a:r>
          </a:p>
          <a:p>
            <a:pPr marL="742950" lvl="1" indent="-285750">
              <a:buFont typeface="+mj-lt"/>
              <a:buAutoNum type="arabicPeriod"/>
            </a:pPr>
            <a:r>
              <a:rPr lang="en-US" b="1" dirty="0"/>
              <a:t>Utilities SPLRCU</a:t>
            </a:r>
            <a:r>
              <a:rPr lang="en-US" dirty="0"/>
              <a:t> exhibits the highest inward spillover (FROM: 91.92%), reflecting dependency on external shocks.</a:t>
            </a:r>
          </a:p>
          <a:p>
            <a:pPr marL="742950" lvl="1" indent="-285750">
              <a:buFont typeface="+mj-lt"/>
              <a:buAutoNum type="arabicPeriod"/>
            </a:pPr>
            <a:r>
              <a:rPr lang="en-US" b="1" dirty="0"/>
              <a:t>Energy SPNY</a:t>
            </a:r>
            <a:r>
              <a:rPr lang="en-US" dirty="0"/>
              <a:t> and </a:t>
            </a:r>
            <a:r>
              <a:rPr lang="en-US" b="1" dirty="0"/>
              <a:t>Industrials SPLRCI</a:t>
            </a:r>
            <a:r>
              <a:rPr lang="en-US" dirty="0"/>
              <a:t> are net risk exporters (NET: 9.53%, 11.33%).</a:t>
            </a:r>
          </a:p>
          <a:p>
            <a:pPr marL="742950" lvl="1" indent="-285750">
              <a:buFont typeface="+mj-lt"/>
              <a:buAutoNum type="arabicPeriod"/>
            </a:pPr>
            <a:r>
              <a:rPr lang="en-US" b="1" dirty="0"/>
              <a:t>The Total Connectedness Index (TCI)</a:t>
            </a:r>
            <a:r>
              <a:rPr lang="en-US" dirty="0"/>
              <a:t> is high, underscoring interdependence across sectors.</a:t>
            </a:r>
          </a:p>
          <a:p>
            <a:pPr>
              <a:buFont typeface="+mj-lt"/>
              <a:buAutoNum type="arabicPeriod"/>
            </a:pPr>
            <a:r>
              <a:rPr lang="en-US" b="1" dirty="0"/>
              <a:t>Extreme Falling Markets</a:t>
            </a:r>
            <a:r>
              <a:rPr lang="en-US" dirty="0"/>
              <a:t>:</a:t>
            </a:r>
          </a:p>
          <a:p>
            <a:pPr marL="742950" lvl="1" indent="-285750">
              <a:buFont typeface="+mj-lt"/>
              <a:buAutoNum type="arabicPeriod"/>
            </a:pPr>
            <a:r>
              <a:rPr lang="en-US" b="1" dirty="0"/>
              <a:t>Spillover effects </a:t>
            </a:r>
            <a:r>
              <a:rPr lang="en-US" dirty="0"/>
              <a:t>are more concentrated, with Energy SPNY and Financials SPSY emerging as dominant risk transmitters (TO: 77.94%, 93.9%).</a:t>
            </a:r>
          </a:p>
          <a:p>
            <a:pPr marL="742950" lvl="1" indent="-285750">
              <a:buFont typeface="+mj-lt"/>
              <a:buAutoNum type="arabicPeriod"/>
            </a:pPr>
            <a:r>
              <a:rPr lang="en-US" b="1" dirty="0"/>
              <a:t>Green Bonds </a:t>
            </a:r>
            <a:r>
              <a:rPr lang="en-US" dirty="0"/>
              <a:t>become net risk absorbers (NET: -11.89, -12.16), highlighting their vulnerability during downturns.</a:t>
            </a:r>
          </a:p>
          <a:p>
            <a:pPr marL="742950" lvl="1" indent="-285750">
              <a:buFont typeface="+mj-lt"/>
              <a:buAutoNum type="arabicPeriod"/>
            </a:pPr>
            <a:r>
              <a:rPr lang="en-US" b="1" dirty="0"/>
              <a:t>The Total Spillover Index (TSI) is 69.86%, </a:t>
            </a:r>
            <a:r>
              <a:rPr lang="en-US" dirty="0"/>
              <a:t>emphasizing substantial but not overwhelming interconnectedness.</a:t>
            </a:r>
          </a:p>
          <a:p>
            <a:pPr>
              <a:buFont typeface="+mj-lt"/>
              <a:buAutoNum type="arabicPeriod"/>
            </a:pPr>
            <a:r>
              <a:rPr lang="en-US" b="1" dirty="0"/>
              <a:t>Extreme Rising Markets</a:t>
            </a:r>
            <a:endParaRPr lang="en-US" dirty="0"/>
          </a:p>
          <a:p>
            <a:pPr marL="742950" lvl="1" indent="-285750">
              <a:buFont typeface="+mj-lt"/>
              <a:buAutoNum type="arabicPeriod"/>
            </a:pPr>
            <a:r>
              <a:rPr lang="en-US" b="1" dirty="0"/>
              <a:t>Risk contagion </a:t>
            </a:r>
            <a:r>
              <a:rPr lang="en-US" dirty="0"/>
              <a:t>is significantly heightened (TSI: 88.60%), with reduced self-containment across sectors.</a:t>
            </a:r>
          </a:p>
          <a:p>
            <a:pPr marL="742950" lvl="1" indent="-285750">
              <a:buFont typeface="+mj-lt"/>
              <a:buAutoNum type="arabicPeriod"/>
            </a:pPr>
            <a:r>
              <a:rPr lang="en-US" b="1" dirty="0"/>
              <a:t>Energy SPNY and Utilities SPLRCU </a:t>
            </a:r>
            <a:r>
              <a:rPr lang="en-US" dirty="0"/>
              <a:t>lead risk transmission, with TO values exceeding 95%.</a:t>
            </a:r>
          </a:p>
          <a:p>
            <a:pPr marL="742950" lvl="1" indent="-285750">
              <a:buFont typeface="+mj-lt"/>
              <a:buAutoNum type="arabicPeriod"/>
            </a:pPr>
            <a:r>
              <a:rPr lang="en-US" b="1" dirty="0"/>
              <a:t>Green Bonds </a:t>
            </a:r>
            <a:r>
              <a:rPr lang="en-US" dirty="0"/>
              <a:t>continue to act as net risk importers during booms, highlighting asymmetric dependencies.</a:t>
            </a:r>
          </a:p>
          <a:p>
            <a:endParaRPr lang="en-IN" dirty="0"/>
          </a:p>
        </p:txBody>
      </p:sp>
      <p:pic>
        <p:nvPicPr>
          <p:cNvPr id="19" name="Picture 18">
            <a:extLst>
              <a:ext uri="{FF2B5EF4-FFF2-40B4-BE49-F238E27FC236}">
                <a16:creationId xmlns:a16="http://schemas.microsoft.com/office/drawing/2014/main" id="{0551C88D-2273-5088-CC7E-39092F819D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65" y="5911144"/>
            <a:ext cx="6867203" cy="4109648"/>
          </a:xfrm>
          <a:prstGeom prst="rect">
            <a:avLst/>
          </a:prstGeom>
        </p:spPr>
      </p:pic>
      <p:pic>
        <p:nvPicPr>
          <p:cNvPr id="21" name="Picture 20">
            <a:extLst>
              <a:ext uri="{FF2B5EF4-FFF2-40B4-BE49-F238E27FC236}">
                <a16:creationId xmlns:a16="http://schemas.microsoft.com/office/drawing/2014/main" id="{04C59A4C-46F4-FC25-C0A2-86C326ABBE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5643" y="6071468"/>
            <a:ext cx="6480125" cy="3879671"/>
          </a:xfrm>
          <a:prstGeom prst="rect">
            <a:avLst/>
          </a:prstGeom>
        </p:spPr>
      </p:pic>
      <p:pic>
        <p:nvPicPr>
          <p:cNvPr id="23" name="Picture 22">
            <a:extLst>
              <a:ext uri="{FF2B5EF4-FFF2-40B4-BE49-F238E27FC236}">
                <a16:creationId xmlns:a16="http://schemas.microsoft.com/office/drawing/2014/main" id="{82696FF0-9BF1-6BA2-D98D-BBB3A3A359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78054" y="5911144"/>
            <a:ext cx="6479451" cy="38796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6A47D-0704-A3B3-BC8F-ED7E902ECA6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780E8AA-EE30-F632-D8E6-1820D09CAD8F}"/>
              </a:ext>
            </a:extLst>
          </p:cNvPr>
          <p:cNvGrpSpPr/>
          <p:nvPr/>
        </p:nvGrpSpPr>
        <p:grpSpPr>
          <a:xfrm>
            <a:off x="0" y="0"/>
            <a:ext cx="17368147" cy="1543194"/>
            <a:chOff x="0" y="0"/>
            <a:chExt cx="4574327" cy="406438"/>
          </a:xfrm>
        </p:grpSpPr>
        <p:sp>
          <p:nvSpPr>
            <p:cNvPr id="3" name="Freeform 3">
              <a:extLst>
                <a:ext uri="{FF2B5EF4-FFF2-40B4-BE49-F238E27FC236}">
                  <a16:creationId xmlns:a16="http://schemas.microsoft.com/office/drawing/2014/main" id="{D94FD794-7929-8227-1FD4-29D2B504C98F}"/>
                </a:ext>
              </a:extLst>
            </p:cNvPr>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sp>
        <p:sp>
          <p:nvSpPr>
            <p:cNvPr id="4" name="TextBox 4">
              <a:extLst>
                <a:ext uri="{FF2B5EF4-FFF2-40B4-BE49-F238E27FC236}">
                  <a16:creationId xmlns:a16="http://schemas.microsoft.com/office/drawing/2014/main" id="{970883FA-F5FF-64CC-3C12-60F8F2A1FB33}"/>
                </a:ext>
              </a:extLst>
            </p:cNvPr>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5" name="TextBox 5">
            <a:extLst>
              <a:ext uri="{FF2B5EF4-FFF2-40B4-BE49-F238E27FC236}">
                <a16:creationId xmlns:a16="http://schemas.microsoft.com/office/drawing/2014/main" id="{C0214053-6BC8-5085-BA6C-C1A1AC2C8F3B}"/>
              </a:ext>
            </a:extLst>
          </p:cNvPr>
          <p:cNvSpPr txBox="1"/>
          <p:nvPr/>
        </p:nvSpPr>
        <p:spPr>
          <a:xfrm>
            <a:off x="768951" y="296935"/>
            <a:ext cx="13747246" cy="1763303"/>
          </a:xfrm>
          <a:prstGeom prst="rect">
            <a:avLst/>
          </a:prstGeom>
        </p:spPr>
        <p:txBody>
          <a:bodyPr wrap="square" lIns="0" tIns="0" rIns="0" bIns="0" rtlCol="0" anchor="t">
            <a:spAutoFit/>
          </a:bodyPr>
          <a:lstStyle/>
          <a:p>
            <a:pPr>
              <a:lnSpc>
                <a:spcPts val="6999"/>
              </a:lnSpc>
            </a:pPr>
            <a:r>
              <a:rPr lang="en-US" sz="4999" b="1" spc="99" dirty="0">
                <a:solidFill>
                  <a:srgbClr val="FFFFFF"/>
                </a:solidFill>
                <a:latin typeface="Garet Bold"/>
                <a:ea typeface="Garet Bold"/>
                <a:cs typeface="Garet Bold"/>
                <a:sym typeface="Garet Bold"/>
              </a:rPr>
              <a:t>EMPERICAL RESULTS/MAJOR FINDINGS</a:t>
            </a:r>
          </a:p>
          <a:p>
            <a:pPr algn="l">
              <a:lnSpc>
                <a:spcPts val="6999"/>
              </a:lnSpc>
            </a:pPr>
            <a:endParaRPr lang="en-US" sz="4999" b="1" spc="99" dirty="0">
              <a:solidFill>
                <a:srgbClr val="FFFFFF"/>
              </a:solidFill>
              <a:latin typeface="Garet Bold"/>
              <a:ea typeface="Garet Bold"/>
              <a:cs typeface="Garet Bold"/>
              <a:sym typeface="Garet Bold"/>
            </a:endParaRPr>
          </a:p>
        </p:txBody>
      </p:sp>
      <p:sp>
        <p:nvSpPr>
          <p:cNvPr id="17" name="TextBox 16">
            <a:extLst>
              <a:ext uri="{FF2B5EF4-FFF2-40B4-BE49-F238E27FC236}">
                <a16:creationId xmlns:a16="http://schemas.microsoft.com/office/drawing/2014/main" id="{2A226FCC-8AF1-C140-CC97-80FB8B794069}"/>
              </a:ext>
            </a:extLst>
          </p:cNvPr>
          <p:cNvSpPr txBox="1"/>
          <p:nvPr/>
        </p:nvSpPr>
        <p:spPr>
          <a:xfrm>
            <a:off x="946984" y="1824151"/>
            <a:ext cx="15817016" cy="3847207"/>
          </a:xfrm>
          <a:prstGeom prst="rect">
            <a:avLst/>
          </a:prstGeom>
          <a:noFill/>
        </p:spPr>
        <p:txBody>
          <a:bodyPr wrap="square" rtlCol="0">
            <a:spAutoFit/>
          </a:bodyPr>
          <a:lstStyle/>
          <a:p>
            <a:r>
              <a:rPr lang="en-IN" sz="2800" b="1" dirty="0"/>
              <a:t>Dynamic Spillover Effects of Tail Risk in International Energy Markets</a:t>
            </a:r>
          </a:p>
          <a:p>
            <a:pPr>
              <a:buFont typeface="+mj-lt"/>
              <a:buAutoNum type="arabicPeriod"/>
            </a:pPr>
            <a:r>
              <a:rPr lang="en-IN" b="1" dirty="0"/>
              <a:t>Total Spillover Effects (TCI):</a:t>
            </a:r>
            <a:endParaRPr lang="en-IN" dirty="0"/>
          </a:p>
          <a:p>
            <a:pPr marL="742950" lvl="1" indent="-285750">
              <a:buFont typeface="+mj-lt"/>
              <a:buAutoNum type="arabicPeriod"/>
            </a:pPr>
            <a:r>
              <a:rPr lang="en-IN" b="1" dirty="0"/>
              <a:t>Range:</a:t>
            </a:r>
            <a:r>
              <a:rPr lang="en-IN" dirty="0"/>
              <a:t> 50%-90%, reflecting high interconnectedness in energy markets.</a:t>
            </a:r>
          </a:p>
          <a:p>
            <a:pPr marL="742950" lvl="1" indent="-285750">
              <a:buFont typeface="+mj-lt"/>
              <a:buAutoNum type="arabicPeriod"/>
            </a:pPr>
            <a:r>
              <a:rPr lang="en-IN" b="1" dirty="0"/>
              <a:t>Trends:</a:t>
            </a:r>
            <a:r>
              <a:rPr lang="en-IN" dirty="0"/>
              <a:t> Spikes indicate heightened systemic risk due to external shocks.</a:t>
            </a:r>
          </a:p>
          <a:p>
            <a:pPr marL="742950" lvl="1" indent="-285750">
              <a:buFont typeface="+mj-lt"/>
              <a:buAutoNum type="arabicPeriod"/>
            </a:pPr>
            <a:r>
              <a:rPr lang="en-IN" b="1" dirty="0"/>
              <a:t>Methods:</a:t>
            </a:r>
            <a:endParaRPr lang="en-IN" dirty="0"/>
          </a:p>
          <a:p>
            <a:pPr marL="1143000" lvl="2" indent="-228600">
              <a:buFont typeface="+mj-lt"/>
              <a:buAutoNum type="arabicPeriod"/>
            </a:pPr>
            <a:r>
              <a:rPr lang="en-IN" dirty="0"/>
              <a:t>Conditional Mean</a:t>
            </a:r>
            <a:r>
              <a:rPr lang="en-IN" i="1" dirty="0"/>
              <a:t>:</a:t>
            </a:r>
            <a:r>
              <a:rPr lang="en-IN" dirty="0"/>
              <a:t> Captures broader fluctuations, sensitive to outliers.</a:t>
            </a:r>
          </a:p>
          <a:p>
            <a:pPr marL="1143000" lvl="2" indent="-228600">
              <a:buFont typeface="+mj-lt"/>
              <a:buAutoNum type="arabicPeriod"/>
            </a:pPr>
            <a:r>
              <a:rPr lang="en-IN" dirty="0"/>
              <a:t>Conditional Median</a:t>
            </a:r>
            <a:r>
              <a:rPr lang="en-IN" i="1" dirty="0"/>
              <a:t>:</a:t>
            </a:r>
            <a:r>
              <a:rPr lang="en-IN" dirty="0"/>
              <a:t> Filters out extremes for stability.</a:t>
            </a:r>
          </a:p>
          <a:p>
            <a:pPr>
              <a:buFont typeface="+mj-lt"/>
              <a:buAutoNum type="arabicPeriod"/>
            </a:pPr>
            <a:r>
              <a:rPr lang="en-IN" b="1" dirty="0"/>
              <a:t>Net Spillovers Across Quantiles (Heatmap):</a:t>
            </a:r>
            <a:endParaRPr lang="en-IN" dirty="0"/>
          </a:p>
          <a:p>
            <a:pPr marL="742950" lvl="1" indent="-285750">
              <a:buFont typeface="+mj-lt"/>
              <a:buAutoNum type="arabicPeriod"/>
            </a:pPr>
            <a:r>
              <a:rPr lang="en-IN" b="1" dirty="0"/>
              <a:t>Low Quantiles (0.05-0.25):</a:t>
            </a:r>
            <a:r>
              <a:rPr lang="en-IN" dirty="0"/>
              <a:t> Financials dominate spillovers during downturns.</a:t>
            </a:r>
          </a:p>
          <a:p>
            <a:pPr marL="742950" lvl="1" indent="-285750">
              <a:buFont typeface="+mj-lt"/>
              <a:buAutoNum type="arabicPeriod"/>
            </a:pPr>
            <a:r>
              <a:rPr lang="en-IN" b="1" dirty="0"/>
              <a:t>Medium Quantiles (0.5-0.75):</a:t>
            </a:r>
            <a:r>
              <a:rPr lang="en-IN" dirty="0"/>
              <a:t> Energy and Financials lead during stable markets.</a:t>
            </a:r>
          </a:p>
          <a:p>
            <a:pPr marL="742950" lvl="1" indent="-285750">
              <a:buFont typeface="+mj-lt"/>
              <a:buAutoNum type="arabicPeriod"/>
            </a:pPr>
            <a:r>
              <a:rPr lang="en-IN" b="1" dirty="0"/>
              <a:t>High Quantiles (0.85-0.95):</a:t>
            </a:r>
            <a:r>
              <a:rPr lang="en-IN" dirty="0"/>
              <a:t> Peak spillovers during exuberance, driven by volatility.</a:t>
            </a:r>
          </a:p>
          <a:p>
            <a:pPr marL="742950" lvl="1" indent="-285750">
              <a:buFont typeface="+mj-lt"/>
              <a:buAutoNum type="arabicPeriod"/>
            </a:pPr>
            <a:r>
              <a:rPr lang="en-IN" b="1" dirty="0"/>
              <a:t>Green Bonds</a:t>
            </a:r>
            <a:r>
              <a:rPr lang="en-IN" i="1" dirty="0"/>
              <a:t>:</a:t>
            </a:r>
            <a:r>
              <a:rPr lang="en-IN" dirty="0"/>
              <a:t> Exhibit low spillovers, acting as stabilizers.</a:t>
            </a:r>
          </a:p>
          <a:p>
            <a:endParaRPr lang="en-IN" dirty="0"/>
          </a:p>
        </p:txBody>
      </p:sp>
      <p:pic>
        <p:nvPicPr>
          <p:cNvPr id="7" name="Picture 6">
            <a:extLst>
              <a:ext uri="{FF2B5EF4-FFF2-40B4-BE49-F238E27FC236}">
                <a16:creationId xmlns:a16="http://schemas.microsoft.com/office/drawing/2014/main" id="{C6198661-0F4C-35C0-F2DC-CD9A0886E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37" y="5538364"/>
            <a:ext cx="5900122" cy="3805881"/>
          </a:xfrm>
          <a:prstGeom prst="rect">
            <a:avLst/>
          </a:prstGeom>
        </p:spPr>
      </p:pic>
      <p:pic>
        <p:nvPicPr>
          <p:cNvPr id="9" name="Picture 8">
            <a:extLst>
              <a:ext uri="{FF2B5EF4-FFF2-40B4-BE49-F238E27FC236}">
                <a16:creationId xmlns:a16="http://schemas.microsoft.com/office/drawing/2014/main" id="{97E9A266-7C60-3A3D-9AE5-D4FDE6F048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428" y="5442905"/>
            <a:ext cx="6183143" cy="3901340"/>
          </a:xfrm>
          <a:prstGeom prst="rect">
            <a:avLst/>
          </a:prstGeom>
        </p:spPr>
      </p:pic>
      <p:pic>
        <p:nvPicPr>
          <p:cNvPr id="11" name="Picture 10">
            <a:extLst>
              <a:ext uri="{FF2B5EF4-FFF2-40B4-BE49-F238E27FC236}">
                <a16:creationId xmlns:a16="http://schemas.microsoft.com/office/drawing/2014/main" id="{D6402FAD-AC2C-1DCA-4C87-D8FB37C99C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2143" y="5517470"/>
            <a:ext cx="6164938" cy="3693319"/>
          </a:xfrm>
          <a:prstGeom prst="rect">
            <a:avLst/>
          </a:prstGeom>
        </p:spPr>
      </p:pic>
    </p:spTree>
    <p:extLst>
      <p:ext uri="{BB962C8B-B14F-4D97-AF65-F5344CB8AC3E}">
        <p14:creationId xmlns:p14="http://schemas.microsoft.com/office/powerpoint/2010/main" val="3826728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A7346-F85E-193D-FE3A-0D7A40CB8CA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F63AAF7-F2F9-2D01-B47B-023D891FD4B6}"/>
              </a:ext>
            </a:extLst>
          </p:cNvPr>
          <p:cNvGrpSpPr/>
          <p:nvPr/>
        </p:nvGrpSpPr>
        <p:grpSpPr>
          <a:xfrm>
            <a:off x="0" y="0"/>
            <a:ext cx="17368147" cy="1543194"/>
            <a:chOff x="0" y="0"/>
            <a:chExt cx="4574327" cy="406438"/>
          </a:xfrm>
        </p:grpSpPr>
        <p:sp>
          <p:nvSpPr>
            <p:cNvPr id="3" name="Freeform 3">
              <a:extLst>
                <a:ext uri="{FF2B5EF4-FFF2-40B4-BE49-F238E27FC236}">
                  <a16:creationId xmlns:a16="http://schemas.microsoft.com/office/drawing/2014/main" id="{77E1EDBB-906E-C057-B5E0-A0295E885CA0}"/>
                </a:ext>
              </a:extLst>
            </p:cNvPr>
            <p:cNvSpPr/>
            <p:nvPr/>
          </p:nvSpPr>
          <p:spPr>
            <a:xfrm>
              <a:off x="0" y="0"/>
              <a:ext cx="4574327" cy="406438"/>
            </a:xfrm>
            <a:custGeom>
              <a:avLst/>
              <a:gdLst/>
              <a:ahLst/>
              <a:cxnLst/>
              <a:rect l="l" t="t" r="r" b="b"/>
              <a:pathLst>
                <a:path w="4574327" h="406438">
                  <a:moveTo>
                    <a:pt x="0" y="0"/>
                  </a:moveTo>
                  <a:lnTo>
                    <a:pt x="4574327" y="0"/>
                  </a:lnTo>
                  <a:lnTo>
                    <a:pt x="4574327" y="406438"/>
                  </a:lnTo>
                  <a:lnTo>
                    <a:pt x="0" y="406438"/>
                  </a:lnTo>
                  <a:close/>
                </a:path>
              </a:pathLst>
            </a:custGeom>
            <a:solidFill>
              <a:srgbClr val="0345E4"/>
            </a:solidFill>
          </p:spPr>
        </p:sp>
        <p:sp>
          <p:nvSpPr>
            <p:cNvPr id="4" name="TextBox 4">
              <a:extLst>
                <a:ext uri="{FF2B5EF4-FFF2-40B4-BE49-F238E27FC236}">
                  <a16:creationId xmlns:a16="http://schemas.microsoft.com/office/drawing/2014/main" id="{0070C80F-EEB5-7566-C6A1-A39831B8F1E6}"/>
                </a:ext>
              </a:extLst>
            </p:cNvPr>
            <p:cNvSpPr txBox="1"/>
            <p:nvPr/>
          </p:nvSpPr>
          <p:spPr>
            <a:xfrm>
              <a:off x="0" y="-38100"/>
              <a:ext cx="4574327" cy="444538"/>
            </a:xfrm>
            <a:prstGeom prst="rect">
              <a:avLst/>
            </a:prstGeom>
          </p:spPr>
          <p:txBody>
            <a:bodyPr lIns="50800" tIns="50800" rIns="50800" bIns="50800" rtlCol="0" anchor="ctr"/>
            <a:lstStyle/>
            <a:p>
              <a:pPr algn="ctr">
                <a:lnSpc>
                  <a:spcPts val="2659"/>
                </a:lnSpc>
              </a:pPr>
              <a:endParaRPr/>
            </a:p>
          </p:txBody>
        </p:sp>
      </p:grpSp>
      <p:sp>
        <p:nvSpPr>
          <p:cNvPr id="5" name="TextBox 5">
            <a:extLst>
              <a:ext uri="{FF2B5EF4-FFF2-40B4-BE49-F238E27FC236}">
                <a16:creationId xmlns:a16="http://schemas.microsoft.com/office/drawing/2014/main" id="{D05CA3BC-55B4-EED1-2FCB-B8DB8A5EE9D6}"/>
              </a:ext>
            </a:extLst>
          </p:cNvPr>
          <p:cNvSpPr txBox="1"/>
          <p:nvPr/>
        </p:nvSpPr>
        <p:spPr>
          <a:xfrm>
            <a:off x="768951" y="296935"/>
            <a:ext cx="13747246" cy="1763303"/>
          </a:xfrm>
          <a:prstGeom prst="rect">
            <a:avLst/>
          </a:prstGeom>
        </p:spPr>
        <p:txBody>
          <a:bodyPr wrap="square" lIns="0" tIns="0" rIns="0" bIns="0" rtlCol="0" anchor="t">
            <a:spAutoFit/>
          </a:bodyPr>
          <a:lstStyle/>
          <a:p>
            <a:pPr>
              <a:lnSpc>
                <a:spcPts val="6999"/>
              </a:lnSpc>
            </a:pPr>
            <a:r>
              <a:rPr lang="en-US" sz="4999" b="1" spc="99" dirty="0">
                <a:solidFill>
                  <a:srgbClr val="FFFFFF"/>
                </a:solidFill>
                <a:latin typeface="Garet Bold"/>
                <a:ea typeface="Garet Bold"/>
                <a:cs typeface="Garet Bold"/>
                <a:sym typeface="Garet Bold"/>
              </a:rPr>
              <a:t>EMPERICAL RESULTS/MAJOR FINDINGS</a:t>
            </a:r>
          </a:p>
          <a:p>
            <a:pPr algn="l">
              <a:lnSpc>
                <a:spcPts val="6999"/>
              </a:lnSpc>
            </a:pPr>
            <a:endParaRPr lang="en-US" sz="4999" b="1" spc="99" dirty="0">
              <a:solidFill>
                <a:srgbClr val="FFFFFF"/>
              </a:solidFill>
              <a:latin typeface="Garet Bold"/>
              <a:ea typeface="Garet Bold"/>
              <a:cs typeface="Garet Bold"/>
              <a:sym typeface="Garet Bold"/>
            </a:endParaRPr>
          </a:p>
        </p:txBody>
      </p:sp>
      <p:sp>
        <p:nvSpPr>
          <p:cNvPr id="17" name="TextBox 16">
            <a:extLst>
              <a:ext uri="{FF2B5EF4-FFF2-40B4-BE49-F238E27FC236}">
                <a16:creationId xmlns:a16="http://schemas.microsoft.com/office/drawing/2014/main" id="{341E7A05-DDC7-D410-906C-0F3CB795E3C9}"/>
              </a:ext>
            </a:extLst>
          </p:cNvPr>
          <p:cNvSpPr txBox="1"/>
          <p:nvPr/>
        </p:nvSpPr>
        <p:spPr>
          <a:xfrm>
            <a:off x="946984" y="1824151"/>
            <a:ext cx="15817016" cy="3847207"/>
          </a:xfrm>
          <a:prstGeom prst="rect">
            <a:avLst/>
          </a:prstGeom>
          <a:noFill/>
        </p:spPr>
        <p:txBody>
          <a:bodyPr wrap="square" rtlCol="0">
            <a:spAutoFit/>
          </a:bodyPr>
          <a:lstStyle/>
          <a:p>
            <a:r>
              <a:rPr lang="en-IN" sz="2800" b="1" dirty="0"/>
              <a:t>Directional Spillover of Tail Risk in International Energy Markets</a:t>
            </a:r>
          </a:p>
          <a:p>
            <a:pPr>
              <a:buFont typeface="+mj-lt"/>
              <a:buAutoNum type="arabicPeriod"/>
            </a:pPr>
            <a:r>
              <a:rPr lang="en-IN" b="1" dirty="0"/>
              <a:t>Spillover Dynamics Across Sectors:</a:t>
            </a:r>
            <a:endParaRPr lang="en-IN" dirty="0"/>
          </a:p>
          <a:p>
            <a:pPr marL="742950" lvl="1" indent="-285750">
              <a:buFont typeface="+mj-lt"/>
              <a:buAutoNum type="arabicPeriod"/>
            </a:pPr>
            <a:r>
              <a:rPr lang="en-IN" b="1" dirty="0"/>
              <a:t>High Spillovers:</a:t>
            </a:r>
            <a:r>
              <a:rPr lang="en-IN" dirty="0"/>
              <a:t> Energy SPNY and Financials SPSY dominate risk propagation, especially during crises (e.g., COVID-19, geopolitical tensions).</a:t>
            </a:r>
          </a:p>
          <a:p>
            <a:pPr marL="742950" lvl="1" indent="-285750">
              <a:buFont typeface="+mj-lt"/>
              <a:buAutoNum type="arabicPeriod"/>
            </a:pPr>
            <a:r>
              <a:rPr lang="en-IN" b="1" dirty="0"/>
              <a:t>Resilient Assets:</a:t>
            </a:r>
            <a:r>
              <a:rPr lang="en-IN" dirty="0"/>
              <a:t> Green Bonds (SP &amp; MSCI) show low, stable spillovers, acting as effective hedging tools.</a:t>
            </a:r>
          </a:p>
          <a:p>
            <a:pPr marL="742950" lvl="1" indent="-285750">
              <a:buFont typeface="+mj-lt"/>
              <a:buAutoNum type="arabicPeriod"/>
            </a:pPr>
            <a:r>
              <a:rPr lang="en-IN" b="1" dirty="0"/>
              <a:t>Moderate Spillovers:</a:t>
            </a:r>
            <a:r>
              <a:rPr lang="en-IN" dirty="0"/>
              <a:t> Utilities SPLRCU and Healthcare SPXHC reflect defensive characteristics, partially insulated from broader shocks.</a:t>
            </a:r>
          </a:p>
          <a:p>
            <a:pPr>
              <a:buFont typeface="+mj-lt"/>
              <a:buAutoNum type="arabicPeriod"/>
            </a:pPr>
            <a:r>
              <a:rPr lang="en-IN" b="1" dirty="0"/>
              <a:t>Frequency-Domain Spillovers:</a:t>
            </a:r>
            <a:endParaRPr lang="en-IN" dirty="0"/>
          </a:p>
          <a:p>
            <a:pPr marL="742950" lvl="1" indent="-285750">
              <a:buFont typeface="+mj-lt"/>
              <a:buAutoNum type="arabicPeriod"/>
            </a:pPr>
            <a:r>
              <a:rPr lang="en-IN" b="1" dirty="0"/>
              <a:t>Long-term (20+ days):</a:t>
            </a:r>
            <a:r>
              <a:rPr lang="en-IN" dirty="0"/>
              <a:t> Dominates systemic risk, led by Energy SPNY, Financials SPSY, and Industrials SPLRCI.</a:t>
            </a:r>
          </a:p>
          <a:p>
            <a:pPr marL="742950" lvl="1" indent="-285750">
              <a:buFont typeface="+mj-lt"/>
              <a:buAutoNum type="arabicPeriod"/>
            </a:pPr>
            <a:r>
              <a:rPr lang="en-IN" b="1" dirty="0"/>
              <a:t>Short &amp; Medium-term:</a:t>
            </a:r>
            <a:r>
              <a:rPr lang="en-IN" dirty="0"/>
              <a:t> Financials SPSY shows significant activity during rapid adjustments, while green bonds remain stable across all horizons.</a:t>
            </a:r>
          </a:p>
          <a:p>
            <a:pPr>
              <a:buFont typeface="+mj-lt"/>
              <a:buAutoNum type="arabicPeriod"/>
            </a:pPr>
            <a:r>
              <a:rPr lang="en-IN" b="1" dirty="0"/>
              <a:t>Sector Evolution:</a:t>
            </a:r>
          </a:p>
          <a:p>
            <a:pPr marL="742950" lvl="1" indent="-285750">
              <a:buFont typeface="+mj-lt"/>
              <a:buAutoNum type="arabicPeriod"/>
            </a:pPr>
            <a:r>
              <a:rPr lang="en-IN" b="1" dirty="0"/>
              <a:t>Traditional sectors (Energy SPNY, Financials SPSY)</a:t>
            </a:r>
            <a:r>
              <a:rPr lang="en-IN" dirty="0"/>
              <a:t>: Persistent high spillovers, key drivers of contagion.</a:t>
            </a:r>
          </a:p>
          <a:p>
            <a:pPr marL="742950" lvl="1" indent="-285750">
              <a:buFont typeface="+mj-lt"/>
              <a:buAutoNum type="arabicPeriod"/>
            </a:pPr>
            <a:r>
              <a:rPr lang="en-IN" b="1" dirty="0"/>
              <a:t>Green Bonds</a:t>
            </a:r>
            <a:r>
              <a:rPr lang="en-IN" dirty="0"/>
              <a:t>: Resilience across timeframes, promoting stability and carbon neutrality goals.</a:t>
            </a:r>
          </a:p>
          <a:p>
            <a:pPr marL="742950" lvl="1" indent="-285750">
              <a:buFont typeface="+mj-lt"/>
              <a:buAutoNum type="arabicPeriod"/>
            </a:pPr>
            <a:r>
              <a:rPr lang="en-IN" b="1" dirty="0"/>
              <a:t>Defensive Sectors</a:t>
            </a:r>
            <a:r>
              <a:rPr lang="en-IN" dirty="0"/>
              <a:t>: Utilities SPLRCU and Healthcare SPXHC maintain moderate, stable spillovers, enhancing portfolio diversification.</a:t>
            </a:r>
          </a:p>
          <a:p>
            <a:endParaRPr lang="en-IN" dirty="0"/>
          </a:p>
        </p:txBody>
      </p:sp>
      <p:pic>
        <p:nvPicPr>
          <p:cNvPr id="7" name="Picture 6">
            <a:extLst>
              <a:ext uri="{FF2B5EF4-FFF2-40B4-BE49-F238E27FC236}">
                <a16:creationId xmlns:a16="http://schemas.microsoft.com/office/drawing/2014/main" id="{4C21C2E0-552F-9F27-34D4-C0213E5094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6635145"/>
            <a:ext cx="4217650" cy="2525251"/>
          </a:xfrm>
          <a:prstGeom prst="rect">
            <a:avLst/>
          </a:prstGeom>
        </p:spPr>
      </p:pic>
      <p:pic>
        <p:nvPicPr>
          <p:cNvPr id="9" name="Picture 8">
            <a:extLst>
              <a:ext uri="{FF2B5EF4-FFF2-40B4-BE49-F238E27FC236}">
                <a16:creationId xmlns:a16="http://schemas.microsoft.com/office/drawing/2014/main" id="{DEEBB654-B728-D08B-CA16-92AA996888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64673" y="6635146"/>
            <a:ext cx="4216819" cy="2525251"/>
          </a:xfrm>
          <a:prstGeom prst="rect">
            <a:avLst/>
          </a:prstGeom>
        </p:spPr>
      </p:pic>
      <p:pic>
        <p:nvPicPr>
          <p:cNvPr id="11" name="Picture 10">
            <a:extLst>
              <a:ext uri="{FF2B5EF4-FFF2-40B4-BE49-F238E27FC236}">
                <a16:creationId xmlns:a16="http://schemas.microsoft.com/office/drawing/2014/main" id="{DA1B0045-8D35-1A17-AFE8-1FE58C09D1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48800" y="6666914"/>
            <a:ext cx="4216820" cy="2525811"/>
          </a:xfrm>
          <a:prstGeom prst="rect">
            <a:avLst/>
          </a:prstGeom>
        </p:spPr>
      </p:pic>
      <p:pic>
        <p:nvPicPr>
          <p:cNvPr id="13" name="Picture 12">
            <a:extLst>
              <a:ext uri="{FF2B5EF4-FFF2-40B4-BE49-F238E27FC236}">
                <a16:creationId xmlns:a16="http://schemas.microsoft.com/office/drawing/2014/main" id="{E38A4E43-FE3A-80AC-35F2-626BB62086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92200" y="6677649"/>
            <a:ext cx="4216820" cy="2524056"/>
          </a:xfrm>
          <a:prstGeom prst="rect">
            <a:avLst/>
          </a:prstGeom>
        </p:spPr>
      </p:pic>
    </p:spTree>
    <p:extLst>
      <p:ext uri="{BB962C8B-B14F-4D97-AF65-F5344CB8AC3E}">
        <p14:creationId xmlns:p14="http://schemas.microsoft.com/office/powerpoint/2010/main" val="1237348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2297</Words>
  <Application>Microsoft Office PowerPoint</Application>
  <PresentationFormat>Custom</PresentationFormat>
  <Paragraphs>119</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Arial</vt:lpstr>
      <vt:lpstr>Garet Bold</vt:lpstr>
      <vt:lpstr>Open Sans</vt:lpstr>
      <vt:lpstr>Times New Roman</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Blue Simple Modern Business Proposal Pitch Deck Presentation Design</dc:title>
  <dc:creator>Ankita Saha</dc:creator>
  <cp:lastModifiedBy>Aryan Srivastava</cp:lastModifiedBy>
  <cp:revision>3</cp:revision>
  <dcterms:created xsi:type="dcterms:W3CDTF">2006-08-16T00:00:00Z</dcterms:created>
  <dcterms:modified xsi:type="dcterms:W3CDTF">2024-11-19T18:10:22Z</dcterms:modified>
  <dc:identifier>DAGW70A4b-s</dc:identifier>
</cp:coreProperties>
</file>