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"Typ hier een citaat."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Titeltekst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9333210" y="62124"/>
            <a:ext cx="312678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OCPP document structure</a:t>
            </a:r>
          </a:p>
        </p:txBody>
      </p:sp>
      <p:sp>
        <p:nvSpPr>
          <p:cNvPr id="120" name="Shape 120"/>
          <p:cNvSpPr/>
          <p:nvPr/>
        </p:nvSpPr>
        <p:spPr>
          <a:xfrm>
            <a:off x="8352840" y="9385778"/>
            <a:ext cx="419852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Jonel Timbergen, Robert de Leeuw - Open Charge Alliance, (c) 2016 All Rights Reserved.</a:t>
            </a:r>
          </a:p>
        </p:txBody>
      </p:sp>
      <p:sp>
        <p:nvSpPr>
          <p:cNvPr id="121" name="Shape 121"/>
          <p:cNvSpPr/>
          <p:nvPr/>
        </p:nvSpPr>
        <p:spPr>
          <a:xfrm>
            <a:off x="543309" y="494033"/>
            <a:ext cx="11918182" cy="1"/>
          </a:xfrm>
          <a:prstGeom prst="line">
            <a:avLst/>
          </a:prstGeom>
          <a:ln w="12700">
            <a:solidFill>
              <a:srgbClr val="978E90">
                <a:alpha val="42242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2" name="Shape 122"/>
          <p:cNvSpPr/>
          <p:nvPr/>
        </p:nvSpPr>
        <p:spPr>
          <a:xfrm>
            <a:off x="543309" y="9368686"/>
            <a:ext cx="11918182" cy="1"/>
          </a:xfrm>
          <a:prstGeom prst="line">
            <a:avLst/>
          </a:prstGeom>
          <a:ln w="12700">
            <a:solidFill>
              <a:srgbClr val="978E90">
                <a:alpha val="42242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3" name="Shape 123"/>
          <p:cNvSpPr/>
          <p:nvPr/>
        </p:nvSpPr>
        <p:spPr>
          <a:xfrm>
            <a:off x="2558683" y="2315779"/>
            <a:ext cx="1337525" cy="392087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1" cap="all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A. Provisioning</a:t>
            </a:r>
          </a:p>
        </p:txBody>
      </p:sp>
      <p:sp>
        <p:nvSpPr>
          <p:cNvPr id="124" name="Shape 124"/>
          <p:cNvSpPr/>
          <p:nvPr/>
        </p:nvSpPr>
        <p:spPr>
          <a:xfrm>
            <a:off x="3957182" y="2315779"/>
            <a:ext cx="1337526" cy="392087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cap="all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B. Transactions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5355681" y="2315779"/>
            <a:ext cx="1337526" cy="392087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cap="all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C. Remote Commands</a:t>
            </a:r>
          </a:p>
        </p:txBody>
      </p:sp>
      <p:sp>
        <p:nvSpPr>
          <p:cNvPr id="126" name="Shape 126"/>
          <p:cNvSpPr/>
          <p:nvPr/>
        </p:nvSpPr>
        <p:spPr>
          <a:xfrm>
            <a:off x="6749036" y="2315779"/>
            <a:ext cx="1337526" cy="392087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cap="all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D. AUTHENTICATION</a:t>
            </a:r>
          </a:p>
        </p:txBody>
      </p:sp>
      <p:sp>
        <p:nvSpPr>
          <p:cNvPr id="127" name="Shape 127"/>
          <p:cNvSpPr/>
          <p:nvPr/>
        </p:nvSpPr>
        <p:spPr>
          <a:xfrm>
            <a:off x="8152679" y="2315779"/>
            <a:ext cx="1337526" cy="392087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cap="all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E. Reservation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10949679" y="2315779"/>
            <a:ext cx="1337526" cy="392087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cap="all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G. Remote Trigger</a:t>
            </a:r>
          </a:p>
        </p:txBody>
      </p:sp>
      <p:sp>
        <p:nvSpPr>
          <p:cNvPr id="129" name="Shape 129"/>
          <p:cNvSpPr/>
          <p:nvPr/>
        </p:nvSpPr>
        <p:spPr>
          <a:xfrm>
            <a:off x="9551179" y="2315779"/>
            <a:ext cx="1337526" cy="392087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cap="all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F. Smart Charging</a:t>
            </a:r>
          </a:p>
        </p:txBody>
      </p:sp>
      <p:sp>
        <p:nvSpPr>
          <p:cNvPr id="130" name="Shape 130"/>
          <p:cNvSpPr/>
          <p:nvPr/>
        </p:nvSpPr>
        <p:spPr>
          <a:xfrm>
            <a:off x="2558683" y="1750218"/>
            <a:ext cx="3010939" cy="342225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Public AC Charger</a:t>
            </a:r>
          </a:p>
        </p:txBody>
      </p:sp>
      <p:sp>
        <p:nvSpPr>
          <p:cNvPr id="131" name="Shape 131"/>
          <p:cNvSpPr/>
          <p:nvPr/>
        </p:nvSpPr>
        <p:spPr>
          <a:xfrm>
            <a:off x="5762469" y="1746156"/>
            <a:ext cx="3327217" cy="342225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Residential AC Charger</a:t>
            </a:r>
          </a:p>
        </p:txBody>
      </p:sp>
      <p:sp>
        <p:nvSpPr>
          <p:cNvPr id="132" name="Shape 132"/>
          <p:cNvSpPr/>
          <p:nvPr/>
        </p:nvSpPr>
        <p:spPr>
          <a:xfrm>
            <a:off x="9276265" y="1750218"/>
            <a:ext cx="3010940" cy="342225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DC Fast Charger</a:t>
            </a:r>
          </a:p>
        </p:txBody>
      </p:sp>
      <p:sp>
        <p:nvSpPr>
          <p:cNvPr id="133" name="Shape 133"/>
          <p:cNvSpPr/>
          <p:nvPr/>
        </p:nvSpPr>
        <p:spPr>
          <a:xfrm>
            <a:off x="1833923" y="1629014"/>
            <a:ext cx="710542" cy="576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/>
            </a:lvl1pPr>
          </a:lstStyle>
          <a:p>
            <a:pPr/>
            <a:r>
              <a:t>compliance profiles</a:t>
            </a:r>
          </a:p>
        </p:txBody>
      </p:sp>
      <p:sp>
        <p:nvSpPr>
          <p:cNvPr id="134" name="Shape 134"/>
          <p:cNvSpPr/>
          <p:nvPr/>
        </p:nvSpPr>
        <p:spPr>
          <a:xfrm>
            <a:off x="1871521" y="1570457"/>
            <a:ext cx="610059" cy="188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800"/>
            </a:pPr>
            <a:r>
              <a:t>functional </a:t>
            </a:r>
          </a:p>
          <a:p>
            <a:pPr>
              <a:defRPr sz="800"/>
            </a:pPr>
            <a:r>
              <a:t>blocks</a:t>
            </a:r>
          </a:p>
        </p:txBody>
      </p:sp>
      <p:sp>
        <p:nvSpPr>
          <p:cNvPr id="135" name="Shape 135"/>
          <p:cNvSpPr/>
          <p:nvPr/>
        </p:nvSpPr>
        <p:spPr>
          <a:xfrm>
            <a:off x="2560958" y="6876447"/>
            <a:ext cx="1337525" cy="311338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Messages</a:t>
            </a:r>
          </a:p>
        </p:txBody>
      </p:sp>
      <p:sp>
        <p:nvSpPr>
          <p:cNvPr id="136" name="Shape 136"/>
          <p:cNvSpPr/>
          <p:nvPr/>
        </p:nvSpPr>
        <p:spPr>
          <a:xfrm>
            <a:off x="2560958" y="7248684"/>
            <a:ext cx="1337525" cy="317586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Types</a:t>
            </a:r>
          </a:p>
        </p:txBody>
      </p:sp>
      <p:sp>
        <p:nvSpPr>
          <p:cNvPr id="137" name="Shape 137"/>
          <p:cNvSpPr/>
          <p:nvPr/>
        </p:nvSpPr>
        <p:spPr>
          <a:xfrm>
            <a:off x="2560958" y="7624047"/>
            <a:ext cx="1337525" cy="317586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Configuration Keys</a:t>
            </a:r>
          </a:p>
        </p:txBody>
      </p:sp>
      <p:sp>
        <p:nvSpPr>
          <p:cNvPr id="138" name="Shape 138"/>
          <p:cNvSpPr/>
          <p:nvPr/>
        </p:nvSpPr>
        <p:spPr>
          <a:xfrm>
            <a:off x="3954097" y="6865228"/>
            <a:ext cx="1337526" cy="311338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Messages</a:t>
            </a:r>
          </a:p>
        </p:txBody>
      </p:sp>
      <p:sp>
        <p:nvSpPr>
          <p:cNvPr id="139" name="Shape 139"/>
          <p:cNvSpPr/>
          <p:nvPr/>
        </p:nvSpPr>
        <p:spPr>
          <a:xfrm>
            <a:off x="3954097" y="7237465"/>
            <a:ext cx="1337526" cy="317587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Types</a:t>
            </a:r>
          </a:p>
        </p:txBody>
      </p:sp>
      <p:sp>
        <p:nvSpPr>
          <p:cNvPr id="140" name="Shape 140"/>
          <p:cNvSpPr/>
          <p:nvPr/>
        </p:nvSpPr>
        <p:spPr>
          <a:xfrm>
            <a:off x="3954097" y="7612827"/>
            <a:ext cx="1337526" cy="317586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Configuration Keys</a:t>
            </a:r>
          </a:p>
        </p:txBody>
      </p:sp>
      <p:sp>
        <p:nvSpPr>
          <p:cNvPr id="141" name="Shape 141"/>
          <p:cNvSpPr/>
          <p:nvPr/>
        </p:nvSpPr>
        <p:spPr>
          <a:xfrm>
            <a:off x="5362587" y="6865228"/>
            <a:ext cx="1337526" cy="311338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Messages</a:t>
            </a:r>
          </a:p>
        </p:txBody>
      </p:sp>
      <p:sp>
        <p:nvSpPr>
          <p:cNvPr id="142" name="Shape 142"/>
          <p:cNvSpPr/>
          <p:nvPr/>
        </p:nvSpPr>
        <p:spPr>
          <a:xfrm>
            <a:off x="5362587" y="7237465"/>
            <a:ext cx="1337526" cy="317587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Types</a:t>
            </a:r>
          </a:p>
        </p:txBody>
      </p:sp>
      <p:sp>
        <p:nvSpPr>
          <p:cNvPr id="143" name="Shape 143"/>
          <p:cNvSpPr/>
          <p:nvPr/>
        </p:nvSpPr>
        <p:spPr>
          <a:xfrm>
            <a:off x="5362587" y="7612827"/>
            <a:ext cx="1337526" cy="317586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Configuration Keys</a:t>
            </a:r>
          </a:p>
        </p:txBody>
      </p:sp>
      <p:sp>
        <p:nvSpPr>
          <p:cNvPr id="144" name="Shape 144"/>
          <p:cNvSpPr/>
          <p:nvPr/>
        </p:nvSpPr>
        <p:spPr>
          <a:xfrm>
            <a:off x="6757315" y="6865228"/>
            <a:ext cx="1337526" cy="311338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Messages</a:t>
            </a:r>
          </a:p>
        </p:txBody>
      </p:sp>
      <p:sp>
        <p:nvSpPr>
          <p:cNvPr id="145" name="Shape 145"/>
          <p:cNvSpPr/>
          <p:nvPr/>
        </p:nvSpPr>
        <p:spPr>
          <a:xfrm>
            <a:off x="6757315" y="7237465"/>
            <a:ext cx="1337526" cy="317587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Types</a:t>
            </a:r>
          </a:p>
        </p:txBody>
      </p:sp>
      <p:sp>
        <p:nvSpPr>
          <p:cNvPr id="146" name="Shape 146"/>
          <p:cNvSpPr/>
          <p:nvPr/>
        </p:nvSpPr>
        <p:spPr>
          <a:xfrm>
            <a:off x="6757315" y="7612827"/>
            <a:ext cx="1337526" cy="317586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Configuration Keys</a:t>
            </a:r>
          </a:p>
        </p:txBody>
      </p:sp>
      <p:sp>
        <p:nvSpPr>
          <p:cNvPr id="147" name="Shape 147"/>
          <p:cNvSpPr/>
          <p:nvPr/>
        </p:nvSpPr>
        <p:spPr>
          <a:xfrm>
            <a:off x="8158924" y="6865228"/>
            <a:ext cx="1337526" cy="311338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Messages</a:t>
            </a:r>
          </a:p>
        </p:txBody>
      </p:sp>
      <p:sp>
        <p:nvSpPr>
          <p:cNvPr id="148" name="Shape 148"/>
          <p:cNvSpPr/>
          <p:nvPr/>
        </p:nvSpPr>
        <p:spPr>
          <a:xfrm>
            <a:off x="8158924" y="7237465"/>
            <a:ext cx="1337526" cy="317587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Types</a:t>
            </a:r>
          </a:p>
        </p:txBody>
      </p:sp>
      <p:sp>
        <p:nvSpPr>
          <p:cNvPr id="149" name="Shape 149"/>
          <p:cNvSpPr/>
          <p:nvPr/>
        </p:nvSpPr>
        <p:spPr>
          <a:xfrm>
            <a:off x="8158924" y="7612827"/>
            <a:ext cx="1337526" cy="317586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Configuration Keys</a:t>
            </a:r>
          </a:p>
        </p:txBody>
      </p:sp>
      <p:sp>
        <p:nvSpPr>
          <p:cNvPr id="150" name="Shape 150"/>
          <p:cNvSpPr/>
          <p:nvPr/>
        </p:nvSpPr>
        <p:spPr>
          <a:xfrm>
            <a:off x="9560533" y="6865228"/>
            <a:ext cx="1337526" cy="311338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Messages</a:t>
            </a:r>
          </a:p>
        </p:txBody>
      </p:sp>
      <p:sp>
        <p:nvSpPr>
          <p:cNvPr id="151" name="Shape 151"/>
          <p:cNvSpPr/>
          <p:nvPr/>
        </p:nvSpPr>
        <p:spPr>
          <a:xfrm>
            <a:off x="9560533" y="7237465"/>
            <a:ext cx="1337526" cy="317587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Types</a:t>
            </a:r>
          </a:p>
        </p:txBody>
      </p:sp>
      <p:sp>
        <p:nvSpPr>
          <p:cNvPr id="152" name="Shape 152"/>
          <p:cNvSpPr/>
          <p:nvPr/>
        </p:nvSpPr>
        <p:spPr>
          <a:xfrm>
            <a:off x="9560533" y="7612827"/>
            <a:ext cx="1337526" cy="317586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Configuration Keys</a:t>
            </a:r>
          </a:p>
        </p:txBody>
      </p:sp>
      <p:sp>
        <p:nvSpPr>
          <p:cNvPr id="153" name="Shape 153"/>
          <p:cNvSpPr/>
          <p:nvPr/>
        </p:nvSpPr>
        <p:spPr>
          <a:xfrm>
            <a:off x="10962142" y="6865228"/>
            <a:ext cx="1337526" cy="311338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Messages</a:t>
            </a:r>
          </a:p>
        </p:txBody>
      </p:sp>
      <p:sp>
        <p:nvSpPr>
          <p:cNvPr id="154" name="Shape 154"/>
          <p:cNvSpPr/>
          <p:nvPr/>
        </p:nvSpPr>
        <p:spPr>
          <a:xfrm>
            <a:off x="10962142" y="7237465"/>
            <a:ext cx="1337526" cy="317587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Types</a:t>
            </a:r>
          </a:p>
        </p:txBody>
      </p:sp>
      <p:sp>
        <p:nvSpPr>
          <p:cNvPr id="155" name="Shape 155"/>
          <p:cNvSpPr/>
          <p:nvPr/>
        </p:nvSpPr>
        <p:spPr>
          <a:xfrm>
            <a:off x="10962142" y="7612827"/>
            <a:ext cx="1337526" cy="317586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Configuration Keys</a:t>
            </a:r>
          </a:p>
        </p:txBody>
      </p:sp>
      <p:sp>
        <p:nvSpPr>
          <p:cNvPr id="156" name="Shape 156"/>
          <p:cNvSpPr/>
          <p:nvPr/>
        </p:nvSpPr>
        <p:spPr>
          <a:xfrm>
            <a:off x="1901634" y="7392189"/>
            <a:ext cx="610060" cy="188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/>
            </a:lvl1pPr>
          </a:lstStyle>
          <a:p>
            <a:pPr/>
            <a:r>
              <a:t>transport protocols</a:t>
            </a:r>
          </a:p>
        </p:txBody>
      </p:sp>
      <p:sp>
        <p:nvSpPr>
          <p:cNvPr id="157" name="Shape 157"/>
          <p:cNvSpPr/>
          <p:nvPr/>
        </p:nvSpPr>
        <p:spPr>
          <a:xfrm>
            <a:off x="2558683" y="8162442"/>
            <a:ext cx="4805320" cy="342225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SOAP</a:t>
            </a:r>
          </a:p>
        </p:txBody>
      </p:sp>
      <p:sp>
        <p:nvSpPr>
          <p:cNvPr id="158" name="Shape 158"/>
          <p:cNvSpPr/>
          <p:nvPr/>
        </p:nvSpPr>
        <p:spPr>
          <a:xfrm>
            <a:off x="7481885" y="8162442"/>
            <a:ext cx="4805320" cy="342225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JSON over web sockets</a:t>
            </a:r>
          </a:p>
        </p:txBody>
      </p:sp>
      <p:sp>
        <p:nvSpPr>
          <p:cNvPr id="159" name="Shape 159"/>
          <p:cNvSpPr/>
          <p:nvPr/>
        </p:nvSpPr>
        <p:spPr>
          <a:xfrm>
            <a:off x="12275218" y="8068336"/>
            <a:ext cx="610060" cy="474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/>
            </a:lvl1pPr>
          </a:lstStyle>
          <a:p>
            <a:pPr/>
            <a:r>
              <a:t>etc.</a:t>
            </a:r>
          </a:p>
        </p:txBody>
      </p:sp>
      <p:sp>
        <p:nvSpPr>
          <p:cNvPr id="160" name="Shape 160"/>
          <p:cNvSpPr/>
          <p:nvPr/>
        </p:nvSpPr>
        <p:spPr>
          <a:xfrm>
            <a:off x="12275218" y="2277648"/>
            <a:ext cx="610060" cy="474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/>
            </a:lvl1pPr>
          </a:lstStyle>
          <a:p>
            <a:pPr/>
            <a:r>
              <a:t>etc.</a:t>
            </a:r>
          </a:p>
        </p:txBody>
      </p:sp>
      <p:sp>
        <p:nvSpPr>
          <p:cNvPr id="161" name="Shape 161"/>
          <p:cNvSpPr/>
          <p:nvPr/>
        </p:nvSpPr>
        <p:spPr>
          <a:xfrm>
            <a:off x="12275218" y="1691059"/>
            <a:ext cx="610060" cy="474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/>
            </a:lvl1pPr>
          </a:lstStyle>
          <a:p>
            <a:pPr/>
            <a:r>
              <a:t>etc.</a:t>
            </a:r>
          </a:p>
        </p:txBody>
      </p:sp>
      <p:grpSp>
        <p:nvGrpSpPr>
          <p:cNvPr id="178" name="Group 178"/>
          <p:cNvGrpSpPr/>
          <p:nvPr/>
        </p:nvGrpSpPr>
        <p:grpSpPr>
          <a:xfrm>
            <a:off x="2558683" y="2789925"/>
            <a:ext cx="1337525" cy="4017165"/>
            <a:chOff x="0" y="0"/>
            <a:chExt cx="1337524" cy="4017164"/>
          </a:xfrm>
        </p:grpSpPr>
        <p:sp>
          <p:nvSpPr>
            <p:cNvPr id="162" name="Shape 162"/>
            <p:cNvSpPr/>
            <p:nvPr/>
          </p:nvSpPr>
          <p:spPr>
            <a:xfrm>
              <a:off x="191797" y="277626"/>
              <a:ext cx="953931" cy="244059"/>
            </a:xfrm>
            <a:prstGeom prst="rect">
              <a:avLst/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 sz="700"/>
              </a:lvl1pPr>
            </a:lstStyle>
            <a:p>
              <a:pPr/>
              <a:r>
                <a:t>ID</a:t>
              </a:r>
            </a:p>
          </p:txBody>
        </p:sp>
        <p:grpSp>
          <p:nvGrpSpPr>
            <p:cNvPr id="177" name="Group 177"/>
            <p:cNvGrpSpPr/>
            <p:nvPr/>
          </p:nvGrpSpPr>
          <p:grpSpPr>
            <a:xfrm>
              <a:off x="0" y="0"/>
              <a:ext cx="1337525" cy="4017165"/>
              <a:chOff x="0" y="0"/>
              <a:chExt cx="1337524" cy="4017164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0" y="0"/>
                <a:ext cx="1337525" cy="4017165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b="1" sz="9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Use case</a:t>
                </a: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191797" y="562574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Description</a:t>
                </a: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191797" y="847523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Objective</a:t>
                </a: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191797" y="1132472"/>
                <a:ext cx="953931" cy="244059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Actors</a:t>
                </a: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191797" y="1417420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Scenario</a:t>
                </a: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191797" y="1702369"/>
                <a:ext cx="953931" cy="244059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Prerequisites</a:t>
                </a: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191797" y="1987317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Postconditions</a:t>
                </a: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191797" y="2272266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Sequence diagram</a:t>
                </a: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191797" y="2557215"/>
                <a:ext cx="953931" cy="244059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Error Handling</a:t>
                </a:r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191797" y="2842163"/>
                <a:ext cx="953931" cy="1081045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Requirements</a:t>
                </a:r>
              </a:p>
            </p:txBody>
          </p:sp>
          <p:grpSp>
            <p:nvGrpSpPr>
              <p:cNvPr id="176" name="Group 176"/>
              <p:cNvGrpSpPr/>
              <p:nvPr/>
            </p:nvGrpSpPr>
            <p:grpSpPr>
              <a:xfrm>
                <a:off x="329934" y="3079844"/>
                <a:ext cx="710542" cy="728201"/>
                <a:chOff x="0" y="0"/>
                <a:chExt cx="710540" cy="728199"/>
              </a:xfrm>
            </p:grpSpPr>
            <p:sp>
              <p:nvSpPr>
                <p:cNvPr id="173" name="Shape 173"/>
                <p:cNvSpPr/>
                <p:nvPr/>
              </p:nvSpPr>
              <p:spPr>
                <a:xfrm>
                  <a:off x="0" y="0"/>
                  <a:ext cx="710541" cy="203422"/>
                </a:xfrm>
                <a:prstGeom prst="rect">
                  <a:avLst/>
                </a:prstGeom>
                <a:noFill/>
                <a:ln w="127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i="1" sz="600"/>
                  </a:lvl1pPr>
                </a:lstStyle>
                <a:p>
                  <a:pPr/>
                  <a:r>
                    <a:t>Functional</a:t>
                  </a:r>
                </a:p>
              </p:txBody>
            </p:sp>
            <p:sp>
              <p:nvSpPr>
                <p:cNvPr id="174" name="Shape 174"/>
                <p:cNvSpPr/>
                <p:nvPr/>
              </p:nvSpPr>
              <p:spPr>
                <a:xfrm>
                  <a:off x="0" y="262389"/>
                  <a:ext cx="710541" cy="203422"/>
                </a:xfrm>
                <a:prstGeom prst="rect">
                  <a:avLst/>
                </a:prstGeom>
                <a:noFill/>
                <a:ln w="127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i="1" sz="600"/>
                  </a:lvl1pPr>
                </a:lstStyle>
                <a:p>
                  <a:pPr/>
                  <a:r>
                    <a:t>Non functional</a:t>
                  </a:r>
                </a:p>
              </p:txBody>
            </p:sp>
            <p:sp>
              <p:nvSpPr>
                <p:cNvPr id="175" name="Shape 175"/>
                <p:cNvSpPr/>
                <p:nvPr/>
              </p:nvSpPr>
              <p:spPr>
                <a:xfrm>
                  <a:off x="0" y="524778"/>
                  <a:ext cx="710541" cy="203422"/>
                </a:xfrm>
                <a:prstGeom prst="rect">
                  <a:avLst/>
                </a:prstGeom>
                <a:noFill/>
                <a:ln w="127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i="1" sz="600"/>
                  </a:lvl1pPr>
                </a:lstStyle>
                <a:p>
                  <a:pPr/>
                  <a:r>
                    <a:t>Constraint</a:t>
                  </a:r>
                </a:p>
              </p:txBody>
            </p:sp>
          </p:grpSp>
        </p:grpSp>
      </p:grpSp>
      <p:grpSp>
        <p:nvGrpSpPr>
          <p:cNvPr id="195" name="Group 195"/>
          <p:cNvGrpSpPr/>
          <p:nvPr/>
        </p:nvGrpSpPr>
        <p:grpSpPr>
          <a:xfrm>
            <a:off x="3963532" y="2789925"/>
            <a:ext cx="1337526" cy="4017165"/>
            <a:chOff x="0" y="0"/>
            <a:chExt cx="1337524" cy="4017164"/>
          </a:xfrm>
        </p:grpSpPr>
        <p:sp>
          <p:nvSpPr>
            <p:cNvPr id="179" name="Shape 179"/>
            <p:cNvSpPr/>
            <p:nvPr/>
          </p:nvSpPr>
          <p:spPr>
            <a:xfrm>
              <a:off x="191797" y="277626"/>
              <a:ext cx="953931" cy="244059"/>
            </a:xfrm>
            <a:prstGeom prst="rect">
              <a:avLst/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 sz="700"/>
              </a:lvl1pPr>
            </a:lstStyle>
            <a:p>
              <a:pPr/>
              <a:r>
                <a:t>ID</a:t>
              </a:r>
            </a:p>
          </p:txBody>
        </p:sp>
        <p:grpSp>
          <p:nvGrpSpPr>
            <p:cNvPr id="194" name="Group 194"/>
            <p:cNvGrpSpPr/>
            <p:nvPr/>
          </p:nvGrpSpPr>
          <p:grpSpPr>
            <a:xfrm>
              <a:off x="0" y="0"/>
              <a:ext cx="1337525" cy="4017165"/>
              <a:chOff x="0" y="0"/>
              <a:chExt cx="1337524" cy="4017164"/>
            </a:xfrm>
          </p:grpSpPr>
          <p:sp>
            <p:nvSpPr>
              <p:cNvPr id="180" name="Shape 180"/>
              <p:cNvSpPr/>
              <p:nvPr/>
            </p:nvSpPr>
            <p:spPr>
              <a:xfrm>
                <a:off x="0" y="0"/>
                <a:ext cx="1337525" cy="4017165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b="1" sz="9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Use case</a:t>
                </a: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191797" y="562574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Description</a:t>
                </a: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191797" y="847523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Objective</a:t>
                </a: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191797" y="1132472"/>
                <a:ext cx="953931" cy="244059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Actors</a:t>
                </a: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191797" y="1417420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Scenario</a:t>
                </a: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191797" y="1702369"/>
                <a:ext cx="953931" cy="244059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Prerequisites</a:t>
                </a: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191797" y="1987317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Postconditions</a:t>
                </a: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191797" y="2272266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Sequence diagram</a:t>
                </a: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191797" y="2557215"/>
                <a:ext cx="953931" cy="244059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Error Handling</a:t>
                </a: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191797" y="2842163"/>
                <a:ext cx="953931" cy="1081045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Requirements</a:t>
                </a:r>
              </a:p>
            </p:txBody>
          </p:sp>
          <p:grpSp>
            <p:nvGrpSpPr>
              <p:cNvPr id="193" name="Group 193"/>
              <p:cNvGrpSpPr/>
              <p:nvPr/>
            </p:nvGrpSpPr>
            <p:grpSpPr>
              <a:xfrm>
                <a:off x="329934" y="3079844"/>
                <a:ext cx="710542" cy="728201"/>
                <a:chOff x="0" y="0"/>
                <a:chExt cx="710540" cy="728199"/>
              </a:xfrm>
            </p:grpSpPr>
            <p:sp>
              <p:nvSpPr>
                <p:cNvPr id="190" name="Shape 190"/>
                <p:cNvSpPr/>
                <p:nvPr/>
              </p:nvSpPr>
              <p:spPr>
                <a:xfrm>
                  <a:off x="0" y="0"/>
                  <a:ext cx="710541" cy="203422"/>
                </a:xfrm>
                <a:prstGeom prst="rect">
                  <a:avLst/>
                </a:prstGeom>
                <a:noFill/>
                <a:ln w="127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i="1" sz="600"/>
                  </a:lvl1pPr>
                </a:lstStyle>
                <a:p>
                  <a:pPr/>
                  <a:r>
                    <a:t>Functional</a:t>
                  </a:r>
                </a:p>
              </p:txBody>
            </p:sp>
            <p:sp>
              <p:nvSpPr>
                <p:cNvPr id="191" name="Shape 191"/>
                <p:cNvSpPr/>
                <p:nvPr/>
              </p:nvSpPr>
              <p:spPr>
                <a:xfrm>
                  <a:off x="0" y="262389"/>
                  <a:ext cx="710541" cy="203422"/>
                </a:xfrm>
                <a:prstGeom prst="rect">
                  <a:avLst/>
                </a:prstGeom>
                <a:noFill/>
                <a:ln w="127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i="1" sz="600"/>
                  </a:lvl1pPr>
                </a:lstStyle>
                <a:p>
                  <a:pPr/>
                  <a:r>
                    <a:t>Non functional</a:t>
                  </a:r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>
                  <a:off x="0" y="524778"/>
                  <a:ext cx="710541" cy="203422"/>
                </a:xfrm>
                <a:prstGeom prst="rect">
                  <a:avLst/>
                </a:prstGeom>
                <a:noFill/>
                <a:ln w="127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i="1" sz="600"/>
                  </a:lvl1pPr>
                </a:lstStyle>
                <a:p>
                  <a:pPr/>
                  <a:r>
                    <a:t>Constraint</a:t>
                  </a:r>
                </a:p>
              </p:txBody>
            </p:sp>
          </p:grpSp>
        </p:grpSp>
      </p:grpSp>
      <p:grpSp>
        <p:nvGrpSpPr>
          <p:cNvPr id="212" name="Group 212"/>
          <p:cNvGrpSpPr/>
          <p:nvPr/>
        </p:nvGrpSpPr>
        <p:grpSpPr>
          <a:xfrm>
            <a:off x="5352863" y="2789925"/>
            <a:ext cx="1337526" cy="4017165"/>
            <a:chOff x="0" y="0"/>
            <a:chExt cx="1337524" cy="4017164"/>
          </a:xfrm>
        </p:grpSpPr>
        <p:sp>
          <p:nvSpPr>
            <p:cNvPr id="196" name="Shape 196"/>
            <p:cNvSpPr/>
            <p:nvPr/>
          </p:nvSpPr>
          <p:spPr>
            <a:xfrm>
              <a:off x="191797" y="277626"/>
              <a:ext cx="953931" cy="244059"/>
            </a:xfrm>
            <a:prstGeom prst="rect">
              <a:avLst/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 sz="700"/>
              </a:lvl1pPr>
            </a:lstStyle>
            <a:p>
              <a:pPr/>
              <a:r>
                <a:t>ID</a:t>
              </a:r>
            </a:p>
          </p:txBody>
        </p:sp>
        <p:grpSp>
          <p:nvGrpSpPr>
            <p:cNvPr id="211" name="Group 211"/>
            <p:cNvGrpSpPr/>
            <p:nvPr/>
          </p:nvGrpSpPr>
          <p:grpSpPr>
            <a:xfrm>
              <a:off x="0" y="0"/>
              <a:ext cx="1337525" cy="4017165"/>
              <a:chOff x="0" y="0"/>
              <a:chExt cx="1337524" cy="4017164"/>
            </a:xfrm>
          </p:grpSpPr>
          <p:sp>
            <p:nvSpPr>
              <p:cNvPr id="197" name="Shape 197"/>
              <p:cNvSpPr/>
              <p:nvPr/>
            </p:nvSpPr>
            <p:spPr>
              <a:xfrm>
                <a:off x="0" y="0"/>
                <a:ext cx="1337525" cy="4017165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b="1" sz="9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Use case</a:t>
                </a: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191797" y="562574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Description</a:t>
                </a: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191797" y="847523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Objective</a:t>
                </a: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191797" y="1132472"/>
                <a:ext cx="953931" cy="244059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Actors</a:t>
                </a:r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191797" y="1417420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Scenario</a:t>
                </a: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191797" y="1702369"/>
                <a:ext cx="953931" cy="244059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Prerequisites</a:t>
                </a: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191797" y="1987317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Postconditions</a:t>
                </a: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191797" y="2272266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Sequence diagram</a:t>
                </a: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191797" y="2557215"/>
                <a:ext cx="953931" cy="244059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Error Handling</a:t>
                </a: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191797" y="2842163"/>
                <a:ext cx="953931" cy="1081045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Requirements</a:t>
                </a:r>
              </a:p>
            </p:txBody>
          </p:sp>
          <p:grpSp>
            <p:nvGrpSpPr>
              <p:cNvPr id="210" name="Group 210"/>
              <p:cNvGrpSpPr/>
              <p:nvPr/>
            </p:nvGrpSpPr>
            <p:grpSpPr>
              <a:xfrm>
                <a:off x="329934" y="3079844"/>
                <a:ext cx="710542" cy="728201"/>
                <a:chOff x="0" y="0"/>
                <a:chExt cx="710540" cy="728199"/>
              </a:xfrm>
            </p:grpSpPr>
            <p:sp>
              <p:nvSpPr>
                <p:cNvPr id="207" name="Shape 207"/>
                <p:cNvSpPr/>
                <p:nvPr/>
              </p:nvSpPr>
              <p:spPr>
                <a:xfrm>
                  <a:off x="0" y="0"/>
                  <a:ext cx="710541" cy="203422"/>
                </a:xfrm>
                <a:prstGeom prst="rect">
                  <a:avLst/>
                </a:prstGeom>
                <a:noFill/>
                <a:ln w="127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i="1" sz="600"/>
                  </a:lvl1pPr>
                </a:lstStyle>
                <a:p>
                  <a:pPr/>
                  <a:r>
                    <a:t>Functional</a:t>
                  </a:r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0" y="262389"/>
                  <a:ext cx="710541" cy="203422"/>
                </a:xfrm>
                <a:prstGeom prst="rect">
                  <a:avLst/>
                </a:prstGeom>
                <a:noFill/>
                <a:ln w="127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i="1" sz="600"/>
                  </a:lvl1pPr>
                </a:lstStyle>
                <a:p>
                  <a:pPr/>
                  <a:r>
                    <a:t>Non functional</a:t>
                  </a:r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0" y="524778"/>
                  <a:ext cx="710541" cy="203422"/>
                </a:xfrm>
                <a:prstGeom prst="rect">
                  <a:avLst/>
                </a:prstGeom>
                <a:noFill/>
                <a:ln w="127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i="1" sz="600"/>
                  </a:lvl1pPr>
                </a:lstStyle>
                <a:p>
                  <a:pPr/>
                  <a:r>
                    <a:t>Constraint</a:t>
                  </a:r>
                </a:p>
              </p:txBody>
            </p:sp>
          </p:grpSp>
        </p:grpSp>
      </p:grpSp>
      <p:grpSp>
        <p:nvGrpSpPr>
          <p:cNvPr id="229" name="Group 229"/>
          <p:cNvGrpSpPr/>
          <p:nvPr/>
        </p:nvGrpSpPr>
        <p:grpSpPr>
          <a:xfrm>
            <a:off x="6751363" y="2789925"/>
            <a:ext cx="1337526" cy="4017165"/>
            <a:chOff x="0" y="0"/>
            <a:chExt cx="1337524" cy="4017164"/>
          </a:xfrm>
        </p:grpSpPr>
        <p:sp>
          <p:nvSpPr>
            <p:cNvPr id="213" name="Shape 213"/>
            <p:cNvSpPr/>
            <p:nvPr/>
          </p:nvSpPr>
          <p:spPr>
            <a:xfrm>
              <a:off x="191797" y="277626"/>
              <a:ext cx="953931" cy="244059"/>
            </a:xfrm>
            <a:prstGeom prst="rect">
              <a:avLst/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 sz="700"/>
              </a:lvl1pPr>
            </a:lstStyle>
            <a:p>
              <a:pPr/>
              <a:r>
                <a:t>ID</a:t>
              </a:r>
            </a:p>
          </p:txBody>
        </p:sp>
        <p:grpSp>
          <p:nvGrpSpPr>
            <p:cNvPr id="228" name="Group 228"/>
            <p:cNvGrpSpPr/>
            <p:nvPr/>
          </p:nvGrpSpPr>
          <p:grpSpPr>
            <a:xfrm>
              <a:off x="0" y="0"/>
              <a:ext cx="1337525" cy="4017165"/>
              <a:chOff x="0" y="0"/>
              <a:chExt cx="1337524" cy="4017164"/>
            </a:xfrm>
          </p:grpSpPr>
          <p:sp>
            <p:nvSpPr>
              <p:cNvPr id="214" name="Shape 214"/>
              <p:cNvSpPr/>
              <p:nvPr/>
            </p:nvSpPr>
            <p:spPr>
              <a:xfrm>
                <a:off x="0" y="0"/>
                <a:ext cx="1337525" cy="4017165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b="1" sz="9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Use case</a:t>
                </a:r>
              </a:p>
            </p:txBody>
          </p:sp>
          <p:sp>
            <p:nvSpPr>
              <p:cNvPr id="215" name="Shape 215"/>
              <p:cNvSpPr/>
              <p:nvPr/>
            </p:nvSpPr>
            <p:spPr>
              <a:xfrm>
                <a:off x="191797" y="562574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Description</a:t>
                </a:r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191797" y="847523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Objective</a:t>
                </a: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191797" y="1132472"/>
                <a:ext cx="953931" cy="244059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Actors</a:t>
                </a: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191797" y="1417420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Scenario</a:t>
                </a: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191797" y="1702369"/>
                <a:ext cx="953931" cy="244059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Prerequisites</a:t>
                </a: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191797" y="1987317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Postconditions</a:t>
                </a:r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191797" y="2272266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Sequence diagram</a:t>
                </a:r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191797" y="2557215"/>
                <a:ext cx="953931" cy="244059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Error Handling</a:t>
                </a:r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191797" y="2842163"/>
                <a:ext cx="953931" cy="1081045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Requirements</a:t>
                </a:r>
              </a:p>
            </p:txBody>
          </p:sp>
          <p:grpSp>
            <p:nvGrpSpPr>
              <p:cNvPr id="227" name="Group 227"/>
              <p:cNvGrpSpPr/>
              <p:nvPr/>
            </p:nvGrpSpPr>
            <p:grpSpPr>
              <a:xfrm>
                <a:off x="329934" y="3079844"/>
                <a:ext cx="710542" cy="728201"/>
                <a:chOff x="0" y="0"/>
                <a:chExt cx="710540" cy="728199"/>
              </a:xfrm>
            </p:grpSpPr>
            <p:sp>
              <p:nvSpPr>
                <p:cNvPr id="224" name="Shape 224"/>
                <p:cNvSpPr/>
                <p:nvPr/>
              </p:nvSpPr>
              <p:spPr>
                <a:xfrm>
                  <a:off x="0" y="0"/>
                  <a:ext cx="710541" cy="203422"/>
                </a:xfrm>
                <a:prstGeom prst="rect">
                  <a:avLst/>
                </a:prstGeom>
                <a:noFill/>
                <a:ln w="127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i="1" sz="600"/>
                  </a:lvl1pPr>
                </a:lstStyle>
                <a:p>
                  <a:pPr/>
                  <a:r>
                    <a:t>Functional</a:t>
                  </a:r>
                </a:p>
              </p:txBody>
            </p:sp>
            <p:sp>
              <p:nvSpPr>
                <p:cNvPr id="225" name="Shape 225"/>
                <p:cNvSpPr/>
                <p:nvPr/>
              </p:nvSpPr>
              <p:spPr>
                <a:xfrm>
                  <a:off x="0" y="262389"/>
                  <a:ext cx="710541" cy="203422"/>
                </a:xfrm>
                <a:prstGeom prst="rect">
                  <a:avLst/>
                </a:prstGeom>
                <a:noFill/>
                <a:ln w="127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i="1" sz="600"/>
                  </a:lvl1pPr>
                </a:lstStyle>
                <a:p>
                  <a:pPr/>
                  <a:r>
                    <a:t>Non functional</a:t>
                  </a:r>
                </a:p>
              </p:txBody>
            </p:sp>
            <p:sp>
              <p:nvSpPr>
                <p:cNvPr id="226" name="Shape 226"/>
                <p:cNvSpPr/>
                <p:nvPr/>
              </p:nvSpPr>
              <p:spPr>
                <a:xfrm>
                  <a:off x="0" y="524778"/>
                  <a:ext cx="710541" cy="203422"/>
                </a:xfrm>
                <a:prstGeom prst="rect">
                  <a:avLst/>
                </a:prstGeom>
                <a:noFill/>
                <a:ln w="127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i="1" sz="600"/>
                  </a:lvl1pPr>
                </a:lstStyle>
                <a:p>
                  <a:pPr/>
                  <a:r>
                    <a:t>Constraint</a:t>
                  </a:r>
                </a:p>
              </p:txBody>
            </p:sp>
          </p:grpSp>
        </p:grpSp>
      </p:grpSp>
      <p:grpSp>
        <p:nvGrpSpPr>
          <p:cNvPr id="246" name="Group 246"/>
          <p:cNvGrpSpPr/>
          <p:nvPr/>
        </p:nvGrpSpPr>
        <p:grpSpPr>
          <a:xfrm>
            <a:off x="8152679" y="2789925"/>
            <a:ext cx="1337526" cy="4017165"/>
            <a:chOff x="0" y="0"/>
            <a:chExt cx="1337524" cy="4017164"/>
          </a:xfrm>
        </p:grpSpPr>
        <p:sp>
          <p:nvSpPr>
            <p:cNvPr id="230" name="Shape 230"/>
            <p:cNvSpPr/>
            <p:nvPr/>
          </p:nvSpPr>
          <p:spPr>
            <a:xfrm>
              <a:off x="191797" y="277626"/>
              <a:ext cx="953931" cy="244059"/>
            </a:xfrm>
            <a:prstGeom prst="rect">
              <a:avLst/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 sz="700"/>
              </a:lvl1pPr>
            </a:lstStyle>
            <a:p>
              <a:pPr/>
              <a:r>
                <a:t>ID</a:t>
              </a:r>
            </a:p>
          </p:txBody>
        </p:sp>
        <p:grpSp>
          <p:nvGrpSpPr>
            <p:cNvPr id="245" name="Group 245"/>
            <p:cNvGrpSpPr/>
            <p:nvPr/>
          </p:nvGrpSpPr>
          <p:grpSpPr>
            <a:xfrm>
              <a:off x="0" y="0"/>
              <a:ext cx="1337525" cy="4017165"/>
              <a:chOff x="0" y="0"/>
              <a:chExt cx="1337524" cy="4017164"/>
            </a:xfrm>
          </p:grpSpPr>
          <p:sp>
            <p:nvSpPr>
              <p:cNvPr id="231" name="Shape 231"/>
              <p:cNvSpPr/>
              <p:nvPr/>
            </p:nvSpPr>
            <p:spPr>
              <a:xfrm>
                <a:off x="0" y="0"/>
                <a:ext cx="1337525" cy="4017165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b="1" sz="9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Use case</a:t>
                </a: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191797" y="562574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Description</a:t>
                </a: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191797" y="847523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Objective</a:t>
                </a: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191797" y="1132472"/>
                <a:ext cx="953931" cy="244059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Actors</a:t>
                </a: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191797" y="1417420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Scenario</a:t>
                </a: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191797" y="1702369"/>
                <a:ext cx="953931" cy="244059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Prerequisites</a:t>
                </a: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191797" y="1987317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Postconditions</a:t>
                </a: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191797" y="2272266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Sequence diagram</a:t>
                </a: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191797" y="2557215"/>
                <a:ext cx="953931" cy="244059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Error Handling</a:t>
                </a:r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191797" y="2842163"/>
                <a:ext cx="953931" cy="1081045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Requirements</a:t>
                </a:r>
              </a:p>
            </p:txBody>
          </p:sp>
          <p:grpSp>
            <p:nvGrpSpPr>
              <p:cNvPr id="244" name="Group 244"/>
              <p:cNvGrpSpPr/>
              <p:nvPr/>
            </p:nvGrpSpPr>
            <p:grpSpPr>
              <a:xfrm>
                <a:off x="329934" y="3079844"/>
                <a:ext cx="710542" cy="728201"/>
                <a:chOff x="0" y="0"/>
                <a:chExt cx="710540" cy="728199"/>
              </a:xfrm>
            </p:grpSpPr>
            <p:sp>
              <p:nvSpPr>
                <p:cNvPr id="241" name="Shape 241"/>
                <p:cNvSpPr/>
                <p:nvPr/>
              </p:nvSpPr>
              <p:spPr>
                <a:xfrm>
                  <a:off x="0" y="0"/>
                  <a:ext cx="710541" cy="203422"/>
                </a:xfrm>
                <a:prstGeom prst="rect">
                  <a:avLst/>
                </a:prstGeom>
                <a:noFill/>
                <a:ln w="127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i="1" sz="600"/>
                  </a:lvl1pPr>
                </a:lstStyle>
                <a:p>
                  <a:pPr/>
                  <a:r>
                    <a:t>Functional</a:t>
                  </a:r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>
                  <a:off x="0" y="262389"/>
                  <a:ext cx="710541" cy="203422"/>
                </a:xfrm>
                <a:prstGeom prst="rect">
                  <a:avLst/>
                </a:prstGeom>
                <a:noFill/>
                <a:ln w="127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i="1" sz="600"/>
                  </a:lvl1pPr>
                </a:lstStyle>
                <a:p>
                  <a:pPr/>
                  <a:r>
                    <a:t>Non functional</a:t>
                  </a:r>
                </a:p>
              </p:txBody>
            </p:sp>
            <p:sp>
              <p:nvSpPr>
                <p:cNvPr id="243" name="Shape 243"/>
                <p:cNvSpPr/>
                <p:nvPr/>
              </p:nvSpPr>
              <p:spPr>
                <a:xfrm>
                  <a:off x="0" y="524778"/>
                  <a:ext cx="710541" cy="203422"/>
                </a:xfrm>
                <a:prstGeom prst="rect">
                  <a:avLst/>
                </a:prstGeom>
                <a:noFill/>
                <a:ln w="127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i="1" sz="600"/>
                  </a:lvl1pPr>
                </a:lstStyle>
                <a:p>
                  <a:pPr/>
                  <a:r>
                    <a:t>Constraint</a:t>
                  </a:r>
                </a:p>
              </p:txBody>
            </p:sp>
          </p:grpSp>
        </p:grpSp>
      </p:grpSp>
      <p:grpSp>
        <p:nvGrpSpPr>
          <p:cNvPr id="263" name="Group 263"/>
          <p:cNvGrpSpPr/>
          <p:nvPr/>
        </p:nvGrpSpPr>
        <p:grpSpPr>
          <a:xfrm>
            <a:off x="9551179" y="2789925"/>
            <a:ext cx="1337526" cy="4017165"/>
            <a:chOff x="0" y="0"/>
            <a:chExt cx="1337524" cy="4017164"/>
          </a:xfrm>
        </p:grpSpPr>
        <p:sp>
          <p:nvSpPr>
            <p:cNvPr id="247" name="Shape 247"/>
            <p:cNvSpPr/>
            <p:nvPr/>
          </p:nvSpPr>
          <p:spPr>
            <a:xfrm>
              <a:off x="191797" y="277626"/>
              <a:ext cx="953931" cy="244059"/>
            </a:xfrm>
            <a:prstGeom prst="rect">
              <a:avLst/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 sz="700"/>
              </a:lvl1pPr>
            </a:lstStyle>
            <a:p>
              <a:pPr/>
              <a:r>
                <a:t>ID</a:t>
              </a:r>
            </a:p>
          </p:txBody>
        </p:sp>
        <p:grpSp>
          <p:nvGrpSpPr>
            <p:cNvPr id="262" name="Group 262"/>
            <p:cNvGrpSpPr/>
            <p:nvPr/>
          </p:nvGrpSpPr>
          <p:grpSpPr>
            <a:xfrm>
              <a:off x="0" y="0"/>
              <a:ext cx="1337525" cy="4017165"/>
              <a:chOff x="0" y="0"/>
              <a:chExt cx="1337524" cy="4017164"/>
            </a:xfrm>
          </p:grpSpPr>
          <p:sp>
            <p:nvSpPr>
              <p:cNvPr id="248" name="Shape 248"/>
              <p:cNvSpPr/>
              <p:nvPr/>
            </p:nvSpPr>
            <p:spPr>
              <a:xfrm>
                <a:off x="0" y="0"/>
                <a:ext cx="1337525" cy="4017165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b="1" sz="9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Use case</a:t>
                </a:r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191797" y="562574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Description</a:t>
                </a:r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191797" y="847523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Objective</a:t>
                </a:r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191797" y="1132472"/>
                <a:ext cx="953931" cy="244059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Actors</a:t>
                </a: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191797" y="1417420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Scenario</a:t>
                </a:r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191797" y="1702369"/>
                <a:ext cx="953931" cy="244059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Prerequisites</a:t>
                </a: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191797" y="1987317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Postconditions</a:t>
                </a: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191797" y="2272266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Sequence diagram</a:t>
                </a: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191797" y="2557215"/>
                <a:ext cx="953931" cy="244059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Error Handling</a:t>
                </a:r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191797" y="2842163"/>
                <a:ext cx="953931" cy="1081045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Requirements</a:t>
                </a:r>
              </a:p>
            </p:txBody>
          </p:sp>
          <p:grpSp>
            <p:nvGrpSpPr>
              <p:cNvPr id="261" name="Group 261"/>
              <p:cNvGrpSpPr/>
              <p:nvPr/>
            </p:nvGrpSpPr>
            <p:grpSpPr>
              <a:xfrm>
                <a:off x="329934" y="3079844"/>
                <a:ext cx="710542" cy="728201"/>
                <a:chOff x="0" y="0"/>
                <a:chExt cx="710540" cy="728199"/>
              </a:xfrm>
            </p:grpSpPr>
            <p:sp>
              <p:nvSpPr>
                <p:cNvPr id="258" name="Shape 258"/>
                <p:cNvSpPr/>
                <p:nvPr/>
              </p:nvSpPr>
              <p:spPr>
                <a:xfrm>
                  <a:off x="0" y="0"/>
                  <a:ext cx="710541" cy="203422"/>
                </a:xfrm>
                <a:prstGeom prst="rect">
                  <a:avLst/>
                </a:prstGeom>
                <a:noFill/>
                <a:ln w="127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i="1" sz="600"/>
                  </a:lvl1pPr>
                </a:lstStyle>
                <a:p>
                  <a:pPr/>
                  <a:r>
                    <a:t>Functional</a:t>
                  </a:r>
                </a:p>
              </p:txBody>
            </p:sp>
            <p:sp>
              <p:nvSpPr>
                <p:cNvPr id="259" name="Shape 259"/>
                <p:cNvSpPr/>
                <p:nvPr/>
              </p:nvSpPr>
              <p:spPr>
                <a:xfrm>
                  <a:off x="0" y="262389"/>
                  <a:ext cx="710541" cy="203422"/>
                </a:xfrm>
                <a:prstGeom prst="rect">
                  <a:avLst/>
                </a:prstGeom>
                <a:noFill/>
                <a:ln w="127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i="1" sz="600"/>
                  </a:lvl1pPr>
                </a:lstStyle>
                <a:p>
                  <a:pPr/>
                  <a:r>
                    <a:t>Non functional</a:t>
                  </a:r>
                </a:p>
              </p:txBody>
            </p:sp>
            <p:sp>
              <p:nvSpPr>
                <p:cNvPr id="260" name="Shape 260"/>
                <p:cNvSpPr/>
                <p:nvPr/>
              </p:nvSpPr>
              <p:spPr>
                <a:xfrm>
                  <a:off x="0" y="524778"/>
                  <a:ext cx="710541" cy="203422"/>
                </a:xfrm>
                <a:prstGeom prst="rect">
                  <a:avLst/>
                </a:prstGeom>
                <a:noFill/>
                <a:ln w="127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i="1" sz="600"/>
                  </a:lvl1pPr>
                </a:lstStyle>
                <a:p>
                  <a:pPr/>
                  <a:r>
                    <a:t>Constraint</a:t>
                  </a:r>
                </a:p>
              </p:txBody>
            </p:sp>
          </p:grpSp>
        </p:grpSp>
      </p:grpSp>
      <p:grpSp>
        <p:nvGrpSpPr>
          <p:cNvPr id="280" name="Group 280"/>
          <p:cNvGrpSpPr/>
          <p:nvPr/>
        </p:nvGrpSpPr>
        <p:grpSpPr>
          <a:xfrm>
            <a:off x="10949679" y="2789925"/>
            <a:ext cx="1337526" cy="4017165"/>
            <a:chOff x="0" y="0"/>
            <a:chExt cx="1337524" cy="4017164"/>
          </a:xfrm>
        </p:grpSpPr>
        <p:sp>
          <p:nvSpPr>
            <p:cNvPr id="264" name="Shape 264"/>
            <p:cNvSpPr/>
            <p:nvPr/>
          </p:nvSpPr>
          <p:spPr>
            <a:xfrm>
              <a:off x="191797" y="277626"/>
              <a:ext cx="953931" cy="244059"/>
            </a:xfrm>
            <a:prstGeom prst="rect">
              <a:avLst/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 sz="700"/>
              </a:lvl1pPr>
            </a:lstStyle>
            <a:p>
              <a:pPr/>
              <a:r>
                <a:t>ID</a:t>
              </a:r>
            </a:p>
          </p:txBody>
        </p:sp>
        <p:grpSp>
          <p:nvGrpSpPr>
            <p:cNvPr id="279" name="Group 279"/>
            <p:cNvGrpSpPr/>
            <p:nvPr/>
          </p:nvGrpSpPr>
          <p:grpSpPr>
            <a:xfrm>
              <a:off x="0" y="0"/>
              <a:ext cx="1337525" cy="4017165"/>
              <a:chOff x="0" y="0"/>
              <a:chExt cx="1337524" cy="4017164"/>
            </a:xfrm>
          </p:grpSpPr>
          <p:sp>
            <p:nvSpPr>
              <p:cNvPr id="265" name="Shape 265"/>
              <p:cNvSpPr/>
              <p:nvPr/>
            </p:nvSpPr>
            <p:spPr>
              <a:xfrm>
                <a:off x="0" y="0"/>
                <a:ext cx="1337525" cy="4017165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b="1" sz="9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Use case</a:t>
                </a:r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191797" y="562574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Description</a:t>
                </a:r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191797" y="847523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Objective</a:t>
                </a:r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191797" y="1132472"/>
                <a:ext cx="953931" cy="244059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Actors</a:t>
                </a: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191797" y="1417420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Scenario</a:t>
                </a: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191797" y="1702369"/>
                <a:ext cx="953931" cy="244059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Prerequisites</a:t>
                </a: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191797" y="1987317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Postconditions</a:t>
                </a:r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191797" y="2272266"/>
                <a:ext cx="953931" cy="244060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Sequence diagram</a:t>
                </a:r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191797" y="2557215"/>
                <a:ext cx="953931" cy="244059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Error Handling</a:t>
                </a:r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191797" y="2842163"/>
                <a:ext cx="953931" cy="1081045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i="1" sz="700"/>
                </a:lvl1pPr>
              </a:lstStyle>
              <a:p>
                <a:pPr/>
                <a:r>
                  <a:t>Requirements</a:t>
                </a:r>
              </a:p>
            </p:txBody>
          </p:sp>
          <p:grpSp>
            <p:nvGrpSpPr>
              <p:cNvPr id="278" name="Group 278"/>
              <p:cNvGrpSpPr/>
              <p:nvPr/>
            </p:nvGrpSpPr>
            <p:grpSpPr>
              <a:xfrm>
                <a:off x="329934" y="3079844"/>
                <a:ext cx="710542" cy="728201"/>
                <a:chOff x="0" y="0"/>
                <a:chExt cx="710540" cy="728199"/>
              </a:xfrm>
            </p:grpSpPr>
            <p:sp>
              <p:nvSpPr>
                <p:cNvPr id="275" name="Shape 275"/>
                <p:cNvSpPr/>
                <p:nvPr/>
              </p:nvSpPr>
              <p:spPr>
                <a:xfrm>
                  <a:off x="0" y="0"/>
                  <a:ext cx="710541" cy="203422"/>
                </a:xfrm>
                <a:prstGeom prst="rect">
                  <a:avLst/>
                </a:prstGeom>
                <a:noFill/>
                <a:ln w="127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i="1" sz="600"/>
                  </a:lvl1pPr>
                </a:lstStyle>
                <a:p>
                  <a:pPr/>
                  <a:r>
                    <a:t>Functional</a:t>
                  </a:r>
                </a:p>
              </p:txBody>
            </p:sp>
            <p:sp>
              <p:nvSpPr>
                <p:cNvPr id="276" name="Shape 276"/>
                <p:cNvSpPr/>
                <p:nvPr/>
              </p:nvSpPr>
              <p:spPr>
                <a:xfrm>
                  <a:off x="0" y="262389"/>
                  <a:ext cx="710541" cy="203422"/>
                </a:xfrm>
                <a:prstGeom prst="rect">
                  <a:avLst/>
                </a:prstGeom>
                <a:noFill/>
                <a:ln w="127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i="1" sz="600"/>
                  </a:lvl1pPr>
                </a:lstStyle>
                <a:p>
                  <a:pPr/>
                  <a:r>
                    <a:t>Non functional</a:t>
                  </a:r>
                </a:p>
              </p:txBody>
            </p:sp>
            <p:sp>
              <p:nvSpPr>
                <p:cNvPr id="277" name="Shape 277"/>
                <p:cNvSpPr/>
                <p:nvPr/>
              </p:nvSpPr>
              <p:spPr>
                <a:xfrm>
                  <a:off x="0" y="524778"/>
                  <a:ext cx="710541" cy="203422"/>
                </a:xfrm>
                <a:prstGeom prst="rect">
                  <a:avLst/>
                </a:prstGeom>
                <a:noFill/>
                <a:ln w="127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i="1" sz="600"/>
                  </a:lvl1pPr>
                </a:lstStyle>
                <a:p>
                  <a:pPr/>
                  <a:r>
                    <a:t>Constraint</a:t>
                  </a:r>
                </a:p>
              </p:txBody>
            </p:sp>
          </p:grpSp>
        </p:grpSp>
      </p:grpSp>
      <p:grpSp>
        <p:nvGrpSpPr>
          <p:cNvPr id="294" name="Group 294"/>
          <p:cNvGrpSpPr/>
          <p:nvPr/>
        </p:nvGrpSpPr>
        <p:grpSpPr>
          <a:xfrm>
            <a:off x="496794" y="2327948"/>
            <a:ext cx="1303973" cy="5079585"/>
            <a:chOff x="0" y="0"/>
            <a:chExt cx="1303972" cy="5079584"/>
          </a:xfrm>
        </p:grpSpPr>
        <p:sp>
          <p:nvSpPr>
            <p:cNvPr id="281" name="Shape 281"/>
            <p:cNvSpPr/>
            <p:nvPr/>
          </p:nvSpPr>
          <p:spPr>
            <a:xfrm>
              <a:off x="1105" y="0"/>
              <a:ext cx="1300518" cy="381238"/>
            </a:xfrm>
            <a:prstGeom prst="rect">
              <a:avLst/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cap="all" sz="9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Generic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3317" y="444826"/>
              <a:ext cx="1300518" cy="302724"/>
            </a:xfrm>
            <a:prstGeom prst="rect">
              <a:avLst/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/>
              </a:lvl1pPr>
            </a:lstStyle>
            <a:p>
              <a:pPr/>
              <a:r>
                <a:t>Introduction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3317" y="2878150"/>
              <a:ext cx="1300518" cy="302724"/>
            </a:xfrm>
            <a:prstGeom prst="rect">
              <a:avLst/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/>
              </a:lvl1pPr>
            </a:lstStyle>
            <a:p>
              <a:pPr/>
              <a:r>
                <a:t>Architecture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3317" y="1658496"/>
              <a:ext cx="1300518" cy="308799"/>
            </a:xfrm>
            <a:prstGeom prst="rect">
              <a:avLst/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/>
              </a:lvl1pPr>
            </a:lstStyle>
            <a:p>
              <a:pPr/>
              <a:r>
                <a:t>Context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3456" y="847358"/>
              <a:ext cx="1300517" cy="308798"/>
            </a:xfrm>
            <a:prstGeom prst="rect">
              <a:avLst/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/>
              </a:lvl1pPr>
            </a:lstStyle>
            <a:p>
              <a:pPr/>
              <a:r>
                <a:t>Terminology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3179" y="1252927"/>
              <a:ext cx="1300518" cy="308798"/>
            </a:xfrm>
            <a:prstGeom prst="rect">
              <a:avLst/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/>
              </a:lvl1pPr>
            </a:lstStyle>
            <a:p>
              <a:pPr/>
              <a:r>
                <a:t>Abbreviations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3317" y="2427990"/>
              <a:ext cx="1300518" cy="392087"/>
            </a:xfrm>
            <a:prstGeom prst="rect">
              <a:avLst/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/>
              </a:lvl1pPr>
            </a:lstStyle>
            <a:p>
              <a:pPr/>
              <a:r>
                <a:t>Generic requirements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0" y="4365217"/>
              <a:ext cx="1300517" cy="308799"/>
            </a:xfrm>
            <a:prstGeom prst="rect">
              <a:avLst/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/>
              </a:lvl1pPr>
            </a:lstStyle>
            <a:p>
              <a:pPr/>
              <a:r>
                <a:t>Security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0" y="4770786"/>
              <a:ext cx="1300517" cy="308799"/>
            </a:xfrm>
            <a:prstGeom prst="rect">
              <a:avLst/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/>
              </a:lvl1pPr>
            </a:lstStyle>
            <a:p>
              <a:pPr/>
              <a:r>
                <a:t>Error handling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2211" y="3959648"/>
              <a:ext cx="1300518" cy="308799"/>
            </a:xfrm>
            <a:prstGeom prst="rect">
              <a:avLst/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/>
              </a:lvl1pPr>
            </a:lstStyle>
            <a:p>
              <a:pPr/>
              <a:r>
                <a:t>Generic Data Types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3317" y="2067103"/>
              <a:ext cx="1300518" cy="302723"/>
            </a:xfrm>
            <a:prstGeom prst="rect">
              <a:avLst/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/>
              </a:lvl1pPr>
            </a:lstStyle>
            <a:p>
              <a:pPr/>
              <a:r>
                <a:t>Actors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142356" y="3599149"/>
              <a:ext cx="1161479" cy="302723"/>
            </a:xfrm>
            <a:prstGeom prst="rect">
              <a:avLst/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 sz="900"/>
              </a:lvl1pPr>
            </a:lstStyle>
            <a:p>
              <a:pPr/>
              <a:r>
                <a:t>Data Model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142356" y="3238649"/>
              <a:ext cx="1161479" cy="302724"/>
            </a:xfrm>
            <a:prstGeom prst="rect">
              <a:avLst/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 sz="900"/>
              </a:lvl1pPr>
            </a:lstStyle>
            <a:p>
              <a:pPr/>
              <a:r>
                <a:t>Information Model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9319130" y="62124"/>
            <a:ext cx="31549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Overview OCPP use cases</a:t>
            </a:r>
          </a:p>
        </p:txBody>
      </p:sp>
      <p:sp>
        <p:nvSpPr>
          <p:cNvPr id="297" name="Shape 297"/>
          <p:cNvSpPr/>
          <p:nvPr/>
        </p:nvSpPr>
        <p:spPr>
          <a:xfrm>
            <a:off x="543309" y="494033"/>
            <a:ext cx="11918182" cy="1"/>
          </a:xfrm>
          <a:prstGeom prst="line">
            <a:avLst/>
          </a:prstGeom>
          <a:ln w="12700">
            <a:solidFill>
              <a:srgbClr val="978E90">
                <a:alpha val="42242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8" name="Shape 298"/>
          <p:cNvSpPr/>
          <p:nvPr/>
        </p:nvSpPr>
        <p:spPr>
          <a:xfrm>
            <a:off x="543309" y="9368686"/>
            <a:ext cx="11918182" cy="1"/>
          </a:xfrm>
          <a:prstGeom prst="line">
            <a:avLst/>
          </a:prstGeom>
          <a:ln w="12700">
            <a:solidFill>
              <a:srgbClr val="978E90">
                <a:alpha val="42242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9" name="Shape 299"/>
          <p:cNvSpPr/>
          <p:nvPr/>
        </p:nvSpPr>
        <p:spPr>
          <a:xfrm>
            <a:off x="5824447" y="6752548"/>
            <a:ext cx="1604601" cy="470087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K. DATA TRANSFER</a:t>
            </a:r>
          </a:p>
        </p:txBody>
      </p:sp>
      <p:sp>
        <p:nvSpPr>
          <p:cNvPr id="300" name="Shape 300"/>
          <p:cNvSpPr/>
          <p:nvPr/>
        </p:nvSpPr>
        <p:spPr>
          <a:xfrm>
            <a:off x="4143997" y="6752548"/>
            <a:ext cx="1604601" cy="470087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J. DOWNLOAD FIRMWARE</a:t>
            </a:r>
          </a:p>
        </p:txBody>
      </p:sp>
      <p:sp>
        <p:nvSpPr>
          <p:cNvPr id="301" name="Shape 301"/>
          <p:cNvSpPr/>
          <p:nvPr/>
        </p:nvSpPr>
        <p:spPr>
          <a:xfrm>
            <a:off x="7502196" y="6752676"/>
            <a:ext cx="1604601" cy="470087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L. GET DIAGNOSTICS</a:t>
            </a:r>
          </a:p>
        </p:txBody>
      </p:sp>
      <p:sp>
        <p:nvSpPr>
          <p:cNvPr id="302" name="Shape 302"/>
          <p:cNvSpPr/>
          <p:nvPr/>
        </p:nvSpPr>
        <p:spPr>
          <a:xfrm>
            <a:off x="730650" y="7378517"/>
            <a:ext cx="1604600" cy="259205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Meter values</a:t>
            </a:r>
          </a:p>
        </p:txBody>
      </p:sp>
      <p:sp>
        <p:nvSpPr>
          <p:cNvPr id="303" name="Shape 303"/>
          <p:cNvSpPr/>
          <p:nvPr/>
        </p:nvSpPr>
        <p:spPr>
          <a:xfrm>
            <a:off x="730650" y="7690390"/>
            <a:ext cx="1604600" cy="259206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Heartbeat</a:t>
            </a:r>
          </a:p>
        </p:txBody>
      </p:sp>
      <p:sp>
        <p:nvSpPr>
          <p:cNvPr id="304" name="Shape 304"/>
          <p:cNvSpPr/>
          <p:nvPr/>
        </p:nvSpPr>
        <p:spPr>
          <a:xfrm>
            <a:off x="730650" y="6752676"/>
            <a:ext cx="1604600" cy="470087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cap="all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H. GENERIC</a:t>
            </a:r>
          </a:p>
        </p:txBody>
      </p:sp>
      <p:sp>
        <p:nvSpPr>
          <p:cNvPr id="305" name="Shape 305"/>
          <p:cNvSpPr/>
          <p:nvPr/>
        </p:nvSpPr>
        <p:spPr>
          <a:xfrm>
            <a:off x="8352840" y="9385778"/>
            <a:ext cx="419852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Jonel Timbergen, Robert de Leeuw - Open Charge Alliance, (c) 2016 All Rights Reserved.</a:t>
            </a:r>
          </a:p>
        </p:txBody>
      </p:sp>
      <p:sp>
        <p:nvSpPr>
          <p:cNvPr id="306" name="Shape 306"/>
          <p:cNvSpPr/>
          <p:nvPr/>
        </p:nvSpPr>
        <p:spPr>
          <a:xfrm>
            <a:off x="7502196" y="1200633"/>
            <a:ext cx="1604601" cy="259205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Reservation</a:t>
            </a:r>
          </a:p>
        </p:txBody>
      </p:sp>
      <p:sp>
        <p:nvSpPr>
          <p:cNvPr id="307" name="Shape 307"/>
          <p:cNvSpPr/>
          <p:nvPr/>
        </p:nvSpPr>
        <p:spPr>
          <a:xfrm>
            <a:off x="4143997" y="5204546"/>
            <a:ext cx="1604601" cy="259205"/>
          </a:xfrm>
          <a:prstGeom prst="rect">
            <a:avLst/>
          </a:prstGeom>
          <a:ln w="12700">
            <a:solidFill>
              <a:srgbClr val="85888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Remote Commands</a:t>
            </a:r>
          </a:p>
        </p:txBody>
      </p:sp>
      <p:sp>
        <p:nvSpPr>
          <p:cNvPr id="308" name="Shape 308"/>
          <p:cNvSpPr/>
          <p:nvPr/>
        </p:nvSpPr>
        <p:spPr>
          <a:xfrm>
            <a:off x="5824447" y="1536201"/>
            <a:ext cx="1604601" cy="407323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Send Local Authorization List</a:t>
            </a:r>
          </a:p>
        </p:txBody>
      </p:sp>
      <p:sp>
        <p:nvSpPr>
          <p:cNvPr id="309" name="Shape 309"/>
          <p:cNvSpPr/>
          <p:nvPr/>
        </p:nvSpPr>
        <p:spPr>
          <a:xfrm>
            <a:off x="2468948" y="1200633"/>
            <a:ext cx="1604600" cy="259205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Start/stop Transaction</a:t>
            </a:r>
          </a:p>
        </p:txBody>
      </p:sp>
      <p:sp>
        <p:nvSpPr>
          <p:cNvPr id="310" name="Shape 310"/>
          <p:cNvSpPr/>
          <p:nvPr/>
        </p:nvSpPr>
        <p:spPr>
          <a:xfrm>
            <a:off x="2468948" y="4915430"/>
            <a:ext cx="1604600" cy="259206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Status Notification</a:t>
            </a:r>
          </a:p>
        </p:txBody>
      </p:sp>
      <p:sp>
        <p:nvSpPr>
          <p:cNvPr id="311" name="Shape 311"/>
          <p:cNvSpPr/>
          <p:nvPr/>
        </p:nvSpPr>
        <p:spPr>
          <a:xfrm>
            <a:off x="10863867" y="1200633"/>
            <a:ext cx="1604601" cy="259205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Trigger Message</a:t>
            </a:r>
          </a:p>
        </p:txBody>
      </p:sp>
      <p:sp>
        <p:nvSpPr>
          <p:cNvPr id="312" name="Shape 312"/>
          <p:cNvSpPr/>
          <p:nvPr/>
        </p:nvSpPr>
        <p:spPr>
          <a:xfrm>
            <a:off x="4146345" y="2556786"/>
            <a:ext cx="1604601" cy="259205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Unlock Connector</a:t>
            </a:r>
          </a:p>
        </p:txBody>
      </p:sp>
      <p:sp>
        <p:nvSpPr>
          <p:cNvPr id="313" name="Shape 313"/>
          <p:cNvSpPr/>
          <p:nvPr/>
        </p:nvSpPr>
        <p:spPr>
          <a:xfrm>
            <a:off x="4306516" y="3351689"/>
            <a:ext cx="1447516" cy="407323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Unlock Connector - Without Transaction</a:t>
            </a:r>
          </a:p>
        </p:txBody>
      </p:sp>
      <p:sp>
        <p:nvSpPr>
          <p:cNvPr id="314" name="Shape 314"/>
          <p:cNvSpPr/>
          <p:nvPr/>
        </p:nvSpPr>
        <p:spPr>
          <a:xfrm>
            <a:off x="4306516" y="2882403"/>
            <a:ext cx="1447516" cy="407323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Unlock Connector - With Transaction</a:t>
            </a:r>
          </a:p>
        </p:txBody>
      </p:sp>
      <p:sp>
        <p:nvSpPr>
          <p:cNvPr id="315" name="Shape 315"/>
          <p:cNvSpPr/>
          <p:nvPr/>
        </p:nvSpPr>
        <p:spPr>
          <a:xfrm>
            <a:off x="5824447" y="1200633"/>
            <a:ext cx="1604601" cy="259205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User Authentication</a:t>
            </a:r>
          </a:p>
        </p:txBody>
      </p:sp>
      <p:sp>
        <p:nvSpPr>
          <p:cNvPr id="316" name="Shape 316"/>
          <p:cNvSpPr/>
          <p:nvPr/>
        </p:nvSpPr>
        <p:spPr>
          <a:xfrm>
            <a:off x="806627" y="3291251"/>
            <a:ext cx="1604601" cy="259206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Configure Charge Point</a:t>
            </a:r>
          </a:p>
        </p:txBody>
      </p:sp>
      <p:sp>
        <p:nvSpPr>
          <p:cNvPr id="317" name="Shape 317"/>
          <p:cNvSpPr/>
          <p:nvPr/>
        </p:nvSpPr>
        <p:spPr>
          <a:xfrm>
            <a:off x="963712" y="3617619"/>
            <a:ext cx="1447516" cy="407323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Get configuration - All Available keys</a:t>
            </a:r>
          </a:p>
        </p:txBody>
      </p:sp>
      <p:sp>
        <p:nvSpPr>
          <p:cNvPr id="318" name="Shape 318"/>
          <p:cNvSpPr/>
          <p:nvPr/>
        </p:nvSpPr>
        <p:spPr>
          <a:xfrm>
            <a:off x="963712" y="4092105"/>
            <a:ext cx="1447516" cy="407322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Get configuration - Specific keys</a:t>
            </a:r>
          </a:p>
        </p:txBody>
      </p:sp>
      <p:sp>
        <p:nvSpPr>
          <p:cNvPr id="319" name="Shape 319"/>
          <p:cNvSpPr/>
          <p:nvPr/>
        </p:nvSpPr>
        <p:spPr>
          <a:xfrm>
            <a:off x="791198" y="2534654"/>
            <a:ext cx="1604600" cy="259206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Offline behavior</a:t>
            </a:r>
          </a:p>
        </p:txBody>
      </p:sp>
      <p:sp>
        <p:nvSpPr>
          <p:cNvPr id="320" name="Shape 320"/>
          <p:cNvSpPr/>
          <p:nvPr/>
        </p:nvSpPr>
        <p:spPr>
          <a:xfrm>
            <a:off x="948283" y="2866673"/>
            <a:ext cx="1447515" cy="259206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Idle Charge Point</a:t>
            </a:r>
          </a:p>
        </p:txBody>
      </p:sp>
      <p:sp>
        <p:nvSpPr>
          <p:cNvPr id="321" name="Shape 321"/>
          <p:cNvSpPr/>
          <p:nvPr/>
        </p:nvSpPr>
        <p:spPr>
          <a:xfrm>
            <a:off x="791198" y="1200633"/>
            <a:ext cx="1604600" cy="259205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Cold Boot Charge Point</a:t>
            </a:r>
          </a:p>
        </p:txBody>
      </p:sp>
      <p:sp>
        <p:nvSpPr>
          <p:cNvPr id="322" name="Shape 322"/>
          <p:cNvSpPr/>
          <p:nvPr/>
        </p:nvSpPr>
        <p:spPr>
          <a:xfrm>
            <a:off x="948283" y="1536201"/>
            <a:ext cx="1447515" cy="407323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Cold Boot Charge Point - Pending</a:t>
            </a:r>
          </a:p>
        </p:txBody>
      </p:sp>
      <p:sp>
        <p:nvSpPr>
          <p:cNvPr id="323" name="Shape 323"/>
          <p:cNvSpPr/>
          <p:nvPr/>
        </p:nvSpPr>
        <p:spPr>
          <a:xfrm>
            <a:off x="948283" y="2020869"/>
            <a:ext cx="1447515" cy="407323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Cold Boot Charge Point - Rejected</a:t>
            </a:r>
          </a:p>
        </p:txBody>
      </p:sp>
      <p:sp>
        <p:nvSpPr>
          <p:cNvPr id="324" name="Shape 324"/>
          <p:cNvSpPr/>
          <p:nvPr/>
        </p:nvSpPr>
        <p:spPr>
          <a:xfrm>
            <a:off x="2626033" y="1536201"/>
            <a:ext cx="1447515" cy="407323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Start Transaction - Cable Plugin First</a:t>
            </a:r>
          </a:p>
        </p:txBody>
      </p:sp>
      <p:sp>
        <p:nvSpPr>
          <p:cNvPr id="325" name="Shape 325"/>
          <p:cNvSpPr/>
          <p:nvPr/>
        </p:nvSpPr>
        <p:spPr>
          <a:xfrm>
            <a:off x="2626033" y="2020869"/>
            <a:ext cx="1447515" cy="407323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Start Transaction - Cached Id</a:t>
            </a:r>
          </a:p>
        </p:txBody>
      </p:sp>
      <p:sp>
        <p:nvSpPr>
          <p:cNvPr id="326" name="Shape 326"/>
          <p:cNvSpPr/>
          <p:nvPr/>
        </p:nvSpPr>
        <p:spPr>
          <a:xfrm>
            <a:off x="2472034" y="2983051"/>
            <a:ext cx="1604600" cy="407322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Local start/stop Transaction </a:t>
            </a:r>
          </a:p>
        </p:txBody>
      </p:sp>
      <p:sp>
        <p:nvSpPr>
          <p:cNvPr id="327" name="Shape 327"/>
          <p:cNvSpPr/>
          <p:nvPr/>
        </p:nvSpPr>
        <p:spPr>
          <a:xfrm>
            <a:off x="2622947" y="3461733"/>
            <a:ext cx="1447516" cy="407322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Start Transaction - Cable Plugin First</a:t>
            </a:r>
          </a:p>
        </p:txBody>
      </p:sp>
      <p:sp>
        <p:nvSpPr>
          <p:cNvPr id="328" name="Shape 328"/>
          <p:cNvSpPr/>
          <p:nvPr/>
        </p:nvSpPr>
        <p:spPr>
          <a:xfrm>
            <a:off x="2622947" y="3931019"/>
            <a:ext cx="1447516" cy="407322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Start Transaction - Cable Not Plugged In</a:t>
            </a:r>
          </a:p>
        </p:txBody>
      </p:sp>
      <p:sp>
        <p:nvSpPr>
          <p:cNvPr id="329" name="Shape 329"/>
          <p:cNvSpPr/>
          <p:nvPr/>
        </p:nvSpPr>
        <p:spPr>
          <a:xfrm>
            <a:off x="2622947" y="4400305"/>
            <a:ext cx="1447516" cy="407322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Start Transaction - Running Transaction</a:t>
            </a:r>
          </a:p>
        </p:txBody>
      </p:sp>
      <p:sp>
        <p:nvSpPr>
          <p:cNvPr id="330" name="Shape 330"/>
          <p:cNvSpPr/>
          <p:nvPr/>
        </p:nvSpPr>
        <p:spPr>
          <a:xfrm>
            <a:off x="4145575" y="1209268"/>
            <a:ext cx="1604600" cy="259206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Resetting</a:t>
            </a:r>
          </a:p>
        </p:txBody>
      </p:sp>
      <p:sp>
        <p:nvSpPr>
          <p:cNvPr id="331" name="Shape 331"/>
          <p:cNvSpPr/>
          <p:nvPr/>
        </p:nvSpPr>
        <p:spPr>
          <a:xfrm>
            <a:off x="4308060" y="1545819"/>
            <a:ext cx="1447515" cy="407322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i="1" sz="800"/>
            </a:pPr>
            <a:r>
              <a:t>Reset - </a:t>
            </a:r>
            <a:br/>
            <a:r>
              <a:t>With transaction</a:t>
            </a:r>
          </a:p>
        </p:txBody>
      </p:sp>
      <p:sp>
        <p:nvSpPr>
          <p:cNvPr id="332" name="Shape 332"/>
          <p:cNvSpPr/>
          <p:nvPr/>
        </p:nvSpPr>
        <p:spPr>
          <a:xfrm>
            <a:off x="4307288" y="2030487"/>
            <a:ext cx="1447516" cy="407322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i="1" sz="800"/>
            </a:pPr>
            <a:r>
              <a:t>Reset -</a:t>
            </a:r>
            <a:br/>
            <a:r>
              <a:t>Without Transaction</a:t>
            </a:r>
          </a:p>
        </p:txBody>
      </p:sp>
      <p:sp>
        <p:nvSpPr>
          <p:cNvPr id="333" name="Shape 333"/>
          <p:cNvSpPr/>
          <p:nvPr/>
        </p:nvSpPr>
        <p:spPr>
          <a:xfrm>
            <a:off x="7672858" y="1536201"/>
            <a:ext cx="1433939" cy="259206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Cancel reservation</a:t>
            </a:r>
          </a:p>
        </p:txBody>
      </p:sp>
      <p:sp>
        <p:nvSpPr>
          <p:cNvPr id="334" name="Shape 334"/>
          <p:cNvSpPr/>
          <p:nvPr/>
        </p:nvSpPr>
        <p:spPr>
          <a:xfrm>
            <a:off x="2632204" y="2454701"/>
            <a:ext cx="1447515" cy="407323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Start Transaction - Identification First</a:t>
            </a:r>
          </a:p>
        </p:txBody>
      </p:sp>
      <p:grpSp>
        <p:nvGrpSpPr>
          <p:cNvPr id="338" name="Group 338"/>
          <p:cNvGrpSpPr/>
          <p:nvPr/>
        </p:nvGrpSpPr>
        <p:grpSpPr>
          <a:xfrm>
            <a:off x="4145575" y="3818984"/>
            <a:ext cx="1604601" cy="1329948"/>
            <a:chOff x="0" y="0"/>
            <a:chExt cx="1604599" cy="1329947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1604600" cy="407322"/>
            </a:xfrm>
            <a:prstGeom prst="rect">
              <a:avLst/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Remote start/stop Transaction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157084" y="463588"/>
              <a:ext cx="1447516" cy="407323"/>
            </a:xfrm>
            <a:prstGeom prst="rect">
              <a:avLst/>
            </a:prstGeom>
            <a:noFill/>
            <a:ln w="12700" cap="flat">
              <a:solidFill>
                <a:srgbClr val="85888D">
                  <a:alpha val="70356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1" sz="800"/>
              </a:pPr>
              <a:r>
                <a:t>Remote Transaction -</a:t>
              </a:r>
              <a:br/>
              <a:r>
                <a:t> Cable Plugin First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57084" y="922625"/>
              <a:ext cx="1447516" cy="407323"/>
            </a:xfrm>
            <a:prstGeom prst="rect">
              <a:avLst/>
            </a:prstGeom>
            <a:noFill/>
            <a:ln w="12700" cap="flat">
              <a:solidFill>
                <a:srgbClr val="85888D">
                  <a:alpha val="70356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1" sz="800"/>
              </a:pPr>
              <a:r>
                <a:t>Remote Transaction -</a:t>
              </a:r>
              <a:br/>
              <a:r>
                <a:t> Remote Start First</a:t>
              </a:r>
            </a:p>
          </p:txBody>
        </p:sp>
      </p:grpSp>
      <p:sp>
        <p:nvSpPr>
          <p:cNvPr id="339" name="Shape 339"/>
          <p:cNvSpPr/>
          <p:nvPr/>
        </p:nvSpPr>
        <p:spPr>
          <a:xfrm>
            <a:off x="9186118" y="1201246"/>
            <a:ext cx="1604601" cy="259206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Smart Charging</a:t>
            </a:r>
          </a:p>
        </p:txBody>
      </p:sp>
      <p:sp>
        <p:nvSpPr>
          <p:cNvPr id="340" name="Shape 340"/>
          <p:cNvSpPr/>
          <p:nvPr/>
        </p:nvSpPr>
        <p:spPr>
          <a:xfrm>
            <a:off x="9343203" y="1536815"/>
            <a:ext cx="1447516" cy="406095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Central Smart Charging</a:t>
            </a:r>
          </a:p>
        </p:txBody>
      </p:sp>
      <p:sp>
        <p:nvSpPr>
          <p:cNvPr id="341" name="Shape 341"/>
          <p:cNvSpPr/>
          <p:nvPr/>
        </p:nvSpPr>
        <p:spPr>
          <a:xfrm>
            <a:off x="9347521" y="2024665"/>
            <a:ext cx="1447516" cy="259206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Load balancing</a:t>
            </a:r>
          </a:p>
        </p:txBody>
      </p:sp>
      <p:sp>
        <p:nvSpPr>
          <p:cNvPr id="342" name="Shape 342"/>
          <p:cNvSpPr/>
          <p:nvPr/>
        </p:nvSpPr>
        <p:spPr>
          <a:xfrm>
            <a:off x="9347521" y="2360233"/>
            <a:ext cx="1447516" cy="259206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Local Smart Charging</a:t>
            </a:r>
          </a:p>
        </p:txBody>
      </p:sp>
      <p:sp>
        <p:nvSpPr>
          <p:cNvPr id="343" name="Shape 343"/>
          <p:cNvSpPr/>
          <p:nvPr/>
        </p:nvSpPr>
        <p:spPr>
          <a:xfrm>
            <a:off x="5830618" y="2007760"/>
            <a:ext cx="1604601" cy="259205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Offline behavior</a:t>
            </a:r>
          </a:p>
        </p:txBody>
      </p:sp>
      <p:sp>
        <p:nvSpPr>
          <p:cNvPr id="344" name="Shape 344"/>
          <p:cNvSpPr/>
          <p:nvPr/>
        </p:nvSpPr>
        <p:spPr>
          <a:xfrm>
            <a:off x="5987703" y="3542259"/>
            <a:ext cx="1447516" cy="407322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Unknown Offline Authorization</a:t>
            </a:r>
          </a:p>
        </p:txBody>
      </p:sp>
      <p:sp>
        <p:nvSpPr>
          <p:cNvPr id="345" name="Shape 345"/>
          <p:cNvSpPr/>
          <p:nvPr/>
        </p:nvSpPr>
        <p:spPr>
          <a:xfrm>
            <a:off x="5987703" y="2929422"/>
            <a:ext cx="1447516" cy="555439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Offline authorization through the Local Authorization List.</a:t>
            </a:r>
          </a:p>
        </p:txBody>
      </p:sp>
      <p:sp>
        <p:nvSpPr>
          <p:cNvPr id="346" name="Shape 346"/>
          <p:cNvSpPr/>
          <p:nvPr/>
        </p:nvSpPr>
        <p:spPr>
          <a:xfrm>
            <a:off x="5987703" y="2316585"/>
            <a:ext cx="1447516" cy="555439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Offline authorization through Authorization Cache entries</a:t>
            </a:r>
          </a:p>
        </p:txBody>
      </p:sp>
      <p:sp>
        <p:nvSpPr>
          <p:cNvPr id="347" name="Shape 347"/>
          <p:cNvSpPr/>
          <p:nvPr/>
        </p:nvSpPr>
        <p:spPr>
          <a:xfrm>
            <a:off x="791198" y="687965"/>
            <a:ext cx="1604600" cy="433038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1" cap="all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A. Provisioning</a:t>
            </a:r>
          </a:p>
        </p:txBody>
      </p:sp>
      <p:sp>
        <p:nvSpPr>
          <p:cNvPr id="348" name="Shape 348"/>
          <p:cNvSpPr/>
          <p:nvPr/>
        </p:nvSpPr>
        <p:spPr>
          <a:xfrm>
            <a:off x="2468948" y="687965"/>
            <a:ext cx="1604600" cy="433038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cap="all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B. Transactions</a:t>
            </a:r>
          </a:p>
        </p:txBody>
      </p:sp>
      <p:sp>
        <p:nvSpPr>
          <p:cNvPr id="349" name="Shape 349"/>
          <p:cNvSpPr/>
          <p:nvPr/>
        </p:nvSpPr>
        <p:spPr>
          <a:xfrm>
            <a:off x="4146697" y="687965"/>
            <a:ext cx="1604601" cy="433038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cap="all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C. Remote Commands</a:t>
            </a:r>
          </a:p>
        </p:txBody>
      </p:sp>
      <p:sp>
        <p:nvSpPr>
          <p:cNvPr id="350" name="Shape 350"/>
          <p:cNvSpPr/>
          <p:nvPr/>
        </p:nvSpPr>
        <p:spPr>
          <a:xfrm>
            <a:off x="5818276" y="687965"/>
            <a:ext cx="1604600" cy="433038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cap="all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D. AUTHENTICATION</a:t>
            </a:r>
          </a:p>
        </p:txBody>
      </p:sp>
      <p:sp>
        <p:nvSpPr>
          <p:cNvPr id="351" name="Shape 351"/>
          <p:cNvSpPr/>
          <p:nvPr/>
        </p:nvSpPr>
        <p:spPr>
          <a:xfrm>
            <a:off x="7502196" y="687965"/>
            <a:ext cx="1604601" cy="433038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cap="all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E. Reservation</a:t>
            </a:r>
          </a:p>
        </p:txBody>
      </p:sp>
      <p:sp>
        <p:nvSpPr>
          <p:cNvPr id="352" name="Shape 352"/>
          <p:cNvSpPr/>
          <p:nvPr/>
        </p:nvSpPr>
        <p:spPr>
          <a:xfrm>
            <a:off x="10857696" y="687965"/>
            <a:ext cx="1604600" cy="433038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cap="all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G. Remote Trigger</a:t>
            </a:r>
          </a:p>
        </p:txBody>
      </p:sp>
      <p:sp>
        <p:nvSpPr>
          <p:cNvPr id="353" name="Shape 353"/>
          <p:cNvSpPr/>
          <p:nvPr/>
        </p:nvSpPr>
        <p:spPr>
          <a:xfrm>
            <a:off x="9179946" y="687965"/>
            <a:ext cx="1604601" cy="433038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cap="all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F. Smart Charging</a:t>
            </a:r>
          </a:p>
        </p:txBody>
      </p:sp>
      <p:sp>
        <p:nvSpPr>
          <p:cNvPr id="354" name="Shape 354"/>
          <p:cNvSpPr/>
          <p:nvPr/>
        </p:nvSpPr>
        <p:spPr>
          <a:xfrm>
            <a:off x="28345" y="726683"/>
            <a:ext cx="61132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"/>
            </a:pPr>
            <a:r>
              <a:t>functional </a:t>
            </a:r>
          </a:p>
          <a:p>
            <a:pPr>
              <a:defRPr sz="800"/>
            </a:pPr>
            <a:r>
              <a:t>blocks</a:t>
            </a:r>
          </a:p>
        </p:txBody>
      </p:sp>
      <p:sp>
        <p:nvSpPr>
          <p:cNvPr id="355" name="Shape 355"/>
          <p:cNvSpPr/>
          <p:nvPr/>
        </p:nvSpPr>
        <p:spPr>
          <a:xfrm>
            <a:off x="45312" y="1219683"/>
            <a:ext cx="577394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use cases</a:t>
            </a:r>
          </a:p>
        </p:txBody>
      </p:sp>
      <p:sp>
        <p:nvSpPr>
          <p:cNvPr id="356" name="Shape 356"/>
          <p:cNvSpPr/>
          <p:nvPr/>
        </p:nvSpPr>
        <p:spPr>
          <a:xfrm>
            <a:off x="34549" y="1562062"/>
            <a:ext cx="57739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"/>
            </a:pPr>
            <a:r>
              <a:t> sub </a:t>
            </a:r>
            <a:br/>
            <a:r>
              <a:t>use cases</a:t>
            </a:r>
          </a:p>
        </p:txBody>
      </p:sp>
      <p:sp>
        <p:nvSpPr>
          <p:cNvPr id="357" name="Shape 357"/>
          <p:cNvSpPr/>
          <p:nvPr/>
        </p:nvSpPr>
        <p:spPr>
          <a:xfrm>
            <a:off x="9186118" y="3178264"/>
            <a:ext cx="1604601" cy="259205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Set Charging Profile</a:t>
            </a:r>
          </a:p>
        </p:txBody>
      </p:sp>
      <p:sp>
        <p:nvSpPr>
          <p:cNvPr id="358" name="Shape 358"/>
          <p:cNvSpPr/>
          <p:nvPr/>
        </p:nvSpPr>
        <p:spPr>
          <a:xfrm>
            <a:off x="9343203" y="3508081"/>
            <a:ext cx="1447516" cy="259205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Clear Charging Profile</a:t>
            </a:r>
          </a:p>
        </p:txBody>
      </p:sp>
      <p:sp>
        <p:nvSpPr>
          <p:cNvPr id="359" name="Shape 359"/>
          <p:cNvSpPr/>
          <p:nvPr/>
        </p:nvSpPr>
        <p:spPr>
          <a:xfrm>
            <a:off x="9337210" y="3841065"/>
            <a:ext cx="1447516" cy="259205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Clear Cache</a:t>
            </a:r>
          </a:p>
        </p:txBody>
      </p:sp>
      <p:sp>
        <p:nvSpPr>
          <p:cNvPr id="360" name="Shape 360"/>
          <p:cNvSpPr/>
          <p:nvPr/>
        </p:nvSpPr>
        <p:spPr>
          <a:xfrm>
            <a:off x="789478" y="4630731"/>
            <a:ext cx="1604601" cy="259206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Change Availability</a:t>
            </a:r>
          </a:p>
        </p:txBody>
      </p:sp>
      <p:sp>
        <p:nvSpPr>
          <p:cNvPr id="361" name="Shape 361"/>
          <p:cNvSpPr/>
          <p:nvPr/>
        </p:nvSpPr>
        <p:spPr>
          <a:xfrm>
            <a:off x="9343203" y="4171528"/>
            <a:ext cx="1447516" cy="259206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Get Composite Schedule</a:t>
            </a:r>
          </a:p>
        </p:txBody>
      </p:sp>
      <p:sp>
        <p:nvSpPr>
          <p:cNvPr id="362" name="Shape 362"/>
          <p:cNvSpPr/>
          <p:nvPr/>
        </p:nvSpPr>
        <p:spPr>
          <a:xfrm>
            <a:off x="9349552" y="2694975"/>
            <a:ext cx="1447516" cy="381001"/>
          </a:xfrm>
          <a:prstGeom prst="rect">
            <a:avLst/>
          </a:prstGeom>
          <a:ln w="12700">
            <a:solidFill>
              <a:srgbClr val="85888D">
                <a:alpha val="70356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 sz="800"/>
            </a:lvl1pPr>
          </a:lstStyle>
          <a:p>
            <a:pPr/>
            <a:r>
              <a:t>Remote Start Transaction with Charging Profile</a:t>
            </a:r>
          </a:p>
        </p:txBody>
      </p:sp>
      <p:sp>
        <p:nvSpPr>
          <p:cNvPr id="363" name="Shape 363"/>
          <p:cNvSpPr/>
          <p:nvPr/>
        </p:nvSpPr>
        <p:spPr>
          <a:xfrm>
            <a:off x="543309" y="6222086"/>
            <a:ext cx="11918182" cy="1"/>
          </a:xfrm>
          <a:prstGeom prst="line">
            <a:avLst/>
          </a:prstGeom>
          <a:ln w="12700">
            <a:solidFill>
              <a:srgbClr val="978E90">
                <a:alpha val="42242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4" name="Shape 364"/>
          <p:cNvSpPr/>
          <p:nvPr/>
        </p:nvSpPr>
        <p:spPr>
          <a:xfrm>
            <a:off x="614" y="6746198"/>
            <a:ext cx="61132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"/>
            </a:pPr>
            <a:r>
              <a:t>functional </a:t>
            </a:r>
          </a:p>
          <a:p>
            <a:pPr>
              <a:defRPr sz="800"/>
            </a:pPr>
            <a:r>
              <a:t>blocks</a:t>
            </a:r>
          </a:p>
        </p:txBody>
      </p:sp>
      <p:sp>
        <p:nvSpPr>
          <p:cNvPr id="365" name="Shape 365"/>
          <p:cNvSpPr/>
          <p:nvPr/>
        </p:nvSpPr>
        <p:spPr>
          <a:xfrm>
            <a:off x="17582" y="7239198"/>
            <a:ext cx="577393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use cases</a:t>
            </a:r>
          </a:p>
        </p:txBody>
      </p:sp>
      <p:sp>
        <p:nvSpPr>
          <p:cNvPr id="366" name="Shape 366"/>
          <p:cNvSpPr/>
          <p:nvPr/>
        </p:nvSpPr>
        <p:spPr>
          <a:xfrm>
            <a:off x="6818" y="7581578"/>
            <a:ext cx="57739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"/>
            </a:pPr>
            <a:r>
              <a:t> sub </a:t>
            </a:r>
            <a:br/>
            <a:r>
              <a:t>use cases</a:t>
            </a:r>
          </a:p>
        </p:txBody>
      </p:sp>
      <p:grpSp>
        <p:nvGrpSpPr>
          <p:cNvPr id="372" name="Group 372"/>
          <p:cNvGrpSpPr/>
          <p:nvPr/>
        </p:nvGrpSpPr>
        <p:grpSpPr>
          <a:xfrm>
            <a:off x="2468948" y="6746198"/>
            <a:ext cx="1604600" cy="1463042"/>
            <a:chOff x="0" y="0"/>
            <a:chExt cx="1604599" cy="1463040"/>
          </a:xfrm>
        </p:grpSpPr>
        <p:grpSp>
          <p:nvGrpSpPr>
            <p:cNvPr id="370" name="Group 370"/>
            <p:cNvGrpSpPr/>
            <p:nvPr/>
          </p:nvGrpSpPr>
          <p:grpSpPr>
            <a:xfrm>
              <a:off x="0" y="537663"/>
              <a:ext cx="1604600" cy="925378"/>
              <a:chOff x="0" y="0"/>
              <a:chExt cx="1604599" cy="925377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0" y="0"/>
                <a:ext cx="1604600" cy="259205"/>
              </a:xfrm>
              <a:prstGeom prst="rect">
                <a:avLst/>
              </a:prstGeom>
              <a:noFill/>
              <a:ln w="127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Offline behavior</a:t>
                </a:r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157084" y="333085"/>
                <a:ext cx="1447516" cy="259206"/>
              </a:xfrm>
              <a:prstGeom prst="rect">
                <a:avLst/>
              </a:prstGeom>
              <a:noFill/>
              <a:ln w="12700" cap="flat">
                <a:solidFill>
                  <a:srgbClr val="85888D">
                    <a:alpha val="70356"/>
                  </a:srgbClr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800"/>
                </a:lvl1pPr>
              </a:lstStyle>
              <a:p>
                <a:pPr/>
                <a:r>
                  <a:t>Offline start transaction</a:t>
                </a:r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157084" y="666172"/>
                <a:ext cx="1447516" cy="259206"/>
              </a:xfrm>
              <a:prstGeom prst="rect">
                <a:avLst/>
              </a:prstGeom>
              <a:noFill/>
              <a:ln w="12700" cap="flat">
                <a:solidFill>
                  <a:srgbClr val="85888D">
                    <a:alpha val="70356"/>
                  </a:srgbClr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i="1" sz="800"/>
                </a:lvl1pPr>
              </a:lstStyle>
              <a:p>
                <a:pPr/>
                <a:r>
                  <a:t>Offline stop transaction</a:t>
                </a:r>
              </a:p>
            </p:txBody>
          </p:sp>
        </p:grpSp>
        <p:sp>
          <p:nvSpPr>
            <p:cNvPr id="371" name="Shape 371"/>
            <p:cNvSpPr/>
            <p:nvPr/>
          </p:nvSpPr>
          <p:spPr>
            <a:xfrm>
              <a:off x="0" y="0"/>
              <a:ext cx="1604600" cy="470086"/>
            </a:xfrm>
            <a:prstGeom prst="rect">
              <a:avLst/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I. Transactions - Offline Behavior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8852774" y="62124"/>
            <a:ext cx="368125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Overview Request for Changes</a:t>
            </a:r>
          </a:p>
        </p:txBody>
      </p:sp>
      <p:sp>
        <p:nvSpPr>
          <p:cNvPr id="375" name="Shape 375"/>
          <p:cNvSpPr/>
          <p:nvPr/>
        </p:nvSpPr>
        <p:spPr>
          <a:xfrm>
            <a:off x="543309" y="494033"/>
            <a:ext cx="11918182" cy="1"/>
          </a:xfrm>
          <a:prstGeom prst="line">
            <a:avLst/>
          </a:prstGeom>
          <a:ln w="12700">
            <a:solidFill>
              <a:srgbClr val="978E90">
                <a:alpha val="42242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6" name="Shape 376"/>
          <p:cNvSpPr/>
          <p:nvPr/>
        </p:nvSpPr>
        <p:spPr>
          <a:xfrm>
            <a:off x="543309" y="9368686"/>
            <a:ext cx="11918182" cy="1"/>
          </a:xfrm>
          <a:prstGeom prst="line">
            <a:avLst/>
          </a:prstGeom>
          <a:ln w="12700">
            <a:solidFill>
              <a:srgbClr val="978E90">
                <a:alpha val="42242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7" name="Shape 377"/>
          <p:cNvSpPr/>
          <p:nvPr/>
        </p:nvSpPr>
        <p:spPr>
          <a:xfrm>
            <a:off x="8352840" y="9385778"/>
            <a:ext cx="419852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pPr/>
            <a:r>
              <a:t>Jonel Timbergen, Robert de Leeuw - Open Charge Alliance, (c) 2016 All Rights Reserved.</a:t>
            </a:r>
          </a:p>
        </p:txBody>
      </p:sp>
      <p:sp>
        <p:nvSpPr>
          <p:cNvPr id="378" name="Shape 378"/>
          <p:cNvSpPr/>
          <p:nvPr/>
        </p:nvSpPr>
        <p:spPr>
          <a:xfrm>
            <a:off x="1477535" y="3436647"/>
            <a:ext cx="1604601" cy="259206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Device Model light</a:t>
            </a:r>
          </a:p>
        </p:txBody>
      </p:sp>
      <p:sp>
        <p:nvSpPr>
          <p:cNvPr id="379" name="Shape 379"/>
          <p:cNvSpPr/>
          <p:nvPr/>
        </p:nvSpPr>
        <p:spPr>
          <a:xfrm>
            <a:off x="1471363" y="2923366"/>
            <a:ext cx="1604601" cy="433038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cap="all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RFC</a:t>
            </a:r>
          </a:p>
        </p:txBody>
      </p:sp>
      <p:sp>
        <p:nvSpPr>
          <p:cNvPr id="380" name="Shape 380"/>
          <p:cNvSpPr/>
          <p:nvPr/>
        </p:nvSpPr>
        <p:spPr>
          <a:xfrm>
            <a:off x="1471363" y="3787543"/>
            <a:ext cx="1604601" cy="259205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Ereta</a:t>
            </a:r>
          </a:p>
        </p:txBody>
      </p:sp>
      <p:sp>
        <p:nvSpPr>
          <p:cNvPr id="381" name="Shape 381"/>
          <p:cNvSpPr/>
          <p:nvPr/>
        </p:nvSpPr>
        <p:spPr>
          <a:xfrm>
            <a:off x="1477535" y="4138438"/>
            <a:ext cx="1604601" cy="259205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15118 ammendements</a:t>
            </a:r>
          </a:p>
        </p:txBody>
      </p:sp>
      <p:sp>
        <p:nvSpPr>
          <p:cNvPr id="382" name="Shape 382"/>
          <p:cNvSpPr/>
          <p:nvPr/>
        </p:nvSpPr>
        <p:spPr>
          <a:xfrm>
            <a:off x="1480621" y="4807048"/>
            <a:ext cx="1604600" cy="259205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Credit card payments</a:t>
            </a:r>
          </a:p>
        </p:txBody>
      </p:sp>
      <p:sp>
        <p:nvSpPr>
          <p:cNvPr id="383" name="Shape 383"/>
          <p:cNvSpPr/>
          <p:nvPr/>
        </p:nvSpPr>
        <p:spPr>
          <a:xfrm>
            <a:off x="1480621" y="5157942"/>
            <a:ext cx="1604600" cy="259206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Security</a:t>
            </a:r>
          </a:p>
        </p:txBody>
      </p:sp>
      <p:sp>
        <p:nvSpPr>
          <p:cNvPr id="384" name="Shape 384"/>
          <p:cNvSpPr/>
          <p:nvPr/>
        </p:nvSpPr>
        <p:spPr>
          <a:xfrm>
            <a:off x="1480621" y="5508838"/>
            <a:ext cx="1604600" cy="259206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JSON Proxy</a:t>
            </a:r>
          </a:p>
        </p:txBody>
      </p:sp>
      <p:sp>
        <p:nvSpPr>
          <p:cNvPr id="385" name="Shape 385"/>
          <p:cNvSpPr/>
          <p:nvPr/>
        </p:nvSpPr>
        <p:spPr>
          <a:xfrm>
            <a:off x="1474449" y="5859733"/>
            <a:ext cx="1604601" cy="259205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Minors</a:t>
            </a:r>
          </a:p>
        </p:txBody>
      </p:sp>
      <p:sp>
        <p:nvSpPr>
          <p:cNvPr id="386" name="Shape 386"/>
          <p:cNvSpPr/>
          <p:nvPr/>
        </p:nvSpPr>
        <p:spPr>
          <a:xfrm>
            <a:off x="1480621" y="6210629"/>
            <a:ext cx="1604600" cy="259205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Vehicle to Grid</a:t>
            </a:r>
          </a:p>
        </p:txBody>
      </p:sp>
      <p:sp>
        <p:nvSpPr>
          <p:cNvPr id="387" name="Shape 387"/>
          <p:cNvSpPr/>
          <p:nvPr/>
        </p:nvSpPr>
        <p:spPr>
          <a:xfrm>
            <a:off x="1480621" y="6561524"/>
            <a:ext cx="1604600" cy="259205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Tariffing &amp; Pricing</a:t>
            </a:r>
          </a:p>
        </p:txBody>
      </p:sp>
      <p:sp>
        <p:nvSpPr>
          <p:cNvPr id="388" name="Shape 388"/>
          <p:cNvSpPr/>
          <p:nvPr/>
        </p:nvSpPr>
        <p:spPr>
          <a:xfrm>
            <a:off x="1477535" y="4472743"/>
            <a:ext cx="1604601" cy="259205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IEC 61850-90-8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