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95" r:id="rId3"/>
    <p:sldId id="296" r:id="rId4"/>
    <p:sldId id="297" r:id="rId5"/>
    <p:sldId id="298" r:id="rId6"/>
    <p:sldId id="299" r:id="rId7"/>
    <p:sldId id="303" r:id="rId8"/>
    <p:sldId id="309" r:id="rId9"/>
    <p:sldId id="310" r:id="rId10"/>
    <p:sldId id="313" r:id="rId11"/>
    <p:sldId id="311" r:id="rId12"/>
    <p:sldId id="312" r:id="rId13"/>
    <p:sldId id="314" r:id="rId14"/>
    <p:sldId id="316" r:id="rId15"/>
    <p:sldId id="315" r:id="rId16"/>
    <p:sldId id="317" r:id="rId17"/>
  </p:sldIdLst>
  <p:sldSz cx="9144000" cy="6858000" type="screen4x3"/>
  <p:notesSz cx="6858000" cy="9144000"/>
  <p:embeddedFontLst>
    <p:embeddedFont>
      <p:font typeface="Candara" panose="020E05020303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6608"/>
  </p:normalViewPr>
  <p:slideViewPr>
    <p:cSldViewPr snapToGrid="0">
      <p:cViewPr varScale="1">
        <p:scale>
          <a:sx n="91" d="100"/>
          <a:sy n="91" d="100"/>
        </p:scale>
        <p:origin x="123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dirty="0">
                <a:solidFill>
                  <a:srgbClr val="FF0000"/>
                </a:solidFill>
                <a:latin typeface="Candara"/>
                <a:ea typeface="Candara"/>
                <a:cs typeface="Candara"/>
                <a:sym typeface="Candara"/>
              </a:rPr>
              <a:t>Heart disease Prediction</a:t>
            </a:r>
          </a:p>
          <a:p>
            <a:pPr algn="ctr"/>
            <a:endParaRPr lang="en-IN" sz="3200" b="1" i="0" u="none" strike="noStrike" cap="none" dirty="0">
              <a:solidFill>
                <a:srgbClr val="FF0000"/>
              </a:solidFill>
              <a:latin typeface="Candara"/>
              <a:ea typeface="Candara"/>
              <a:cs typeface="Candara"/>
              <a:sym typeface="Candara"/>
            </a:endParaRPr>
          </a:p>
          <a:p>
            <a:pPr algn="ctr"/>
            <a:endParaRPr lang="en-IN" sz="3200" b="1" dirty="0">
              <a:solidFill>
                <a:srgbClr val="FF0000"/>
              </a:solidFill>
              <a:latin typeface="Candara"/>
              <a:ea typeface="Candara"/>
              <a:cs typeface="Candara"/>
              <a:sym typeface="Candara"/>
            </a:endParaRPr>
          </a:p>
          <a:p>
            <a:pPr algn="ctr"/>
            <a:endParaRPr lang="en-IN" sz="3200" b="1" i="0" u="none" strike="noStrike" cap="none" dirty="0">
              <a:solidFill>
                <a:srgbClr val="FF0000"/>
              </a:solidFill>
              <a:latin typeface="Candara"/>
              <a:ea typeface="Candara"/>
              <a:cs typeface="Candara"/>
              <a:sym typeface="Candara"/>
            </a:endParaRPr>
          </a:p>
          <a:p>
            <a:pPr algn="ctr"/>
            <a:endParaRPr lang="en-IN" sz="3200" b="1" dirty="0">
              <a:solidFill>
                <a:srgbClr val="FF0000"/>
              </a:solidFill>
              <a:latin typeface="Candara"/>
              <a:ea typeface="Candara"/>
              <a:cs typeface="Candara"/>
              <a:sym typeface="Candara"/>
            </a:endParaRPr>
          </a:p>
          <a:p>
            <a:pPr algn="ct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
        <p:nvSpPr>
          <p:cNvPr id="2" name="TextBox 1">
            <a:extLst>
              <a:ext uri="{FF2B5EF4-FFF2-40B4-BE49-F238E27FC236}">
                <a16:creationId xmlns:a16="http://schemas.microsoft.com/office/drawing/2014/main" id="{4DFD6AC2-34BE-6360-0A2A-E10F2804CF99}"/>
              </a:ext>
            </a:extLst>
          </p:cNvPr>
          <p:cNvSpPr txBox="1"/>
          <p:nvPr/>
        </p:nvSpPr>
        <p:spPr>
          <a:xfrm>
            <a:off x="2112758" y="2263448"/>
            <a:ext cx="4918484" cy="2985433"/>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Name:- Predators</a:t>
            </a:r>
          </a:p>
          <a:p>
            <a:r>
              <a:rPr lang="en-US" sz="2000" dirty="0">
                <a:latin typeface="Times New Roman" panose="02020603050405020304" pitchFamily="18" charset="0"/>
                <a:cs typeface="Times New Roman" panose="02020603050405020304" pitchFamily="18" charset="0"/>
              </a:rPr>
              <a:t>Team Number:- 4</a:t>
            </a:r>
          </a:p>
          <a:p>
            <a:r>
              <a:rPr lang="en-US" sz="2000" dirty="0">
                <a:latin typeface="Times New Roman" panose="02020603050405020304" pitchFamily="18" charset="0"/>
                <a:cs typeface="Times New Roman" panose="02020603050405020304" pitchFamily="18" charset="0"/>
              </a:rPr>
              <a:t>Team Members:- </a:t>
            </a:r>
          </a:p>
          <a:p>
            <a:r>
              <a:rPr lang="en-US" sz="2000" dirty="0" err="1">
                <a:latin typeface="Times New Roman" panose="02020603050405020304" pitchFamily="18" charset="0"/>
                <a:cs typeface="Times New Roman" panose="02020603050405020304" pitchFamily="18" charset="0"/>
              </a:rPr>
              <a:t>Prathamvir</a:t>
            </a:r>
            <a:r>
              <a:rPr lang="en-US" sz="2000" dirty="0">
                <a:latin typeface="Times New Roman" panose="02020603050405020304" pitchFamily="18" charset="0"/>
                <a:cs typeface="Times New Roman" panose="02020603050405020304" pitchFamily="18" charset="0"/>
              </a:rPr>
              <a:t> Singh Luthra        2210990677</a:t>
            </a:r>
          </a:p>
          <a:p>
            <a:r>
              <a:rPr lang="en-US" sz="2000" dirty="0" err="1">
                <a:latin typeface="Times New Roman" panose="02020603050405020304" pitchFamily="18" charset="0"/>
                <a:cs typeface="Times New Roman" panose="02020603050405020304" pitchFamily="18" charset="0"/>
              </a:rPr>
              <a:t>Prabhjot</a:t>
            </a:r>
            <a:r>
              <a:rPr lang="en-US" sz="2000" dirty="0">
                <a:latin typeface="Times New Roman" panose="02020603050405020304" pitchFamily="18" charset="0"/>
                <a:cs typeface="Times New Roman" panose="02020603050405020304" pitchFamily="18" charset="0"/>
              </a:rPr>
              <a:t> Singh                        2210990658</a:t>
            </a:r>
          </a:p>
          <a:p>
            <a:r>
              <a:rPr lang="en-US" sz="2000" dirty="0">
                <a:latin typeface="Times New Roman" panose="02020603050405020304" pitchFamily="18" charset="0"/>
                <a:cs typeface="Times New Roman" panose="02020603050405020304" pitchFamily="18" charset="0"/>
              </a:rPr>
              <a:t>Raghav </a:t>
            </a:r>
            <a:r>
              <a:rPr lang="en-US" sz="2000" dirty="0" err="1">
                <a:latin typeface="Times New Roman" panose="02020603050405020304" pitchFamily="18" charset="0"/>
                <a:cs typeface="Times New Roman" panose="02020603050405020304" pitchFamily="18" charset="0"/>
              </a:rPr>
              <a:t>Baluni</a:t>
            </a:r>
            <a:r>
              <a:rPr lang="en-US" sz="2000" dirty="0">
                <a:latin typeface="Times New Roman" panose="02020603050405020304" pitchFamily="18" charset="0"/>
                <a:cs typeface="Times New Roman" panose="02020603050405020304" pitchFamily="18" charset="0"/>
              </a:rPr>
              <a:t>	                   2210990696</a:t>
            </a:r>
          </a:p>
          <a:p>
            <a:r>
              <a:rPr lang="en-US" sz="2000" dirty="0">
                <a:latin typeface="Times New Roman" panose="02020603050405020304" pitchFamily="18" charset="0"/>
                <a:cs typeface="Times New Roman" panose="02020603050405020304" pitchFamily="18" charset="0"/>
              </a:rPr>
              <a:t>Prabal Rai	                   2210990657</a:t>
            </a:r>
          </a:p>
          <a:p>
            <a:r>
              <a:rPr lang="en-US" sz="2000" dirty="0">
                <a:latin typeface="Times New Roman" panose="02020603050405020304" pitchFamily="18" charset="0"/>
                <a:cs typeface="Times New Roman" panose="02020603050405020304" pitchFamily="18" charset="0"/>
              </a:rPr>
              <a:t>               </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B29ABD-0378-15F0-F715-FE15D78033F0}"/>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3B8EA48-0F30-3456-88D7-1E9972D968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626AC7D8-4AC2-092D-E6CF-90492D1634AB}"/>
              </a:ext>
            </a:extLst>
          </p:cNvPr>
          <p:cNvPicPr>
            <a:picLocks noChangeAspect="1"/>
          </p:cNvPicPr>
          <p:nvPr/>
        </p:nvPicPr>
        <p:blipFill rotWithShape="1">
          <a:blip r:embed="rId2"/>
          <a:srcRect l="23578" t="9103" r="23945" b="23374"/>
          <a:stretch/>
        </p:blipFill>
        <p:spPr>
          <a:xfrm>
            <a:off x="746620" y="960335"/>
            <a:ext cx="7227012" cy="5230740"/>
          </a:xfrm>
          <a:prstGeom prst="rect">
            <a:avLst/>
          </a:prstGeom>
        </p:spPr>
      </p:pic>
    </p:spTree>
    <p:extLst>
      <p:ext uri="{BB962C8B-B14F-4D97-AF65-F5344CB8AC3E}">
        <p14:creationId xmlns:p14="http://schemas.microsoft.com/office/powerpoint/2010/main" val="285020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E381237-FBB1-B6C5-31A9-99A2B8BE0ABA}"/>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05E41C0D-CEF0-2BE9-BDD9-6EC49C091F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7" name="Picture 6">
            <a:extLst>
              <a:ext uri="{FF2B5EF4-FFF2-40B4-BE49-F238E27FC236}">
                <a16:creationId xmlns:a16="http://schemas.microsoft.com/office/drawing/2014/main" id="{5C025EBC-696D-DC9B-6FEC-666777272838}"/>
              </a:ext>
            </a:extLst>
          </p:cNvPr>
          <p:cNvPicPr>
            <a:picLocks noChangeAspect="1"/>
          </p:cNvPicPr>
          <p:nvPr/>
        </p:nvPicPr>
        <p:blipFill rotWithShape="1">
          <a:blip r:embed="rId2"/>
          <a:srcRect l="28333" t="10407" r="25230"/>
          <a:stretch/>
        </p:blipFill>
        <p:spPr>
          <a:xfrm>
            <a:off x="1524000" y="845246"/>
            <a:ext cx="5687736" cy="5511104"/>
          </a:xfrm>
          <a:prstGeom prst="rect">
            <a:avLst/>
          </a:prstGeom>
        </p:spPr>
      </p:pic>
    </p:spTree>
    <p:extLst>
      <p:ext uri="{BB962C8B-B14F-4D97-AF65-F5344CB8AC3E}">
        <p14:creationId xmlns:p14="http://schemas.microsoft.com/office/powerpoint/2010/main" val="28328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11225F-CAAC-3214-A39B-2CF1483E45E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D580E18-871E-C5B8-4A7D-130A8E7224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7" name="Picture 6">
            <a:extLst>
              <a:ext uri="{FF2B5EF4-FFF2-40B4-BE49-F238E27FC236}">
                <a16:creationId xmlns:a16="http://schemas.microsoft.com/office/drawing/2014/main" id="{9A8B8983-5079-7F51-07E2-D45228A25C8C}"/>
              </a:ext>
            </a:extLst>
          </p:cNvPr>
          <p:cNvPicPr>
            <a:picLocks noChangeAspect="1"/>
          </p:cNvPicPr>
          <p:nvPr/>
        </p:nvPicPr>
        <p:blipFill rotWithShape="1">
          <a:blip r:embed="rId2"/>
          <a:srcRect l="19737" t="10082" r="22027"/>
          <a:stretch/>
        </p:blipFill>
        <p:spPr>
          <a:xfrm>
            <a:off x="1023458" y="891512"/>
            <a:ext cx="6292246" cy="5464838"/>
          </a:xfrm>
          <a:prstGeom prst="rect">
            <a:avLst/>
          </a:prstGeom>
        </p:spPr>
      </p:pic>
    </p:spTree>
    <p:extLst>
      <p:ext uri="{BB962C8B-B14F-4D97-AF65-F5344CB8AC3E}">
        <p14:creationId xmlns:p14="http://schemas.microsoft.com/office/powerpoint/2010/main" val="4243059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0BD-7432-E491-4F7D-0E825A1844B7}"/>
              </a:ext>
            </a:extLst>
          </p:cNvPr>
          <p:cNvSpPr>
            <a:spLocks noGrp="1"/>
          </p:cNvSpPr>
          <p:nvPr>
            <p:ph type="title"/>
          </p:nvPr>
        </p:nvSpPr>
        <p:spPr/>
        <p:txBody>
          <a:bodyPr/>
          <a:lstStyle/>
          <a:p>
            <a:r>
              <a:rPr lang="en-US" dirty="0"/>
              <a:t>Result</a:t>
            </a:r>
            <a:endParaRPr lang="en-IN" dirty="0"/>
          </a:p>
        </p:txBody>
      </p:sp>
      <p:sp>
        <p:nvSpPr>
          <p:cNvPr id="4" name="Date Placeholder 3">
            <a:extLst>
              <a:ext uri="{FF2B5EF4-FFF2-40B4-BE49-F238E27FC236}">
                <a16:creationId xmlns:a16="http://schemas.microsoft.com/office/drawing/2014/main" id="{2A237270-5A8E-A5A9-28CE-A928B0FE6F5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C1561F5-5D71-5DF9-222C-EABEF871B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7" name="Picture 6">
            <a:extLst>
              <a:ext uri="{FF2B5EF4-FFF2-40B4-BE49-F238E27FC236}">
                <a16:creationId xmlns:a16="http://schemas.microsoft.com/office/drawing/2014/main" id="{3CF8D883-A73A-EEED-55D3-209FD014E8EA}"/>
              </a:ext>
            </a:extLst>
          </p:cNvPr>
          <p:cNvPicPr>
            <a:picLocks noChangeAspect="1"/>
          </p:cNvPicPr>
          <p:nvPr/>
        </p:nvPicPr>
        <p:blipFill rotWithShape="1">
          <a:blip r:embed="rId2"/>
          <a:srcRect l="23669" t="9102" r="24037" b="55585"/>
          <a:stretch/>
        </p:blipFill>
        <p:spPr>
          <a:xfrm>
            <a:off x="668281" y="1971819"/>
            <a:ext cx="7656433" cy="3107917"/>
          </a:xfrm>
          <a:prstGeom prst="rect">
            <a:avLst/>
          </a:prstGeom>
        </p:spPr>
      </p:pic>
    </p:spTree>
    <p:extLst>
      <p:ext uri="{BB962C8B-B14F-4D97-AF65-F5344CB8AC3E}">
        <p14:creationId xmlns:p14="http://schemas.microsoft.com/office/powerpoint/2010/main" val="256773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9AD7-AB8C-2F54-67FF-4D7E1C2264D4}"/>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41C9F141-912D-6933-7F02-083769BFDDF6}"/>
              </a:ext>
            </a:extLst>
          </p:cNvPr>
          <p:cNvSpPr>
            <a:spLocks noGrp="1"/>
          </p:cNvSpPr>
          <p:nvPr>
            <p:ph type="body" idx="1"/>
          </p:nvPr>
        </p:nvSpPr>
        <p:spPr>
          <a:xfrm>
            <a:off x="201335" y="989902"/>
            <a:ext cx="8649049" cy="5276674"/>
          </a:xfrm>
        </p:spPr>
        <p:txBody>
          <a:bodyPr/>
          <a:lstStyle/>
          <a:p>
            <a:pPr marL="114300" indent="0">
              <a:buNone/>
            </a:pPr>
            <a:r>
              <a:rPr lang="en-US" dirty="0"/>
              <a:t>In concluding the presentation on heart disease prediction using machine learning we have:</a:t>
            </a:r>
          </a:p>
          <a:p>
            <a:pPr marL="114300" indent="0">
              <a:buNone/>
            </a:pPr>
            <a:r>
              <a:rPr lang="en-US" dirty="0"/>
              <a:t>Impact and Significance: Emphasize the importance of accurate heart disease prediction for early intervention and prevention .</a:t>
            </a:r>
          </a:p>
          <a:p>
            <a:pPr marL="114300" indent="0">
              <a:buNone/>
            </a:pPr>
            <a:r>
              <a:rPr lang="en-US" dirty="0"/>
              <a:t>machine learning technique provide more timely, precise, and personalized predictions of disease risk.</a:t>
            </a:r>
            <a:endParaRPr lang="en-IN" dirty="0"/>
          </a:p>
        </p:txBody>
      </p:sp>
      <p:sp>
        <p:nvSpPr>
          <p:cNvPr id="4" name="Date Placeholder 3">
            <a:extLst>
              <a:ext uri="{FF2B5EF4-FFF2-40B4-BE49-F238E27FC236}">
                <a16:creationId xmlns:a16="http://schemas.microsoft.com/office/drawing/2014/main" id="{097B7072-4BAF-8012-5ACB-0F111A326D0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733E577-AB7E-DE8E-A9E3-AA775C21D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72387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A0D8-1FD5-1B57-4773-E8E115C351D3}"/>
              </a:ext>
            </a:extLst>
          </p:cNvPr>
          <p:cNvSpPr>
            <a:spLocks noGrp="1"/>
          </p:cNvSpPr>
          <p:nvPr>
            <p:ph type="title"/>
          </p:nvPr>
        </p:nvSpPr>
        <p:spPr/>
        <p:txBody>
          <a:bodyPr/>
          <a:lstStyle/>
          <a:p>
            <a:r>
              <a:rPr lang="en-US" dirty="0" err="1"/>
              <a:t>Refrence</a:t>
            </a:r>
            <a:endParaRPr lang="en-IN" dirty="0"/>
          </a:p>
        </p:txBody>
      </p:sp>
      <p:sp>
        <p:nvSpPr>
          <p:cNvPr id="3" name="Text Placeholder 2">
            <a:extLst>
              <a:ext uri="{FF2B5EF4-FFF2-40B4-BE49-F238E27FC236}">
                <a16:creationId xmlns:a16="http://schemas.microsoft.com/office/drawing/2014/main" id="{8210F54E-A2BE-2F73-366E-3D9EBBE3324F}"/>
              </a:ext>
            </a:extLst>
          </p:cNvPr>
          <p:cNvSpPr>
            <a:spLocks noGrp="1"/>
          </p:cNvSpPr>
          <p:nvPr>
            <p:ph type="body" idx="1"/>
          </p:nvPr>
        </p:nvSpPr>
        <p:spPr/>
        <p:txBody>
          <a:bodyPr/>
          <a:lstStyle/>
          <a:p>
            <a:r>
              <a:rPr lang="en-IN" dirty="0"/>
              <a:t>https://www.kaggle.com/datasets/fedesoriano/heart-failure-prediction</a:t>
            </a:r>
          </a:p>
        </p:txBody>
      </p:sp>
      <p:sp>
        <p:nvSpPr>
          <p:cNvPr id="4" name="Date Placeholder 3">
            <a:extLst>
              <a:ext uri="{FF2B5EF4-FFF2-40B4-BE49-F238E27FC236}">
                <a16:creationId xmlns:a16="http://schemas.microsoft.com/office/drawing/2014/main" id="{5FE09C28-9248-6C4F-C673-60BEFE9F226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B97223B-F977-9139-E877-4F86C8F88A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43610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EB1FA-9713-AE16-41AC-9E538DE0AEEA}"/>
              </a:ext>
            </a:extLst>
          </p:cNvPr>
          <p:cNvSpPr>
            <a:spLocks noGrp="1"/>
          </p:cNvSpPr>
          <p:nvPr>
            <p:ph type="body" idx="1"/>
          </p:nvPr>
        </p:nvSpPr>
        <p:spPr>
          <a:xfrm>
            <a:off x="2369891" y="2755783"/>
            <a:ext cx="4127383" cy="1791050"/>
          </a:xfrm>
        </p:spPr>
        <p:txBody>
          <a:bodyPr/>
          <a:lstStyle/>
          <a:p>
            <a:pPr marL="114300" indent="0">
              <a:buNone/>
            </a:pPr>
            <a:r>
              <a:rPr lang="en-US" sz="7200" b="1" dirty="0"/>
              <a:t>THE END</a:t>
            </a:r>
            <a:endParaRPr lang="en-IN" sz="7200" b="1" dirty="0"/>
          </a:p>
        </p:txBody>
      </p:sp>
      <p:sp>
        <p:nvSpPr>
          <p:cNvPr id="4" name="Date Placeholder 3">
            <a:extLst>
              <a:ext uri="{FF2B5EF4-FFF2-40B4-BE49-F238E27FC236}">
                <a16:creationId xmlns:a16="http://schemas.microsoft.com/office/drawing/2014/main" id="{17862AEF-C0C6-61D4-85B2-0E1A0FB2F95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641346A-B3F6-CFF7-AD7C-F4FD693E1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68957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166017"/>
            <a:ext cx="8229600" cy="5555457"/>
          </a:xfrm>
        </p:spPr>
        <p:txBody>
          <a:bodyPr/>
          <a:lstStyle/>
          <a:p>
            <a:r>
              <a:rPr lang="en-IN" dirty="0"/>
              <a:t>Objective</a:t>
            </a:r>
          </a:p>
          <a:p>
            <a:r>
              <a:rPr lang="en-IN" dirty="0"/>
              <a:t>Introduction</a:t>
            </a:r>
          </a:p>
          <a:p>
            <a:r>
              <a:rPr lang="en-IN" dirty="0"/>
              <a:t>Methodology &amp; Techniques</a:t>
            </a:r>
          </a:p>
          <a:p>
            <a:r>
              <a:rPr lang="en-IN" dirty="0"/>
              <a:t>Flow Chart</a:t>
            </a:r>
          </a:p>
          <a:p>
            <a:r>
              <a:rPr lang="en-IN" dirty="0"/>
              <a:t>Source Code (screenshots)</a:t>
            </a:r>
          </a:p>
          <a:p>
            <a:r>
              <a:rPr lang="en-IN" dirty="0"/>
              <a:t>Result </a:t>
            </a:r>
          </a:p>
          <a:p>
            <a:r>
              <a:rPr lang="en-IN" dirty="0"/>
              <a:t>Conclusion</a:t>
            </a:r>
          </a:p>
          <a:p>
            <a:r>
              <a:rPr lang="en-IN" dirty="0"/>
              <a:t>Reference</a:t>
            </a:r>
          </a:p>
          <a:p>
            <a:endParaRPr lang="en-IN" dirty="0"/>
          </a:p>
          <a:p>
            <a:endParaRPr lang="en-IN" dirty="0"/>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150471" y="983848"/>
            <a:ext cx="8536329" cy="4913716"/>
          </a:xfrm>
        </p:spPr>
        <p:txBody>
          <a:bodyPr/>
          <a:lstStyle/>
          <a:p>
            <a:pPr algn="l">
              <a:buFont typeface="+mj-lt"/>
              <a:buAutoNum type="arabicPeriod"/>
            </a:pPr>
            <a:r>
              <a:rPr lang="en-US" sz="14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Early Detection</a:t>
            </a:r>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Identifying individuals at risk of developing heart disease before symptoms manifest allows for early intervention and prevention strategies, potentially averting serious complications.</a:t>
            </a:r>
          </a:p>
          <a:p>
            <a:pPr algn="l">
              <a:buFont typeface="+mj-lt"/>
              <a:buAutoNum type="arabicPeriod"/>
            </a:pPr>
            <a:r>
              <a:rPr lang="en-US" sz="14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Risk Stratification</a:t>
            </a:r>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Accurately assessing an individual's risk of developing heart disease enables healthcare professionals to tailor preventive measures and treatment plans according to the level of risk.</a:t>
            </a:r>
          </a:p>
          <a:p>
            <a:pPr algn="l">
              <a:buFont typeface="+mj-lt"/>
              <a:buAutoNum type="arabicPeriod"/>
            </a:pPr>
            <a:r>
              <a:rPr lang="en-US" sz="14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Preventive Medicine</a:t>
            </a:r>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By predicting heart disease risk factors, such as hypertension, high cholesterol, or diabetes, healthcare providers can intervene with lifestyle modifications (e.g., diet, exercise) and medication to mitigate risk and prevent the onset or progression of heart disease.</a:t>
            </a:r>
          </a:p>
          <a:p>
            <a:pPr algn="l">
              <a:buFont typeface="+mj-lt"/>
              <a:buAutoNum type="arabicPeriod"/>
            </a:pPr>
            <a:r>
              <a:rPr lang="en-US" sz="14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Resource Allocation</a:t>
            </a:r>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Predictive models can help healthcare systems allocate resources more efficiently by identifying high-risk individuals who may require more intensive monitoring or intervention.</a:t>
            </a:r>
          </a:p>
          <a:p>
            <a:pPr algn="l">
              <a:buFont typeface="+mj-lt"/>
              <a:buAutoNum type="arabicPeriod"/>
            </a:pPr>
            <a:r>
              <a:rPr lang="en-US" sz="14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Research and Development</a:t>
            </a:r>
            <a:r>
              <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Developing effective prediction models fosters ongoing research into the underlying causes and risk factors of heart disease, ultimately leading to improved prevention and treatment strategies.</a:t>
            </a:r>
          </a:p>
          <a:p>
            <a:pPr marL="11430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7" name="Picture 6">
            <a:extLst>
              <a:ext uri="{FF2B5EF4-FFF2-40B4-BE49-F238E27FC236}">
                <a16:creationId xmlns:a16="http://schemas.microsoft.com/office/drawing/2014/main" id="{308A458F-2E22-DBA8-F3BD-7AFC23D7FC5F}"/>
              </a:ext>
            </a:extLst>
          </p:cNvPr>
          <p:cNvPicPr>
            <a:picLocks noChangeAspect="1"/>
          </p:cNvPicPr>
          <p:nvPr/>
        </p:nvPicPr>
        <p:blipFill>
          <a:blip r:embed="rId2"/>
          <a:srcRect/>
          <a:stretch/>
        </p:blipFill>
        <p:spPr>
          <a:xfrm>
            <a:off x="2298145" y="4127384"/>
            <a:ext cx="3414757" cy="1854359"/>
          </a:xfrm>
          <a:prstGeom prst="rect">
            <a:avLst/>
          </a:prstGeom>
          <a:ln>
            <a:noFill/>
          </a:ln>
          <a:effectLst>
            <a:softEdge rad="112500"/>
          </a:effectLst>
        </p:spPr>
      </p:pic>
    </p:spTree>
    <p:extLst>
      <p:ext uri="{BB962C8B-B14F-4D97-AF65-F5344CB8AC3E}">
        <p14:creationId xmlns:p14="http://schemas.microsoft.com/office/powerpoint/2010/main" val="1595059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5512-91F6-AAC6-CFB7-C6510F25EEF5}"/>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2B73F6A3-620F-31EA-14A3-E83153E6D790}"/>
              </a:ext>
            </a:extLst>
          </p:cNvPr>
          <p:cNvSpPr>
            <a:spLocks noGrp="1"/>
          </p:cNvSpPr>
          <p:nvPr>
            <p:ph type="body" idx="1"/>
          </p:nvPr>
        </p:nvSpPr>
        <p:spPr>
          <a:xfrm>
            <a:off x="162046" y="983848"/>
            <a:ext cx="8785184" cy="5372502"/>
          </a:xfrm>
        </p:spPr>
        <p:txBody>
          <a:bodyPr/>
          <a:lstStyle/>
          <a:p>
            <a:pPr marL="114300" indent="0">
              <a:buNone/>
            </a:pPr>
            <a:r>
              <a:rPr lang="en-US" sz="20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Heart disease remains a significant global health concern, underscoring the urgency for effective preventive measures. Leveraging advanced machine learning techniques, this project aims to develop a predictive model for early detection of heart disease. By analyzing diverse patient data, including demographics, medical history, and lifestyle factors, we seek to create a robust tool for assessing individual risk profiles. Through rigorous validation and performance evaluation, our goal is to offer healthcare providers a valuable resource for proactive intervention and personalized care, ultimately mitigating the burden of heart disease on individuals and healthcare systems alike.</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C942A30-9951-53B3-85C0-F507693C806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6DCD900-4B72-486C-FDEC-903F14D81D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7" name="Picture 6">
            <a:extLst>
              <a:ext uri="{FF2B5EF4-FFF2-40B4-BE49-F238E27FC236}">
                <a16:creationId xmlns:a16="http://schemas.microsoft.com/office/drawing/2014/main" id="{DB226037-668F-0223-5CCE-CADA0DF10A29}"/>
              </a:ext>
            </a:extLst>
          </p:cNvPr>
          <p:cNvPicPr>
            <a:picLocks noChangeAspect="1"/>
          </p:cNvPicPr>
          <p:nvPr/>
        </p:nvPicPr>
        <p:blipFill>
          <a:blip r:embed="rId2"/>
          <a:stretch>
            <a:fillRect/>
          </a:stretch>
        </p:blipFill>
        <p:spPr>
          <a:xfrm>
            <a:off x="1686536" y="3970089"/>
            <a:ext cx="3955409" cy="1977705"/>
          </a:xfrm>
          <a:prstGeom prst="rect">
            <a:avLst/>
          </a:prstGeom>
        </p:spPr>
      </p:pic>
    </p:spTree>
    <p:extLst>
      <p:ext uri="{BB962C8B-B14F-4D97-AF65-F5344CB8AC3E}">
        <p14:creationId xmlns:p14="http://schemas.microsoft.com/office/powerpoint/2010/main" val="23683322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EFB0-B3D9-3577-D3CA-6024852D6F6D}"/>
              </a:ext>
            </a:extLst>
          </p:cNvPr>
          <p:cNvSpPr>
            <a:spLocks noGrp="1"/>
          </p:cNvSpPr>
          <p:nvPr>
            <p:ph type="title"/>
          </p:nvPr>
        </p:nvSpPr>
        <p:spPr/>
        <p:txBody>
          <a:bodyPr/>
          <a:lstStyle/>
          <a:p>
            <a:r>
              <a:rPr lang="en-US" dirty="0"/>
              <a:t>METHODOLOGY &amp; Technique</a:t>
            </a:r>
          </a:p>
        </p:txBody>
      </p:sp>
      <p:sp>
        <p:nvSpPr>
          <p:cNvPr id="3" name="Text Placeholder 2">
            <a:extLst>
              <a:ext uri="{FF2B5EF4-FFF2-40B4-BE49-F238E27FC236}">
                <a16:creationId xmlns:a16="http://schemas.microsoft.com/office/drawing/2014/main" id="{52FBF409-7A62-3385-E81C-47E79DD26366}"/>
              </a:ext>
            </a:extLst>
          </p:cNvPr>
          <p:cNvSpPr>
            <a:spLocks noGrp="1"/>
          </p:cNvSpPr>
          <p:nvPr>
            <p:ph type="body" idx="1"/>
          </p:nvPr>
        </p:nvSpPr>
        <p:spPr>
          <a:xfrm>
            <a:off x="136879" y="838200"/>
            <a:ext cx="8696728" cy="5518150"/>
          </a:xfrm>
        </p:spPr>
        <p:txBody>
          <a:bodyPr/>
          <a:lstStyle/>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Collection:  </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Gather a comprehensive dataset containing relevant features such as age, sex, cholesterol levels, blood pressure, family history of heart disease, smoking status, and other medical conditions.</a:t>
            </a:r>
          </a:p>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Preprocessing:</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Clean the dataset by handling missing values, encoding categorical variables, and normalizing numerical features to ensure consistency and reliability.</a:t>
            </a:r>
          </a:p>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Exploratory Data Analysis (EDA):</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Explore the dataset to understand the distribution and relationships between variables. Visualize key features and identify potential patterns or correlations with heart disease incidence.</a:t>
            </a:r>
          </a:p>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Selection:</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Choose appropriate machine learning algorithms for classification tasks, such as logistic regression, decision trees, random forests, or support vector machines.</a:t>
            </a:r>
          </a:p>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Training:</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Split the dataset into training and validation sets. Train the selected models using the training data and optimize hyperparameters to improve performance.</a:t>
            </a:r>
          </a:p>
        </p:txBody>
      </p:sp>
      <p:sp>
        <p:nvSpPr>
          <p:cNvPr id="4" name="Date Placeholder 3">
            <a:extLst>
              <a:ext uri="{FF2B5EF4-FFF2-40B4-BE49-F238E27FC236}">
                <a16:creationId xmlns:a16="http://schemas.microsoft.com/office/drawing/2014/main" id="{E4503432-EFFD-D2FF-8548-57F26104C8D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12438E2-AB11-1D9C-A679-217070C647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972647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02A6E0-6B54-8817-0B3A-571ACFD8C6A6}"/>
              </a:ext>
            </a:extLst>
          </p:cNvPr>
          <p:cNvSpPr>
            <a:spLocks noGrp="1"/>
          </p:cNvSpPr>
          <p:nvPr>
            <p:ph type="body" idx="1"/>
          </p:nvPr>
        </p:nvSpPr>
        <p:spPr>
          <a:xfrm>
            <a:off x="150471" y="983848"/>
            <a:ext cx="8762035" cy="5372502"/>
          </a:xfrm>
        </p:spPr>
        <p:txBody>
          <a:bodyPr/>
          <a:lstStyle/>
          <a:p>
            <a:pPr marL="571500" indent="-457200">
              <a:buFont typeface="+mj-lt"/>
              <a:buAutoNum type="arabicPeriod" startAt="6"/>
            </a:pPr>
            <a:r>
              <a:rPr lang="en-US" sz="20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Evaluation: </a:t>
            </a:r>
            <a:r>
              <a:rPr lang="en-US" sz="20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Evaluate the trained models using metrics like accuracy, precision, recall, F1-score, and AUC-ROC on the validation set. Compare the performance of different models and select the best-performing one.</a:t>
            </a:r>
            <a:endParaRPr lang="en-US" sz="20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571500" indent="-457200">
              <a:buFont typeface="+mj-lt"/>
              <a:buAutoNum type="arabicPeriod" startAt="6"/>
            </a:pPr>
            <a:r>
              <a:rPr lang="en-US" sz="20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Validation and Testing:</a:t>
            </a:r>
            <a:r>
              <a:rPr lang="en-US" sz="20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Validate the selected model using an independent test dataset to assess its generalization ability and robustness to unseen data.</a:t>
            </a:r>
          </a:p>
          <a:p>
            <a:pPr marL="571500" indent="-457200">
              <a:buFont typeface="+mj-lt"/>
              <a:buAutoNum type="arabicPeriod" startAt="6"/>
            </a:pPr>
            <a:r>
              <a:rPr lang="en-US" sz="20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Deployment:</a:t>
            </a:r>
            <a:r>
              <a:rPr lang="en-US" sz="20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Deploy the trained model into a production environment, either as a standalone application or integrated within existing healthcare systems.</a:t>
            </a:r>
          </a:p>
          <a:p>
            <a:pPr marL="571500" indent="-457200">
              <a:buFont typeface="+mj-lt"/>
              <a:buAutoNum type="arabicPeriod" startAt="6"/>
            </a:pPr>
            <a:r>
              <a:rPr lang="en-US" sz="20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Monitoring and Maintenance:</a:t>
            </a:r>
            <a:r>
              <a:rPr lang="en-US" sz="20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Implement monitoring mechanisms to track model performance over time. Regularly update the model using new data and retraining techniques to adapt to evolving patterns and improve predictive performance.</a:t>
            </a:r>
          </a:p>
          <a:p>
            <a:pPr marL="114300" indent="0">
              <a:buNone/>
            </a:pPr>
            <a:endParaRPr lang="en-US" sz="2400" dirty="0"/>
          </a:p>
        </p:txBody>
      </p:sp>
      <p:sp>
        <p:nvSpPr>
          <p:cNvPr id="4" name="Date Placeholder 3">
            <a:extLst>
              <a:ext uri="{FF2B5EF4-FFF2-40B4-BE49-F238E27FC236}">
                <a16:creationId xmlns:a16="http://schemas.microsoft.com/office/drawing/2014/main" id="{7A208F5C-81FB-D5F4-65B1-138D71D0D2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498C1392-112E-51E9-030D-A84B993699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730580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BED45B-8ACA-2567-FE78-490985669AD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C4A7957-5AD2-4C7A-4CFC-5CC6E8BE2C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5">
            <a:extLst>
              <a:ext uri="{FF2B5EF4-FFF2-40B4-BE49-F238E27FC236}">
                <a16:creationId xmlns:a16="http://schemas.microsoft.com/office/drawing/2014/main" id="{C63892FE-780E-C95A-82DA-F631383075E5}"/>
              </a:ext>
            </a:extLst>
          </p:cNvPr>
          <p:cNvSpPr/>
          <p:nvPr/>
        </p:nvSpPr>
        <p:spPr>
          <a:xfrm>
            <a:off x="348865"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Data Collection</a:t>
            </a:r>
          </a:p>
        </p:txBody>
      </p:sp>
      <p:sp>
        <p:nvSpPr>
          <p:cNvPr id="11" name="Rectangle 10">
            <a:extLst>
              <a:ext uri="{FF2B5EF4-FFF2-40B4-BE49-F238E27FC236}">
                <a16:creationId xmlns:a16="http://schemas.microsoft.com/office/drawing/2014/main" id="{67A98693-A5C0-6893-D4B2-B81C8360989E}"/>
              </a:ext>
            </a:extLst>
          </p:cNvPr>
          <p:cNvSpPr/>
          <p:nvPr/>
        </p:nvSpPr>
        <p:spPr>
          <a:xfrm>
            <a:off x="2410930"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D</a:t>
            </a:r>
            <a:r>
              <a:rPr lang="en-IN" dirty="0" err="1">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ata</a:t>
            </a:r>
            <a:r>
              <a:rPr lang="en-IN"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 Preprocessing</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1CA93E34-21C2-B68A-6CF0-3956A1C4E5D6}"/>
              </a:ext>
            </a:extLst>
          </p:cNvPr>
          <p:cNvSpPr/>
          <p:nvPr/>
        </p:nvSpPr>
        <p:spPr>
          <a:xfrm>
            <a:off x="4472735"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14" name="Rectangle 13">
            <a:extLst>
              <a:ext uri="{FF2B5EF4-FFF2-40B4-BE49-F238E27FC236}">
                <a16:creationId xmlns:a16="http://schemas.microsoft.com/office/drawing/2014/main" id="{44872AF3-DC73-0FBD-47F8-FC8949B0BBAE}"/>
              </a:ext>
            </a:extLst>
          </p:cNvPr>
          <p:cNvSpPr/>
          <p:nvPr/>
        </p:nvSpPr>
        <p:spPr>
          <a:xfrm>
            <a:off x="6525209"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 Selection</a:t>
            </a:r>
          </a:p>
        </p:txBody>
      </p:sp>
      <p:sp>
        <p:nvSpPr>
          <p:cNvPr id="17" name="Arrow: Down 16">
            <a:extLst>
              <a:ext uri="{FF2B5EF4-FFF2-40B4-BE49-F238E27FC236}">
                <a16:creationId xmlns:a16="http://schemas.microsoft.com/office/drawing/2014/main" id="{A48A1771-805C-67CD-2DE4-DAB47F97699F}"/>
              </a:ext>
            </a:extLst>
          </p:cNvPr>
          <p:cNvSpPr/>
          <p:nvPr/>
        </p:nvSpPr>
        <p:spPr>
          <a:xfrm rot="16200000">
            <a:off x="6210417" y="2093408"/>
            <a:ext cx="116927" cy="27095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Arrow: Down 17">
            <a:extLst>
              <a:ext uri="{FF2B5EF4-FFF2-40B4-BE49-F238E27FC236}">
                <a16:creationId xmlns:a16="http://schemas.microsoft.com/office/drawing/2014/main" id="{899C389E-C22F-6458-3B4E-FFE6B7639C6E}"/>
              </a:ext>
            </a:extLst>
          </p:cNvPr>
          <p:cNvSpPr/>
          <p:nvPr/>
        </p:nvSpPr>
        <p:spPr>
          <a:xfrm>
            <a:off x="7245733" y="2761861"/>
            <a:ext cx="124428" cy="23629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AD9BFAB5-F83F-F886-34F4-0F4A227455B4}"/>
              </a:ext>
            </a:extLst>
          </p:cNvPr>
          <p:cNvSpPr/>
          <p:nvPr/>
        </p:nvSpPr>
        <p:spPr>
          <a:xfrm>
            <a:off x="7255064" y="4077673"/>
            <a:ext cx="124428" cy="23629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15E9D310-CF71-FD45-F79B-FFD9B1D8A69D}"/>
              </a:ext>
            </a:extLst>
          </p:cNvPr>
          <p:cNvSpPr/>
          <p:nvPr/>
        </p:nvSpPr>
        <p:spPr>
          <a:xfrm rot="16200000">
            <a:off x="4162227" y="2094325"/>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2D3FE02-4DDA-C1D1-6742-59A8BA6BA22A}"/>
              </a:ext>
            </a:extLst>
          </p:cNvPr>
          <p:cNvSpPr/>
          <p:nvPr/>
        </p:nvSpPr>
        <p:spPr>
          <a:xfrm>
            <a:off x="6534540" y="3086128"/>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 Training</a:t>
            </a:r>
          </a:p>
        </p:txBody>
      </p:sp>
      <p:sp>
        <p:nvSpPr>
          <p:cNvPr id="15" name="Arrow: Down 14">
            <a:extLst>
              <a:ext uri="{FF2B5EF4-FFF2-40B4-BE49-F238E27FC236}">
                <a16:creationId xmlns:a16="http://schemas.microsoft.com/office/drawing/2014/main" id="{FD368E91-8DC9-BE97-CA31-8DD35B21F226}"/>
              </a:ext>
            </a:extLst>
          </p:cNvPr>
          <p:cNvSpPr/>
          <p:nvPr/>
        </p:nvSpPr>
        <p:spPr>
          <a:xfrm rot="16200000">
            <a:off x="2116077" y="2094325"/>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3AD76F1D-9F16-801B-E045-7EE70C94C2A3}"/>
              </a:ext>
            </a:extLst>
          </p:cNvPr>
          <p:cNvSpPr/>
          <p:nvPr/>
        </p:nvSpPr>
        <p:spPr>
          <a:xfrm rot="5400000">
            <a:off x="6208636" y="4712271"/>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4E9295-0BC9-3478-E6A7-EF6CCF1B3496}"/>
              </a:ext>
            </a:extLst>
          </p:cNvPr>
          <p:cNvSpPr/>
          <p:nvPr/>
        </p:nvSpPr>
        <p:spPr>
          <a:xfrm>
            <a:off x="6534540" y="440194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 Evaluation</a:t>
            </a:r>
          </a:p>
        </p:txBody>
      </p:sp>
      <p:sp>
        <p:nvSpPr>
          <p:cNvPr id="3" name="Arrow: Down 2">
            <a:extLst>
              <a:ext uri="{FF2B5EF4-FFF2-40B4-BE49-F238E27FC236}">
                <a16:creationId xmlns:a16="http://schemas.microsoft.com/office/drawing/2014/main" id="{726B5DF9-B5FF-B3E5-A993-1D13F4BAE85C}"/>
              </a:ext>
            </a:extLst>
          </p:cNvPr>
          <p:cNvSpPr/>
          <p:nvPr/>
        </p:nvSpPr>
        <p:spPr>
          <a:xfrm rot="5400000">
            <a:off x="4187135" y="4712272"/>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183749-BF31-BBD1-8FE8-5E6E7D5B0A31}"/>
              </a:ext>
            </a:extLst>
          </p:cNvPr>
          <p:cNvSpPr/>
          <p:nvPr/>
        </p:nvSpPr>
        <p:spPr>
          <a:xfrm>
            <a:off x="4504804" y="443062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Validation and Testing</a:t>
            </a:r>
          </a:p>
        </p:txBody>
      </p:sp>
      <p:sp>
        <p:nvSpPr>
          <p:cNvPr id="9" name="Arrow: Down 8">
            <a:extLst>
              <a:ext uri="{FF2B5EF4-FFF2-40B4-BE49-F238E27FC236}">
                <a16:creationId xmlns:a16="http://schemas.microsoft.com/office/drawing/2014/main" id="{D2F129B7-FA60-45D6-BF01-D2E915B94905}"/>
              </a:ext>
            </a:extLst>
          </p:cNvPr>
          <p:cNvSpPr/>
          <p:nvPr/>
        </p:nvSpPr>
        <p:spPr>
          <a:xfrm rot="5400000">
            <a:off x="2089182" y="4745805"/>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E98B4C-06A3-CF46-CB05-DD8C4A1E56A3}"/>
              </a:ext>
            </a:extLst>
          </p:cNvPr>
          <p:cNvSpPr/>
          <p:nvPr/>
        </p:nvSpPr>
        <p:spPr>
          <a:xfrm>
            <a:off x="2391115" y="440194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Deployment</a:t>
            </a:r>
          </a:p>
        </p:txBody>
      </p:sp>
      <p:sp>
        <p:nvSpPr>
          <p:cNvPr id="23" name="Rectangle 22">
            <a:extLst>
              <a:ext uri="{FF2B5EF4-FFF2-40B4-BE49-F238E27FC236}">
                <a16:creationId xmlns:a16="http://schemas.microsoft.com/office/drawing/2014/main" id="{B121F59F-0E33-5B0F-6E9C-A8E71159F880}"/>
              </a:ext>
            </a:extLst>
          </p:cNvPr>
          <p:cNvSpPr/>
          <p:nvPr/>
        </p:nvSpPr>
        <p:spPr>
          <a:xfrm>
            <a:off x="354145" y="443062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Monitoring and Maintenance</a:t>
            </a:r>
          </a:p>
        </p:txBody>
      </p:sp>
      <p:sp>
        <p:nvSpPr>
          <p:cNvPr id="22" name="Title 21">
            <a:extLst>
              <a:ext uri="{FF2B5EF4-FFF2-40B4-BE49-F238E27FC236}">
                <a16:creationId xmlns:a16="http://schemas.microsoft.com/office/drawing/2014/main" id="{9A187CA0-4ED3-7669-CF51-9CDDB39A13D0}"/>
              </a:ext>
            </a:extLst>
          </p:cNvPr>
          <p:cNvSpPr>
            <a:spLocks noGrp="1"/>
          </p:cNvSpPr>
          <p:nvPr>
            <p:ph type="title"/>
          </p:nvPr>
        </p:nvSpPr>
        <p:spPr/>
        <p:txBody>
          <a:bodyPr/>
          <a:lstStyle/>
          <a:p>
            <a:r>
              <a:rPr lang="en-US" dirty="0"/>
              <a:t>Flowchart</a:t>
            </a:r>
            <a:endParaRPr lang="en-IN" dirty="0"/>
          </a:p>
        </p:txBody>
      </p:sp>
    </p:spTree>
    <p:extLst>
      <p:ext uri="{BB962C8B-B14F-4D97-AF65-F5344CB8AC3E}">
        <p14:creationId xmlns:p14="http://schemas.microsoft.com/office/powerpoint/2010/main" val="41820296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D9F6D8-F302-EB63-DBD5-2663EDFA5E0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34690A8-F2C9-12D3-2558-32C7CAD40F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7" name="Picture 6">
            <a:extLst>
              <a:ext uri="{FF2B5EF4-FFF2-40B4-BE49-F238E27FC236}">
                <a16:creationId xmlns:a16="http://schemas.microsoft.com/office/drawing/2014/main" id="{BA36EE1C-91A1-93A3-4788-D23A7BB5091C}"/>
              </a:ext>
            </a:extLst>
          </p:cNvPr>
          <p:cNvPicPr>
            <a:picLocks noChangeAspect="1"/>
          </p:cNvPicPr>
          <p:nvPr/>
        </p:nvPicPr>
        <p:blipFill rotWithShape="1">
          <a:blip r:embed="rId2"/>
          <a:srcRect l="21651" t="20520" r="19817" b="2661"/>
          <a:stretch/>
        </p:blipFill>
        <p:spPr>
          <a:xfrm>
            <a:off x="522914" y="959003"/>
            <a:ext cx="7147420" cy="5276544"/>
          </a:xfrm>
          <a:prstGeom prst="rect">
            <a:avLst/>
          </a:prstGeom>
        </p:spPr>
      </p:pic>
      <p:sp>
        <p:nvSpPr>
          <p:cNvPr id="8" name="Title 1">
            <a:extLst>
              <a:ext uri="{FF2B5EF4-FFF2-40B4-BE49-F238E27FC236}">
                <a16:creationId xmlns:a16="http://schemas.microsoft.com/office/drawing/2014/main" id="{5C9488C4-08F3-4E67-FD52-647A9C819FC6}"/>
              </a:ext>
            </a:extLst>
          </p:cNvPr>
          <p:cNvSpPr>
            <a:spLocks noGrp="1"/>
          </p:cNvSpPr>
          <p:nvPr>
            <p:ph type="title"/>
          </p:nvPr>
        </p:nvSpPr>
        <p:spPr>
          <a:xfrm>
            <a:off x="0" y="0"/>
            <a:ext cx="6477000" cy="838200"/>
          </a:xfrm>
        </p:spPr>
        <p:txBody>
          <a:bodyPr/>
          <a:lstStyle/>
          <a:p>
            <a:r>
              <a:rPr lang="en-US" dirty="0"/>
              <a:t>Source code</a:t>
            </a:r>
          </a:p>
        </p:txBody>
      </p:sp>
    </p:spTree>
    <p:extLst>
      <p:ext uri="{BB962C8B-B14F-4D97-AF65-F5344CB8AC3E}">
        <p14:creationId xmlns:p14="http://schemas.microsoft.com/office/powerpoint/2010/main" val="396618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2080E8-6122-F33D-F661-B2DBAC586824}"/>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8B20FEC-5A85-6362-D621-3B5A12D5A5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7" name="Picture 6">
            <a:extLst>
              <a:ext uri="{FF2B5EF4-FFF2-40B4-BE49-F238E27FC236}">
                <a16:creationId xmlns:a16="http://schemas.microsoft.com/office/drawing/2014/main" id="{D0D75742-7220-1C0E-A7A2-E70A7D4C4BAD}"/>
              </a:ext>
            </a:extLst>
          </p:cNvPr>
          <p:cNvPicPr>
            <a:picLocks noChangeAspect="1"/>
          </p:cNvPicPr>
          <p:nvPr/>
        </p:nvPicPr>
        <p:blipFill rotWithShape="1">
          <a:blip r:embed="rId2"/>
          <a:srcRect l="15780" t="13017" r="18900"/>
          <a:stretch/>
        </p:blipFill>
        <p:spPr>
          <a:xfrm>
            <a:off x="654690" y="958276"/>
            <a:ext cx="7046403" cy="5277998"/>
          </a:xfrm>
          <a:prstGeom prst="rect">
            <a:avLst/>
          </a:prstGeom>
        </p:spPr>
      </p:pic>
    </p:spTree>
    <p:extLst>
      <p:ext uri="{BB962C8B-B14F-4D97-AF65-F5344CB8AC3E}">
        <p14:creationId xmlns:p14="http://schemas.microsoft.com/office/powerpoint/2010/main" val="2405700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8531</TotalTime>
  <Words>709</Words>
  <Application>Microsoft Office PowerPoint</Application>
  <PresentationFormat>On-screen Show (4:3)</PresentationFormat>
  <Paragraphs>94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Candara</vt:lpstr>
      <vt:lpstr>Arial</vt:lpstr>
      <vt:lpstr>Times New Roman</vt:lpstr>
      <vt:lpstr>Calibri</vt:lpstr>
      <vt:lpstr>Office Theme</vt:lpstr>
      <vt:lpstr>PowerPoint Presentation</vt:lpstr>
      <vt:lpstr>Index</vt:lpstr>
      <vt:lpstr>Objective</vt:lpstr>
      <vt:lpstr>INTRODUCTION</vt:lpstr>
      <vt:lpstr>METHODOLOGY &amp; Technique</vt:lpstr>
      <vt:lpstr>PowerPoint Presentation</vt:lpstr>
      <vt:lpstr>Flowchart</vt:lpstr>
      <vt:lpstr>Source code</vt:lpstr>
      <vt:lpstr>PowerPoint Presentation</vt:lpstr>
      <vt:lpstr>PowerPoint Presentation</vt:lpstr>
      <vt:lpstr>PowerPoint Presentation</vt:lpstr>
      <vt:lpstr>PowerPoint Presentation</vt:lpstr>
      <vt:lpstr>Result</vt:lpstr>
      <vt:lpstr>Conclusion</vt:lpstr>
      <vt:lpstr>Refrence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gurwinder singh</cp:lastModifiedBy>
  <cp:revision>102</cp:revision>
  <dcterms:created xsi:type="dcterms:W3CDTF">2010-04-09T07:36:15Z</dcterms:created>
  <dcterms:modified xsi:type="dcterms:W3CDTF">2024-05-13T18:36:27Z</dcterms:modified>
</cp:coreProperties>
</file>