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7" r:id="rId2"/>
    <p:sldId id="264" r:id="rId3"/>
    <p:sldId id="263" r:id="rId4"/>
    <p:sldId id="266" r:id="rId5"/>
  </p:sldIdLst>
  <p:sldSz cx="9144000" cy="6858000" type="screen4x3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eber" initials="s" lastIdx="1" clrIdx="0">
    <p:extLst>
      <p:ext uri="{19B8F6BF-5375-455C-9EA6-DF929625EA0E}">
        <p15:presenceInfo xmlns:p15="http://schemas.microsoft.com/office/powerpoint/2012/main" userId="sweb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3B9"/>
    <a:srgbClr val="3E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27" autoAdjust="0"/>
  </p:normalViewPr>
  <p:slideViewPr>
    <p:cSldViewPr snapToGrid="0" showGuides="1">
      <p:cViewPr varScale="1">
        <p:scale>
          <a:sx n="119" d="100"/>
          <a:sy n="119" d="100"/>
        </p:scale>
        <p:origin x="588" y="108"/>
      </p:cViewPr>
      <p:guideLst>
        <p:guide orient="horz" pos="4319"/>
        <p:guide pos="5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-3720" y="-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49DD4D23-C98A-435E-AE88-9061F8349B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3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" t="3974" r="3958" b="55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</p:spPr>
        <p:txBody>
          <a:bodyPr/>
          <a:lstStyle>
            <a:lvl1pPr algn="l"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289400"/>
            <a:ext cx="7500938" cy="36180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525798"/>
            <a:ext cx="3020400" cy="807254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8675" y="5481750"/>
            <a:ext cx="4679325" cy="97937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567"/>
              </a:spcBef>
              <a:buNone/>
              <a:defRPr sz="14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332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7500938" cy="4040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300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3" y="6046348"/>
            <a:ext cx="2060224" cy="550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7500938" cy="4040188"/>
          </a:xfrm>
        </p:spPr>
        <p:txBody>
          <a:bodyPr/>
          <a:lstStyle>
            <a:lvl1pPr>
              <a:defRPr sz="2400" b="0"/>
            </a:lvl1pPr>
            <a:lvl4pPr marL="1168400" indent="-342900"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86600" y="5445539"/>
            <a:ext cx="2057400" cy="365125"/>
          </a:xfrm>
        </p:spPr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921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3" y="6046348"/>
            <a:ext cx="2060224" cy="550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881075"/>
            <a:ext cx="3933824" cy="3163365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8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14901" y="1881075"/>
            <a:ext cx="3934800" cy="3163365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8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7086600" y="5454969"/>
            <a:ext cx="2057400" cy="365125"/>
          </a:xfrm>
        </p:spPr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191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939200" y="1438276"/>
            <a:ext cx="4204800" cy="4736282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905000"/>
            <a:ext cx="3819525" cy="3987688"/>
          </a:xfrm>
        </p:spPr>
        <p:txBody>
          <a:bodyPr/>
          <a:lstStyle>
            <a:lvl1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800" b="0"/>
            </a:lvl1pPr>
            <a:lvl2pPr marL="503238" indent="-207963">
              <a:spcBef>
                <a:spcPts val="0"/>
              </a:spcBef>
              <a:spcAft>
                <a:spcPts val="567"/>
              </a:spcAft>
              <a:defRPr sz="1400" b="0"/>
            </a:lvl2pPr>
            <a:lvl3pPr>
              <a:defRPr sz="1400" b="0"/>
            </a:lvl3pPr>
            <a:lvl4pPr>
              <a:defRPr sz="1400" b="0"/>
            </a:lvl4pPr>
            <a:lvl5pPr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236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38275"/>
            <a:ext cx="9144000" cy="4708001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66788"/>
            <a:ext cx="9144000" cy="391212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861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" t="3974" r="3958" b="55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525798"/>
            <a:ext cx="3020400" cy="8072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</p:spPr>
        <p:txBody>
          <a:bodyPr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78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774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871551"/>
            <a:ext cx="7500938" cy="4096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86600" y="61337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10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61" r:id="rId4"/>
    <p:sldLayoutId id="2147483657" r:id="rId5"/>
    <p:sldLayoutId id="2147483658" r:id="rId6"/>
    <p:sldLayoutId id="2147483659" r:id="rId7"/>
    <p:sldLayoutId id="2147483654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417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31825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400" indent="-342900" algn="l" defTabSz="914400" rtl="0" eaLnBrk="1" latinLnBrk="0" hangingPunct="1">
        <a:spcBef>
          <a:spcPts val="1134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3513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Problem </a:t>
            </a:r>
          </a:p>
          <a:p>
            <a:pPr lvl="1"/>
            <a:r>
              <a:rPr lang="en-GB" dirty="0"/>
              <a:t>Game solving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Minimax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Choice for comparison</a:t>
            </a:r>
          </a:p>
          <a:p>
            <a:pPr lvl="1"/>
            <a:r>
              <a:rPr lang="en-GB" dirty="0"/>
              <a:t>Optimized variations of minimax</a:t>
            </a:r>
          </a:p>
          <a:p>
            <a:pPr lvl="2"/>
            <a:r>
              <a:rPr lang="en-GB" dirty="0"/>
              <a:t>Alpha beta pruning</a:t>
            </a:r>
          </a:p>
          <a:p>
            <a:pPr lvl="2"/>
            <a:r>
              <a:rPr lang="en-GB" dirty="0"/>
              <a:t>Randomized alpha beta</a:t>
            </a:r>
          </a:p>
          <a:p>
            <a:pPr lvl="2"/>
            <a:r>
              <a:rPr lang="en-GB" dirty="0"/>
              <a:t>NegaScout</a:t>
            </a:r>
          </a:p>
          <a:p>
            <a:pPr lvl="1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008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Algorithms of choice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2</a:t>
            </a:fld>
            <a:endParaRPr lang="en-I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72BF64-0366-4DC5-BE96-D923BF89F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sz="1800" dirty="0"/>
              <a:t>Baseline – Minimax</a:t>
            </a:r>
          </a:p>
          <a:p>
            <a:pPr lvl="1"/>
            <a:r>
              <a:rPr lang="en-IN" sz="1400" dirty="0"/>
              <a:t>Based on DFS on game tree</a:t>
            </a:r>
          </a:p>
          <a:p>
            <a:pPr lvl="1"/>
            <a:r>
              <a:rPr lang="en-IN" sz="1400" dirty="0"/>
              <a:t>Maximize and minimize stages</a:t>
            </a:r>
          </a:p>
          <a:p>
            <a:pPr lvl="2"/>
            <a:r>
              <a:rPr lang="en-IN" sz="1400" dirty="0"/>
              <a:t>Assumes optimal play by opposite player</a:t>
            </a:r>
          </a:p>
          <a:p>
            <a:pPr lvl="1"/>
            <a:endParaRPr lang="en-IN" sz="1400" dirty="0"/>
          </a:p>
          <a:p>
            <a:endParaRPr lang="en-IN" sz="1800" dirty="0"/>
          </a:p>
          <a:p>
            <a:r>
              <a:rPr lang="en-IN" sz="1800" dirty="0"/>
              <a:t>Alpha beta pruning</a:t>
            </a:r>
          </a:p>
          <a:p>
            <a:pPr lvl="1"/>
            <a:r>
              <a:rPr lang="en-IN" sz="1400" dirty="0"/>
              <a:t>Optimizing Minimax</a:t>
            </a:r>
          </a:p>
          <a:p>
            <a:pPr lvl="2"/>
            <a:r>
              <a:rPr lang="en-IN" sz="1400" dirty="0"/>
              <a:t>Alpha -&gt; best possible value at a max node</a:t>
            </a:r>
          </a:p>
          <a:p>
            <a:pPr lvl="2"/>
            <a:r>
              <a:rPr lang="en-IN" sz="1400" dirty="0"/>
              <a:t>Beta -&gt;  best possible value at a min node</a:t>
            </a:r>
          </a:p>
          <a:p>
            <a:pPr lvl="1"/>
            <a:r>
              <a:rPr lang="en-IN" sz="1400" dirty="0"/>
              <a:t>Beta is upper bound at max stage</a:t>
            </a:r>
          </a:p>
          <a:p>
            <a:pPr lvl="1"/>
            <a:r>
              <a:rPr lang="en-IN" sz="1400" dirty="0"/>
              <a:t>Alpha is lower bound at min stage </a:t>
            </a:r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pPr marL="288925" lvl="1" indent="0">
              <a:buNone/>
            </a:pPr>
            <a:endParaRPr lang="en-IE" sz="1600" dirty="0"/>
          </a:p>
          <a:p>
            <a:pPr marL="288925" lvl="1" indent="0">
              <a:buNone/>
            </a:pPr>
            <a:endParaRPr lang="en-IE" sz="1600" dirty="0"/>
          </a:p>
          <a:p>
            <a:pPr marL="288925" lvl="1" indent="0">
              <a:buNone/>
            </a:pPr>
            <a:endParaRPr lang="en-IE" sz="1600" dirty="0"/>
          </a:p>
          <a:p>
            <a:pPr marL="288925" lvl="1" indent="0">
              <a:buNone/>
            </a:pPr>
            <a:endParaRPr lang="en-IE" sz="1600" dirty="0"/>
          </a:p>
          <a:p>
            <a:pPr marL="288925" lvl="1" indent="0">
              <a:buNone/>
            </a:pPr>
            <a:endParaRPr lang="en-IE" sz="1600" dirty="0"/>
          </a:p>
          <a:p>
            <a:pPr marL="288925" lvl="1" indent="0">
              <a:buNone/>
            </a:pPr>
            <a:endParaRPr lang="en-IE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6AEC6C-F6CB-4C6D-8D53-A2B85E657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116" y="1989498"/>
            <a:ext cx="1799378" cy="1439502"/>
          </a:xfrm>
          <a:prstGeom prst="rect">
            <a:avLst/>
          </a:prstGeom>
        </p:spPr>
      </p:pic>
      <p:pic>
        <p:nvPicPr>
          <p:cNvPr id="1026" name="Picture 1">
            <a:extLst>
              <a:ext uri="{FF2B5EF4-FFF2-40B4-BE49-F238E27FC236}">
                <a16:creationId xmlns:a16="http://schemas.microsoft.com/office/drawing/2014/main" id="{6D5B3A7C-E9CD-46E8-8C55-2770FB4A0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116" y="4237875"/>
            <a:ext cx="2043852" cy="226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29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Algorithms of choice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Randomized Alpha beta</a:t>
            </a:r>
          </a:p>
          <a:p>
            <a:pPr lvl="1"/>
            <a:r>
              <a:rPr lang="en-GB" sz="1800" dirty="0"/>
              <a:t>Randomizing the moves to avoid repetitions</a:t>
            </a:r>
          </a:p>
          <a:p>
            <a:pPr lvl="1"/>
            <a:r>
              <a:rPr lang="en-GB" sz="1800" dirty="0"/>
              <a:t>Good enough moves rather than best moves</a:t>
            </a:r>
          </a:p>
          <a:p>
            <a:pPr marL="288925" lvl="1" indent="0">
              <a:buNone/>
            </a:pPr>
            <a:r>
              <a:rPr lang="en-GB" sz="18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NegaScout</a:t>
            </a:r>
          </a:p>
          <a:p>
            <a:pPr lvl="1"/>
            <a:r>
              <a:rPr lang="en-GB" sz="1800" dirty="0"/>
              <a:t>Beta set to alpha + 1</a:t>
            </a:r>
          </a:p>
          <a:p>
            <a:pPr lvl="1"/>
            <a:r>
              <a:rPr lang="en-GB" sz="1800" dirty="0"/>
              <a:t>Search only for the best values</a:t>
            </a:r>
          </a:p>
          <a:p>
            <a:pPr lvl="2"/>
            <a:r>
              <a:rPr lang="en-GB" sz="1800" dirty="0"/>
              <a:t>If unsuccessful, employ regular alpha beta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933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&amp; 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12844625"/>
      </p:ext>
    </p:extLst>
  </p:cSld>
  <p:clrMapOvr>
    <a:masterClrMapping/>
  </p:clrMapOvr>
</p:sld>
</file>

<file path=ppt/theme/theme1.xml><?xml version="1.0" encoding="utf-8"?>
<a:theme xmlns:a="http://schemas.openxmlformats.org/drawingml/2006/main" name="Trinity_PPT_Calibri_Option1">
  <a:themeElements>
    <a:clrScheme name="Trinity Colleg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Trinity Colleg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Trinity_PPT_Calibri_Option1</Template>
  <TotalTime>106</TotalTime>
  <Words>125</Words>
  <Application>Microsoft Office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Trinity_PPT_Calibri_Option1</vt:lpstr>
      <vt:lpstr>Intro</vt:lpstr>
      <vt:lpstr>Algorithms of choice</vt:lpstr>
      <vt:lpstr>Algorithms of choice</vt:lpstr>
      <vt:lpstr>Comparison &amp;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— Calibri Bold 26pt</dc:title>
  <dc:creator>Administrator</dc:creator>
  <cp:lastModifiedBy>Prabhjot Singh</cp:lastModifiedBy>
  <cp:revision>11</cp:revision>
  <cp:lastPrinted>2014-12-16T10:33:11Z</cp:lastPrinted>
  <dcterms:created xsi:type="dcterms:W3CDTF">2015-04-21T16:55:16Z</dcterms:created>
  <dcterms:modified xsi:type="dcterms:W3CDTF">2021-04-30T07:21:48Z</dcterms:modified>
</cp:coreProperties>
</file>