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42" r:id="rId1"/>
  </p:sldMasterIdLst>
  <p:sldIdLst>
    <p:sldId id="256" r:id="rId2"/>
    <p:sldId id="280" r:id="rId3"/>
    <p:sldId id="281" r:id="rId4"/>
    <p:sldId id="269" r:id="rId5"/>
    <p:sldId id="278" r:id="rId6"/>
    <p:sldId id="271" r:id="rId7"/>
    <p:sldId id="261" r:id="rId8"/>
    <p:sldId id="264" r:id="rId9"/>
    <p:sldId id="277" r:id="rId10"/>
    <p:sldId id="272" r:id="rId11"/>
    <p:sldId id="266" r:id="rId12"/>
    <p:sldId id="270" r:id="rId13"/>
    <p:sldId id="273" r:id="rId14"/>
    <p:sldId id="282" r:id="rId15"/>
    <p:sldId id="279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2F76BE-D197-4FFE-AE4E-1BFCEB9750E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9051-A201-454B-B05E-D9188B0FBF0D}">
      <dgm:prSet phldrT="[Text]" custT="1"/>
      <dgm:spPr/>
      <dgm:t>
        <a:bodyPr/>
        <a:lstStyle/>
        <a:p>
          <a:r>
            <a:rPr lang="en-US" sz="1600" dirty="0"/>
            <a:t>Ultrasonic Sensor records distance of height of Garbage bin</a:t>
          </a:r>
        </a:p>
      </dgm:t>
    </dgm:pt>
    <dgm:pt modelId="{12C50CF7-4EAF-4DE9-BB85-D6A9873BAE66}" type="parTrans" cxnId="{74B234C6-0DA6-4910-8E8E-1102CBA6B601}">
      <dgm:prSet/>
      <dgm:spPr/>
      <dgm:t>
        <a:bodyPr/>
        <a:lstStyle/>
        <a:p>
          <a:endParaRPr lang="en-US"/>
        </a:p>
      </dgm:t>
    </dgm:pt>
    <dgm:pt modelId="{57F16C4E-3E5B-44D7-930F-831B34FE4B54}" type="sibTrans" cxnId="{74B234C6-0DA6-4910-8E8E-1102CBA6B601}">
      <dgm:prSet/>
      <dgm:spPr/>
      <dgm:t>
        <a:bodyPr/>
        <a:lstStyle/>
        <a:p>
          <a:endParaRPr lang="en-US"/>
        </a:p>
      </dgm:t>
    </dgm:pt>
    <dgm:pt modelId="{52A0185B-93CD-46EA-A941-3444871982B9}">
      <dgm:prSet phldrT="[Text]"/>
      <dgm:spPr/>
      <dgm:t>
        <a:bodyPr/>
        <a:lstStyle/>
        <a:p>
          <a:r>
            <a:rPr lang="en-US" dirty="0"/>
            <a:t>Live data send to microcontroller</a:t>
          </a:r>
        </a:p>
      </dgm:t>
    </dgm:pt>
    <dgm:pt modelId="{8BB3CC5F-CF1A-4BC2-802E-F6B70E84BB02}" type="parTrans" cxnId="{EC7120A6-3A32-4B64-86F9-62D3DEB5E82B}">
      <dgm:prSet/>
      <dgm:spPr/>
      <dgm:t>
        <a:bodyPr/>
        <a:lstStyle/>
        <a:p>
          <a:endParaRPr lang="en-US"/>
        </a:p>
      </dgm:t>
    </dgm:pt>
    <dgm:pt modelId="{C1B00540-EE0A-4AE6-8383-BE902EB40135}" type="sibTrans" cxnId="{EC7120A6-3A32-4B64-86F9-62D3DEB5E82B}">
      <dgm:prSet/>
      <dgm:spPr/>
      <dgm:t>
        <a:bodyPr/>
        <a:lstStyle/>
        <a:p>
          <a:endParaRPr lang="en-US"/>
        </a:p>
      </dgm:t>
    </dgm:pt>
    <dgm:pt modelId="{B92E66F3-0935-43AF-9109-1980F7C29189}">
      <dgm:prSet phldrT="[Text]"/>
      <dgm:spPr/>
      <dgm:t>
        <a:bodyPr/>
        <a:lstStyle/>
        <a:p>
          <a:r>
            <a:rPr lang="en-US" dirty="0"/>
            <a:t>After processing Send to App</a:t>
          </a:r>
        </a:p>
      </dgm:t>
    </dgm:pt>
    <dgm:pt modelId="{D230679A-D676-458B-87AA-4428053FC214}" type="parTrans" cxnId="{848B4154-8962-41DD-A865-2B05A6F8DBAB}">
      <dgm:prSet/>
      <dgm:spPr/>
      <dgm:t>
        <a:bodyPr/>
        <a:lstStyle/>
        <a:p>
          <a:endParaRPr lang="en-US"/>
        </a:p>
      </dgm:t>
    </dgm:pt>
    <dgm:pt modelId="{0CC6C13C-F82F-4FFC-8C48-37A1A82B6ED6}" type="sibTrans" cxnId="{848B4154-8962-41DD-A865-2B05A6F8DBAB}">
      <dgm:prSet/>
      <dgm:spPr/>
      <dgm:t>
        <a:bodyPr/>
        <a:lstStyle/>
        <a:p>
          <a:endParaRPr lang="en-US"/>
        </a:p>
      </dgm:t>
    </dgm:pt>
    <dgm:pt modelId="{86E47E73-25B8-4CFE-A5BB-EB1FCDC16ED7}" type="pres">
      <dgm:prSet presAssocID="{9F2F76BE-D197-4FFE-AE4E-1BFCEB9750E0}" presName="Name0" presStyleCnt="0">
        <dgm:presLayoutVars>
          <dgm:dir/>
          <dgm:resizeHandles val="exact"/>
        </dgm:presLayoutVars>
      </dgm:prSet>
      <dgm:spPr/>
    </dgm:pt>
    <dgm:pt modelId="{ACF8F066-02EC-48A4-AC16-E27B4A4E0F61}" type="pres">
      <dgm:prSet presAssocID="{E6E29051-A201-454B-B05E-D9188B0FBF0D}" presName="node" presStyleLbl="node1" presStyleIdx="0" presStyleCnt="3" custScaleX="122309" custScaleY="112854" custLinFactNeighborX="1207" custLinFactNeighborY="-10646">
        <dgm:presLayoutVars>
          <dgm:bulletEnabled val="1"/>
        </dgm:presLayoutVars>
      </dgm:prSet>
      <dgm:spPr/>
    </dgm:pt>
    <dgm:pt modelId="{52FEC69E-5B3A-430F-8064-05BD50472F4B}" type="pres">
      <dgm:prSet presAssocID="{57F16C4E-3E5B-44D7-930F-831B34FE4B54}" presName="sibTrans" presStyleLbl="sibTrans2D1" presStyleIdx="0" presStyleCnt="2" custAng="20493735"/>
      <dgm:spPr/>
    </dgm:pt>
    <dgm:pt modelId="{56C69FA1-C164-4585-A0D7-80BCC50A78C0}" type="pres">
      <dgm:prSet presAssocID="{57F16C4E-3E5B-44D7-930F-831B34FE4B54}" presName="connectorText" presStyleLbl="sibTrans2D1" presStyleIdx="0" presStyleCnt="2"/>
      <dgm:spPr/>
    </dgm:pt>
    <dgm:pt modelId="{96C39DA2-4AF1-41E4-A22A-3A0106D9E4E1}" type="pres">
      <dgm:prSet presAssocID="{52A0185B-93CD-46EA-A941-3444871982B9}" presName="node" presStyleLbl="node1" presStyleIdx="1" presStyleCnt="3">
        <dgm:presLayoutVars>
          <dgm:bulletEnabled val="1"/>
        </dgm:presLayoutVars>
      </dgm:prSet>
      <dgm:spPr/>
    </dgm:pt>
    <dgm:pt modelId="{080D2D7A-B9DF-471B-B971-C1A622553B7F}" type="pres">
      <dgm:prSet presAssocID="{C1B00540-EE0A-4AE6-8383-BE902EB40135}" presName="sibTrans" presStyleLbl="sibTrans2D1" presStyleIdx="1" presStyleCnt="2"/>
      <dgm:spPr/>
    </dgm:pt>
    <dgm:pt modelId="{BDCC1205-E90B-4657-A4FA-9A4D13728758}" type="pres">
      <dgm:prSet presAssocID="{C1B00540-EE0A-4AE6-8383-BE902EB40135}" presName="connectorText" presStyleLbl="sibTrans2D1" presStyleIdx="1" presStyleCnt="2"/>
      <dgm:spPr/>
    </dgm:pt>
    <dgm:pt modelId="{82B5DDBD-EA81-4F5F-8150-E77469D2A2F0}" type="pres">
      <dgm:prSet presAssocID="{B92E66F3-0935-43AF-9109-1980F7C29189}" presName="node" presStyleLbl="node1" presStyleIdx="2" presStyleCnt="3">
        <dgm:presLayoutVars>
          <dgm:bulletEnabled val="1"/>
        </dgm:presLayoutVars>
      </dgm:prSet>
      <dgm:spPr/>
    </dgm:pt>
  </dgm:ptLst>
  <dgm:cxnLst>
    <dgm:cxn modelId="{AA9C7D28-9EC3-4256-BCA6-537F1ADC8634}" type="presOf" srcId="{57F16C4E-3E5B-44D7-930F-831B34FE4B54}" destId="{52FEC69E-5B3A-430F-8064-05BD50472F4B}" srcOrd="0" destOrd="0" presId="urn:microsoft.com/office/officeart/2005/8/layout/process1"/>
    <dgm:cxn modelId="{3ADD623E-AD55-4C03-A562-0F07D1CCF8EB}" type="presOf" srcId="{E6E29051-A201-454B-B05E-D9188B0FBF0D}" destId="{ACF8F066-02EC-48A4-AC16-E27B4A4E0F61}" srcOrd="0" destOrd="0" presId="urn:microsoft.com/office/officeart/2005/8/layout/process1"/>
    <dgm:cxn modelId="{5861E26A-5C0E-4F75-BBBA-5669CB289A63}" type="presOf" srcId="{9F2F76BE-D197-4FFE-AE4E-1BFCEB9750E0}" destId="{86E47E73-25B8-4CFE-A5BB-EB1FCDC16ED7}" srcOrd="0" destOrd="0" presId="urn:microsoft.com/office/officeart/2005/8/layout/process1"/>
    <dgm:cxn modelId="{848B4154-8962-41DD-A865-2B05A6F8DBAB}" srcId="{9F2F76BE-D197-4FFE-AE4E-1BFCEB9750E0}" destId="{B92E66F3-0935-43AF-9109-1980F7C29189}" srcOrd="2" destOrd="0" parTransId="{D230679A-D676-458B-87AA-4428053FC214}" sibTransId="{0CC6C13C-F82F-4FFC-8C48-37A1A82B6ED6}"/>
    <dgm:cxn modelId="{EC87419C-0472-4519-B38A-5FB89FC33CA8}" type="presOf" srcId="{52A0185B-93CD-46EA-A941-3444871982B9}" destId="{96C39DA2-4AF1-41E4-A22A-3A0106D9E4E1}" srcOrd="0" destOrd="0" presId="urn:microsoft.com/office/officeart/2005/8/layout/process1"/>
    <dgm:cxn modelId="{44FA96A0-DA87-48FD-BBDD-082EEAC453B9}" type="presOf" srcId="{B92E66F3-0935-43AF-9109-1980F7C29189}" destId="{82B5DDBD-EA81-4F5F-8150-E77469D2A2F0}" srcOrd="0" destOrd="0" presId="urn:microsoft.com/office/officeart/2005/8/layout/process1"/>
    <dgm:cxn modelId="{EC7120A6-3A32-4B64-86F9-62D3DEB5E82B}" srcId="{9F2F76BE-D197-4FFE-AE4E-1BFCEB9750E0}" destId="{52A0185B-93CD-46EA-A941-3444871982B9}" srcOrd="1" destOrd="0" parTransId="{8BB3CC5F-CF1A-4BC2-802E-F6B70E84BB02}" sibTransId="{C1B00540-EE0A-4AE6-8383-BE902EB40135}"/>
    <dgm:cxn modelId="{331F8CAF-30C7-4C1E-B02C-EDEC10DC53D3}" type="presOf" srcId="{57F16C4E-3E5B-44D7-930F-831B34FE4B54}" destId="{56C69FA1-C164-4585-A0D7-80BCC50A78C0}" srcOrd="1" destOrd="0" presId="urn:microsoft.com/office/officeart/2005/8/layout/process1"/>
    <dgm:cxn modelId="{39D7F2B0-5B6D-4629-854D-5C213F394028}" type="presOf" srcId="{C1B00540-EE0A-4AE6-8383-BE902EB40135}" destId="{BDCC1205-E90B-4657-A4FA-9A4D13728758}" srcOrd="1" destOrd="0" presId="urn:microsoft.com/office/officeart/2005/8/layout/process1"/>
    <dgm:cxn modelId="{CA2EDBC4-3534-4F5F-A73F-6FA07AC72777}" type="presOf" srcId="{C1B00540-EE0A-4AE6-8383-BE902EB40135}" destId="{080D2D7A-B9DF-471B-B971-C1A622553B7F}" srcOrd="0" destOrd="0" presId="urn:microsoft.com/office/officeart/2005/8/layout/process1"/>
    <dgm:cxn modelId="{74B234C6-0DA6-4910-8E8E-1102CBA6B601}" srcId="{9F2F76BE-D197-4FFE-AE4E-1BFCEB9750E0}" destId="{E6E29051-A201-454B-B05E-D9188B0FBF0D}" srcOrd="0" destOrd="0" parTransId="{12C50CF7-4EAF-4DE9-BB85-D6A9873BAE66}" sibTransId="{57F16C4E-3E5B-44D7-930F-831B34FE4B54}"/>
    <dgm:cxn modelId="{E3975CE7-5351-4F03-8765-B1B81DB8EF3C}" type="presParOf" srcId="{86E47E73-25B8-4CFE-A5BB-EB1FCDC16ED7}" destId="{ACF8F066-02EC-48A4-AC16-E27B4A4E0F61}" srcOrd="0" destOrd="0" presId="urn:microsoft.com/office/officeart/2005/8/layout/process1"/>
    <dgm:cxn modelId="{FC7E836F-89CC-4905-BD71-561E200060E8}" type="presParOf" srcId="{86E47E73-25B8-4CFE-A5BB-EB1FCDC16ED7}" destId="{52FEC69E-5B3A-430F-8064-05BD50472F4B}" srcOrd="1" destOrd="0" presId="urn:microsoft.com/office/officeart/2005/8/layout/process1"/>
    <dgm:cxn modelId="{78D8F0DD-7849-47A3-9B61-6A8199D7EC7E}" type="presParOf" srcId="{52FEC69E-5B3A-430F-8064-05BD50472F4B}" destId="{56C69FA1-C164-4585-A0D7-80BCC50A78C0}" srcOrd="0" destOrd="0" presId="urn:microsoft.com/office/officeart/2005/8/layout/process1"/>
    <dgm:cxn modelId="{9104C9D2-7916-4185-B590-C9137F825886}" type="presParOf" srcId="{86E47E73-25B8-4CFE-A5BB-EB1FCDC16ED7}" destId="{96C39DA2-4AF1-41E4-A22A-3A0106D9E4E1}" srcOrd="2" destOrd="0" presId="urn:microsoft.com/office/officeart/2005/8/layout/process1"/>
    <dgm:cxn modelId="{1C21C645-6ABA-4A58-A73C-CF85EA43C2F6}" type="presParOf" srcId="{86E47E73-25B8-4CFE-A5BB-EB1FCDC16ED7}" destId="{080D2D7A-B9DF-471B-B971-C1A622553B7F}" srcOrd="3" destOrd="0" presId="urn:microsoft.com/office/officeart/2005/8/layout/process1"/>
    <dgm:cxn modelId="{D6D9DDE7-C8AF-46EC-B4D7-9066755BC17A}" type="presParOf" srcId="{080D2D7A-B9DF-471B-B971-C1A622553B7F}" destId="{BDCC1205-E90B-4657-A4FA-9A4D13728758}" srcOrd="0" destOrd="0" presId="urn:microsoft.com/office/officeart/2005/8/layout/process1"/>
    <dgm:cxn modelId="{C814672B-86BC-431C-9AD1-262F19CDDEF9}" type="presParOf" srcId="{86E47E73-25B8-4CFE-A5BB-EB1FCDC16ED7}" destId="{82B5DDBD-EA81-4F5F-8150-E77469D2A2F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2C88EA-ED11-4DED-A955-627BCFD02972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4D4853C6-6807-4230-B7DC-906507591563}">
      <dgm:prSet phldrT="[Text]" custT="1"/>
      <dgm:spPr/>
      <dgm:t>
        <a:bodyPr/>
        <a:lstStyle/>
        <a:p>
          <a:r>
            <a:rPr lang="en-US" sz="1800" b="1" dirty="0"/>
            <a:t>Initial State</a:t>
          </a:r>
          <a:r>
            <a:rPr lang="en-US" sz="1500" b="1" dirty="0"/>
            <a:t>:-</a:t>
          </a:r>
        </a:p>
        <a:p>
          <a:r>
            <a:rPr lang="en-US" sz="1600" dirty="0"/>
            <a:t>Researched for the current existing problems</a:t>
          </a:r>
        </a:p>
      </dgm:t>
    </dgm:pt>
    <dgm:pt modelId="{456FB0C3-FE79-411A-B487-F75C97AEF4CC}" type="parTrans" cxnId="{5DCA285E-5E90-4976-84D5-299D409D5604}">
      <dgm:prSet/>
      <dgm:spPr/>
      <dgm:t>
        <a:bodyPr/>
        <a:lstStyle/>
        <a:p>
          <a:endParaRPr lang="en-US"/>
        </a:p>
      </dgm:t>
    </dgm:pt>
    <dgm:pt modelId="{152754F2-BA1D-4C9B-896D-0A57AF0466FF}" type="sibTrans" cxnId="{5DCA285E-5E90-4976-84D5-299D409D5604}">
      <dgm:prSet/>
      <dgm:spPr/>
      <dgm:t>
        <a:bodyPr/>
        <a:lstStyle/>
        <a:p>
          <a:endParaRPr lang="en-US"/>
        </a:p>
      </dgm:t>
    </dgm:pt>
    <dgm:pt modelId="{B213297C-5F32-4845-9B72-591FA9685022}">
      <dgm:prSet phldrT="[Text]" custT="1"/>
      <dgm:spPr/>
      <dgm:t>
        <a:bodyPr/>
        <a:lstStyle/>
        <a:p>
          <a:r>
            <a:rPr lang="en-US" sz="2000" b="1" dirty="0"/>
            <a:t>Transient state:</a:t>
          </a:r>
          <a:r>
            <a:rPr lang="en-US" sz="2000" dirty="0"/>
            <a:t>-</a:t>
          </a:r>
          <a:r>
            <a:rPr lang="en-US" sz="1600" dirty="0"/>
            <a:t>Designing a virtual circuit and process control and other circuitry elements. </a:t>
          </a:r>
        </a:p>
      </dgm:t>
    </dgm:pt>
    <dgm:pt modelId="{F5CE59C8-A5B7-45B2-9DCE-D32F7C37B09B}" type="parTrans" cxnId="{58ED4D43-5D36-4CCB-A42C-A59E688C75F8}">
      <dgm:prSet/>
      <dgm:spPr/>
      <dgm:t>
        <a:bodyPr/>
        <a:lstStyle/>
        <a:p>
          <a:endParaRPr lang="en-US"/>
        </a:p>
      </dgm:t>
    </dgm:pt>
    <dgm:pt modelId="{C28355E6-9FB5-47CA-9243-44B662184344}" type="sibTrans" cxnId="{58ED4D43-5D36-4CCB-A42C-A59E688C75F8}">
      <dgm:prSet/>
      <dgm:spPr/>
      <dgm:t>
        <a:bodyPr/>
        <a:lstStyle/>
        <a:p>
          <a:endParaRPr lang="en-US"/>
        </a:p>
      </dgm:t>
    </dgm:pt>
    <dgm:pt modelId="{E7C393AC-75A8-4C1A-90A8-58407768C9C3}">
      <dgm:prSet phldrT="[Text]" custT="1"/>
      <dgm:spPr/>
      <dgm:t>
        <a:bodyPr/>
        <a:lstStyle/>
        <a:p>
          <a:r>
            <a:rPr lang="en-US" sz="2400" b="1" dirty="0"/>
            <a:t>Final State</a:t>
          </a:r>
          <a:r>
            <a:rPr lang="en-US" sz="1700" b="1" dirty="0"/>
            <a:t>:</a:t>
          </a:r>
          <a:r>
            <a:rPr lang="en-US" sz="1700" dirty="0"/>
            <a:t>-Creating a Android based application for receiving  the data from sensor and work accordingly.</a:t>
          </a:r>
        </a:p>
      </dgm:t>
    </dgm:pt>
    <dgm:pt modelId="{ED252D8A-9B0C-4343-98CF-AFF43D88B18B}" type="parTrans" cxnId="{24211B42-E9BB-4191-8F73-9062E0F5005B}">
      <dgm:prSet/>
      <dgm:spPr/>
      <dgm:t>
        <a:bodyPr/>
        <a:lstStyle/>
        <a:p>
          <a:endParaRPr lang="en-US"/>
        </a:p>
      </dgm:t>
    </dgm:pt>
    <dgm:pt modelId="{F3311B4D-90E2-4CB6-B02D-228765BA042B}" type="sibTrans" cxnId="{24211B42-E9BB-4191-8F73-9062E0F5005B}">
      <dgm:prSet/>
      <dgm:spPr/>
      <dgm:t>
        <a:bodyPr/>
        <a:lstStyle/>
        <a:p>
          <a:endParaRPr lang="en-US"/>
        </a:p>
      </dgm:t>
    </dgm:pt>
    <dgm:pt modelId="{F24C4D1A-F4F1-41D0-92C1-D2A0C9007322}" type="pres">
      <dgm:prSet presAssocID="{B52C88EA-ED11-4DED-A955-627BCFD02972}" presName="arrowDiagram" presStyleCnt="0">
        <dgm:presLayoutVars>
          <dgm:chMax val="5"/>
          <dgm:dir/>
          <dgm:resizeHandles val="exact"/>
        </dgm:presLayoutVars>
      </dgm:prSet>
      <dgm:spPr/>
    </dgm:pt>
    <dgm:pt modelId="{FC79CCF4-F8B1-4A7D-84F6-F6319AB34139}" type="pres">
      <dgm:prSet presAssocID="{B52C88EA-ED11-4DED-A955-627BCFD02972}" presName="arrow" presStyleLbl="bgShp" presStyleIdx="0" presStyleCnt="1" custScaleX="111451" custLinFactNeighborX="609" custLinFactNeighborY="-1948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</dgm:pt>
    <dgm:pt modelId="{4FB8D65E-1666-47EE-A659-217352772390}" type="pres">
      <dgm:prSet presAssocID="{B52C88EA-ED11-4DED-A955-627BCFD02972}" presName="arrowDiagram3" presStyleCnt="0"/>
      <dgm:spPr/>
    </dgm:pt>
    <dgm:pt modelId="{20154D1E-B2AF-4AEA-B781-5DC9F5B6951A}" type="pres">
      <dgm:prSet presAssocID="{4D4853C6-6807-4230-B7DC-906507591563}" presName="bullet3a" presStyleLbl="node1" presStyleIdx="0" presStyleCnt="3"/>
      <dgm:spPr/>
    </dgm:pt>
    <dgm:pt modelId="{D05C03BE-F383-4C7C-BBAD-B597D64B7152}" type="pres">
      <dgm:prSet presAssocID="{4D4853C6-6807-4230-B7DC-906507591563}" presName="textBox3a" presStyleLbl="revTx" presStyleIdx="0" presStyleCnt="3" custAng="20348357" custLinFactNeighborX="-11319" custLinFactNeighborY="-1123">
        <dgm:presLayoutVars>
          <dgm:bulletEnabled val="1"/>
        </dgm:presLayoutVars>
      </dgm:prSet>
      <dgm:spPr/>
    </dgm:pt>
    <dgm:pt modelId="{E26243B6-7D97-4252-9F68-976C1C6BB180}" type="pres">
      <dgm:prSet presAssocID="{B213297C-5F32-4845-9B72-591FA9685022}" presName="bullet3b" presStyleLbl="node1" presStyleIdx="1" presStyleCnt="3" custLinFactNeighborX="-21584" custLinFactNeighborY="25900"/>
      <dgm:spPr/>
    </dgm:pt>
    <dgm:pt modelId="{72760AEC-42BA-4B20-82FA-C44C1812B7B9}" type="pres">
      <dgm:prSet presAssocID="{B213297C-5F32-4845-9B72-591FA9685022}" presName="textBox3b" presStyleLbl="revTx" presStyleIdx="1" presStyleCnt="3" custAng="20236726">
        <dgm:presLayoutVars>
          <dgm:bulletEnabled val="1"/>
        </dgm:presLayoutVars>
      </dgm:prSet>
      <dgm:spPr/>
    </dgm:pt>
    <dgm:pt modelId="{019A81B9-3772-463B-B68F-080528B202D9}" type="pres">
      <dgm:prSet presAssocID="{E7C393AC-75A8-4C1A-90A8-58407768C9C3}" presName="bullet3c" presStyleLbl="node1" presStyleIdx="2" presStyleCnt="3"/>
      <dgm:spPr/>
    </dgm:pt>
    <dgm:pt modelId="{7792E4F1-EDFB-4148-979A-F3051E6707D8}" type="pres">
      <dgm:prSet presAssocID="{E7C393AC-75A8-4C1A-90A8-58407768C9C3}" presName="textBox3c" presStyleLbl="revTx" presStyleIdx="2" presStyleCnt="3" custAng="20438648">
        <dgm:presLayoutVars>
          <dgm:bulletEnabled val="1"/>
        </dgm:presLayoutVars>
      </dgm:prSet>
      <dgm:spPr/>
    </dgm:pt>
  </dgm:ptLst>
  <dgm:cxnLst>
    <dgm:cxn modelId="{60DA6E36-F728-40B6-8D07-C897BCCEB231}" type="presOf" srcId="{B213297C-5F32-4845-9B72-591FA9685022}" destId="{72760AEC-42BA-4B20-82FA-C44C1812B7B9}" srcOrd="0" destOrd="0" presId="urn:microsoft.com/office/officeart/2005/8/layout/arrow2"/>
    <dgm:cxn modelId="{5DCA285E-5E90-4976-84D5-299D409D5604}" srcId="{B52C88EA-ED11-4DED-A955-627BCFD02972}" destId="{4D4853C6-6807-4230-B7DC-906507591563}" srcOrd="0" destOrd="0" parTransId="{456FB0C3-FE79-411A-B487-F75C97AEF4CC}" sibTransId="{152754F2-BA1D-4C9B-896D-0A57AF0466FF}"/>
    <dgm:cxn modelId="{24211B42-E9BB-4191-8F73-9062E0F5005B}" srcId="{B52C88EA-ED11-4DED-A955-627BCFD02972}" destId="{E7C393AC-75A8-4C1A-90A8-58407768C9C3}" srcOrd="2" destOrd="0" parTransId="{ED252D8A-9B0C-4343-98CF-AFF43D88B18B}" sibTransId="{F3311B4D-90E2-4CB6-B02D-228765BA042B}"/>
    <dgm:cxn modelId="{58ED4D43-5D36-4CCB-A42C-A59E688C75F8}" srcId="{B52C88EA-ED11-4DED-A955-627BCFD02972}" destId="{B213297C-5F32-4845-9B72-591FA9685022}" srcOrd="1" destOrd="0" parTransId="{F5CE59C8-A5B7-45B2-9DCE-D32F7C37B09B}" sibTransId="{C28355E6-9FB5-47CA-9243-44B662184344}"/>
    <dgm:cxn modelId="{2D2EDA6E-CF5D-4B5F-A4AC-880E534813CE}" type="presOf" srcId="{B52C88EA-ED11-4DED-A955-627BCFD02972}" destId="{F24C4D1A-F4F1-41D0-92C1-D2A0C9007322}" srcOrd="0" destOrd="0" presId="urn:microsoft.com/office/officeart/2005/8/layout/arrow2"/>
    <dgm:cxn modelId="{04AB1197-589E-4F37-A3E8-C0BCDFB7B676}" type="presOf" srcId="{4D4853C6-6807-4230-B7DC-906507591563}" destId="{D05C03BE-F383-4C7C-BBAD-B597D64B7152}" srcOrd="0" destOrd="0" presId="urn:microsoft.com/office/officeart/2005/8/layout/arrow2"/>
    <dgm:cxn modelId="{B79831A1-48AA-4F6B-A4B7-F6AC44932B89}" type="presOf" srcId="{E7C393AC-75A8-4C1A-90A8-58407768C9C3}" destId="{7792E4F1-EDFB-4148-979A-F3051E6707D8}" srcOrd="0" destOrd="0" presId="urn:microsoft.com/office/officeart/2005/8/layout/arrow2"/>
    <dgm:cxn modelId="{A13EF6C4-15B6-4755-9B15-7A514B83B4E8}" type="presParOf" srcId="{F24C4D1A-F4F1-41D0-92C1-D2A0C9007322}" destId="{FC79CCF4-F8B1-4A7D-84F6-F6319AB34139}" srcOrd="0" destOrd="0" presId="urn:microsoft.com/office/officeart/2005/8/layout/arrow2"/>
    <dgm:cxn modelId="{CF29CB16-592E-4B6C-984D-FDFB9F049381}" type="presParOf" srcId="{F24C4D1A-F4F1-41D0-92C1-D2A0C9007322}" destId="{4FB8D65E-1666-47EE-A659-217352772390}" srcOrd="1" destOrd="0" presId="urn:microsoft.com/office/officeart/2005/8/layout/arrow2"/>
    <dgm:cxn modelId="{35981D94-D997-431E-B334-ACC7C0F11010}" type="presParOf" srcId="{4FB8D65E-1666-47EE-A659-217352772390}" destId="{20154D1E-B2AF-4AEA-B781-5DC9F5B6951A}" srcOrd="0" destOrd="0" presId="urn:microsoft.com/office/officeart/2005/8/layout/arrow2"/>
    <dgm:cxn modelId="{F2FA91ED-C0C4-4488-935F-6B8D209BAF9A}" type="presParOf" srcId="{4FB8D65E-1666-47EE-A659-217352772390}" destId="{D05C03BE-F383-4C7C-BBAD-B597D64B7152}" srcOrd="1" destOrd="0" presId="urn:microsoft.com/office/officeart/2005/8/layout/arrow2"/>
    <dgm:cxn modelId="{DEAAF2BB-405A-485C-AD20-079F41670F5F}" type="presParOf" srcId="{4FB8D65E-1666-47EE-A659-217352772390}" destId="{E26243B6-7D97-4252-9F68-976C1C6BB180}" srcOrd="2" destOrd="0" presId="urn:microsoft.com/office/officeart/2005/8/layout/arrow2"/>
    <dgm:cxn modelId="{6900EDD3-1520-4B3C-BFA2-5489FA7AACFD}" type="presParOf" srcId="{4FB8D65E-1666-47EE-A659-217352772390}" destId="{72760AEC-42BA-4B20-82FA-C44C1812B7B9}" srcOrd="3" destOrd="0" presId="urn:microsoft.com/office/officeart/2005/8/layout/arrow2"/>
    <dgm:cxn modelId="{7A624087-0207-4D4E-B735-A85478616408}" type="presParOf" srcId="{4FB8D65E-1666-47EE-A659-217352772390}" destId="{019A81B9-3772-463B-B68F-080528B202D9}" srcOrd="4" destOrd="0" presId="urn:microsoft.com/office/officeart/2005/8/layout/arrow2"/>
    <dgm:cxn modelId="{79592B8C-72C1-4450-94F9-42076F544141}" type="presParOf" srcId="{4FB8D65E-1666-47EE-A659-217352772390}" destId="{7792E4F1-EDFB-4148-979A-F3051E6707D8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8F066-02EC-48A4-AC16-E27B4A4E0F61}">
      <dsp:nvSpPr>
        <dsp:cNvPr id="0" name=""/>
        <dsp:cNvSpPr/>
      </dsp:nvSpPr>
      <dsp:spPr>
        <a:xfrm>
          <a:off x="8714" y="462132"/>
          <a:ext cx="2101907" cy="1381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Ultrasonic Sensor records distance of height of Garbage bin</a:t>
          </a:r>
        </a:p>
      </dsp:txBody>
      <dsp:txXfrm>
        <a:off x="49187" y="502605"/>
        <a:ext cx="2020961" cy="1300891"/>
      </dsp:txXfrm>
    </dsp:sp>
    <dsp:sp modelId="{52FEC69E-5B3A-430F-8064-05BD50472F4B}">
      <dsp:nvSpPr>
        <dsp:cNvPr id="0" name=""/>
        <dsp:cNvSpPr/>
      </dsp:nvSpPr>
      <dsp:spPr>
        <a:xfrm rot="20666656">
          <a:off x="2280172" y="1010470"/>
          <a:ext cx="360385" cy="426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282152" y="1110206"/>
        <a:ext cx="252270" cy="255715"/>
      </dsp:txXfrm>
    </dsp:sp>
    <dsp:sp modelId="{96C39DA2-4AF1-41E4-A22A-3A0106D9E4E1}">
      <dsp:nvSpPr>
        <dsp:cNvPr id="0" name=""/>
        <dsp:cNvSpPr/>
      </dsp:nvSpPr>
      <dsp:spPr>
        <a:xfrm>
          <a:off x="2789734" y="671182"/>
          <a:ext cx="1718522" cy="1224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Live data send to microcontroller</a:t>
          </a:r>
        </a:p>
      </dsp:txBody>
      <dsp:txXfrm>
        <a:off x="2825597" y="707045"/>
        <a:ext cx="1646796" cy="1152721"/>
      </dsp:txXfrm>
    </dsp:sp>
    <dsp:sp modelId="{080D2D7A-B9DF-471B-B971-C1A622553B7F}">
      <dsp:nvSpPr>
        <dsp:cNvPr id="0" name=""/>
        <dsp:cNvSpPr/>
      </dsp:nvSpPr>
      <dsp:spPr>
        <a:xfrm>
          <a:off x="4680109" y="1070309"/>
          <a:ext cx="364326" cy="426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680109" y="1155548"/>
        <a:ext cx="255028" cy="255715"/>
      </dsp:txXfrm>
    </dsp:sp>
    <dsp:sp modelId="{82B5DDBD-EA81-4F5F-8150-E77469D2A2F0}">
      <dsp:nvSpPr>
        <dsp:cNvPr id="0" name=""/>
        <dsp:cNvSpPr/>
      </dsp:nvSpPr>
      <dsp:spPr>
        <a:xfrm>
          <a:off x="5195666" y="671182"/>
          <a:ext cx="1718522" cy="1224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After processing Send to App</a:t>
          </a:r>
        </a:p>
      </dsp:txBody>
      <dsp:txXfrm>
        <a:off x="5231529" y="707045"/>
        <a:ext cx="1646796" cy="11527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9CCF4-F8B1-4A7D-84F6-F6319AB34139}">
      <dsp:nvSpPr>
        <dsp:cNvPr id="0" name=""/>
        <dsp:cNvSpPr/>
      </dsp:nvSpPr>
      <dsp:spPr>
        <a:xfrm>
          <a:off x="1861469" y="0"/>
          <a:ext cx="7175884" cy="402412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  <dsp:sp modelId="{20154D1E-B2AF-4AEA-B781-5DC9F5B6951A}">
      <dsp:nvSpPr>
        <dsp:cNvPr id="0" name=""/>
        <dsp:cNvSpPr/>
      </dsp:nvSpPr>
      <dsp:spPr>
        <a:xfrm>
          <a:off x="3008602" y="2777451"/>
          <a:ext cx="167403" cy="167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C03BE-F383-4C7C-BBAD-B597D64B7152}">
      <dsp:nvSpPr>
        <dsp:cNvPr id="0" name=""/>
        <dsp:cNvSpPr/>
      </dsp:nvSpPr>
      <dsp:spPr>
        <a:xfrm rot="20348357">
          <a:off x="2922497" y="2848092"/>
          <a:ext cx="1500193" cy="1162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04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Initial State</a:t>
          </a:r>
          <a:r>
            <a:rPr lang="en-US" sz="1500" b="1" kern="1200" dirty="0"/>
            <a:t>:-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Researched for the current existing problems</a:t>
          </a:r>
        </a:p>
      </dsp:txBody>
      <dsp:txXfrm>
        <a:off x="2922497" y="2848092"/>
        <a:ext cx="1500193" cy="1162972"/>
      </dsp:txXfrm>
    </dsp:sp>
    <dsp:sp modelId="{E26243B6-7D97-4252-9F68-976C1C6BB180}">
      <dsp:nvSpPr>
        <dsp:cNvPr id="0" name=""/>
        <dsp:cNvSpPr/>
      </dsp:nvSpPr>
      <dsp:spPr>
        <a:xfrm>
          <a:off x="4420944" y="1762070"/>
          <a:ext cx="302614" cy="302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60AEC-42BA-4B20-82FA-C44C1812B7B9}">
      <dsp:nvSpPr>
        <dsp:cNvPr id="0" name=""/>
        <dsp:cNvSpPr/>
      </dsp:nvSpPr>
      <dsp:spPr>
        <a:xfrm rot="20236726">
          <a:off x="4637568" y="1835000"/>
          <a:ext cx="1545264" cy="2189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49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Transient state:</a:t>
          </a:r>
          <a:r>
            <a:rPr lang="en-US" sz="2000" kern="1200" dirty="0"/>
            <a:t>-</a:t>
          </a:r>
          <a:r>
            <a:rPr lang="en-US" sz="1600" kern="1200" dirty="0"/>
            <a:t>Designing a virtual circuit and process control and other circuitry elements. </a:t>
          </a:r>
        </a:p>
      </dsp:txBody>
      <dsp:txXfrm>
        <a:off x="4637568" y="1835000"/>
        <a:ext cx="1545264" cy="2189124"/>
      </dsp:txXfrm>
    </dsp:sp>
    <dsp:sp modelId="{019A81B9-3772-463B-B68F-080528B202D9}">
      <dsp:nvSpPr>
        <dsp:cNvPr id="0" name=""/>
        <dsp:cNvSpPr/>
      </dsp:nvSpPr>
      <dsp:spPr>
        <a:xfrm>
          <a:off x="6263314" y="1018103"/>
          <a:ext cx="418509" cy="418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2E4F1-EDFB-4148-979A-F3051E6707D8}">
      <dsp:nvSpPr>
        <dsp:cNvPr id="0" name=""/>
        <dsp:cNvSpPr/>
      </dsp:nvSpPr>
      <dsp:spPr>
        <a:xfrm rot="20438648">
          <a:off x="6472569" y="1227358"/>
          <a:ext cx="1545264" cy="2796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759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Final State</a:t>
          </a:r>
          <a:r>
            <a:rPr lang="en-US" sz="1700" b="1" kern="1200" dirty="0"/>
            <a:t>:</a:t>
          </a:r>
          <a:r>
            <a:rPr lang="en-US" sz="1700" kern="1200" dirty="0"/>
            <a:t>-Creating a Android based application for receiving  the data from sensor and work accordingly.</a:t>
          </a:r>
        </a:p>
      </dsp:txBody>
      <dsp:txXfrm>
        <a:off x="6472569" y="1227358"/>
        <a:ext cx="1545264" cy="2796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51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9117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79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65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90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45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3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1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8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4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1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9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9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2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11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  <p:sldLayoutId id="2147484056" r:id="rId14"/>
    <p:sldLayoutId id="2147484057" r:id="rId15"/>
    <p:sldLayoutId id="2147484058" r:id="rId16"/>
    <p:sldLayoutId id="21474840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jstr.org/final-print/feb2020/Smart-Sewage-Alert-System-For-%20Workers-In-Real-time-Applications-Using-Iot.pdf" TargetMode="External"/><Relationship Id="rId2" Type="http://schemas.openxmlformats.org/officeDocument/2006/relationships/hyperlink" Target="https://www.ijireeice.com/upload/2017/january-17/IJIREEICE%201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cadpubl.eu/hub/2018-118-21/articles/21e/62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2159" y="2568354"/>
            <a:ext cx="7766936" cy="1037384"/>
          </a:xfrm>
        </p:spPr>
        <p:txBody>
          <a:bodyPr>
            <a:normAutofit/>
          </a:bodyPr>
          <a:lstStyle/>
          <a:p>
            <a:r>
              <a:rPr lang="en-IN" sz="48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MINOR PROJECT </a:t>
            </a:r>
            <a:r>
              <a:rPr lang="en-IN" sz="32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(ICCI-300)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9154" y="3605738"/>
            <a:ext cx="5325291" cy="685800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GSF MONITORING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3553098" y="403453"/>
            <a:ext cx="8046720" cy="150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    </a:t>
            </a:r>
            <a:r>
              <a:rPr lang="en-IN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DR. B.R. AMBEDKAR NATIONAL INSTITUTE OF TECHNOLOGY, JALANDHAR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012" y="618652"/>
            <a:ext cx="1076183" cy="10761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15737" y="2080674"/>
            <a:ext cx="8059781" cy="343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2000" b="1" dirty="0">
                <a:ln/>
                <a:solidFill>
                  <a:schemeClr val="accent3"/>
                </a:solidFill>
              </a:rPr>
              <a:t>DEPARTMENT OF INSTRUMENTATION AND CONTROL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293" y="4291536"/>
            <a:ext cx="4066902" cy="1586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b="1" dirty="0">
                <a:ln/>
                <a:solidFill>
                  <a:schemeClr val="accent3"/>
                </a:solidFill>
              </a:rPr>
              <a:t>SUBMITTED BY:</a:t>
            </a:r>
          </a:p>
          <a:p>
            <a:pPr algn="ctr"/>
            <a:r>
              <a:rPr lang="en-IN" b="1" dirty="0">
                <a:ln/>
                <a:solidFill>
                  <a:schemeClr val="accent3"/>
                </a:solidFill>
              </a:rPr>
              <a:t>MUSKAN (18106042)</a:t>
            </a:r>
          </a:p>
          <a:p>
            <a:pPr algn="ctr"/>
            <a:r>
              <a:rPr lang="en-IN" b="1" dirty="0">
                <a:ln/>
                <a:solidFill>
                  <a:schemeClr val="accent3"/>
                </a:solidFill>
              </a:rPr>
              <a:t>PARTH SHINH (18106052)</a:t>
            </a:r>
          </a:p>
          <a:p>
            <a:pPr algn="ctr"/>
            <a:r>
              <a:rPr lang="en-IN" b="1" dirty="0">
                <a:ln/>
                <a:solidFill>
                  <a:schemeClr val="accent3"/>
                </a:solidFill>
              </a:rPr>
              <a:t>PRABHLEEN KAUR(18106054)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2699" y="4291536"/>
            <a:ext cx="3370218" cy="1275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b="1" dirty="0">
                <a:ln/>
                <a:solidFill>
                  <a:schemeClr val="accent3"/>
                </a:solidFill>
              </a:rPr>
              <a:t>UNDER THE GUIDANCE OF:</a:t>
            </a:r>
          </a:p>
          <a:p>
            <a:pPr algn="ctr"/>
            <a:r>
              <a:rPr lang="en-IN" b="1" dirty="0">
                <a:ln/>
                <a:solidFill>
                  <a:schemeClr val="accent3"/>
                </a:solidFill>
              </a:rPr>
              <a:t>DR. AFZAL SIKANDER</a:t>
            </a:r>
          </a:p>
          <a:p>
            <a:pPr algn="ctr"/>
            <a:r>
              <a:rPr lang="en-IN" b="1" dirty="0">
                <a:ln/>
                <a:solidFill>
                  <a:schemeClr val="accent3"/>
                </a:solidFill>
              </a:rPr>
              <a:t>(ASSISTANT PROFESSOR, ICE)</a:t>
            </a:r>
          </a:p>
        </p:txBody>
      </p:sp>
    </p:spTree>
    <p:extLst>
      <p:ext uri="{BB962C8B-B14F-4D97-AF65-F5344CB8AC3E}">
        <p14:creationId xmlns:p14="http://schemas.microsoft.com/office/powerpoint/2010/main" val="195067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548" y="530909"/>
            <a:ext cx="8572980" cy="1293028"/>
          </a:xfrm>
        </p:spPr>
        <p:txBody>
          <a:bodyPr/>
          <a:lstStyle/>
          <a:p>
            <a:pPr algn="ctr"/>
            <a:r>
              <a:rPr lang="en-IN" b="1" dirty="0"/>
              <a:t>WIREFRAME OF the app</a:t>
            </a:r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D13FDA-B116-40D9-9581-5C9B7A3E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67" t="40807" r="46990" b="12073"/>
          <a:stretch/>
        </p:blipFill>
        <p:spPr>
          <a:xfrm>
            <a:off x="210763" y="1629329"/>
            <a:ext cx="2172512" cy="43155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30F1E32-9D49-49E1-83D1-2F6B1CF764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922" t="37152" r="45170" b="12621"/>
          <a:stretch/>
        </p:blipFill>
        <p:spPr>
          <a:xfrm>
            <a:off x="5024879" y="2189071"/>
            <a:ext cx="1932698" cy="37558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C18C419-4B25-44B8-9755-783397E955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201" t="36893" r="50000" b="10845"/>
          <a:stretch/>
        </p:blipFill>
        <p:spPr>
          <a:xfrm>
            <a:off x="7510675" y="2189071"/>
            <a:ext cx="1932698" cy="37558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Picture 22" descr="A picture containing text, screenshot, indoor&#10;&#10;Description automatically generated">
            <a:extLst>
              <a:ext uri="{FF2B5EF4-FFF2-40B4-BE49-F238E27FC236}">
                <a16:creationId xmlns:a16="http://schemas.microsoft.com/office/drawing/2014/main" id="{02A439E2-0826-45EE-8B60-4142AE14AA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739" t="38723" r="48389" b="12610"/>
          <a:stretch/>
        </p:blipFill>
        <p:spPr>
          <a:xfrm>
            <a:off x="9996471" y="2189071"/>
            <a:ext cx="1932698" cy="37558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A27095C-8E2A-424E-BA10-C4E313E6C471}"/>
              </a:ext>
            </a:extLst>
          </p:cNvPr>
          <p:cNvSpPr txBox="1"/>
          <p:nvPr/>
        </p:nvSpPr>
        <p:spPr>
          <a:xfrm>
            <a:off x="612774" y="6047378"/>
            <a:ext cx="19326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Home Page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26EF7DB-85B4-43C8-8179-7863D130B28D}"/>
              </a:ext>
            </a:extLst>
          </p:cNvPr>
          <p:cNvSpPr/>
          <p:nvPr/>
        </p:nvSpPr>
        <p:spPr>
          <a:xfrm>
            <a:off x="2592963" y="3258766"/>
            <a:ext cx="2241684" cy="111868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On clicking on the details button</a:t>
            </a:r>
          </a:p>
        </p:txBody>
      </p:sp>
    </p:spTree>
    <p:extLst>
      <p:ext uri="{BB962C8B-B14F-4D97-AF65-F5344CB8AC3E}">
        <p14:creationId xmlns:p14="http://schemas.microsoft.com/office/powerpoint/2010/main" val="342724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One click monitoring of garbage, sewage and fire on app.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It is an Innovative system to keep the institute as well as cities clean.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It saves lives by warning building occupants of emergencies so they can get out of danger.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Immediate monitoring of problems and corrective action can be taken on time.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Easy and Affordable solution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The system will able to monitor all these things in real-time scenario which will allow us to take proper actions of the particular problem in drainage system.</a:t>
            </a:r>
            <a:endParaRPr lang="en-IN" sz="2400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974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This system monitors the garbage bins and informs about the level of garbage collected in the garbage bins via a message from the app.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This app can be used on Institute level ,in homes as well as on company level 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In this system, level of drainage is continuously monitored.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By doing this we can able to take particular action on the problems as we will receive the early alerts of blockage as well as increase of levels in drainage systems.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64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BUDGET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HC SR04 Ultrasonic sensor :                 145Rs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Water level depth detection sensor: 100Rs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Infrared Flame sensor:                         110Rs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Node MCU Esp8266 :                            350Rs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Breadboard:                                         150RS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Jumper Wires:                                       120Rs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Battery(12V):                                         50Rs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Total Rupees:                                        </a:t>
            </a:r>
            <a:r>
              <a:rPr lang="en-IN" b="1" dirty="0"/>
              <a:t>1025Rs</a:t>
            </a:r>
          </a:p>
        </p:txBody>
      </p:sp>
    </p:spTree>
    <p:extLst>
      <p:ext uri="{BB962C8B-B14F-4D97-AF65-F5344CB8AC3E}">
        <p14:creationId xmlns:p14="http://schemas.microsoft.com/office/powerpoint/2010/main" val="1489923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834" y="777436"/>
            <a:ext cx="8610600" cy="1293028"/>
          </a:xfrm>
        </p:spPr>
        <p:txBody>
          <a:bodyPr/>
          <a:lstStyle/>
          <a:p>
            <a:r>
              <a:rPr lang="en-IN" b="1" dirty="0"/>
              <a:t>TIMELINE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869962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loud 5"/>
          <p:cNvSpPr/>
          <p:nvPr/>
        </p:nvSpPr>
        <p:spPr>
          <a:xfrm>
            <a:off x="9670868" y="1894114"/>
            <a:ext cx="2072642" cy="199809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81397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Thus, GSF Monitoring system is used to monitor real time issues related to garbage, sewage and Fire.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It is a cost effective and user friendly solution.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Users can monitor all problems in one app.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Further, this system can be extended to city level or state level.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239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90652" y="1149533"/>
            <a:ext cx="6975566" cy="43717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00" b="1" dirty="0">
                <a:solidFill>
                  <a:schemeClr val="tx1"/>
                </a:solidFill>
                <a:latin typeface="Algerian" panose="04020705040A02060702" pitchFamily="82" charset="0"/>
              </a:rPr>
              <a:t>T</a:t>
            </a:r>
            <a: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  <a:t>HANK </a:t>
            </a:r>
            <a:r>
              <a:rPr lang="en-IN" sz="11500" b="1" dirty="0">
                <a:solidFill>
                  <a:schemeClr val="tx1"/>
                </a:solidFill>
                <a:latin typeface="Algerian" panose="04020705040A02060702" pitchFamily="82" charset="0"/>
              </a:rPr>
              <a:t>Y</a:t>
            </a:r>
            <a: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402700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 stands for Garbage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 stands for Sewage             Monitoring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 stands for Fire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project GSF Monitoring system is a very innovative system which will help to keep the cities clean and safe by informing user via message (or a reminder) and shows the status to the user who is monitoring it.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proposed system is </a:t>
            </a:r>
            <a:r>
              <a:rPr lang="en-US" i="1" dirty="0"/>
              <a:t>low cost, less maintenance, long life </a:t>
            </a:r>
            <a:r>
              <a:rPr lang="en-US" dirty="0"/>
              <a:t>and real time system, which update the municipal officer by text message</a:t>
            </a:r>
          </a:p>
          <a:p>
            <a:endParaRPr lang="en-IN" dirty="0"/>
          </a:p>
        </p:txBody>
      </p:sp>
      <p:sp>
        <p:nvSpPr>
          <p:cNvPr id="4" name="Right Brace 3"/>
          <p:cNvSpPr/>
          <p:nvPr/>
        </p:nvSpPr>
        <p:spPr>
          <a:xfrm>
            <a:off x="4040777" y="2368731"/>
            <a:ext cx="548640" cy="931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37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2"/>
            <a:ext cx="10820400" cy="416128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i="1" dirty="0"/>
              <a:t>For G- Monitoring, </a:t>
            </a:r>
            <a:r>
              <a:rPr lang="en-US" sz="2400" dirty="0"/>
              <a:t>In solid waste bin monitoring system garbage bin is set at the public place and a Camera is set at the garbage bin location.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i="1" dirty="0"/>
              <a:t>For S- Monitoring, </a:t>
            </a:r>
            <a:r>
              <a:rPr lang="en-US" sz="2400" dirty="0"/>
              <a:t>In sewage monitoring system area to be cleaned is  put under video screening to monitor regularly.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i="1" dirty="0"/>
              <a:t>For F- Monitoring, </a:t>
            </a:r>
            <a:r>
              <a:rPr lang="en-US" sz="2400" dirty="0"/>
              <a:t>Ahmed </a:t>
            </a:r>
            <a:r>
              <a:rPr lang="en-US" sz="2400" dirty="0" err="1"/>
              <a:t>Imtiaj</a:t>
            </a:r>
            <a:r>
              <a:rPr lang="en-US" sz="2400" dirty="0"/>
              <a:t> studied the problems faced by factory workers in times when fire breaks out. They proposed a system which is capable of detecting fire and providing information about the area of fire.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1100" dirty="0"/>
          </a:p>
          <a:p>
            <a:pPr>
              <a:buNone/>
            </a:pPr>
            <a:endParaRPr lang="en-US" sz="11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100" b="1" dirty="0"/>
              <a:t>REFERENCES:</a:t>
            </a:r>
          </a:p>
          <a:p>
            <a:r>
              <a:rPr lang="en-US" sz="2000" dirty="0">
                <a:hlinkClick r:id="rId2"/>
              </a:rPr>
              <a:t>https://www.ijireeice.com/upload/2017/january-17/IJIREEICE%2015.pdf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http://www.ijstr.org/final-print/feb2020/Smart-Sewage-Alert-System-For- Workers-In-Real-time-Applications-Using-Iot.pdf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http://www.acadpubl.eu/hub/2018-118-21/articles/21e/62.pdf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buNone/>
            </a:pP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595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44553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As we are expecting a clean and green environment everywhere whether we are live in that area or just roam around, we all still want it clean. 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There are so many bins all around the campus but there is no system to check their cleansing properly.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There is no system to detect sewage leakage problem.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As we want our campus to be clean and safe, we took this real world problem that will resolve many of the issues.</a:t>
            </a:r>
          </a:p>
        </p:txBody>
      </p:sp>
    </p:spTree>
    <p:extLst>
      <p:ext uri="{BB962C8B-B14F-4D97-AF65-F5344CB8AC3E}">
        <p14:creationId xmlns:p14="http://schemas.microsoft.com/office/powerpoint/2010/main" val="309381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BRIEF IDEA OF PROPOSED SOLUTION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880556"/>
              </p:ext>
            </p:extLst>
          </p:nvPr>
        </p:nvGraphicFramePr>
        <p:xfrm>
          <a:off x="2040585" y="2858660"/>
          <a:ext cx="6914606" cy="256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040585" y="1575045"/>
            <a:ext cx="2101913" cy="13869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Water Level Sensor records height of water in sewage duct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94366" y="4973787"/>
            <a:ext cx="2102400" cy="1386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Flame Sensor records emission of gases</a:t>
            </a:r>
          </a:p>
        </p:txBody>
      </p:sp>
      <p:sp>
        <p:nvSpPr>
          <p:cNvPr id="8" name="Right Arrow 7"/>
          <p:cNvSpPr/>
          <p:nvPr/>
        </p:nvSpPr>
        <p:spPr>
          <a:xfrm rot="2318187">
            <a:off x="4334454" y="2146828"/>
            <a:ext cx="752420" cy="70539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 rot="19246917">
            <a:off x="4387258" y="5135483"/>
            <a:ext cx="762289" cy="70401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9683931" y="3515888"/>
            <a:ext cx="1898469" cy="1367246"/>
          </a:xfrm>
          <a:prstGeom prst="roundRect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Alert signal if something in danger zone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9078686" y="3936274"/>
            <a:ext cx="413658" cy="46155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6" t="9162" r="17746" b="14266"/>
          <a:stretch/>
        </p:blipFill>
        <p:spPr>
          <a:xfrm>
            <a:off x="688466" y="3318637"/>
            <a:ext cx="1094400" cy="13839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9269" r="26443" b="15811"/>
          <a:stretch/>
        </p:blipFill>
        <p:spPr>
          <a:xfrm>
            <a:off x="688055" y="1582665"/>
            <a:ext cx="1094811" cy="13869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3" b="2303"/>
          <a:stretch/>
        </p:blipFill>
        <p:spPr>
          <a:xfrm>
            <a:off x="679560" y="4973787"/>
            <a:ext cx="1094400" cy="138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5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SCHEMATIC CIRCUIT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2" t="28023" r="32507" b="13866"/>
          <a:stretch/>
        </p:blipFill>
        <p:spPr>
          <a:xfrm>
            <a:off x="2394857" y="1933302"/>
            <a:ext cx="7236823" cy="4624251"/>
          </a:xfrm>
        </p:spPr>
      </p:pic>
    </p:spTree>
    <p:extLst>
      <p:ext uri="{BB962C8B-B14F-4D97-AF65-F5344CB8AC3E}">
        <p14:creationId xmlns:p14="http://schemas.microsoft.com/office/powerpoint/2010/main" val="377354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GARBAGE OVERFLOW DETECTION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37" y="2057401"/>
            <a:ext cx="8596668" cy="4321781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dirty="0"/>
              <a:t>Sensor required is </a:t>
            </a:r>
            <a:r>
              <a:rPr lang="en-IN" b="1" dirty="0"/>
              <a:t>HC SRO4 ULTRASONIC SENSOR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dirty="0"/>
              <a:t>It measure distance by using ultrasonic waves. The sensor heads emits an ultrasonic wave and receives the wave reflected back from the target.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dirty="0"/>
              <a:t>Thus, it measures the distance to the target by measuring the time between the emission and reception.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Features of Ultrasonic sensor are: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/>
              <a:t>Compact and light weight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/>
              <a:t>For ultrasonic sensing, most widely used range is 40 to 70KHz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/>
              <a:t>Operating voltage is 5V DC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/>
              <a:t>Operating current is 15mA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/>
              <a:t>Range is  2cm – 4m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/>
              <a:t>Measuring angle is 15 degree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/>
              <a:t>Power consumption of 20mA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301" y="3504966"/>
            <a:ext cx="2756264" cy="178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2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SEWAGE LEAKAGE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Sensor Required is </a:t>
            </a:r>
            <a:r>
              <a:rPr lang="en-IN" b="1" dirty="0"/>
              <a:t>WATER LEVEL DEPTH DETECTION SENSOR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work by series of exposed parallel conductors, together act as variable resistor whose resistance varies according to water level.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resistance is inversely proportional to height of water.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Features of Water Level Sensor are: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Operating Voltage is DC- 5V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Operating Current is less than 20mA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analog type sensor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Detection Area is 40mm * 16mm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Operating temperature lies between (10 degree – 30 degree) Celsius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Cost effective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Not conductivity based.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Compact size, and easy to mount.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3" t="299" r="23616" b="12108"/>
          <a:stretch/>
        </p:blipFill>
        <p:spPr>
          <a:xfrm>
            <a:off x="9039498" y="3094385"/>
            <a:ext cx="1497874" cy="303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2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FIRE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1278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Sensor required is </a:t>
            </a:r>
            <a:r>
              <a:rPr lang="en-IN" b="1" dirty="0"/>
              <a:t>INFRARED FLAME SENSOR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a kind of detector which is mainly designed for detecting as well as responding to the occurrence of a fire or flame.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sensor uses the infrared flame flash method, which allows the sensor to work through a coating of oil, dust, water vapor.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Features of Flame Sensor: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High Photo Sensitivity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Fast Response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Sensitivity adjustable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Operating voltage is 3.3v - 5v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Detection range is 60 degrees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Detect light sources of wavelength 760nm – 1100nm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On-board LM393 chip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Dimension is 3.2cm x 1.4cm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t="22433" r="6533" b="20494"/>
          <a:stretch/>
        </p:blipFill>
        <p:spPr>
          <a:xfrm rot="5400000">
            <a:off x="7577030" y="4164037"/>
            <a:ext cx="2733343" cy="137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403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860</TotalTime>
  <Words>1056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Arial</vt:lpstr>
      <vt:lpstr>Calibri</vt:lpstr>
      <vt:lpstr>Century Gothic</vt:lpstr>
      <vt:lpstr>Wingdings</vt:lpstr>
      <vt:lpstr>Vapor Trail</vt:lpstr>
      <vt:lpstr>MINOR PROJECT (ICCI-300)</vt:lpstr>
      <vt:lpstr>INTRODUCTION</vt:lpstr>
      <vt:lpstr>LITERATURE survey</vt:lpstr>
      <vt:lpstr>PROBLEM STATEMENT</vt:lpstr>
      <vt:lpstr>BRIEF IDEA OF PROPOSED SOLUTION</vt:lpstr>
      <vt:lpstr>SCHEMATIC CIRCUIT DIAGRAM</vt:lpstr>
      <vt:lpstr>GARBAGE OVERFLOW DETECTION </vt:lpstr>
      <vt:lpstr>SEWAGE LEAKAGE DETECTION</vt:lpstr>
      <vt:lpstr>FIRE DETECTION</vt:lpstr>
      <vt:lpstr>WIREFRAME OF the app</vt:lpstr>
      <vt:lpstr>BENEFITS</vt:lpstr>
      <vt:lpstr>APPLICATIONS</vt:lpstr>
      <vt:lpstr>PROJECT BUDGET</vt:lpstr>
      <vt:lpstr>TIMELINE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GSF-MONITORING SYSTEM</dc:title>
  <dc:creator>ASUS</dc:creator>
  <cp:lastModifiedBy>parth shinh</cp:lastModifiedBy>
  <cp:revision>57</cp:revision>
  <dcterms:created xsi:type="dcterms:W3CDTF">2021-03-14T15:59:12Z</dcterms:created>
  <dcterms:modified xsi:type="dcterms:W3CDTF">2021-03-17T15:27:18Z</dcterms:modified>
</cp:coreProperties>
</file>