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4" r:id="rId7"/>
    <p:sldId id="285" r:id="rId8"/>
    <p:sldId id="286" r:id="rId9"/>
    <p:sldId id="274" r:id="rId10"/>
    <p:sldId id="289" r:id="rId11"/>
    <p:sldId id="275" r:id="rId12"/>
    <p:sldId id="281" r:id="rId13"/>
    <p:sldId id="290" r:id="rId14"/>
    <p:sldId id="280" r:id="rId15"/>
    <p:sldId id="287" r:id="rId16"/>
    <p:sldId id="278" r:id="rId17"/>
    <p:sldId id="279"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p:cViewPr varScale="1">
        <p:scale>
          <a:sx n="47" d="100"/>
          <a:sy n="47" d="100"/>
        </p:scale>
        <p:origin x="1269" y="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12/6/2023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12/6/2023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depen.io/" TargetMode="External"/><Relationship Id="rId2" Type="http://schemas.openxmlformats.org/officeDocument/2006/relationships/hyperlink" Target="https://www.codingnepalweb.com/"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799692" y="2854933"/>
            <a:ext cx="5112568" cy="2800767"/>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Prajyant Veer Siag (LEADER)</a:t>
            </a:r>
          </a:p>
          <a:p>
            <a:r>
              <a:rPr lang="en-US" sz="2000" dirty="0"/>
              <a:t>2310992494 </a:t>
            </a:r>
          </a:p>
          <a:p>
            <a:endParaRPr lang="en-US" sz="2000" dirty="0"/>
          </a:p>
          <a:p>
            <a:r>
              <a:rPr lang="en-US" sz="2000" dirty="0" err="1"/>
              <a:t>Prabhnoor</a:t>
            </a:r>
            <a:r>
              <a:rPr lang="en-US" sz="2000" dirty="0"/>
              <a:t> Singh</a:t>
            </a:r>
          </a:p>
          <a:p>
            <a:r>
              <a:rPr lang="en-US" sz="2000" dirty="0"/>
              <a:t>2310992393</a:t>
            </a:r>
          </a:p>
          <a:p>
            <a:endParaRPr lang="en-US" dirty="0">
              <a:solidFill>
                <a:schemeClr val="bg1"/>
              </a:solidFill>
            </a:endParaRPr>
          </a:p>
          <a:p>
            <a:r>
              <a:rPr lang="en-US" sz="2000" dirty="0">
                <a:latin typeface="Times New Roman" pitchFamily="18" charset="0"/>
                <a:cs typeface="Times New Roman" pitchFamily="18" charset="0"/>
              </a:rPr>
              <a:t>Faculty Coordinator: Dr. Ratan Deep </a:t>
            </a:r>
            <a:r>
              <a:rPr lang="en-US" sz="2000" dirty="0" err="1">
                <a:latin typeface="Times New Roman" pitchFamily="18" charset="0"/>
                <a:cs typeface="Times New Roman" pitchFamily="18" charset="0"/>
              </a:rPr>
              <a:t>Aneja</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6" name="TextBox 5">
            <a:extLst>
              <a:ext uri="{FF2B5EF4-FFF2-40B4-BE49-F238E27FC236}">
                <a16:creationId xmlns:a16="http://schemas.microsoft.com/office/drawing/2014/main" id="{92133A1A-8141-5E23-5005-BC378DEF7066}"/>
              </a:ext>
            </a:extLst>
          </p:cNvPr>
          <p:cNvSpPr txBox="1"/>
          <p:nvPr/>
        </p:nvSpPr>
        <p:spPr>
          <a:xfrm>
            <a:off x="103015" y="1011838"/>
            <a:ext cx="8928992" cy="646331"/>
          </a:xfrm>
          <a:prstGeom prst="rect">
            <a:avLst/>
          </a:prstGeom>
          <a:noFill/>
        </p:spPr>
        <p:txBody>
          <a:bodyPr wrap="square" rtlCol="0">
            <a:spAutoFit/>
          </a:bodyPr>
          <a:lstStyle/>
          <a:p>
            <a:r>
              <a:rPr lang="en-IN" dirty="0"/>
              <a:t>This is our login page created using python. Only after successful login, you are redirected to our website.</a:t>
            </a:r>
          </a:p>
        </p:txBody>
      </p:sp>
      <p:pic>
        <p:nvPicPr>
          <p:cNvPr id="4" name="Picture 3">
            <a:extLst>
              <a:ext uri="{FF2B5EF4-FFF2-40B4-BE49-F238E27FC236}">
                <a16:creationId xmlns:a16="http://schemas.microsoft.com/office/drawing/2014/main" id="{6BB7BA41-1AA1-C937-F38C-7A20035745C1}"/>
              </a:ext>
            </a:extLst>
          </p:cNvPr>
          <p:cNvPicPr>
            <a:picLocks noChangeAspect="1"/>
          </p:cNvPicPr>
          <p:nvPr/>
        </p:nvPicPr>
        <p:blipFill>
          <a:blip r:embed="rId2"/>
          <a:stretch>
            <a:fillRect/>
          </a:stretch>
        </p:blipFill>
        <p:spPr>
          <a:xfrm>
            <a:off x="337295" y="1824584"/>
            <a:ext cx="8460432" cy="4400132"/>
          </a:xfrm>
          <a:prstGeom prst="rect">
            <a:avLst/>
          </a:prstGeom>
        </p:spPr>
      </p:pic>
    </p:spTree>
    <p:extLst>
      <p:ext uri="{BB962C8B-B14F-4D97-AF65-F5344CB8AC3E}">
        <p14:creationId xmlns:p14="http://schemas.microsoft.com/office/powerpoint/2010/main" val="77669227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B9CF997F-B4CE-FE23-7C96-7FE22EB2C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8" y="2183379"/>
            <a:ext cx="8316416" cy="4322397"/>
          </a:xfrm>
          <a:prstGeom prst="rect">
            <a:avLst/>
          </a:prstGeom>
        </p:spPr>
      </p:pic>
      <p:sp>
        <p:nvSpPr>
          <p:cNvPr id="6" name="TextBox 5">
            <a:extLst>
              <a:ext uri="{FF2B5EF4-FFF2-40B4-BE49-F238E27FC236}">
                <a16:creationId xmlns:a16="http://schemas.microsoft.com/office/drawing/2014/main" id="{3B5BA78B-6E1F-54CF-90CC-19E933E9B89C}"/>
              </a:ext>
            </a:extLst>
          </p:cNvPr>
          <p:cNvSpPr txBox="1"/>
          <p:nvPr/>
        </p:nvSpPr>
        <p:spPr>
          <a:xfrm>
            <a:off x="0" y="1052736"/>
            <a:ext cx="8748464" cy="923330"/>
          </a:xfrm>
          <a:prstGeom prst="rect">
            <a:avLst/>
          </a:prstGeom>
          <a:noFill/>
        </p:spPr>
        <p:txBody>
          <a:bodyPr wrap="square" rtlCol="0">
            <a:spAutoFit/>
          </a:bodyPr>
          <a:lstStyle/>
          <a:p>
            <a:r>
              <a:rPr lang="en-IN" dirty="0"/>
              <a:t>Here you can see the Mix or match game with a Timer on in top left side and you can the number of flips made by the player on the top right side. There are 16 cards in which the player has to find 8 pairs on matching cards.</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9" name="TextBox 8">
            <a:extLst>
              <a:ext uri="{FF2B5EF4-FFF2-40B4-BE49-F238E27FC236}">
                <a16:creationId xmlns:a16="http://schemas.microsoft.com/office/drawing/2014/main" id="{66BDCDC3-EBEB-55B2-4688-AA5D6060A967}"/>
              </a:ext>
            </a:extLst>
          </p:cNvPr>
          <p:cNvSpPr txBox="1"/>
          <p:nvPr/>
        </p:nvSpPr>
        <p:spPr>
          <a:xfrm>
            <a:off x="323528" y="908720"/>
            <a:ext cx="8928992" cy="646331"/>
          </a:xfrm>
          <a:prstGeom prst="rect">
            <a:avLst/>
          </a:prstGeom>
          <a:noFill/>
        </p:spPr>
        <p:txBody>
          <a:bodyPr wrap="square" rtlCol="0">
            <a:spAutoFit/>
          </a:bodyPr>
          <a:lstStyle/>
          <a:p>
            <a:r>
              <a:rPr lang="en-US" dirty="0"/>
              <a:t>R</a:t>
            </a:r>
            <a:r>
              <a:rPr lang="en-IN" dirty="0" err="1"/>
              <a:t>eviews</a:t>
            </a:r>
            <a:r>
              <a:rPr lang="en-IN" dirty="0"/>
              <a:t> about the game has been added under the review page which is directly linked to the main website.</a:t>
            </a:r>
          </a:p>
        </p:txBody>
      </p:sp>
      <p:pic>
        <p:nvPicPr>
          <p:cNvPr id="5" name="Picture 4">
            <a:extLst>
              <a:ext uri="{FF2B5EF4-FFF2-40B4-BE49-F238E27FC236}">
                <a16:creationId xmlns:a16="http://schemas.microsoft.com/office/drawing/2014/main" id="{D9B37A01-4193-DF0C-B108-B2DACE336D50}"/>
              </a:ext>
            </a:extLst>
          </p:cNvPr>
          <p:cNvPicPr>
            <a:picLocks noChangeAspect="1"/>
          </p:cNvPicPr>
          <p:nvPr/>
        </p:nvPicPr>
        <p:blipFill>
          <a:blip r:embed="rId2"/>
          <a:stretch>
            <a:fillRect/>
          </a:stretch>
        </p:blipFill>
        <p:spPr>
          <a:xfrm>
            <a:off x="330351" y="1916832"/>
            <a:ext cx="8208912" cy="3749158"/>
          </a:xfrm>
          <a:prstGeom prst="rect">
            <a:avLst/>
          </a:prstGeom>
        </p:spPr>
      </p:pic>
    </p:spTree>
    <p:extLst>
      <p:ext uri="{BB962C8B-B14F-4D97-AF65-F5344CB8AC3E}">
        <p14:creationId xmlns:p14="http://schemas.microsoft.com/office/powerpoint/2010/main" val="373937034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9" name="TextBox 8">
            <a:extLst>
              <a:ext uri="{FF2B5EF4-FFF2-40B4-BE49-F238E27FC236}">
                <a16:creationId xmlns:a16="http://schemas.microsoft.com/office/drawing/2014/main" id="{66BDCDC3-EBEB-55B2-4688-AA5D6060A967}"/>
              </a:ext>
            </a:extLst>
          </p:cNvPr>
          <p:cNvSpPr txBox="1"/>
          <p:nvPr/>
        </p:nvSpPr>
        <p:spPr>
          <a:xfrm>
            <a:off x="323528" y="908720"/>
            <a:ext cx="8928992" cy="369332"/>
          </a:xfrm>
          <a:prstGeom prst="rect">
            <a:avLst/>
          </a:prstGeom>
          <a:noFill/>
        </p:spPr>
        <p:txBody>
          <a:bodyPr wrap="square" rtlCol="0">
            <a:spAutoFit/>
          </a:bodyPr>
          <a:lstStyle/>
          <a:p>
            <a:r>
              <a:rPr lang="en-US" dirty="0"/>
              <a:t>R</a:t>
            </a:r>
            <a:r>
              <a:rPr lang="en-IN" dirty="0" err="1"/>
              <a:t>eviews</a:t>
            </a:r>
            <a:r>
              <a:rPr lang="en-IN" dirty="0"/>
              <a:t> from various persons.</a:t>
            </a:r>
          </a:p>
        </p:txBody>
      </p:sp>
      <p:pic>
        <p:nvPicPr>
          <p:cNvPr id="4" name="Picture 3">
            <a:extLst>
              <a:ext uri="{FF2B5EF4-FFF2-40B4-BE49-F238E27FC236}">
                <a16:creationId xmlns:a16="http://schemas.microsoft.com/office/drawing/2014/main" id="{1F994991-5E68-1CD2-063B-9E164DAE350D}"/>
              </a:ext>
            </a:extLst>
          </p:cNvPr>
          <p:cNvPicPr>
            <a:picLocks noChangeAspect="1"/>
          </p:cNvPicPr>
          <p:nvPr/>
        </p:nvPicPr>
        <p:blipFill>
          <a:blip r:embed="rId2"/>
          <a:stretch>
            <a:fillRect/>
          </a:stretch>
        </p:blipFill>
        <p:spPr>
          <a:xfrm>
            <a:off x="377788" y="1916832"/>
            <a:ext cx="8388424" cy="3582973"/>
          </a:xfrm>
          <a:prstGeom prst="rect">
            <a:avLst/>
          </a:prstGeom>
        </p:spPr>
      </p:pic>
    </p:spTree>
    <p:extLst>
      <p:ext uri="{BB962C8B-B14F-4D97-AF65-F5344CB8AC3E}">
        <p14:creationId xmlns:p14="http://schemas.microsoft.com/office/powerpoint/2010/main" val="422656025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6" name="TextBox 5">
            <a:extLst>
              <a:ext uri="{FF2B5EF4-FFF2-40B4-BE49-F238E27FC236}">
                <a16:creationId xmlns:a16="http://schemas.microsoft.com/office/drawing/2014/main" id="{92133A1A-8141-5E23-5005-BC378DEF7066}"/>
              </a:ext>
            </a:extLst>
          </p:cNvPr>
          <p:cNvSpPr txBox="1"/>
          <p:nvPr/>
        </p:nvSpPr>
        <p:spPr>
          <a:xfrm>
            <a:off x="103015" y="1011838"/>
            <a:ext cx="8928992" cy="369332"/>
          </a:xfrm>
          <a:prstGeom prst="rect">
            <a:avLst/>
          </a:prstGeom>
          <a:noFill/>
        </p:spPr>
        <p:txBody>
          <a:bodyPr wrap="square" rtlCol="0">
            <a:spAutoFit/>
          </a:bodyPr>
          <a:lstStyle/>
          <a:p>
            <a:r>
              <a:rPr lang="en-IN" dirty="0"/>
              <a:t>The about section of the game written as the footer of the website.</a:t>
            </a:r>
          </a:p>
        </p:txBody>
      </p:sp>
      <p:pic>
        <p:nvPicPr>
          <p:cNvPr id="5" name="Picture 4">
            <a:extLst>
              <a:ext uri="{FF2B5EF4-FFF2-40B4-BE49-F238E27FC236}">
                <a16:creationId xmlns:a16="http://schemas.microsoft.com/office/drawing/2014/main" id="{F2408B9A-2758-6446-B480-2F8F2D67D7E6}"/>
              </a:ext>
            </a:extLst>
          </p:cNvPr>
          <p:cNvPicPr>
            <a:picLocks noChangeAspect="1"/>
          </p:cNvPicPr>
          <p:nvPr/>
        </p:nvPicPr>
        <p:blipFill>
          <a:blip r:embed="rId2"/>
          <a:stretch>
            <a:fillRect/>
          </a:stretch>
        </p:blipFill>
        <p:spPr>
          <a:xfrm>
            <a:off x="431540" y="1844824"/>
            <a:ext cx="8280920" cy="4176464"/>
          </a:xfrm>
          <a:prstGeom prst="rect">
            <a:avLst/>
          </a:prstGeom>
        </p:spPr>
      </p:pic>
    </p:spTree>
    <p:extLst>
      <p:ext uri="{BB962C8B-B14F-4D97-AF65-F5344CB8AC3E}">
        <p14:creationId xmlns:p14="http://schemas.microsoft.com/office/powerpoint/2010/main" val="402040662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6" name="TextBox 5">
            <a:extLst>
              <a:ext uri="{FF2B5EF4-FFF2-40B4-BE49-F238E27FC236}">
                <a16:creationId xmlns:a16="http://schemas.microsoft.com/office/drawing/2014/main" id="{92133A1A-8141-5E23-5005-BC378DEF7066}"/>
              </a:ext>
            </a:extLst>
          </p:cNvPr>
          <p:cNvSpPr txBox="1"/>
          <p:nvPr/>
        </p:nvSpPr>
        <p:spPr>
          <a:xfrm>
            <a:off x="103015" y="1011838"/>
            <a:ext cx="8928992" cy="646331"/>
          </a:xfrm>
          <a:prstGeom prst="rect">
            <a:avLst/>
          </a:prstGeom>
          <a:noFill/>
        </p:spPr>
        <p:txBody>
          <a:bodyPr wrap="square" rtlCol="0">
            <a:spAutoFit/>
          </a:bodyPr>
          <a:lstStyle/>
          <a:p>
            <a:r>
              <a:rPr lang="en-IN" dirty="0"/>
              <a:t>This is what is user is prompted if he is unable to find all the matching pairs in the given time limit.</a:t>
            </a:r>
          </a:p>
        </p:txBody>
      </p:sp>
      <p:pic>
        <p:nvPicPr>
          <p:cNvPr id="3" name="Picture 2">
            <a:extLst>
              <a:ext uri="{FF2B5EF4-FFF2-40B4-BE49-F238E27FC236}">
                <a16:creationId xmlns:a16="http://schemas.microsoft.com/office/drawing/2014/main" id="{048228CA-53C8-7918-28DC-538BFAAC77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156" y="1994738"/>
            <a:ext cx="8277688" cy="3851424"/>
          </a:xfrm>
          <a:prstGeom prst="rect">
            <a:avLst/>
          </a:prstGeom>
          <a:noFill/>
          <a:ln>
            <a:noFill/>
          </a:ln>
        </p:spPr>
      </p:pic>
    </p:spTree>
    <p:extLst>
      <p:ext uri="{BB962C8B-B14F-4D97-AF65-F5344CB8AC3E}">
        <p14:creationId xmlns:p14="http://schemas.microsoft.com/office/powerpoint/2010/main" val="90217260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844824"/>
            <a:ext cx="8136904" cy="3416320"/>
          </a:xfrm>
          <a:prstGeom prst="rect">
            <a:avLst/>
          </a:prstGeom>
        </p:spPr>
        <p:txBody>
          <a:bodyPr wrap="square">
            <a:spAutoFit/>
          </a:bodyPr>
          <a:lstStyle/>
          <a:p>
            <a:r>
              <a:rPr lang="en-US" sz="2400" dirty="0">
                <a:latin typeface="Times New Roman" pitchFamily="18" charset="0"/>
                <a:cs typeface="Times New Roman" pitchFamily="18" charset="0"/>
              </a:rPr>
              <a:t>The project's core focus was the creation of a memory card mix-or-match game, leveraging HTML, CSS, and JavaScript. The team effectively implemented critical game features such as card generation, flipping mechanics, matching logic, and responsive design for varying screen sizes. Key takeaways include the importance of user-centered design, responsive web development, structured coding practices, and accessibility considerations, collectively enhancing the team's web development skills and understanding.</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554545"/>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hlinkClick r:id="rId2"/>
              </a:rPr>
              <a:t>  https://www.codingnepalweb.com</a:t>
            </a: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hlinkClick r:id="rId3"/>
              </a:rPr>
              <a:t>https://codepen.io</a:t>
            </a:r>
            <a:endParaRPr lang="en-US" sz="3200" dirty="0">
              <a:latin typeface="Times New Roman" pitchFamily="18" charset="0"/>
              <a:cs typeface="Times New Roman" pitchFamily="18" charset="0"/>
            </a:endParaRPr>
          </a:p>
          <a:p>
            <a:pPr>
              <a:buFont typeface="Arial" pitchFamily="34" charset="0"/>
              <a:buChar char="•"/>
            </a:pPr>
            <a:r>
              <a:rPr lang="en-US" sz="3200">
                <a:latin typeface="Times New Roman" pitchFamily="18" charset="0"/>
                <a:cs typeface="Times New Roman" pitchFamily="18" charset="0"/>
              </a:rPr>
              <a:t>  https</a:t>
            </a:r>
            <a:r>
              <a:rPr lang="en-US" sz="3200" dirty="0">
                <a:latin typeface="Times New Roman" pitchFamily="18" charset="0"/>
                <a:cs typeface="Times New Roman" pitchFamily="18" charset="0"/>
              </a:rPr>
              <a:t>://dev.</a:t>
            </a:r>
            <a:r>
              <a:rPr lang="en-US" sz="3200">
                <a:latin typeface="Times New Roman" pitchFamily="18" charset="0"/>
                <a:cs typeface="Times New Roman" pitchFamily="18" charset="0"/>
              </a:rPr>
              <a:t>to </a:t>
            </a: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3"/>
            <a:ext cx="8568952" cy="4401205"/>
          </a:xfrm>
          <a:prstGeom prst="rect">
            <a:avLst/>
          </a:prstGeom>
        </p:spPr>
        <p:txBody>
          <a:bodyPr wrap="square">
            <a:spAutoFit/>
          </a:bodyPr>
          <a:lstStyle/>
          <a:p>
            <a:r>
              <a:rPr lang="en-US" sz="2000" b="1" dirty="0">
                <a:latin typeface="Times New Roman" pitchFamily="18" charset="0"/>
                <a:cs typeface="Times New Roman" pitchFamily="18" charset="0"/>
              </a:rPr>
              <a:t>Title- </a:t>
            </a:r>
            <a:r>
              <a:rPr lang="en-US" sz="2000" dirty="0">
                <a:latin typeface="Times New Roman" pitchFamily="18" charset="0"/>
                <a:cs typeface="Times New Roman" pitchFamily="18" charset="0"/>
              </a:rPr>
              <a:t>Memory Card Match Game</a:t>
            </a:r>
          </a:p>
          <a:p>
            <a:r>
              <a:rPr lang="en-US" sz="2000" b="1" dirty="0">
                <a:latin typeface="Times New Roman" pitchFamily="18" charset="0"/>
                <a:cs typeface="Times New Roman" pitchFamily="18" charset="0"/>
              </a:rPr>
              <a:t>Team Members:</a:t>
            </a:r>
          </a:p>
          <a:p>
            <a:endParaRPr lang="en-US" sz="2000" b="1" dirty="0">
              <a:latin typeface="Times New Roman" pitchFamily="18" charset="0"/>
              <a:cs typeface="Times New Roman" pitchFamily="18" charset="0"/>
            </a:endParaRPr>
          </a:p>
          <a:p>
            <a:pPr marL="457200" indent="-457200">
              <a:buAutoNum type="arabicPeriod"/>
            </a:pPr>
            <a:r>
              <a:rPr lang="en-US" sz="2000" dirty="0">
                <a:latin typeface="Times New Roman" pitchFamily="18" charset="0"/>
                <a:cs typeface="Times New Roman" pitchFamily="18" charset="0"/>
              </a:rPr>
              <a:t>Prajyant Veer Siag</a:t>
            </a:r>
          </a:p>
          <a:p>
            <a:pPr marL="457200" indent="-457200">
              <a:buAutoNum type="arabicPeriod"/>
            </a:pPr>
            <a:r>
              <a:rPr lang="en-US" sz="2000" dirty="0" err="1">
                <a:latin typeface="Times New Roman" pitchFamily="18" charset="0"/>
                <a:cs typeface="Times New Roman" pitchFamily="18" charset="0"/>
              </a:rPr>
              <a:t>Prabhnoor</a:t>
            </a:r>
            <a:r>
              <a:rPr lang="en-US" sz="2000" dirty="0">
                <a:latin typeface="Times New Roman" pitchFamily="18" charset="0"/>
                <a:cs typeface="Times New Roman" pitchFamily="18" charset="0"/>
              </a:rPr>
              <a:t> Singh</a:t>
            </a:r>
          </a:p>
          <a:p>
            <a:endParaRPr lang="en-US" sz="2000" dirty="0">
              <a:latin typeface="Times New Roman" pitchFamily="18" charset="0"/>
              <a:cs typeface="Times New Roman" pitchFamily="18" charset="0"/>
            </a:endParaRPr>
          </a:p>
          <a:p>
            <a:r>
              <a:rPr lang="en-US" sz="2000" b="1" i="0" dirty="0">
                <a:effectLst/>
                <a:latin typeface="Söhne"/>
              </a:rPr>
              <a:t>Overview: </a:t>
            </a:r>
            <a:r>
              <a:rPr lang="en-US" sz="2000" i="0" dirty="0">
                <a:effectLst/>
                <a:latin typeface="Söhne"/>
              </a:rPr>
              <a:t>The Memory Card Match Game is a web-based educational game designed to enhance memory and cognitive skills. Our team's goal is to provide an engaging and fun experience for players of all ages. The game presents a grid of cards, each with a hidden symbol. Players flip cards to find matching pairs while testing their memory. The project aims to promote cognitive development, concentration, and problem-solving abilities in an entertaining and accessible way. Through this game, we aspire to offer a valuable tool for individuals seeking to improve their mental agility while having an enjoyable gaming experience.</a:t>
            </a: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611560" y="1052736"/>
            <a:ext cx="8316416" cy="5324535"/>
          </a:xfrm>
          <a:prstGeom prst="rect">
            <a:avLst/>
          </a:prstGeom>
        </p:spPr>
        <p:txBody>
          <a:bodyPr wrap="square">
            <a:spAutoFit/>
          </a:bodyPr>
          <a:lstStyle/>
          <a:p>
            <a:r>
              <a:rPr lang="en-US" sz="2000" b="1" dirty="0">
                <a:latin typeface="Times New Roman" pitchFamily="18" charset="0"/>
                <a:cs typeface="Times New Roman" pitchFamily="18" charset="0"/>
              </a:rPr>
              <a:t>Problem Statement: </a:t>
            </a:r>
            <a:r>
              <a:rPr lang="en-US" sz="2000" dirty="0">
                <a:latin typeface="Times New Roman" pitchFamily="18" charset="0"/>
                <a:cs typeface="Times New Roman" pitchFamily="18" charset="0"/>
              </a:rPr>
              <a:t>The Memory Card Match Game aims to address the challenge of cognitive decline and the need for engaging, accessible tools to improve memory and mental agility.</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Background and Research</a:t>
            </a:r>
            <a:r>
              <a:rPr lang="en-US" sz="2000" dirty="0">
                <a:latin typeface="Times New Roman" pitchFamily="18" charset="0"/>
                <a:cs typeface="Times New Roman" pitchFamily="18" charset="0"/>
              </a:rPr>
              <a:t>: Cognitive decline is a common concern among aging populations and individuals of all ages due to increasing screen time and information overload. Memory and cognitive abilities play a vital role in daily life, from basic tasks to complex problem-solving. Research shows that engaging in activities that challenge and stimulate the brain can help delay cognitive decline and enhance cognitive abilities.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Traditional memory games have demonstrated benefits in memory improvement and cognitive enhancement. However, in today's digital age, there's a need for accessible, online alternatives. The Memory Card Match Game leverages the familiarity of the classic memory game format while providing an interactive, web-based solution that can be enjoyed by a wide range of individuals.</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67544" y="972415"/>
            <a:ext cx="8136904" cy="5447645"/>
          </a:xfrm>
          <a:prstGeom prst="rect">
            <a:avLst/>
          </a:prstGeom>
        </p:spPr>
        <p:txBody>
          <a:bodyPr wrap="square">
            <a:spAutoFit/>
          </a:bodyPr>
          <a:lstStyle/>
          <a:p>
            <a:r>
              <a:rPr lang="en-US" sz="2000" dirty="0">
                <a:latin typeface="Times New Roman" pitchFamily="18" charset="0"/>
                <a:cs typeface="Times New Roman" pitchFamily="18" charset="0"/>
              </a:rPr>
              <a:t>In the memory card mix-or-match game, several technologies and methods are used to create an interactive and engaging user experience:</a:t>
            </a:r>
          </a:p>
          <a:p>
            <a:endParaRPr lang="en-US" sz="2000" dirty="0">
              <a:latin typeface="Times New Roman" pitchFamily="18" charset="0"/>
              <a:cs typeface="Times New Roman" pitchFamily="18" charset="0"/>
            </a:endParaRPr>
          </a:p>
          <a:p>
            <a:pPr marL="342900" marR="82550" lvl="0" indent="-342900" algn="just">
              <a:spcAft>
                <a:spcPts val="0"/>
              </a:spcAft>
              <a:buFont typeface="Symbol" panose="05050102010706020507" pitchFamily="18" charset="2"/>
              <a:buChar char=""/>
              <a:tabLst>
                <a:tab pos="523240" algn="l"/>
              </a:tabLst>
            </a:pPr>
            <a:r>
              <a:rPr lang="en-US" sz="1800" b="1" u="sng" dirty="0">
                <a:effectLst/>
                <a:latin typeface="Times New Roman" panose="02020603050405020304" pitchFamily="18" charset="0"/>
                <a:ea typeface="Times New Roman" panose="02020603050405020304" pitchFamily="18" charset="0"/>
              </a:rPr>
              <a:t>HTML (Hypertext Markup Language): </a:t>
            </a:r>
            <a:r>
              <a:rPr lang="en-US" sz="1800" dirty="0">
                <a:effectLst/>
                <a:latin typeface="Times New Roman" panose="02020603050405020304" pitchFamily="18" charset="0"/>
                <a:ea typeface="Times New Roman" panose="02020603050405020304" pitchFamily="18" charset="0"/>
              </a:rPr>
              <a:t>HTML is the foundation of the game's structure. It is used to define the layout and content of the web page, including headings, text, images, and the game board.</a:t>
            </a:r>
            <a:endParaRPr lang="en-IN" sz="1800" dirty="0">
              <a:effectLst/>
              <a:latin typeface="Times New Roman" panose="02020603050405020304" pitchFamily="18" charset="0"/>
              <a:ea typeface="Times New Roman" panose="02020603050405020304" pitchFamily="18" charset="0"/>
            </a:endParaRPr>
          </a:p>
          <a:p>
            <a:pPr marL="701040" marR="82550" algn="just">
              <a:spcAft>
                <a:spcPts val="0"/>
              </a:spcAft>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&lt;div&gt; tag:</a:t>
            </a:r>
            <a:r>
              <a:rPr lang="en-US" sz="1800" dirty="0">
                <a:effectLst/>
                <a:latin typeface="Times New Roman" panose="02020603050405020304" pitchFamily="18" charset="0"/>
                <a:ea typeface="Times New Roman" panose="02020603050405020304" pitchFamily="18" charset="0"/>
              </a:rPr>
              <a:t> </a:t>
            </a:r>
            <a:r>
              <a:rPr lang="en-US" sz="1800" dirty="0">
                <a:solidFill>
                  <a:srgbClr val="202124"/>
                </a:solidFill>
                <a:effectLst/>
                <a:latin typeface="Times New Roman" panose="02020603050405020304" pitchFamily="18" charset="0"/>
                <a:ea typeface="Times New Roman" panose="02020603050405020304" pitchFamily="18" charset="0"/>
              </a:rPr>
              <a:t>The &lt;div&gt; tag </a:t>
            </a:r>
            <a:r>
              <a:rPr lang="en-US" sz="1800" dirty="0">
                <a:solidFill>
                  <a:srgbClr val="040C28"/>
                </a:solidFill>
                <a:effectLst/>
                <a:latin typeface="Times New Roman" panose="02020603050405020304" pitchFamily="18" charset="0"/>
                <a:ea typeface="Times New Roman" panose="02020603050405020304" pitchFamily="18" charset="0"/>
              </a:rPr>
              <a:t>defines a division or a section in an HTML document</a:t>
            </a:r>
            <a:r>
              <a:rPr lang="en-US" sz="1800" dirty="0">
                <a:solidFill>
                  <a:srgbClr val="202124"/>
                </a:solidFill>
                <a:effectLst/>
                <a:latin typeface="Times New Roman" panose="02020603050405020304" pitchFamily="18" charset="0"/>
                <a:ea typeface="Times New Roman" panose="02020603050405020304" pitchFamily="18" charset="0"/>
              </a:rPr>
              <a:t>. The &lt;div&gt; tag is used as a container for HTML elements - which is then styled with CSS or manipulated with JavaScript. The &lt;div&gt; tag is easily styled by using the class or id attribute.</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solidFill>
                  <a:srgbClr val="202124"/>
                </a:solidFill>
                <a:effectLst/>
                <a:latin typeface="Times New Roman" panose="02020603050405020304" pitchFamily="18" charset="0"/>
                <a:ea typeface="Times New Roman" panose="02020603050405020304" pitchFamily="18" charset="0"/>
              </a:rPr>
              <a:t>&lt;</a:t>
            </a:r>
            <a:r>
              <a:rPr lang="en-US" sz="1800" b="1" dirty="0" err="1">
                <a:solidFill>
                  <a:srgbClr val="000000"/>
                </a:solidFill>
                <a:effectLst/>
                <a:latin typeface="Times New Roman" panose="02020603050405020304" pitchFamily="18" charset="0"/>
                <a:ea typeface="Times New Roman" panose="02020603050405020304" pitchFamily="18" charset="0"/>
              </a:rPr>
              <a:t>br</a:t>
            </a:r>
            <a:r>
              <a:rPr lang="en-US" sz="1800" b="1" dirty="0">
                <a:solidFill>
                  <a:srgbClr val="202124"/>
                </a:solidFill>
                <a:effectLst/>
                <a:latin typeface="Times New Roman" panose="02020603050405020304" pitchFamily="18" charset="0"/>
                <a:ea typeface="Times New Roman" panose="02020603050405020304" pitchFamily="18" charset="0"/>
              </a:rPr>
              <a:t>&gt; tag:</a:t>
            </a:r>
            <a:r>
              <a:rPr lang="en-US" sz="1800" dirty="0">
                <a:solidFill>
                  <a:srgbClr val="202124"/>
                </a:solidFill>
                <a:effectLst/>
                <a:latin typeface="Times New Roman" panose="02020603050405020304" pitchFamily="18" charset="0"/>
                <a:ea typeface="Times New Roman" panose="02020603050405020304" pitchFamily="18" charset="0"/>
              </a:rPr>
              <a:t> The &lt;</a:t>
            </a:r>
            <a:r>
              <a:rPr lang="en-US" sz="1800" dirty="0" err="1">
                <a:solidFill>
                  <a:srgbClr val="202124"/>
                </a:solidFill>
                <a:effectLst/>
                <a:latin typeface="Times New Roman" panose="02020603050405020304" pitchFamily="18" charset="0"/>
                <a:ea typeface="Times New Roman" panose="02020603050405020304" pitchFamily="18" charset="0"/>
              </a:rPr>
              <a:t>br</a:t>
            </a:r>
            <a:r>
              <a:rPr lang="en-US" sz="1800" dirty="0">
                <a:solidFill>
                  <a:srgbClr val="202124"/>
                </a:solidFill>
                <a:effectLst/>
                <a:latin typeface="Times New Roman" panose="02020603050405020304" pitchFamily="18" charset="0"/>
                <a:ea typeface="Times New Roman" panose="02020603050405020304" pitchFamily="18" charset="0"/>
              </a:rPr>
              <a:t>&gt; tag </a:t>
            </a:r>
            <a:r>
              <a:rPr lang="en-US" sz="1800" dirty="0">
                <a:solidFill>
                  <a:srgbClr val="040C28"/>
                </a:solidFill>
                <a:effectLst/>
                <a:latin typeface="Times New Roman" panose="02020603050405020304" pitchFamily="18" charset="0"/>
                <a:ea typeface="Times New Roman" panose="02020603050405020304" pitchFamily="18" charset="0"/>
              </a:rPr>
              <a:t>inserts a single line break</a:t>
            </a:r>
            <a:r>
              <a:rPr lang="en-US" sz="1800" dirty="0">
                <a:solidFill>
                  <a:srgbClr val="202124"/>
                </a:solidFill>
                <a:effectLst/>
                <a:latin typeface="Times New Roman" panose="02020603050405020304" pitchFamily="18" charset="0"/>
                <a:ea typeface="Times New Roman" panose="02020603050405020304" pitchFamily="18" charset="0"/>
              </a:rPr>
              <a:t>. The &lt;</a:t>
            </a:r>
            <a:r>
              <a:rPr lang="en-US" sz="1800" dirty="0" err="1">
                <a:solidFill>
                  <a:srgbClr val="202124"/>
                </a:solidFill>
                <a:effectLst/>
                <a:latin typeface="Times New Roman" panose="02020603050405020304" pitchFamily="18" charset="0"/>
                <a:ea typeface="Times New Roman" panose="02020603050405020304" pitchFamily="18" charset="0"/>
              </a:rPr>
              <a:t>br</a:t>
            </a:r>
            <a:r>
              <a:rPr lang="en-US" sz="1800" dirty="0">
                <a:solidFill>
                  <a:srgbClr val="202124"/>
                </a:solidFill>
                <a:effectLst/>
                <a:latin typeface="Times New Roman" panose="02020603050405020304" pitchFamily="18" charset="0"/>
                <a:ea typeface="Times New Roman" panose="02020603050405020304" pitchFamily="18" charset="0"/>
              </a:rPr>
              <a:t>&gt; tag is useful for writing addresses or poems. The &lt;</a:t>
            </a:r>
            <a:r>
              <a:rPr lang="en-US" sz="1800" dirty="0" err="1">
                <a:solidFill>
                  <a:srgbClr val="202124"/>
                </a:solidFill>
                <a:effectLst/>
                <a:latin typeface="Times New Roman" panose="02020603050405020304" pitchFamily="18" charset="0"/>
                <a:ea typeface="Times New Roman" panose="02020603050405020304" pitchFamily="18" charset="0"/>
              </a:rPr>
              <a:t>br</a:t>
            </a:r>
            <a:r>
              <a:rPr lang="en-US" sz="1800" dirty="0">
                <a:solidFill>
                  <a:srgbClr val="202124"/>
                </a:solidFill>
                <a:effectLst/>
                <a:latin typeface="Times New Roman" panose="02020603050405020304" pitchFamily="18" charset="0"/>
                <a:ea typeface="Times New Roman" panose="02020603050405020304" pitchFamily="18" charset="0"/>
              </a:rPr>
              <a:t>&gt; tag is an empty tag which means that it has no end tag.</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solidFill>
                  <a:srgbClr val="202124"/>
                </a:solidFill>
                <a:effectLst/>
                <a:latin typeface="Times New Roman" panose="02020603050405020304" pitchFamily="18" charset="0"/>
                <a:ea typeface="Times New Roman" panose="02020603050405020304" pitchFamily="18" charset="0"/>
              </a:rPr>
              <a:t>&lt;</a:t>
            </a:r>
            <a:r>
              <a:rPr lang="en-US" sz="1800" b="1" dirty="0" err="1">
                <a:solidFill>
                  <a:srgbClr val="202124"/>
                </a:solidFill>
                <a:effectLst/>
                <a:latin typeface="Times New Roman" panose="02020603050405020304" pitchFamily="18" charset="0"/>
                <a:ea typeface="Times New Roman" panose="02020603050405020304" pitchFamily="18" charset="0"/>
              </a:rPr>
              <a:t>i</a:t>
            </a:r>
            <a:r>
              <a:rPr lang="en-US" sz="1800" b="1" dirty="0" err="1">
                <a:solidFill>
                  <a:srgbClr val="000000"/>
                </a:solidFill>
                <a:effectLst/>
                <a:latin typeface="Times New Roman" panose="02020603050405020304" pitchFamily="18" charset="0"/>
                <a:ea typeface="Times New Roman" panose="02020603050405020304" pitchFamily="18" charset="0"/>
              </a:rPr>
              <a:t>mg</a:t>
            </a:r>
            <a:r>
              <a:rPr lang="en-US" sz="1800" b="1" dirty="0">
                <a:solidFill>
                  <a:srgbClr val="202124"/>
                </a:solidFill>
                <a:effectLst/>
                <a:latin typeface="Times New Roman" panose="02020603050405020304" pitchFamily="18" charset="0"/>
                <a:ea typeface="Times New Roman" panose="02020603050405020304" pitchFamily="18" charset="0"/>
              </a:rPr>
              <a:t>&gt; tag:</a:t>
            </a:r>
            <a:r>
              <a:rPr lang="en-US" sz="1800" dirty="0">
                <a:solidFill>
                  <a:srgbClr val="202124"/>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&lt;</a:t>
            </a:r>
            <a:r>
              <a:rPr lang="en-US" sz="1800" dirty="0" err="1">
                <a:solidFill>
                  <a:srgbClr val="000000"/>
                </a:solidFill>
                <a:effectLst/>
                <a:latin typeface="Times New Roman" panose="02020603050405020304" pitchFamily="18" charset="0"/>
                <a:ea typeface="Times New Roman" panose="02020603050405020304" pitchFamily="18" charset="0"/>
              </a:rPr>
              <a:t>img</a:t>
            </a:r>
            <a:r>
              <a:rPr lang="en-US" sz="1800" dirty="0">
                <a:solidFill>
                  <a:srgbClr val="000000"/>
                </a:solidFill>
                <a:effectLst/>
                <a:latin typeface="Times New Roman" panose="02020603050405020304" pitchFamily="18" charset="0"/>
                <a:ea typeface="Times New Roman" panose="02020603050405020304" pitchFamily="18" charset="0"/>
              </a:rPr>
              <a:t>&gt; tag is </a:t>
            </a:r>
            <a:r>
              <a:rPr lang="en-US" sz="1800" dirty="0">
                <a:effectLst/>
                <a:latin typeface="Times New Roman" panose="02020603050405020304" pitchFamily="18" charset="0"/>
                <a:ea typeface="Times New Roman" panose="02020603050405020304" pitchFamily="18" charset="0"/>
              </a:rPr>
              <a:t>used to embed an image in an HTML page</a:t>
            </a:r>
            <a:r>
              <a:rPr lang="en-US" sz="1800" dirty="0">
                <a:solidFill>
                  <a:srgbClr val="000000"/>
                </a:solidFill>
                <a:effectLst/>
                <a:latin typeface="Times New Roman" panose="02020603050405020304" pitchFamily="18" charset="0"/>
                <a:ea typeface="Times New Roman" panose="02020603050405020304" pitchFamily="18" charset="0"/>
              </a:rPr>
              <a:t>. Images are not technically inserted into a web page; images are linked to web pages. The &lt;</a:t>
            </a:r>
            <a:r>
              <a:rPr lang="en-US" sz="1800" dirty="0" err="1">
                <a:solidFill>
                  <a:srgbClr val="000000"/>
                </a:solidFill>
                <a:effectLst/>
                <a:latin typeface="Times New Roman" panose="02020603050405020304" pitchFamily="18" charset="0"/>
                <a:ea typeface="Times New Roman" panose="02020603050405020304" pitchFamily="18" charset="0"/>
              </a:rPr>
              <a:t>img</a:t>
            </a:r>
            <a:r>
              <a:rPr lang="en-US" sz="1800" dirty="0">
                <a:solidFill>
                  <a:srgbClr val="000000"/>
                </a:solidFill>
                <a:effectLst/>
                <a:latin typeface="Times New Roman" panose="02020603050405020304" pitchFamily="18" charset="0"/>
                <a:ea typeface="Times New Roman" panose="02020603050405020304" pitchFamily="18" charset="0"/>
              </a:rPr>
              <a:t>&gt; tag creates a holding space for the referenced image.</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solidFill>
                  <a:srgbClr val="202124"/>
                </a:solidFill>
                <a:effectLst/>
                <a:latin typeface="Times New Roman" panose="02020603050405020304" pitchFamily="18" charset="0"/>
                <a:ea typeface="Times New Roman" panose="02020603050405020304" pitchFamily="18" charset="0"/>
              </a:rPr>
              <a:t>&lt;</a:t>
            </a:r>
            <a:r>
              <a:rPr lang="en-US" sz="1800" b="1" dirty="0">
                <a:solidFill>
                  <a:srgbClr val="000000"/>
                </a:solidFill>
                <a:effectLst/>
                <a:latin typeface="Times New Roman" panose="02020603050405020304" pitchFamily="18" charset="0"/>
                <a:ea typeface="Times New Roman" panose="02020603050405020304" pitchFamily="18" charset="0"/>
              </a:rPr>
              <a:t>footer&gt; tag</a:t>
            </a:r>
            <a:r>
              <a:rPr lang="en-US" sz="1800" b="1" dirty="0">
                <a:solidFill>
                  <a:srgbClr val="202124"/>
                </a:solidFill>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The &lt;footer&gt; element is a structural element used to identify the footer of a page, document, article, or section. </a:t>
            </a: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67544" y="972415"/>
            <a:ext cx="8136904" cy="5109091"/>
          </a:xfrm>
          <a:prstGeom prst="rect">
            <a:avLst/>
          </a:prstGeom>
        </p:spPr>
        <p:txBody>
          <a:bodyPr wrap="square">
            <a:spAutoFit/>
          </a:bodyPr>
          <a:lstStyle/>
          <a:p>
            <a:pPr marL="342900" marR="82550" lvl="0" indent="-342900" algn="just">
              <a:spcAft>
                <a:spcPts val="0"/>
              </a:spcAft>
              <a:buFont typeface="Symbol" panose="05050102010706020507" pitchFamily="18" charset="2"/>
              <a:buChar char=""/>
              <a:tabLst>
                <a:tab pos="523240" algn="l"/>
              </a:tabLst>
            </a:pPr>
            <a:r>
              <a:rPr lang="en-US" sz="1800" b="1" u="sng" dirty="0">
                <a:effectLst/>
                <a:latin typeface="Times New Roman" panose="02020603050405020304" pitchFamily="18" charset="0"/>
                <a:ea typeface="Times New Roman" panose="02020603050405020304" pitchFamily="18" charset="0"/>
              </a:rPr>
              <a:t>CSS (Cascading Style Sheets): </a:t>
            </a:r>
            <a:r>
              <a:rPr lang="en-US" sz="1800" dirty="0">
                <a:effectLst/>
                <a:latin typeface="Times New Roman" panose="02020603050405020304" pitchFamily="18" charset="0"/>
                <a:ea typeface="Times New Roman" panose="02020603050405020304" pitchFamily="18" charset="0"/>
              </a:rPr>
              <a:t>CSS is used to style and format the game's elements. It defines the visual presentation of the game, including fonts, colors, positioning, and responsive design.</a:t>
            </a:r>
            <a:endParaRPr lang="en-IN" sz="1800" dirty="0">
              <a:effectLst/>
              <a:latin typeface="Times New Roman" panose="02020603050405020304" pitchFamily="18" charset="0"/>
              <a:ea typeface="Times New Roman" panose="02020603050405020304" pitchFamily="18" charset="0"/>
            </a:endParaRPr>
          </a:p>
          <a:p>
            <a:pPr marL="701040" marR="82550" indent="-457835" algn="just">
              <a:spcAft>
                <a:spcPts val="0"/>
              </a:spcAft>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Color property:</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a:t>
            </a:r>
            <a:r>
              <a:rPr lang="en-US" sz="1800" i="1" dirty="0">
                <a:solidFill>
                  <a:srgbClr val="000000"/>
                </a:solidFill>
                <a:effectLst/>
                <a:latin typeface="Times New Roman" panose="02020603050405020304" pitchFamily="18" charset="0"/>
                <a:ea typeface="Times New Roman" panose="02020603050405020304" pitchFamily="18" charset="0"/>
              </a:rPr>
              <a:t>color property in CSS</a:t>
            </a:r>
            <a:r>
              <a:rPr lang="en-US" sz="1800" dirty="0">
                <a:solidFill>
                  <a:srgbClr val="000000"/>
                </a:solidFill>
                <a:effectLst/>
                <a:latin typeface="Times New Roman" panose="02020603050405020304" pitchFamily="18" charset="0"/>
                <a:ea typeface="Times New Roman" panose="02020603050405020304" pitchFamily="18" charset="0"/>
              </a:rPr>
              <a:t> is used to set the color of text, the background of the webpage, and also to set the color of borders.</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Border Color property: </a:t>
            </a:r>
            <a:r>
              <a:rPr lang="en-US" sz="1800" dirty="0">
                <a:effectLst/>
                <a:latin typeface="Times New Roman" panose="02020603050405020304" pitchFamily="18" charset="0"/>
                <a:ea typeface="Times New Roman" panose="02020603050405020304" pitchFamily="18" charset="0"/>
              </a:rPr>
              <a:t>The border-color property sets the color of an element's four borders. This property can have from one to four values.</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Display property:</a:t>
            </a:r>
            <a:r>
              <a:rPr lang="en-US" sz="1800" dirty="0">
                <a:effectLst/>
                <a:latin typeface="Times New Roman" panose="02020603050405020304" pitchFamily="18" charset="0"/>
                <a:ea typeface="Times New Roman" panose="02020603050405020304" pitchFamily="18" charset="0"/>
              </a:rPr>
              <a:t> The display property specifies the display behavior (the type of rendering box) of an element. In HTML, the default display property value is taken from the HTML specifications or from the browser/user default style sheet.</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Font size property:</a:t>
            </a:r>
            <a:r>
              <a:rPr lang="en-US" sz="1800" dirty="0">
                <a:effectLst/>
                <a:latin typeface="Times New Roman" panose="02020603050405020304" pitchFamily="18" charset="0"/>
                <a:ea typeface="Times New Roman" panose="02020603050405020304" pitchFamily="18" charset="0"/>
              </a:rPr>
              <a:t> The font-size property sets the size of a font.</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Font family property:</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a:t>
            </a:r>
            <a:r>
              <a:rPr lang="en-US" sz="1800" i="1" dirty="0">
                <a:solidFill>
                  <a:srgbClr val="000000"/>
                </a:solidFill>
                <a:effectLst/>
                <a:latin typeface="Times New Roman" panose="02020603050405020304" pitchFamily="18" charset="0"/>
                <a:ea typeface="Times New Roman" panose="02020603050405020304" pitchFamily="18" charset="0"/>
              </a:rPr>
              <a:t>font</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family property</a:t>
            </a:r>
            <a:r>
              <a:rPr lang="en-US" sz="1800" dirty="0">
                <a:solidFill>
                  <a:srgbClr val="000000"/>
                </a:solidFill>
                <a:effectLst/>
                <a:latin typeface="Times New Roman" panose="02020603050405020304" pitchFamily="18" charset="0"/>
                <a:ea typeface="Times New Roman" panose="02020603050405020304" pitchFamily="18" charset="0"/>
              </a:rPr>
              <a:t> specifies the font for an element. The </a:t>
            </a:r>
            <a:r>
              <a:rPr lang="en-US" sz="1800" i="1" dirty="0">
                <a:solidFill>
                  <a:srgbClr val="000000"/>
                </a:solidFill>
                <a:effectLst/>
                <a:latin typeface="Times New Roman" panose="02020603050405020304" pitchFamily="18" charset="0"/>
                <a:ea typeface="Times New Roman" panose="02020603050405020304" pitchFamily="18" charset="0"/>
              </a:rPr>
              <a:t>font</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family property</a:t>
            </a:r>
            <a:r>
              <a:rPr lang="en-US" sz="1800" dirty="0">
                <a:solidFill>
                  <a:srgbClr val="000000"/>
                </a:solidFill>
                <a:effectLst/>
                <a:latin typeface="Times New Roman" panose="02020603050405020304" pitchFamily="18" charset="0"/>
                <a:ea typeface="Times New Roman" panose="02020603050405020304" pitchFamily="18" charset="0"/>
              </a:rPr>
              <a:t> can hold several font names.</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Transform property:</a:t>
            </a:r>
            <a:r>
              <a:rPr lang="en-US" sz="1800" dirty="0">
                <a:effectLst/>
                <a:latin typeface="Times New Roman" panose="02020603050405020304" pitchFamily="18" charset="0"/>
                <a:ea typeface="Times New Roman" panose="02020603050405020304" pitchFamily="18" charset="0"/>
              </a:rPr>
              <a:t> The transform property applies a 2D or 3D transformation to an element. This property allows you to rotate, scale, move, skew, etc., elements.</a:t>
            </a:r>
            <a:endParaRPr lang="en-IN" sz="1800" dirty="0">
              <a:effectLst/>
              <a:latin typeface="Times New Roman" panose="02020603050405020304" pitchFamily="18" charset="0"/>
              <a:ea typeface="Times New Roman" panose="02020603050405020304"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8751953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67544" y="972415"/>
            <a:ext cx="8136904" cy="5109091"/>
          </a:xfrm>
          <a:prstGeom prst="rect">
            <a:avLst/>
          </a:prstGeom>
        </p:spPr>
        <p:txBody>
          <a:bodyPr wrap="square">
            <a:spAutoFit/>
          </a:bodyPr>
          <a:lstStyle/>
          <a:p>
            <a:pPr marL="342900" marR="82550" lvl="0" indent="-342900" algn="just">
              <a:spcAft>
                <a:spcPts val="0"/>
              </a:spcAft>
              <a:buFont typeface="Symbol" panose="05050102010706020507" pitchFamily="18" charset="2"/>
              <a:buChar char=""/>
              <a:tabLst>
                <a:tab pos="523240" algn="l"/>
              </a:tabLst>
            </a:pPr>
            <a:r>
              <a:rPr lang="en-US" sz="1800" b="1" u="sng" dirty="0" err="1">
                <a:effectLst/>
                <a:latin typeface="Times New Roman" panose="02020603050405020304" pitchFamily="18" charset="0"/>
                <a:ea typeface="Times New Roman" panose="02020603050405020304" pitchFamily="18" charset="0"/>
              </a:rPr>
              <a:t>Javascript</a:t>
            </a:r>
            <a:r>
              <a:rPr lang="en-US" sz="1800" b="1" u="sng"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JavaScript has been used to generate random cards, checking for matches, for sound effects and to display the scores of the user.</a:t>
            </a:r>
            <a:r>
              <a:rPr lang="en-US" sz="1800" dirty="0">
                <a:solidFill>
                  <a:srgbClr val="374151"/>
                </a:solidFill>
                <a:effectLst/>
                <a:latin typeface="Segoe UI" panose="020B0502040204020203"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JavaScript has been used to create interactive client-side functionality for the website.</a:t>
            </a:r>
            <a:endParaRPr lang="en-IN" sz="1800" dirty="0">
              <a:effectLst/>
              <a:latin typeface="Times New Roman" panose="02020603050405020304" pitchFamily="18" charset="0"/>
              <a:ea typeface="Times New Roman" panose="02020603050405020304" pitchFamily="18" charset="0"/>
            </a:endParaRPr>
          </a:p>
          <a:p>
            <a:pPr marL="701040" marR="82550" indent="-457835" algn="just">
              <a:spcAft>
                <a:spcPts val="0"/>
              </a:spcAft>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This property: </a:t>
            </a:r>
            <a:r>
              <a:rPr lang="en-US" sz="1800" dirty="0">
                <a:effectLst/>
                <a:latin typeface="Times New Roman" panose="02020603050405020304" pitchFamily="18" charset="0"/>
                <a:ea typeface="Times New Roman" panose="02020603050405020304" pitchFamily="18" charset="0"/>
              </a:rPr>
              <a:t>In JavaScript, the “this” keyword refers to an object. Alone, this refers to the global object. In a function, this refers to the global object.</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New property: </a:t>
            </a:r>
            <a:r>
              <a:rPr lang="en-US" sz="1800" dirty="0">
                <a:solidFill>
                  <a:srgbClr val="000000"/>
                </a:solidFill>
                <a:effectLst/>
                <a:latin typeface="Times New Roman" panose="02020603050405020304" pitchFamily="18" charset="0"/>
                <a:ea typeface="Times New Roman" panose="02020603050405020304" pitchFamily="18" charset="0"/>
              </a:rPr>
              <a:t>New keyword in JavaScript is </a:t>
            </a:r>
            <a:r>
              <a:rPr lang="en-US" sz="1800" dirty="0">
                <a:effectLst/>
                <a:latin typeface="Times New Roman" panose="02020603050405020304" pitchFamily="18" charset="0"/>
                <a:ea typeface="Times New Roman" panose="02020603050405020304" pitchFamily="18" charset="0"/>
              </a:rPr>
              <a:t>used to create an instance of an object that has a constructor function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Return property: </a:t>
            </a:r>
            <a:r>
              <a:rPr lang="en-US" sz="1800" dirty="0">
                <a:effectLst/>
                <a:latin typeface="Times New Roman" panose="02020603050405020304" pitchFamily="18" charset="0"/>
                <a:ea typeface="Times New Roman" panose="02020603050405020304" pitchFamily="18" charset="0"/>
              </a:rPr>
              <a:t>The return statement stops the execution of a function and returns a value</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err="1">
                <a:effectLst/>
                <a:latin typeface="Times New Roman" panose="02020603050405020304" pitchFamily="18" charset="0"/>
                <a:ea typeface="Times New Roman" panose="02020603050405020304" pitchFamily="18" charset="0"/>
              </a:rPr>
              <a:t>getElementByID</a:t>
            </a:r>
            <a:r>
              <a:rPr lang="en-US" sz="1800" b="1" dirty="0">
                <a:effectLst/>
                <a:latin typeface="Times New Roman" panose="02020603050405020304" pitchFamily="18" charset="0"/>
                <a:ea typeface="Times New Roman" panose="02020603050405020304" pitchFamily="18" charset="0"/>
              </a:rPr>
              <a:t> method: </a:t>
            </a:r>
            <a:r>
              <a:rPr lang="en-US" sz="1800" dirty="0">
                <a:effectLst/>
                <a:latin typeface="Times New Roman" panose="02020603050405020304" pitchFamily="18" charset="0"/>
                <a:ea typeface="Times New Roman" panose="02020603050405020304" pitchFamily="18" charset="0"/>
              </a:rPr>
              <a:t>The </a:t>
            </a:r>
            <a:r>
              <a:rPr lang="en-US" sz="1800" dirty="0" err="1">
                <a:effectLst/>
                <a:latin typeface="Times New Roman" panose="02020603050405020304" pitchFamily="18" charset="0"/>
                <a:ea typeface="Times New Roman" panose="02020603050405020304" pitchFamily="18" charset="0"/>
              </a:rPr>
              <a:t>getElementById</a:t>
            </a:r>
            <a:r>
              <a:rPr lang="en-US" sz="1800" dirty="0">
                <a:effectLst/>
                <a:latin typeface="Times New Roman" panose="02020603050405020304" pitchFamily="18" charset="0"/>
                <a:ea typeface="Times New Roman" panose="02020603050405020304" pitchFamily="18" charset="0"/>
              </a:rPr>
              <a:t>() method returns an element with a specified value. The </a:t>
            </a:r>
            <a:r>
              <a:rPr lang="en-US" sz="1800" dirty="0" err="1">
                <a:effectLst/>
                <a:latin typeface="Times New Roman" panose="02020603050405020304" pitchFamily="18" charset="0"/>
                <a:ea typeface="Times New Roman" panose="02020603050405020304" pitchFamily="18" charset="0"/>
              </a:rPr>
              <a:t>getElementById</a:t>
            </a:r>
            <a:r>
              <a:rPr lang="en-US" sz="1800" dirty="0">
                <a:effectLst/>
                <a:latin typeface="Times New Roman" panose="02020603050405020304" pitchFamily="18" charset="0"/>
                <a:ea typeface="Times New Roman" panose="02020603050405020304" pitchFamily="18" charset="0"/>
              </a:rPr>
              <a:t>() method returns null if the element does not exist.</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if-else statements: </a:t>
            </a:r>
            <a:r>
              <a:rPr lang="en-US" sz="1800" dirty="0">
                <a:effectLst/>
                <a:latin typeface="Times New Roman" panose="02020603050405020304" pitchFamily="18" charset="0"/>
                <a:ea typeface="Times New Roman" panose="02020603050405020304" pitchFamily="18" charset="0"/>
              </a:rPr>
              <a:t>The if/else statement executes a block of code if a specified condition is true. If the condition is false, another block of code can be executed.</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Arrays: </a:t>
            </a:r>
            <a:r>
              <a:rPr lang="en-US" sz="1800" dirty="0">
                <a:effectLst/>
                <a:latin typeface="Times New Roman" panose="02020603050405020304" pitchFamily="18" charset="0"/>
                <a:ea typeface="Times New Roman" panose="02020603050405020304" pitchFamily="18" charset="0"/>
              </a:rPr>
              <a:t>Arrays are Objects. Arrays are a special type of objects. The </a:t>
            </a:r>
            <a:r>
              <a:rPr lang="en-US" sz="1800" dirty="0" err="1">
                <a:effectLst/>
                <a:latin typeface="Times New Roman" panose="02020603050405020304" pitchFamily="18" charset="0"/>
                <a:ea typeface="Times New Roman" panose="02020603050405020304" pitchFamily="18" charset="0"/>
              </a:rPr>
              <a:t>typeof</a:t>
            </a:r>
            <a:r>
              <a:rPr lang="en-US" sz="1800" dirty="0">
                <a:effectLst/>
                <a:latin typeface="Times New Roman" panose="02020603050405020304" pitchFamily="18" charset="0"/>
                <a:ea typeface="Times New Roman" panose="02020603050405020304" pitchFamily="18" charset="0"/>
              </a:rPr>
              <a:t> operator in JavaScript returns "object" for arrays.</a:t>
            </a:r>
            <a:endParaRPr lang="en-IN" sz="1800" dirty="0">
              <a:effectLst/>
              <a:latin typeface="Times New Roman" panose="02020603050405020304" pitchFamily="18" charset="0"/>
              <a:ea typeface="Times New Roman" panose="02020603050405020304"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844932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67544" y="972415"/>
            <a:ext cx="8136904" cy="5663089"/>
          </a:xfrm>
          <a:prstGeom prst="rect">
            <a:avLst/>
          </a:prstGeom>
        </p:spPr>
        <p:txBody>
          <a:bodyPr wrap="square">
            <a:spAutoFit/>
          </a:bodyPr>
          <a:lstStyle/>
          <a:p>
            <a:pPr marL="342900" marR="82550" lvl="0" indent="-342900" algn="just">
              <a:spcAft>
                <a:spcPts val="0"/>
              </a:spcAft>
              <a:buFont typeface="Symbol" panose="05050102010706020507" pitchFamily="18" charset="2"/>
              <a:buChar char=""/>
              <a:tabLst>
                <a:tab pos="523240" algn="l"/>
              </a:tabLst>
            </a:pPr>
            <a:r>
              <a:rPr lang="en-US" sz="1800" b="1" u="sng" dirty="0">
                <a:effectLst/>
                <a:latin typeface="Times New Roman" panose="02020603050405020304" pitchFamily="18" charset="0"/>
                <a:ea typeface="Times New Roman" panose="02020603050405020304" pitchFamily="18" charset="0"/>
              </a:rPr>
              <a:t>Python:</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 have implemented python to create the login page. The access to our website is only granted if the user enters correct username and password. Moreover, the login window has also been styled using python.</a:t>
            </a:r>
            <a:endParaRPr lang="en-IN" sz="1800" dirty="0">
              <a:effectLst/>
              <a:latin typeface="Times New Roman" panose="02020603050405020304" pitchFamily="18" charset="0"/>
              <a:ea typeface="Times New Roman" panose="02020603050405020304" pitchFamily="18" charset="0"/>
            </a:endParaRPr>
          </a:p>
          <a:p>
            <a:pPr marL="701040" marR="82550" algn="just">
              <a:spcAft>
                <a:spcPts val="0"/>
              </a:spcAft>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err="1">
                <a:effectLst/>
                <a:latin typeface="Times New Roman" panose="02020603050405020304" pitchFamily="18" charset="0"/>
                <a:ea typeface="Times New Roman" panose="02020603050405020304" pitchFamily="18" charset="0"/>
              </a:rPr>
              <a:t>tkinter</a:t>
            </a:r>
            <a:r>
              <a:rPr lang="en-US" sz="1800" b="1" dirty="0">
                <a:effectLst/>
                <a:latin typeface="Times New Roman" panose="02020603050405020304" pitchFamily="18" charset="0"/>
                <a:ea typeface="Times New Roman" panose="02020603050405020304" pitchFamily="18" charset="0"/>
              </a:rPr>
              <a:t> module: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is a Python interface to the Tk graphics </a:t>
            </a:r>
            <a:r>
              <a:rPr lang="en-US" sz="1800" dirty="0" err="1">
                <a:effectLst/>
                <a:latin typeface="Times New Roman" panose="02020603050405020304" pitchFamily="18" charset="0"/>
                <a:ea typeface="Times New Roman" panose="02020603050405020304" pitchFamily="18" charset="0"/>
              </a:rPr>
              <a:t>library.It</a:t>
            </a:r>
            <a:r>
              <a:rPr lang="en-US" sz="1800" dirty="0">
                <a:effectLst/>
                <a:latin typeface="Times New Roman" panose="02020603050405020304" pitchFamily="18" charset="0"/>
                <a:ea typeface="Times New Roman" panose="02020603050405020304" pitchFamily="18" charset="0"/>
              </a:rPr>
              <a:t> can be used to create Graphical User interfaces (GUIs).</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import:</a:t>
            </a:r>
            <a:r>
              <a:rPr lang="en-US" sz="1800" dirty="0">
                <a:effectLst/>
                <a:latin typeface="Times New Roman" panose="02020603050405020304" pitchFamily="18" charset="0"/>
                <a:ea typeface="Times New Roman" panose="02020603050405020304" pitchFamily="18" charset="0"/>
              </a:rPr>
              <a:t> In Python, you use the import keyword to make code in one module available in another. Imports in Python are important for structuring your code effectively.</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def keyword:</a:t>
            </a:r>
            <a:r>
              <a:rPr lang="en-US" sz="1800" dirty="0">
                <a:effectLst/>
                <a:latin typeface="Times New Roman" panose="02020603050405020304" pitchFamily="18" charset="0"/>
                <a:ea typeface="Times New Roman" panose="02020603050405020304" pitchFamily="18" charset="0"/>
              </a:rPr>
              <a:t> The def () keyword in python is used to define the function that users can use to built their own function.</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a:effectLst/>
                <a:latin typeface="Times New Roman" panose="02020603050405020304" pitchFamily="18" charset="0"/>
                <a:ea typeface="Times New Roman" panose="02020603050405020304" pitchFamily="18" charset="0"/>
              </a:rPr>
              <a:t>if-else statements:</a:t>
            </a:r>
            <a:r>
              <a:rPr lang="en-US" sz="1800" dirty="0">
                <a:effectLst/>
                <a:latin typeface="Times New Roman" panose="02020603050405020304" pitchFamily="18" charset="0"/>
                <a:ea typeface="Times New Roman" panose="02020603050405020304" pitchFamily="18" charset="0"/>
              </a:rPr>
              <a:t> The if/else statement executes a block of code if a specified condition is true. If the condition is false, another block of code can be executed.</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err="1">
                <a:effectLst/>
                <a:latin typeface="Times New Roman" panose="02020603050405020304" pitchFamily="18" charset="0"/>
                <a:ea typeface="Times New Roman" panose="02020603050405020304" pitchFamily="18" charset="0"/>
              </a:rPr>
              <a:t>window.geometry</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This method is used to set the dimensions of the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window and is used to set the position of the main window on the user’s desktop.</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spcAft>
                <a:spcPts val="0"/>
              </a:spcAft>
              <a:buFont typeface="+mj-lt"/>
              <a:buAutoNum type="arabicPeriod"/>
              <a:tabLst>
                <a:tab pos="523240" algn="l"/>
              </a:tabLst>
            </a:pPr>
            <a:r>
              <a:rPr lang="en-US" sz="1800" b="1" dirty="0" err="1">
                <a:effectLst/>
                <a:latin typeface="Times New Roman" panose="02020603050405020304" pitchFamily="18" charset="0"/>
                <a:ea typeface="Times New Roman" panose="02020603050405020304" pitchFamily="18" charset="0"/>
              </a:rPr>
              <a:t>window.mainloop</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window.mainloop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tells Python to run the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event loop</a:t>
            </a:r>
            <a:r>
              <a:rPr lang="en-US" sz="1800" dirty="0">
                <a:solidFill>
                  <a:srgbClr val="000000"/>
                </a:solidFill>
                <a:effectLst/>
                <a:latin typeface="Times New Roman" panose="02020603050405020304" pitchFamily="18" charset="0"/>
                <a:ea typeface="Times New Roman" panose="02020603050405020304" pitchFamily="18" charset="0"/>
              </a:rPr>
              <a:t>. This method listens for events, such as button clicks or keypresses, and blocks any code that comes after it from running until you close the window where you called the method.</a:t>
            </a:r>
            <a:endParaRPr lang="en-IN" sz="1800" dirty="0">
              <a:effectLst/>
              <a:latin typeface="Times New Roman" panose="02020603050405020304" pitchFamily="18" charset="0"/>
              <a:ea typeface="Times New Roman" panose="02020603050405020304"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3326571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46557" y="845423"/>
            <a:ext cx="8450885" cy="6217087"/>
          </a:xfrm>
          <a:prstGeom prst="rect">
            <a:avLst/>
          </a:prstGeom>
        </p:spPr>
        <p:txBody>
          <a:bodyPr wrap="square">
            <a:spAutoFit/>
          </a:bodyPr>
          <a:lstStyle/>
          <a:p>
            <a:pPr marL="342900" marR="82550" lvl="0" indent="-342900" algn="just">
              <a:spcAft>
                <a:spcPts val="0"/>
              </a:spcAft>
              <a:buFont typeface="Symbol" panose="05050102010706020507" pitchFamily="18" charset="2"/>
              <a:buChar char=""/>
              <a:tabLst>
                <a:tab pos="523240" algn="l"/>
              </a:tabLst>
            </a:pPr>
            <a:r>
              <a:rPr lang="en-IN" sz="1800" dirty="0">
                <a:effectLst/>
                <a:latin typeface="Times New Roman" panose="02020603050405020304" pitchFamily="18" charset="0"/>
                <a:ea typeface="Times New Roman" panose="02020603050405020304" pitchFamily="18" charset="0"/>
              </a:rPr>
              <a:t>To create an effective memory card mix-or-match game, you'll need several key features to solve the problem and ensure an enjoyable gaming experience. Here are the essential features:</a:t>
            </a:r>
          </a:p>
          <a:p>
            <a:pPr marL="685800" marR="82550" indent="-457835" algn="just">
              <a:spcAft>
                <a:spcPts val="0"/>
              </a:spcAft>
              <a:tabLst>
                <a:tab pos="523240" algn="l"/>
              </a:tabLst>
            </a:pPr>
            <a:r>
              <a:rPr lang="en-IN" sz="1800" dirty="0">
                <a:effectLst/>
                <a:latin typeface="Times New Roman" panose="02020603050405020304" pitchFamily="18" charset="0"/>
                <a:ea typeface="Times New Roman" panose="02020603050405020304" pitchFamily="18" charset="0"/>
              </a:rPr>
              <a:t> </a:t>
            </a:r>
          </a:p>
          <a:p>
            <a:pPr marL="342900" marR="82550" lvl="0" indent="-342900" algn="just">
              <a:spcAft>
                <a:spcPts val="0"/>
              </a:spcAft>
              <a:buFont typeface="Symbol" panose="05050102010706020507" pitchFamily="18" charset="2"/>
              <a:buChar char=""/>
              <a:tabLst>
                <a:tab pos="523240" algn="l"/>
              </a:tabLst>
            </a:pPr>
            <a:r>
              <a:rPr lang="en-IN" sz="1800" dirty="0">
                <a:effectLst/>
                <a:latin typeface="Times New Roman" panose="02020603050405020304" pitchFamily="18" charset="0"/>
                <a:ea typeface="Times New Roman" panose="02020603050405020304" pitchFamily="18" charset="0"/>
              </a:rPr>
              <a:t>Card Generation: Dynamically generate a grid of cards, each with a unique identifier, to serve as the game board. The cards should be shuffled randomly at the beginning of each game.</a:t>
            </a:r>
          </a:p>
          <a:p>
            <a:pPr marR="82550" algn="just">
              <a:tabLst>
                <a:tab pos="523240" algn="l"/>
              </a:tabLst>
            </a:pPr>
            <a:r>
              <a:rPr lang="en-IN" sz="1800" dirty="0">
                <a:effectLst/>
                <a:latin typeface="Times New Roman" panose="02020603050405020304" pitchFamily="18" charset="0"/>
                <a:ea typeface="Times New Roman" panose="02020603050405020304" pitchFamily="18" charset="0"/>
              </a:rPr>
              <a:t> </a:t>
            </a:r>
          </a:p>
          <a:p>
            <a:pPr marL="342900" marR="82550" lvl="0" indent="-342900" algn="just">
              <a:spcAft>
                <a:spcPts val="0"/>
              </a:spcAft>
              <a:buFont typeface="Symbol" panose="05050102010706020507" pitchFamily="18" charset="2"/>
              <a:buChar char=""/>
              <a:tabLst>
                <a:tab pos="523240" algn="l"/>
              </a:tabLst>
            </a:pPr>
            <a:r>
              <a:rPr lang="en-IN" sz="1800" dirty="0">
                <a:effectLst/>
                <a:latin typeface="Times New Roman" panose="02020603050405020304" pitchFamily="18" charset="0"/>
                <a:ea typeface="Times New Roman" panose="02020603050405020304" pitchFamily="18" charset="0"/>
              </a:rPr>
              <a:t>Timer: Add a countdown timer to create a time limit for completing the game. Display the remaining time to players and end the game when the timer reaches zero.</a:t>
            </a:r>
          </a:p>
          <a:p>
            <a:pPr marL="522605" indent="-457835" algn="just"/>
            <a:r>
              <a:rPr lang="en-IN" sz="1800" dirty="0">
                <a:effectLst/>
                <a:latin typeface="Times New Roman" panose="02020603050405020304" pitchFamily="18" charset="0"/>
                <a:ea typeface="Times New Roman" panose="02020603050405020304" pitchFamily="18" charset="0"/>
              </a:rPr>
              <a:t> </a:t>
            </a:r>
          </a:p>
          <a:p>
            <a:pPr marL="342900" marR="82550" lvl="0" indent="-342900" algn="just">
              <a:spcAft>
                <a:spcPts val="0"/>
              </a:spcAft>
              <a:buFont typeface="Symbol" panose="05050102010706020507" pitchFamily="18" charset="2"/>
              <a:buChar char=""/>
              <a:tabLst>
                <a:tab pos="523240" algn="l"/>
              </a:tabLst>
            </a:pPr>
            <a:r>
              <a:rPr lang="en-IN" sz="1800" dirty="0">
                <a:effectLst/>
                <a:latin typeface="Times New Roman" panose="02020603050405020304" pitchFamily="18" charset="0"/>
                <a:ea typeface="Times New Roman" panose="02020603050405020304" pitchFamily="18" charset="0"/>
              </a:rPr>
              <a:t>Flips: The number of flips a user makes have also been added to the website so the player can beat it’s own score.</a:t>
            </a:r>
          </a:p>
          <a:p>
            <a:pPr marL="522605" indent="-457835" algn="just"/>
            <a:r>
              <a:rPr lang="en-IN" sz="1800" dirty="0">
                <a:effectLst/>
                <a:latin typeface="Times New Roman" panose="02020603050405020304" pitchFamily="18" charset="0"/>
                <a:ea typeface="Times New Roman" panose="02020603050405020304" pitchFamily="18" charset="0"/>
              </a:rPr>
              <a:t> </a:t>
            </a:r>
          </a:p>
          <a:p>
            <a:pPr marL="342900" marR="82550" lvl="0" indent="-342900" algn="just">
              <a:spcAft>
                <a:spcPts val="0"/>
              </a:spcAft>
              <a:buFont typeface="Symbol" panose="05050102010706020507" pitchFamily="18" charset="2"/>
              <a:buChar char=""/>
              <a:tabLst>
                <a:tab pos="523240" algn="l"/>
              </a:tabLst>
            </a:pPr>
            <a:r>
              <a:rPr lang="en-IN" sz="1800" dirty="0">
                <a:effectLst/>
                <a:latin typeface="Times New Roman" panose="02020603050405020304" pitchFamily="18" charset="0"/>
                <a:ea typeface="Times New Roman" panose="02020603050405020304" pitchFamily="18" charset="0"/>
              </a:rPr>
              <a:t>Victory screen at the end of the gameplay to tell the score of the player.</a:t>
            </a:r>
          </a:p>
          <a:p>
            <a:pPr marL="522605" indent="-457835"/>
            <a:r>
              <a:rPr lang="en-IN" sz="1800" dirty="0">
                <a:effectLst/>
                <a:latin typeface="Times New Roman" panose="02020603050405020304" pitchFamily="18" charset="0"/>
                <a:ea typeface="Times New Roman" panose="02020603050405020304" pitchFamily="18" charset="0"/>
              </a:rPr>
              <a:t> </a:t>
            </a:r>
          </a:p>
          <a:p>
            <a:pPr marL="342900" marR="82550" lvl="0" indent="-342900" algn="just">
              <a:spcAft>
                <a:spcPts val="0"/>
              </a:spcAft>
              <a:buFont typeface="Symbol" panose="05050102010706020507" pitchFamily="18" charset="2"/>
              <a:buChar char=""/>
              <a:tabLst>
                <a:tab pos="523240" algn="l"/>
              </a:tabLst>
            </a:pPr>
            <a:r>
              <a:rPr lang="en-IN" sz="1800" dirty="0">
                <a:effectLst/>
                <a:latin typeface="Times New Roman" panose="02020603050405020304" pitchFamily="18" charset="0"/>
                <a:ea typeface="Times New Roman" panose="02020603050405020304" pitchFamily="18" charset="0"/>
              </a:rPr>
              <a:t>Custom cursor style which changes when hovered to cards makes the game even more engaging.</a:t>
            </a:r>
          </a:p>
          <a:p>
            <a:pPr marL="522605" indent="-457835"/>
            <a:r>
              <a:rPr lang="en-IN" sz="1800" dirty="0">
                <a:effectLst/>
                <a:latin typeface="Times New Roman" panose="02020603050405020304" pitchFamily="18" charset="0"/>
                <a:ea typeface="Times New Roman" panose="02020603050405020304" pitchFamily="18" charset="0"/>
              </a:rPr>
              <a:t> </a:t>
            </a:r>
          </a:p>
          <a:p>
            <a:pPr marL="342900" marR="82550" lvl="0" indent="-342900" algn="just">
              <a:spcAft>
                <a:spcPts val="0"/>
              </a:spcAft>
              <a:buFont typeface="Symbol" panose="05050102010706020507" pitchFamily="18" charset="2"/>
              <a:buChar char=""/>
              <a:tabLst>
                <a:tab pos="523240" algn="l"/>
              </a:tabLst>
            </a:pPr>
            <a:r>
              <a:rPr lang="en-IN" sz="1800" dirty="0">
                <a:effectLst/>
                <a:latin typeface="Times New Roman" panose="02020603050405020304" pitchFamily="18" charset="0"/>
                <a:ea typeface="Times New Roman" panose="02020603050405020304" pitchFamily="18" charset="0"/>
              </a:rPr>
              <a:t>Responsive design has been incorporated in the game so that it can be enjoyed on various screen sizes.</a:t>
            </a:r>
          </a:p>
          <a:p>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762</TotalTime>
  <Words>1693</Words>
  <Application>Microsoft Office PowerPoint</Application>
  <PresentationFormat>On-screen Show (4:3)</PresentationFormat>
  <Paragraphs>103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Söhne</vt:lpstr>
      <vt:lpstr>Arial</vt:lpstr>
      <vt:lpstr>Arial Black</vt:lpstr>
      <vt:lpstr>Calibri</vt:lpstr>
      <vt:lpstr>Segoe UI</vt:lpstr>
      <vt:lpstr>Symbol</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Gunpreet Singh</cp:lastModifiedBy>
  <cp:revision>45</cp:revision>
  <dcterms:created xsi:type="dcterms:W3CDTF">2022-12-12T14:14:34Z</dcterms:created>
  <dcterms:modified xsi:type="dcterms:W3CDTF">2023-12-06T10:21:41Z</dcterms:modified>
</cp:coreProperties>
</file>