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67" r:id="rId4"/>
    <p:sldId id="268"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6FB"/>
    <a:srgbClr val="03274C"/>
    <a:srgbClr val="01264C"/>
    <a:srgbClr val="0096FF"/>
    <a:srgbClr val="00D7FF"/>
    <a:srgbClr val="9CA3DB"/>
    <a:srgbClr val="D90339"/>
    <a:srgbClr val="014F90"/>
    <a:srgbClr val="032446"/>
    <a:srgbClr val="021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CACF5-754A-284B-B3AD-5128655DC9C0}" v="1986" dt="2022-12-12T04:48:02.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11" autoAdjust="0"/>
    <p:restoredTop sz="94660"/>
  </p:normalViewPr>
  <p:slideViewPr>
    <p:cSldViewPr snapToGrid="0">
      <p:cViewPr>
        <p:scale>
          <a:sx n="86" d="100"/>
          <a:sy n="86" d="100"/>
        </p:scale>
        <p:origin x="856" y="10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4780F48-CF14-46F7-B83D-90FCB5D28248}"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399511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780F48-CF14-46F7-B83D-90FCB5D28248}"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241917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780F48-CF14-46F7-B83D-90FCB5D28248}"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255451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780F48-CF14-46F7-B83D-90FCB5D28248}"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258383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4780F48-CF14-46F7-B83D-90FCB5D28248}"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382706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4780F48-CF14-46F7-B83D-90FCB5D28248}"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324178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4780F48-CF14-46F7-B83D-90FCB5D28248}" type="datetimeFigureOut">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161605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4780F48-CF14-46F7-B83D-90FCB5D28248}" type="datetimeFigureOut">
              <a:rPr lang="en-US" smtClean="0"/>
              <a:t>12/10/22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288380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80F48-CF14-46F7-B83D-90FCB5D28248}" type="datetimeFigureOut">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31210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4780F48-CF14-46F7-B83D-90FCB5D28248}"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265008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4780F48-CF14-46F7-B83D-90FCB5D28248}"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567DF-B24F-4164-B92D-066AB963A97D}" type="slidenum">
              <a:rPr lang="en-US" smtClean="0"/>
              <a:t>‹#›</a:t>
            </a:fld>
            <a:endParaRPr lang="en-US"/>
          </a:p>
        </p:txBody>
      </p:sp>
    </p:spTree>
    <p:extLst>
      <p:ext uri="{BB962C8B-B14F-4D97-AF65-F5344CB8AC3E}">
        <p14:creationId xmlns:p14="http://schemas.microsoft.com/office/powerpoint/2010/main" val="427101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80F48-CF14-46F7-B83D-90FCB5D28248}" type="datetimeFigureOut">
              <a:rPr lang="en-US" smtClean="0"/>
              <a:t>12/10/22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567DF-B24F-4164-B92D-066AB963A97D}" type="slidenum">
              <a:rPr lang="en-US" smtClean="0"/>
              <a:t>‹#›</a:t>
            </a:fld>
            <a:endParaRPr lang="en-US"/>
          </a:p>
        </p:txBody>
      </p:sp>
    </p:spTree>
    <p:extLst>
      <p:ext uri="{BB962C8B-B14F-4D97-AF65-F5344CB8AC3E}">
        <p14:creationId xmlns:p14="http://schemas.microsoft.com/office/powerpoint/2010/main" val="41467185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FD450D-60DA-A9B1-7D82-552156579D87}"/>
              </a:ext>
            </a:extLst>
          </p:cNvPr>
          <p:cNvPicPr>
            <a:picLocks noChangeAspect="1"/>
          </p:cNvPicPr>
          <p:nvPr/>
        </p:nvPicPr>
        <p:blipFill>
          <a:blip r:embed="rId2">
            <a:extLst>
              <a:ext uri="{28A0092B-C50C-407E-A947-70E740481C1C}">
                <a14:useLocalDpi xmlns:a14="http://schemas.microsoft.com/office/drawing/2010/main" val="0"/>
              </a:ext>
            </a:extLst>
          </a:blip>
          <a:srcRect l="134" r="134"/>
          <a:stretch/>
        </p:blipFill>
        <p:spPr>
          <a:xfrm>
            <a:off x="0" y="13751"/>
            <a:ext cx="12191862" cy="6876288"/>
          </a:xfrm>
          <a:prstGeom prst="rect">
            <a:avLst/>
          </a:prstGeom>
        </p:spPr>
      </p:pic>
      <p:sp>
        <p:nvSpPr>
          <p:cNvPr id="10" name="TextBox 9">
            <a:extLst>
              <a:ext uri="{FF2B5EF4-FFF2-40B4-BE49-F238E27FC236}">
                <a16:creationId xmlns:a16="http://schemas.microsoft.com/office/drawing/2014/main" id="{55AE783A-09BC-7B0A-B92C-2C0C60244ACD}"/>
              </a:ext>
            </a:extLst>
          </p:cNvPr>
          <p:cNvSpPr txBox="1"/>
          <p:nvPr/>
        </p:nvSpPr>
        <p:spPr>
          <a:xfrm>
            <a:off x="3819728" y="370552"/>
            <a:ext cx="8035045" cy="707886"/>
          </a:xfrm>
          <a:prstGeom prst="rect">
            <a:avLst/>
          </a:prstGeom>
          <a:solidFill>
            <a:srgbClr val="D90339"/>
          </a:solidFill>
        </p:spPr>
        <p:txBody>
          <a:bodyPr wrap="square" rtlCol="0">
            <a:spAutoFit/>
          </a:bodyPr>
          <a:lstStyle/>
          <a:p>
            <a:r>
              <a:rPr lang="en-US" sz="4000" dirty="0">
                <a:solidFill>
                  <a:schemeClr val="bg1"/>
                </a:solidFill>
                <a:latin typeface="Roboto" panose="02000000000000000000" pitchFamily="2" charset="0"/>
                <a:ea typeface="Roboto" panose="02000000000000000000" pitchFamily="2" charset="0"/>
              </a:rPr>
              <a:t>Weapon Management System</a:t>
            </a:r>
          </a:p>
        </p:txBody>
      </p:sp>
      <p:sp>
        <p:nvSpPr>
          <p:cNvPr id="11" name="TextBox 10">
            <a:extLst>
              <a:ext uri="{FF2B5EF4-FFF2-40B4-BE49-F238E27FC236}">
                <a16:creationId xmlns:a16="http://schemas.microsoft.com/office/drawing/2014/main" id="{2587791E-1753-A598-5EFA-288D73906883}"/>
              </a:ext>
            </a:extLst>
          </p:cNvPr>
          <p:cNvSpPr txBox="1"/>
          <p:nvPr/>
        </p:nvSpPr>
        <p:spPr>
          <a:xfrm>
            <a:off x="7688580" y="4287047"/>
            <a:ext cx="1439694" cy="338554"/>
          </a:xfrm>
          <a:prstGeom prst="rect">
            <a:avLst/>
          </a:prstGeom>
          <a:noFill/>
        </p:spPr>
        <p:txBody>
          <a:bodyPr wrap="square" rtlCol="0">
            <a:spAutoFit/>
          </a:bodyPr>
          <a:lstStyle/>
          <a:p>
            <a:r>
              <a:rPr lang="en-US" sz="1600" dirty="0">
                <a:solidFill>
                  <a:schemeClr val="bg1"/>
                </a:solidFill>
                <a:latin typeface="Roboto" panose="02000000000000000000" pitchFamily="2" charset="0"/>
                <a:ea typeface="Roboto" panose="02000000000000000000" pitchFamily="2" charset="0"/>
              </a:rPr>
              <a:t>Presented by:</a:t>
            </a:r>
          </a:p>
        </p:txBody>
      </p:sp>
      <p:sp>
        <p:nvSpPr>
          <p:cNvPr id="12" name="TextBox 11">
            <a:extLst>
              <a:ext uri="{FF2B5EF4-FFF2-40B4-BE49-F238E27FC236}">
                <a16:creationId xmlns:a16="http://schemas.microsoft.com/office/drawing/2014/main" id="{6877E02A-BA30-2209-3737-BB43214435CB}"/>
              </a:ext>
            </a:extLst>
          </p:cNvPr>
          <p:cNvSpPr txBox="1"/>
          <p:nvPr/>
        </p:nvSpPr>
        <p:spPr>
          <a:xfrm>
            <a:off x="6589675" y="6039050"/>
            <a:ext cx="934560" cy="584775"/>
          </a:xfrm>
          <a:prstGeom prst="rect">
            <a:avLst/>
          </a:prstGeom>
          <a:noFill/>
        </p:spPr>
        <p:txBody>
          <a:bodyPr wrap="square" rtlCol="0">
            <a:spAutoFit/>
          </a:bodyPr>
          <a:lstStyle/>
          <a:p>
            <a:r>
              <a:rPr lang="en-US" sz="1600" dirty="0">
                <a:solidFill>
                  <a:schemeClr val="bg1"/>
                </a:solidFill>
                <a:latin typeface="Roboto" panose="02000000000000000000" pitchFamily="2" charset="0"/>
                <a:ea typeface="Roboto" panose="02000000000000000000" pitchFamily="2" charset="0"/>
              </a:rPr>
              <a:t>  </a:t>
            </a:r>
            <a:r>
              <a:rPr lang="en-US" sz="1600" dirty="0">
                <a:latin typeface="Roboto" panose="02000000000000000000" pitchFamily="2" charset="0"/>
                <a:ea typeface="Roboto" panose="02000000000000000000" pitchFamily="2" charset="0"/>
              </a:rPr>
              <a:t>Manav</a:t>
            </a:r>
            <a:r>
              <a:rPr lang="en-US" sz="1600" dirty="0">
                <a:solidFill>
                  <a:schemeClr val="bg1"/>
                </a:solidFill>
                <a:latin typeface="Roboto" panose="02000000000000000000" pitchFamily="2" charset="0"/>
                <a:ea typeface="Roboto" panose="02000000000000000000" pitchFamily="2" charset="0"/>
              </a:rPr>
              <a:t> </a:t>
            </a:r>
          </a:p>
          <a:p>
            <a:r>
              <a:rPr lang="en-US" sz="1600" dirty="0">
                <a:solidFill>
                  <a:schemeClr val="bg1"/>
                </a:solidFill>
                <a:latin typeface="Roboto" panose="02000000000000000000" pitchFamily="2" charset="0"/>
                <a:ea typeface="Roboto" panose="02000000000000000000" pitchFamily="2" charset="0"/>
              </a:rPr>
              <a:t>   </a:t>
            </a:r>
            <a:r>
              <a:rPr lang="en-US" sz="1600" dirty="0">
                <a:latin typeface="Roboto" panose="02000000000000000000" pitchFamily="2" charset="0"/>
                <a:ea typeface="Roboto" panose="02000000000000000000" pitchFamily="2" charset="0"/>
              </a:rPr>
              <a:t>Hirey</a:t>
            </a:r>
          </a:p>
        </p:txBody>
      </p:sp>
      <p:pic>
        <p:nvPicPr>
          <p:cNvPr id="5" name="Picture 4">
            <a:extLst>
              <a:ext uri="{FF2B5EF4-FFF2-40B4-BE49-F238E27FC236}">
                <a16:creationId xmlns:a16="http://schemas.microsoft.com/office/drawing/2014/main" id="{5796E6F3-F528-4197-1407-4216F660EF4B}"/>
              </a:ext>
            </a:extLst>
          </p:cNvPr>
          <p:cNvPicPr>
            <a:picLocks noChangeAspect="1"/>
          </p:cNvPicPr>
          <p:nvPr/>
        </p:nvPicPr>
        <p:blipFill>
          <a:blip r:embed="rId3">
            <a:extLst>
              <a:ext uri="{28A0092B-C50C-407E-A947-70E740481C1C}">
                <a14:useLocalDpi xmlns:a14="http://schemas.microsoft.com/office/drawing/2010/main" val="0"/>
              </a:ext>
            </a:extLst>
          </a:blip>
          <a:srcRect l="354" r="354"/>
          <a:stretch/>
        </p:blipFill>
        <p:spPr>
          <a:xfrm>
            <a:off x="6787255" y="4906381"/>
            <a:ext cx="862534" cy="868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01E6320C-6B8A-6DE4-A04D-F150B7D91C43}"/>
              </a:ext>
            </a:extLst>
          </p:cNvPr>
          <p:cNvPicPr>
            <a:picLocks noChangeAspect="1"/>
          </p:cNvPicPr>
          <p:nvPr/>
        </p:nvPicPr>
        <p:blipFill>
          <a:blip r:embed="rId4"/>
          <a:stretch>
            <a:fillRect/>
          </a:stretch>
        </p:blipFill>
        <p:spPr>
          <a:xfrm>
            <a:off x="8490945" y="4935440"/>
            <a:ext cx="903203" cy="8663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85B7A42D-D82F-8071-200A-E02D3A8F46CB}"/>
              </a:ext>
            </a:extLst>
          </p:cNvPr>
          <p:cNvPicPr>
            <a:picLocks noChangeAspect="1"/>
          </p:cNvPicPr>
          <p:nvPr/>
        </p:nvPicPr>
        <p:blipFill>
          <a:blip r:embed="rId5">
            <a:extLst>
              <a:ext uri="{28A0092B-C50C-407E-A947-70E740481C1C}">
                <a14:useLocalDpi xmlns:a14="http://schemas.microsoft.com/office/drawing/2010/main" val="0"/>
              </a:ext>
            </a:extLst>
          </a:blip>
          <a:srcRect l="3508" r="3508"/>
          <a:stretch/>
        </p:blipFill>
        <p:spPr>
          <a:xfrm>
            <a:off x="10213927" y="4906381"/>
            <a:ext cx="860252" cy="9251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F7F72102-1961-7702-6DFA-68364715E2CC}"/>
              </a:ext>
            </a:extLst>
          </p:cNvPr>
          <p:cNvSpPr txBox="1"/>
          <p:nvPr/>
        </p:nvSpPr>
        <p:spPr>
          <a:xfrm>
            <a:off x="8490945" y="6039050"/>
            <a:ext cx="1011225" cy="584775"/>
          </a:xfrm>
          <a:prstGeom prst="rect">
            <a:avLst/>
          </a:prstGeom>
          <a:noFill/>
        </p:spPr>
        <p:txBody>
          <a:bodyPr wrap="square" rtlCol="0">
            <a:spAutoFit/>
          </a:bodyPr>
          <a:lstStyle/>
          <a:p>
            <a:r>
              <a:rPr lang="en-US" sz="1600" dirty="0">
                <a:latin typeface="Roboto" panose="02000000000000000000" pitchFamily="2" charset="0"/>
                <a:ea typeface="Roboto" panose="02000000000000000000" pitchFamily="2" charset="0"/>
              </a:rPr>
              <a:t>Manav</a:t>
            </a:r>
          </a:p>
          <a:p>
            <a:r>
              <a:rPr lang="en-US" sz="1600" dirty="0">
                <a:latin typeface="Roboto" panose="02000000000000000000" pitchFamily="2" charset="0"/>
                <a:ea typeface="Roboto" panose="02000000000000000000" pitchFamily="2" charset="0"/>
              </a:rPr>
              <a:t>Malavia</a:t>
            </a:r>
          </a:p>
        </p:txBody>
      </p:sp>
      <p:sp>
        <p:nvSpPr>
          <p:cNvPr id="6" name="TextBox 5">
            <a:extLst>
              <a:ext uri="{FF2B5EF4-FFF2-40B4-BE49-F238E27FC236}">
                <a16:creationId xmlns:a16="http://schemas.microsoft.com/office/drawing/2014/main" id="{2C7A173D-3545-AB16-507B-6B58C6C6C37A}"/>
              </a:ext>
            </a:extLst>
          </p:cNvPr>
          <p:cNvSpPr txBox="1"/>
          <p:nvPr/>
        </p:nvSpPr>
        <p:spPr>
          <a:xfrm>
            <a:off x="10213927" y="6039051"/>
            <a:ext cx="1011225" cy="584775"/>
          </a:xfrm>
          <a:prstGeom prst="rect">
            <a:avLst/>
          </a:prstGeom>
          <a:noFill/>
        </p:spPr>
        <p:txBody>
          <a:bodyPr wrap="square" rtlCol="0">
            <a:spAutoFit/>
          </a:bodyPr>
          <a:lstStyle/>
          <a:p>
            <a:r>
              <a:rPr lang="en-US" sz="1600" dirty="0">
                <a:latin typeface="Roboto" panose="02000000000000000000" pitchFamily="2" charset="0"/>
                <a:ea typeface="Roboto" panose="02000000000000000000" pitchFamily="2" charset="0"/>
              </a:rPr>
              <a:t>Kshitij</a:t>
            </a:r>
          </a:p>
          <a:p>
            <a:r>
              <a:rPr lang="en-US" sz="1600" dirty="0">
                <a:latin typeface="Roboto" panose="02000000000000000000" pitchFamily="2" charset="0"/>
                <a:ea typeface="Roboto" panose="02000000000000000000" pitchFamily="2" charset="0"/>
              </a:rPr>
              <a:t>prabhu</a:t>
            </a:r>
          </a:p>
        </p:txBody>
      </p:sp>
    </p:spTree>
    <p:extLst>
      <p:ext uri="{BB962C8B-B14F-4D97-AF65-F5344CB8AC3E}">
        <p14:creationId xmlns:p14="http://schemas.microsoft.com/office/powerpoint/2010/main" val="1918377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2F06DF-B939-9452-D23B-8EAD04750562}"/>
              </a:ext>
            </a:extLst>
          </p:cNvPr>
          <p:cNvSpPr/>
          <p:nvPr/>
        </p:nvSpPr>
        <p:spPr>
          <a:xfrm>
            <a:off x="216131" y="144629"/>
            <a:ext cx="11745884" cy="6530491"/>
          </a:xfrm>
          <a:prstGeom prst="roundRect">
            <a:avLst/>
          </a:prstGeom>
          <a:gradFill flip="none" rotWithShape="1">
            <a:gsLst>
              <a:gs pos="0">
                <a:schemeClr val="accent5">
                  <a:lumMod val="50000"/>
                </a:schemeClr>
              </a:gs>
              <a:gs pos="100000">
                <a:srgbClr val="03274C">
                  <a:tint val="44500"/>
                  <a:satMod val="160000"/>
                </a:srgbClr>
              </a:gs>
              <a:gs pos="100000">
                <a:srgbClr val="03274C">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solidFill>
                  <a:schemeClr val="bg1"/>
                </a:solidFill>
                <a:latin typeface="Roboto" panose="02000000000000000000" pitchFamily="2" charset="0"/>
                <a:ea typeface="Roboto" panose="02000000000000000000" pitchFamily="2" charset="0"/>
              </a:rPr>
              <a:t>  </a:t>
            </a:r>
            <a:r>
              <a:rPr lang="en-US" sz="3600" u="sng" dirty="0">
                <a:solidFill>
                  <a:schemeClr val="bg1"/>
                </a:solidFill>
                <a:latin typeface="Roboto" panose="02000000000000000000" pitchFamily="2" charset="0"/>
                <a:ea typeface="Roboto" panose="02000000000000000000" pitchFamily="2" charset="0"/>
              </a:rPr>
              <a:t>Summary</a:t>
            </a:r>
          </a:p>
        </p:txBody>
      </p:sp>
      <p:sp>
        <p:nvSpPr>
          <p:cNvPr id="17" name="TextBox 16">
            <a:extLst>
              <a:ext uri="{FF2B5EF4-FFF2-40B4-BE49-F238E27FC236}">
                <a16:creationId xmlns:a16="http://schemas.microsoft.com/office/drawing/2014/main" id="{56DAFA30-6A4E-A93D-2FB0-733A8AB30ABE}"/>
              </a:ext>
            </a:extLst>
          </p:cNvPr>
          <p:cNvSpPr txBox="1"/>
          <p:nvPr/>
        </p:nvSpPr>
        <p:spPr>
          <a:xfrm>
            <a:off x="745067" y="3429000"/>
            <a:ext cx="7508240" cy="2092881"/>
          </a:xfrm>
          <a:prstGeom prst="rect">
            <a:avLst/>
          </a:prstGeom>
          <a:noFill/>
        </p:spPr>
        <p:txBody>
          <a:bodyPr wrap="square" rtlCol="0">
            <a:spAutoFit/>
          </a:bodyPr>
          <a:lstStyle/>
          <a:p>
            <a:pPr marL="457200" indent="-4572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In this Project, there are : -</a:t>
            </a:r>
          </a:p>
          <a:p>
            <a:pPr marL="457200" indent="-4572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4 enterprises  </a:t>
            </a:r>
          </a:p>
          <a:p>
            <a:pPr marL="457200" indent="-4572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8 organizations</a:t>
            </a:r>
          </a:p>
          <a:p>
            <a:pPr marL="457200" indent="-4572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11 Roles</a:t>
            </a:r>
            <a:endParaRPr lang="en-US" sz="2400" b="1" dirty="0">
              <a:solidFill>
                <a:schemeClr val="bg1"/>
              </a:solidFill>
              <a:latin typeface="Roboto" panose="02000000000000000000" pitchFamily="2" charset="0"/>
              <a:ea typeface="Roboto" panose="02000000000000000000" pitchFamily="2" charset="0"/>
            </a:endParaRPr>
          </a:p>
        </p:txBody>
      </p:sp>
      <p:sp>
        <p:nvSpPr>
          <p:cNvPr id="18" name="TextBox 17">
            <a:extLst>
              <a:ext uri="{FF2B5EF4-FFF2-40B4-BE49-F238E27FC236}">
                <a16:creationId xmlns:a16="http://schemas.microsoft.com/office/drawing/2014/main" id="{10F27434-BF10-CB0F-A141-835AA34B7E66}"/>
              </a:ext>
            </a:extLst>
          </p:cNvPr>
          <p:cNvSpPr txBox="1"/>
          <p:nvPr/>
        </p:nvSpPr>
        <p:spPr>
          <a:xfrm>
            <a:off x="745067" y="1148080"/>
            <a:ext cx="10857653" cy="1938992"/>
          </a:xfrm>
          <a:prstGeom prst="rect">
            <a:avLst/>
          </a:prstGeom>
          <a:noFill/>
        </p:spPr>
        <p:txBody>
          <a:bodyPr wrap="square" rtlCol="0">
            <a:spAutoFit/>
          </a:bodyPr>
          <a:lstStyle/>
          <a:p>
            <a:r>
              <a:rPr lang="en-US" sz="2400" dirty="0">
                <a:solidFill>
                  <a:schemeClr val="bg1"/>
                </a:solidFill>
                <a:latin typeface="Roboto" panose="02000000000000000000" pitchFamily="2" charset="0"/>
                <a:ea typeface="Roboto" panose="02000000000000000000" pitchFamily="2" charset="0"/>
              </a:rPr>
              <a:t>With several regulatory measures taken during manufacturing and proper e-</a:t>
            </a:r>
            <a:r>
              <a:rPr lang="en-US" sz="2400" dirty="0" err="1">
                <a:solidFill>
                  <a:schemeClr val="bg1"/>
                </a:solidFill>
                <a:latin typeface="Roboto" panose="02000000000000000000" pitchFamily="2" charset="0"/>
                <a:ea typeface="Roboto" panose="02000000000000000000" pitchFamily="2" charset="0"/>
              </a:rPr>
              <a:t>kyc</a:t>
            </a:r>
            <a:r>
              <a:rPr lang="en-US" sz="2400" dirty="0">
                <a:solidFill>
                  <a:schemeClr val="bg1"/>
                </a:solidFill>
                <a:latin typeface="Roboto" panose="02000000000000000000" pitchFamily="2" charset="0"/>
                <a:ea typeface="Roboto" panose="02000000000000000000" pitchFamily="2" charset="0"/>
              </a:rPr>
              <a:t> authentication of the customer who is buying, our Weapon Management System can assist in maintaining detailed records of who and when weapons are being handled as well as how the system as a whole manages the purchasing of weapons.</a:t>
            </a:r>
            <a:endParaRPr lang="en-US" dirty="0"/>
          </a:p>
        </p:txBody>
      </p:sp>
      <p:pic>
        <p:nvPicPr>
          <p:cNvPr id="21" name="Picture 20">
            <a:extLst>
              <a:ext uri="{FF2B5EF4-FFF2-40B4-BE49-F238E27FC236}">
                <a16:creationId xmlns:a16="http://schemas.microsoft.com/office/drawing/2014/main" id="{F9009CBB-5348-6D26-54D6-53682684B9C3}"/>
              </a:ext>
            </a:extLst>
          </p:cNvPr>
          <p:cNvPicPr>
            <a:picLocks noChangeAspect="1"/>
          </p:cNvPicPr>
          <p:nvPr/>
        </p:nvPicPr>
        <p:blipFill>
          <a:blip r:embed="rId2">
            <a:extLst>
              <a:ext uri="{28A0092B-C50C-407E-A947-70E740481C1C}">
                <a14:useLocalDpi xmlns:a14="http://schemas.microsoft.com/office/drawing/2010/main" val="0"/>
              </a:ext>
            </a:extLst>
          </a:blip>
          <a:srcRect t="616" b="616"/>
          <a:stretch/>
        </p:blipFill>
        <p:spPr>
          <a:xfrm>
            <a:off x="6882547" y="2994111"/>
            <a:ext cx="3564160" cy="34053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40591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5FE012A-1964-A991-6084-B1B0C127401B}"/>
              </a:ext>
            </a:extLst>
          </p:cNvPr>
          <p:cNvSpPr/>
          <p:nvPr/>
        </p:nvSpPr>
        <p:spPr>
          <a:xfrm>
            <a:off x="207034" y="163754"/>
            <a:ext cx="11749177" cy="6530491"/>
          </a:xfrm>
          <a:prstGeom prst="roundRect">
            <a:avLst/>
          </a:prstGeom>
          <a:gradFill>
            <a:gsLst>
              <a:gs pos="0">
                <a:schemeClr val="accent5">
                  <a:lumMod val="50000"/>
                </a:schemeClr>
              </a:gs>
              <a:gs pos="100000">
                <a:srgbClr val="03274C">
                  <a:tint val="44500"/>
                  <a:satMod val="160000"/>
                </a:srgbClr>
              </a:gs>
              <a:gs pos="100000">
                <a:srgbClr val="03274C">
                  <a:tint val="23500"/>
                  <a:satMod val="160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p>
        </p:txBody>
      </p:sp>
      <p:sp>
        <p:nvSpPr>
          <p:cNvPr id="3" name="TextBox 2">
            <a:extLst>
              <a:ext uri="{FF2B5EF4-FFF2-40B4-BE49-F238E27FC236}">
                <a16:creationId xmlns:a16="http://schemas.microsoft.com/office/drawing/2014/main" id="{371F0A9D-4E04-DBEA-58D0-35924926C7A0}"/>
              </a:ext>
            </a:extLst>
          </p:cNvPr>
          <p:cNvSpPr txBox="1"/>
          <p:nvPr/>
        </p:nvSpPr>
        <p:spPr>
          <a:xfrm>
            <a:off x="883088" y="469816"/>
            <a:ext cx="2489200" cy="646331"/>
          </a:xfrm>
          <a:prstGeom prst="rect">
            <a:avLst/>
          </a:prstGeom>
          <a:noFill/>
        </p:spPr>
        <p:txBody>
          <a:bodyPr wrap="square" rtlCol="0">
            <a:spAutoFit/>
          </a:bodyPr>
          <a:lstStyle/>
          <a:p>
            <a:r>
              <a:rPr lang="en-US" sz="3600" u="sng" dirty="0">
                <a:solidFill>
                  <a:schemeClr val="bg1"/>
                </a:solidFill>
                <a:latin typeface="Roboto" panose="02000000000000000000" pitchFamily="2" charset="0"/>
                <a:ea typeface="Roboto" panose="02000000000000000000" pitchFamily="2" charset="0"/>
              </a:rPr>
              <a:t>Enterprises</a:t>
            </a:r>
            <a:endParaRPr lang="en-US" sz="3600" u="sng" dirty="0"/>
          </a:p>
        </p:txBody>
      </p:sp>
      <p:sp>
        <p:nvSpPr>
          <p:cNvPr id="2" name="TextBox 1">
            <a:extLst>
              <a:ext uri="{FF2B5EF4-FFF2-40B4-BE49-F238E27FC236}">
                <a16:creationId xmlns:a16="http://schemas.microsoft.com/office/drawing/2014/main" id="{8375454B-D50A-855E-4FBF-B901EBD0379B}"/>
              </a:ext>
            </a:extLst>
          </p:cNvPr>
          <p:cNvSpPr txBox="1"/>
          <p:nvPr/>
        </p:nvSpPr>
        <p:spPr>
          <a:xfrm>
            <a:off x="506544" y="1061726"/>
            <a:ext cx="6785811" cy="5686941"/>
          </a:xfrm>
          <a:prstGeom prst="rect">
            <a:avLst/>
          </a:prstGeom>
          <a:noFill/>
        </p:spPr>
        <p:txBody>
          <a:bodyPr wrap="square" rtlCol="0">
            <a:spAutoFit/>
          </a:bodyPr>
          <a:lstStyle/>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rPr>
              <a:t>Manufacturer-  Part oft the system in charge of Manufacturing weapons.</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rPr>
              <a:t>Regulator- Performs tests to regulate the weapons in accordance with safety standards.</a:t>
            </a:r>
            <a:endParaRPr lang="en-US" sz="2400" b="0" i="0" u="none" strike="noStrike" dirty="0">
              <a:solidFill>
                <a:schemeClr val="bg1"/>
              </a:solidFill>
              <a:effectLst/>
              <a:latin typeface="Roboto" panose="02000000000000000000" pitchFamily="2" charset="0"/>
            </a:endParaRP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rPr>
              <a:t>Supplier- mediates the process between the manufacturer of the weapon and the dealer who sells it.</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rPr>
              <a:t>Dealer- accountable for authenticating (e-</a:t>
            </a:r>
            <a:r>
              <a:rPr lang="en-US" sz="2400" dirty="0" err="1">
                <a:solidFill>
                  <a:schemeClr val="bg1"/>
                </a:solidFill>
                <a:latin typeface="Roboto" panose="02000000000000000000" pitchFamily="2" charset="0"/>
              </a:rPr>
              <a:t>kyc</a:t>
            </a:r>
            <a:r>
              <a:rPr lang="en-US" sz="2400" dirty="0">
                <a:solidFill>
                  <a:schemeClr val="bg1"/>
                </a:solidFill>
                <a:latin typeface="Roboto" panose="02000000000000000000" pitchFamily="2" charset="0"/>
              </a:rPr>
              <a:t>) the customer and delivering them  the weapons.</a:t>
            </a:r>
            <a:endParaRPr lang="en-US" sz="24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424EC786-0FF6-34BD-484D-0D296B245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258" y="1962149"/>
            <a:ext cx="4583198" cy="2933700"/>
          </a:xfrm>
          <a:prstGeom prst="rect">
            <a:avLst/>
          </a:prstGeom>
        </p:spPr>
      </p:pic>
    </p:spTree>
    <p:extLst>
      <p:ext uri="{BB962C8B-B14F-4D97-AF65-F5344CB8AC3E}">
        <p14:creationId xmlns:p14="http://schemas.microsoft.com/office/powerpoint/2010/main" val="336680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5FE012A-1964-A991-6084-B1B0C127401B}"/>
              </a:ext>
            </a:extLst>
          </p:cNvPr>
          <p:cNvSpPr/>
          <p:nvPr/>
        </p:nvSpPr>
        <p:spPr>
          <a:xfrm>
            <a:off x="207034" y="163754"/>
            <a:ext cx="11749177" cy="6530491"/>
          </a:xfrm>
          <a:prstGeom prst="roundRect">
            <a:avLst/>
          </a:prstGeom>
          <a:gradFill>
            <a:gsLst>
              <a:gs pos="0">
                <a:schemeClr val="accent5">
                  <a:lumMod val="50000"/>
                </a:schemeClr>
              </a:gs>
              <a:gs pos="100000">
                <a:srgbClr val="03274C">
                  <a:tint val="44500"/>
                  <a:satMod val="160000"/>
                </a:srgbClr>
              </a:gs>
              <a:gs pos="100000">
                <a:srgbClr val="03274C">
                  <a:tint val="23500"/>
                  <a:satMod val="160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p>
        </p:txBody>
      </p:sp>
      <p:sp>
        <p:nvSpPr>
          <p:cNvPr id="3" name="TextBox 2">
            <a:extLst>
              <a:ext uri="{FF2B5EF4-FFF2-40B4-BE49-F238E27FC236}">
                <a16:creationId xmlns:a16="http://schemas.microsoft.com/office/drawing/2014/main" id="{371F0A9D-4E04-DBEA-58D0-35924926C7A0}"/>
              </a:ext>
            </a:extLst>
          </p:cNvPr>
          <p:cNvSpPr txBox="1"/>
          <p:nvPr/>
        </p:nvSpPr>
        <p:spPr>
          <a:xfrm>
            <a:off x="883087" y="469816"/>
            <a:ext cx="7854513" cy="646331"/>
          </a:xfrm>
          <a:prstGeom prst="rect">
            <a:avLst/>
          </a:prstGeom>
          <a:noFill/>
        </p:spPr>
        <p:txBody>
          <a:bodyPr wrap="square" rtlCol="0">
            <a:spAutoFit/>
          </a:bodyPr>
          <a:lstStyle/>
          <a:p>
            <a:r>
              <a:rPr lang="en-US" sz="3600" u="sng" dirty="0">
                <a:solidFill>
                  <a:schemeClr val="bg1"/>
                </a:solidFill>
                <a:latin typeface="Roboto" panose="02000000000000000000" pitchFamily="2" charset="0"/>
                <a:ea typeface="Roboto" panose="02000000000000000000" pitchFamily="2" charset="0"/>
              </a:rPr>
              <a:t>Organizations : -</a:t>
            </a:r>
            <a:endParaRPr lang="en-US" sz="3600" dirty="0"/>
          </a:p>
        </p:txBody>
      </p:sp>
      <p:sp>
        <p:nvSpPr>
          <p:cNvPr id="2" name="TextBox 1">
            <a:extLst>
              <a:ext uri="{FF2B5EF4-FFF2-40B4-BE49-F238E27FC236}">
                <a16:creationId xmlns:a16="http://schemas.microsoft.com/office/drawing/2014/main" id="{8375454B-D50A-855E-4FBF-B901EBD0379B}"/>
              </a:ext>
            </a:extLst>
          </p:cNvPr>
          <p:cNvSpPr txBox="1"/>
          <p:nvPr/>
        </p:nvSpPr>
        <p:spPr>
          <a:xfrm>
            <a:off x="540411" y="1422209"/>
            <a:ext cx="7848776" cy="4144724"/>
          </a:xfrm>
          <a:prstGeom prst="rect">
            <a:avLst/>
          </a:prstGeom>
          <a:noFill/>
        </p:spPr>
        <p:txBody>
          <a:bodyPr wrap="square" rtlCol="0">
            <a:spAutoFit/>
          </a:bodyPr>
          <a:lstStyle/>
          <a:p>
            <a:pPr marL="342900" indent="-342900" rtl="0">
              <a:lnSpc>
                <a:spcPts val="4000"/>
              </a:lnSpc>
              <a:spcBef>
                <a:spcPts val="0"/>
              </a:spcBef>
              <a:spcAft>
                <a:spcPts val="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Tester Department</a:t>
            </a:r>
          </a:p>
          <a:p>
            <a:pPr marL="342900" indent="-342900" rtl="0">
              <a:lnSpc>
                <a:spcPts val="4000"/>
              </a:lnSpc>
              <a:spcBef>
                <a:spcPts val="0"/>
              </a:spcBef>
              <a:spcAft>
                <a:spcPts val="0"/>
              </a:spcAft>
              <a:buFont typeface="Arial" panose="020B0604020202020204" pitchFamily="34" charset="0"/>
              <a:buChar char="•"/>
            </a:pPr>
            <a:r>
              <a:rPr lang="en-US" sz="2400" b="0" i="0" u="none" strike="noStrike" dirty="0">
                <a:solidFill>
                  <a:schemeClr val="bg1"/>
                </a:solidFill>
                <a:effectLst/>
                <a:latin typeface="Roboto" panose="02000000000000000000" pitchFamily="2" charset="0"/>
                <a:ea typeface="Roboto" panose="02000000000000000000" pitchFamily="2" charset="0"/>
              </a:rPr>
              <a:t>Approval Department</a:t>
            </a:r>
          </a:p>
          <a:p>
            <a:pPr marL="342900" indent="-342900" rtl="0">
              <a:lnSpc>
                <a:spcPts val="4000"/>
              </a:lnSpc>
              <a:spcBef>
                <a:spcPts val="0"/>
              </a:spcBef>
              <a:spcAft>
                <a:spcPts val="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Fulfillment Department</a:t>
            </a:r>
          </a:p>
          <a:p>
            <a:pPr marL="342900" indent="-342900" rtl="0">
              <a:lnSpc>
                <a:spcPts val="4000"/>
              </a:lnSpc>
              <a:spcBef>
                <a:spcPts val="0"/>
              </a:spcBef>
              <a:spcAft>
                <a:spcPts val="0"/>
              </a:spcAft>
              <a:buFont typeface="Arial" panose="020B0604020202020204" pitchFamily="34" charset="0"/>
              <a:buChar char="•"/>
            </a:pPr>
            <a:r>
              <a:rPr lang="en-US" sz="2400" b="0" i="0" u="none" strike="noStrike" dirty="0">
                <a:solidFill>
                  <a:schemeClr val="bg1"/>
                </a:solidFill>
                <a:effectLst/>
                <a:latin typeface="Roboto" panose="02000000000000000000" pitchFamily="2" charset="0"/>
                <a:ea typeface="Roboto" panose="02000000000000000000" pitchFamily="2" charset="0"/>
              </a:rPr>
              <a:t>Approval Affairs Department</a:t>
            </a:r>
          </a:p>
          <a:p>
            <a:pPr marL="342900" indent="-342900" rtl="0">
              <a:lnSpc>
                <a:spcPts val="4000"/>
              </a:lnSpc>
              <a:spcBef>
                <a:spcPts val="0"/>
              </a:spcBef>
              <a:spcAft>
                <a:spcPts val="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Development Department</a:t>
            </a:r>
          </a:p>
          <a:p>
            <a:pPr marL="342900" indent="-342900" rtl="0">
              <a:lnSpc>
                <a:spcPts val="4000"/>
              </a:lnSpc>
              <a:spcBef>
                <a:spcPts val="0"/>
              </a:spcBef>
              <a:spcAft>
                <a:spcPts val="0"/>
              </a:spcAft>
              <a:buFont typeface="Arial" panose="020B0604020202020204" pitchFamily="34" charset="0"/>
              <a:buChar char="•"/>
            </a:pPr>
            <a:r>
              <a:rPr lang="en-US" sz="2400" b="0" i="0" u="none" strike="noStrike" dirty="0">
                <a:solidFill>
                  <a:schemeClr val="bg1"/>
                </a:solidFill>
                <a:effectLst/>
                <a:latin typeface="Roboto" panose="02000000000000000000" pitchFamily="2" charset="0"/>
                <a:ea typeface="Roboto" panose="02000000000000000000" pitchFamily="2" charset="0"/>
              </a:rPr>
              <a:t>Order Department</a:t>
            </a:r>
          </a:p>
          <a:p>
            <a:pPr marL="342900" indent="-342900" rtl="0">
              <a:lnSpc>
                <a:spcPts val="4000"/>
              </a:lnSpc>
              <a:spcBef>
                <a:spcPts val="0"/>
              </a:spcBef>
              <a:spcAft>
                <a:spcPts val="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Shipping Department</a:t>
            </a:r>
          </a:p>
          <a:p>
            <a:pPr marL="342900" indent="-342900" rtl="0">
              <a:lnSpc>
                <a:spcPts val="4000"/>
              </a:lnSpc>
              <a:spcBef>
                <a:spcPts val="0"/>
              </a:spcBef>
              <a:spcAft>
                <a:spcPts val="0"/>
              </a:spcAft>
              <a:buFont typeface="Arial" panose="020B0604020202020204" pitchFamily="34" charset="0"/>
              <a:buChar char="•"/>
            </a:pPr>
            <a:r>
              <a:rPr lang="en-US" sz="2400" b="0" i="0" u="none" strike="noStrike" dirty="0">
                <a:solidFill>
                  <a:schemeClr val="bg1"/>
                </a:solidFill>
                <a:effectLst/>
                <a:latin typeface="Roboto" panose="02000000000000000000" pitchFamily="2" charset="0"/>
                <a:ea typeface="Roboto" panose="02000000000000000000" pitchFamily="2" charset="0"/>
              </a:rPr>
              <a:t>Employee Department</a:t>
            </a:r>
          </a:p>
        </p:txBody>
      </p:sp>
      <p:pic>
        <p:nvPicPr>
          <p:cNvPr id="5" name="Picture 4" descr="A picture containing text, indoor&#10;&#10;Description automatically generated">
            <a:extLst>
              <a:ext uri="{FF2B5EF4-FFF2-40B4-BE49-F238E27FC236}">
                <a16:creationId xmlns:a16="http://schemas.microsoft.com/office/drawing/2014/main" id="{D5D8273C-FBD4-A7D0-95BD-09779726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787" y="1782537"/>
            <a:ext cx="4876800" cy="2743200"/>
          </a:xfrm>
          <a:prstGeom prst="rect">
            <a:avLst/>
          </a:prstGeom>
        </p:spPr>
      </p:pic>
    </p:spTree>
    <p:extLst>
      <p:ext uri="{BB962C8B-B14F-4D97-AF65-F5344CB8AC3E}">
        <p14:creationId xmlns:p14="http://schemas.microsoft.com/office/powerpoint/2010/main" val="1429203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5FE012A-1964-A991-6084-B1B0C127401B}"/>
              </a:ext>
            </a:extLst>
          </p:cNvPr>
          <p:cNvSpPr/>
          <p:nvPr/>
        </p:nvSpPr>
        <p:spPr>
          <a:xfrm>
            <a:off x="207034" y="163754"/>
            <a:ext cx="11749177" cy="6530491"/>
          </a:xfrm>
          <a:prstGeom prst="roundRect">
            <a:avLst/>
          </a:prstGeom>
          <a:gradFill>
            <a:gsLst>
              <a:gs pos="0">
                <a:schemeClr val="accent5">
                  <a:lumMod val="50000"/>
                </a:schemeClr>
              </a:gs>
              <a:gs pos="100000">
                <a:srgbClr val="03274C">
                  <a:tint val="44500"/>
                  <a:satMod val="160000"/>
                </a:srgbClr>
              </a:gs>
              <a:gs pos="100000">
                <a:srgbClr val="03274C">
                  <a:tint val="23500"/>
                  <a:satMod val="160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p>
        </p:txBody>
      </p:sp>
      <p:sp>
        <p:nvSpPr>
          <p:cNvPr id="3" name="TextBox 2">
            <a:extLst>
              <a:ext uri="{FF2B5EF4-FFF2-40B4-BE49-F238E27FC236}">
                <a16:creationId xmlns:a16="http://schemas.microsoft.com/office/drawing/2014/main" id="{371F0A9D-4E04-DBEA-58D0-35924926C7A0}"/>
              </a:ext>
            </a:extLst>
          </p:cNvPr>
          <p:cNvSpPr txBox="1"/>
          <p:nvPr/>
        </p:nvSpPr>
        <p:spPr>
          <a:xfrm>
            <a:off x="1062969" y="316785"/>
            <a:ext cx="4507060" cy="646331"/>
          </a:xfrm>
          <a:prstGeom prst="rect">
            <a:avLst/>
          </a:prstGeom>
          <a:noFill/>
        </p:spPr>
        <p:txBody>
          <a:bodyPr wrap="square" rtlCol="0">
            <a:spAutoFit/>
          </a:bodyPr>
          <a:lstStyle/>
          <a:p>
            <a:r>
              <a:rPr lang="en-US" sz="3600" u="sng" dirty="0">
                <a:solidFill>
                  <a:schemeClr val="bg1"/>
                </a:solidFill>
                <a:latin typeface="Roboto" panose="02000000000000000000" pitchFamily="2" charset="0"/>
                <a:ea typeface="Roboto" panose="02000000000000000000" pitchFamily="2" charset="0"/>
              </a:rPr>
              <a:t>Roles</a:t>
            </a:r>
            <a:endParaRPr lang="en-US" sz="3600" dirty="0"/>
          </a:p>
        </p:txBody>
      </p:sp>
      <p:sp>
        <p:nvSpPr>
          <p:cNvPr id="2" name="TextBox 1">
            <a:extLst>
              <a:ext uri="{FF2B5EF4-FFF2-40B4-BE49-F238E27FC236}">
                <a16:creationId xmlns:a16="http://schemas.microsoft.com/office/drawing/2014/main" id="{8375454B-D50A-855E-4FBF-B901EBD0379B}"/>
              </a:ext>
            </a:extLst>
          </p:cNvPr>
          <p:cNvSpPr txBox="1"/>
          <p:nvPr/>
        </p:nvSpPr>
        <p:spPr>
          <a:xfrm>
            <a:off x="534956" y="879473"/>
            <a:ext cx="9253621" cy="5683607"/>
          </a:xfrm>
          <a:prstGeom prst="rect">
            <a:avLst/>
          </a:prstGeom>
          <a:noFill/>
        </p:spPr>
        <p:txBody>
          <a:bodyPr wrap="square" rtlCol="0">
            <a:spAutoFit/>
          </a:bodyPr>
          <a:lstStyle/>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Tester                                              			Regional Manager </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Regulator System Admin              			Account Verifier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Supplier System Admin                 			Store Manager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Manufacture System Admin.         			Customer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Approval Officer								</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Approval Employee</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Fulfilment Officer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Assembler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Order Manager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Shipment Manager</a:t>
            </a:r>
          </a:p>
          <a:p>
            <a:pPr marL="342900" indent="-342900">
              <a:lnSpc>
                <a:spcPts val="4000"/>
              </a:lnSpc>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Inventory Manager</a:t>
            </a:r>
          </a:p>
        </p:txBody>
      </p:sp>
    </p:spTree>
    <p:extLst>
      <p:ext uri="{BB962C8B-B14F-4D97-AF65-F5344CB8AC3E}">
        <p14:creationId xmlns:p14="http://schemas.microsoft.com/office/powerpoint/2010/main" val="3328801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2251</TotalTime>
  <Words>210</Words>
  <Application>Microsoft Macintosh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Dushyant Mahajan</dc:creator>
  <cp:lastModifiedBy>Manav Malavia</cp:lastModifiedBy>
  <cp:revision>8</cp:revision>
  <dcterms:created xsi:type="dcterms:W3CDTF">2022-11-15T21:25:28Z</dcterms:created>
  <dcterms:modified xsi:type="dcterms:W3CDTF">2022-12-12T04:50:13Z</dcterms:modified>
</cp:coreProperties>
</file>