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13"/>
  </p:notesMasterIdLst>
  <p:handoutMasterIdLst>
    <p:handoutMasterId r:id="rId14"/>
  </p:handoutMasterIdLst>
  <p:sldIdLst>
    <p:sldId id="256" r:id="rId4"/>
    <p:sldId id="258" r:id="rId5"/>
    <p:sldId id="298" r:id="rId6"/>
    <p:sldId id="299" r:id="rId7"/>
    <p:sldId id="304" r:id="rId8"/>
    <p:sldId id="305" r:id="rId9"/>
    <p:sldId id="306" r:id="rId10"/>
    <p:sldId id="282" r:id="rId11"/>
    <p:sldId id="283" r:id="rId12"/>
  </p:sldIdLst>
  <p:sldSz cx="9906000" cy="6858000" type="A4"/>
  <p:notesSz cx="6797675" cy="9874250"/>
  <p:custDataLst>
    <p:tags r:id="rId15"/>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621" autoAdjust="0"/>
  </p:normalViewPr>
  <p:slideViewPr>
    <p:cSldViewPr snapToGrid="0">
      <p:cViewPr varScale="1">
        <p:scale>
          <a:sx n="89" d="100"/>
          <a:sy n="89" d="100"/>
        </p:scale>
        <p:origin x="-922" y="-67"/>
      </p:cViewPr>
      <p:guideLst>
        <p:guide orient="horz"/>
        <p:guide pos="62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2" d="100"/>
          <a:sy n="62" d="100"/>
        </p:scale>
        <p:origin x="-3274" y="-91"/>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1A358672-995C-4815-BAEF-957D4D98EB6C}" type="slidenum">
              <a:rPr lang="de-DE"/>
              <a:pPr>
                <a:defRPr/>
              </a:pPr>
              <a:t>‹#›</a:t>
            </a:fld>
            <a:endParaRPr lang="de-DE" dirty="0"/>
          </a:p>
        </p:txBody>
      </p:sp>
    </p:spTree>
    <p:extLst>
      <p:ext uri="{BB962C8B-B14F-4D97-AF65-F5344CB8AC3E}">
        <p14:creationId xmlns:p14="http://schemas.microsoft.com/office/powerpoint/2010/main" val="27609906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AE4121B7-A45E-4D00-91DD-4702D7BE1B49}" type="datetimeFigureOut">
              <a:rPr lang="en-US"/>
              <a:pPr>
                <a:defRPr/>
              </a:pPr>
              <a:t>11/12/2016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018587B3-9278-48C6-AD7C-90782527634B}" type="slidenum">
              <a:rPr lang="en-US"/>
              <a:pPr>
                <a:defRPr/>
              </a:pPr>
              <a:t>‹#›</a:t>
            </a:fld>
            <a:endParaRPr lang="en-US" dirty="0"/>
          </a:p>
        </p:txBody>
      </p:sp>
    </p:spTree>
    <p:extLst>
      <p:ext uri="{BB962C8B-B14F-4D97-AF65-F5344CB8AC3E}">
        <p14:creationId xmlns:p14="http://schemas.microsoft.com/office/powerpoint/2010/main" val="3376675897"/>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2.xml"/><Relationship Id="rId7"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5.png"/><Relationship Id="rId5" Type="http://schemas.openxmlformats.org/officeDocument/2006/relationships/tags" Target="../tags/tag14.xml"/><Relationship Id="rId10" Type="http://schemas.openxmlformats.org/officeDocument/2006/relationships/image" Target="../media/image4.emf"/><Relationship Id="rId4" Type="http://schemas.openxmlformats.org/officeDocument/2006/relationships/tags" Target="../tags/tag13.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vmlDrawing" Target="../drawings/vmlDrawing11.vml"/><Relationship Id="rId6" Type="http://schemas.openxmlformats.org/officeDocument/2006/relationships/tags" Target="../tags/tag69.xml"/><Relationship Id="rId11" Type="http://schemas.openxmlformats.org/officeDocument/2006/relationships/oleObject" Target="../embeddings/oleObject18.bin"/><Relationship Id="rId5" Type="http://schemas.openxmlformats.org/officeDocument/2006/relationships/tags" Target="../tags/tag68.xml"/><Relationship Id="rId10" Type="http://schemas.openxmlformats.org/officeDocument/2006/relationships/image" Target="../media/image1.emf"/><Relationship Id="rId4" Type="http://schemas.openxmlformats.org/officeDocument/2006/relationships/tags" Target="../tags/tag67.xml"/><Relationship Id="rId9" Type="http://schemas.openxmlformats.org/officeDocument/2006/relationships/oleObject" Target="../embeddings/oleObject1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slideMaster" Target="../slideMasters/slideMaster2.xml"/><Relationship Id="rId26" Type="http://schemas.openxmlformats.org/officeDocument/2006/relationships/image" Target="../media/image10.png"/><Relationship Id="rId3" Type="http://schemas.openxmlformats.org/officeDocument/2006/relationships/tags" Target="../tags/tag84.xml"/><Relationship Id="rId21" Type="http://schemas.openxmlformats.org/officeDocument/2006/relationships/image" Target="../media/image8.png"/><Relationship Id="rId34" Type="http://schemas.openxmlformats.org/officeDocument/2006/relationships/image" Target="../media/image14.png"/><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hyperlink" Target="http://www.linkedin.com/company/capgemini" TargetMode="External"/><Relationship Id="rId33" Type="http://schemas.openxmlformats.org/officeDocument/2006/relationships/oleObject" Target="../embeddings/oleObject22.bin"/><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image" Target="../media/image9.png"/><Relationship Id="rId32" Type="http://schemas.openxmlformats.org/officeDocument/2006/relationships/image" Target="../media/image13.gif"/><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hyperlink" Target="http://www.facebook.com/Capgemini" TargetMode="External"/><Relationship Id="rId28" Type="http://schemas.openxmlformats.org/officeDocument/2006/relationships/image" Target="../media/image11.png"/><Relationship Id="rId10" Type="http://schemas.openxmlformats.org/officeDocument/2006/relationships/tags" Target="../tags/tag91.xml"/><Relationship Id="rId19" Type="http://schemas.openxmlformats.org/officeDocument/2006/relationships/oleObject" Target="../embeddings/oleObject21.bin"/><Relationship Id="rId31" Type="http://schemas.openxmlformats.org/officeDocument/2006/relationships/hyperlink" Target="http://www.slideshare.net/capgemini" TargetMode="Externa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image" Target="../media/image8.png"/><Relationship Id="rId26" Type="http://schemas.openxmlformats.org/officeDocument/2006/relationships/hyperlink" Target="http://www.youtube.com/capgemini" TargetMode="External"/><Relationship Id="rId3" Type="http://schemas.openxmlformats.org/officeDocument/2006/relationships/tags" Target="../tags/tag100.xml"/><Relationship Id="rId21" Type="http://schemas.openxmlformats.org/officeDocument/2006/relationships/image" Target="../media/image9.png"/><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image" Target="../media/image1.emf"/><Relationship Id="rId25" Type="http://schemas.openxmlformats.org/officeDocument/2006/relationships/image" Target="../media/image11.png"/><Relationship Id="rId2" Type="http://schemas.openxmlformats.org/officeDocument/2006/relationships/tags" Target="../tags/tag99.xml"/><Relationship Id="rId16" Type="http://schemas.openxmlformats.org/officeDocument/2006/relationships/oleObject" Target="../embeddings/oleObject23.bin"/><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vmlDrawing" Target="../drawings/vmlDrawing15.v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hyperlink" Target="http://www.twitter.com/capgemini" TargetMode="External"/><Relationship Id="rId5" Type="http://schemas.openxmlformats.org/officeDocument/2006/relationships/tags" Target="../tags/tag102.xml"/><Relationship Id="rId15" Type="http://schemas.openxmlformats.org/officeDocument/2006/relationships/slideMaster" Target="../slideMasters/slideMaster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107.xml"/><Relationship Id="rId19" Type="http://schemas.openxmlformats.org/officeDocument/2006/relationships/image" Target="../media/image4.emf"/><Relationship Id="rId31" Type="http://schemas.openxmlformats.org/officeDocument/2006/relationships/image" Target="../media/image14.png"/><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oleObject" Target="../embeddings/oleObject24.bin"/></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tags" Target="../tags/tag113.xml"/><Relationship Id="rId21" Type="http://schemas.openxmlformats.org/officeDocument/2006/relationships/hyperlink" Target="http://www.linkedin.com/company/capgemini" TargetMode="Externa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8.png"/><Relationship Id="rId25" Type="http://schemas.openxmlformats.org/officeDocument/2006/relationships/hyperlink" Target="http://www.youtube.com/capgemini" TargetMode="External"/><Relationship Id="rId2" Type="http://schemas.openxmlformats.org/officeDocument/2006/relationships/tags" Target="../tags/tag112.xml"/><Relationship Id="rId16" Type="http://schemas.openxmlformats.org/officeDocument/2006/relationships/image" Target="../media/image1.emf"/><Relationship Id="rId20" Type="http://schemas.openxmlformats.org/officeDocument/2006/relationships/image" Target="../media/image9.png"/><Relationship Id="rId29" Type="http://schemas.openxmlformats.org/officeDocument/2006/relationships/oleObject" Target="../embeddings/oleObject26.bin"/><Relationship Id="rId1" Type="http://schemas.openxmlformats.org/officeDocument/2006/relationships/vmlDrawing" Target="../drawings/vmlDrawing16.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image" Target="../media/image11.png"/><Relationship Id="rId5" Type="http://schemas.openxmlformats.org/officeDocument/2006/relationships/tags" Target="../tags/tag115.xml"/><Relationship Id="rId15" Type="http://schemas.openxmlformats.org/officeDocument/2006/relationships/oleObject" Target="../embeddings/oleObject25.bin"/><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120.xml"/><Relationship Id="rId19" Type="http://schemas.openxmlformats.org/officeDocument/2006/relationships/hyperlink" Target="http://www.facebook.com/Capgemini" TargetMode="Externa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slideMaster" Target="../slideMasters/slideMaster2.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126.xml"/><Relationship Id="rId7" Type="http://schemas.openxmlformats.org/officeDocument/2006/relationships/image" Target="../media/image1.emf"/><Relationship Id="rId2" Type="http://schemas.openxmlformats.org/officeDocument/2006/relationships/tags" Target="../tags/tag125.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slideMaster" Target="../slideMasters/slideMaster3.xml"/><Relationship Id="rId4" Type="http://schemas.openxmlformats.org/officeDocument/2006/relationships/tags" Target="../tags/tag127.xml"/><Relationship Id="rId9" Type="http://schemas.openxmlformats.org/officeDocument/2006/relationships/oleObject" Target="../embeddings/oleObject29.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29.xml"/><Relationship Id="rId7" Type="http://schemas.openxmlformats.org/officeDocument/2006/relationships/image" Target="../media/image1.emf"/><Relationship Id="rId2" Type="http://schemas.openxmlformats.org/officeDocument/2006/relationships/tags" Target="../tags/tag128.xml"/><Relationship Id="rId1" Type="http://schemas.openxmlformats.org/officeDocument/2006/relationships/vmlDrawing" Target="../drawings/vmlDrawing19.vml"/><Relationship Id="rId6" Type="http://schemas.openxmlformats.org/officeDocument/2006/relationships/oleObject" Target="../embeddings/oleObject30.bin"/><Relationship Id="rId5" Type="http://schemas.openxmlformats.org/officeDocument/2006/relationships/slideMaster" Target="../slideMasters/slideMaster3.xml"/><Relationship Id="rId4" Type="http://schemas.openxmlformats.org/officeDocument/2006/relationships/tags" Target="../tags/tag130.xml"/><Relationship Id="rId9" Type="http://schemas.openxmlformats.org/officeDocument/2006/relationships/oleObject" Target="../embeddings/oleObject31.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4.emf"/><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3.png"/><Relationship Id="rId3" Type="http://schemas.openxmlformats.org/officeDocument/2006/relationships/tags" Target="../tags/tag22.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image" Target="../media/image5.png"/><Relationship Id="rId5" Type="http://schemas.openxmlformats.org/officeDocument/2006/relationships/tags" Target="../tags/tag24.xml"/><Relationship Id="rId10" Type="http://schemas.openxmlformats.org/officeDocument/2006/relationships/image" Target="../media/image1.emf"/><Relationship Id="rId4" Type="http://schemas.openxmlformats.org/officeDocument/2006/relationships/tags" Target="../tags/tag23.xml"/><Relationship Id="rId9"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tags" Target="../tags/tag30.xml"/><Relationship Id="rId11" Type="http://schemas.openxmlformats.org/officeDocument/2006/relationships/oleObject" Target="../embeddings/oleObject6.bin"/><Relationship Id="rId5" Type="http://schemas.openxmlformats.org/officeDocument/2006/relationships/tags" Target="../tags/tag29.xml"/><Relationship Id="rId10" Type="http://schemas.openxmlformats.org/officeDocument/2006/relationships/image" Target="../media/image1.emf"/><Relationship Id="rId4" Type="http://schemas.openxmlformats.org/officeDocument/2006/relationships/tags" Target="../tags/tag28.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emf"/><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oleObject" Target="../embeddings/oleObject7.bin"/><Relationship Id="rId2" Type="http://schemas.openxmlformats.org/officeDocument/2006/relationships/tags" Target="../tags/tag32.xml"/><Relationship Id="rId16" Type="http://schemas.openxmlformats.org/officeDocument/2006/relationships/image" Target="../media/image3.png"/><Relationship Id="rId1" Type="http://schemas.openxmlformats.org/officeDocument/2006/relationships/vmlDrawing" Target="../drawings/vmlDrawing6.vml"/><Relationship Id="rId6" Type="http://schemas.openxmlformats.org/officeDocument/2006/relationships/tags" Target="../tags/tag36.xml"/><Relationship Id="rId11" Type="http://schemas.openxmlformats.org/officeDocument/2006/relationships/slideMaster" Target="../slideMasters/slideMaster1.xml"/><Relationship Id="rId5" Type="http://schemas.openxmlformats.org/officeDocument/2006/relationships/tags" Target="../tags/tag35.xml"/><Relationship Id="rId15" Type="http://schemas.openxmlformats.org/officeDocument/2006/relationships/oleObject" Target="../embeddings/oleObject8.bin"/><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vmlDrawing" Target="../drawings/vmlDrawing7.vml"/><Relationship Id="rId6" Type="http://schemas.openxmlformats.org/officeDocument/2006/relationships/tags" Target="../tags/tag45.xml"/><Relationship Id="rId11" Type="http://schemas.openxmlformats.org/officeDocument/2006/relationships/oleObject" Target="../embeddings/oleObject10.bin"/><Relationship Id="rId5" Type="http://schemas.openxmlformats.org/officeDocument/2006/relationships/tags" Target="../tags/tag44.xml"/><Relationship Id="rId10" Type="http://schemas.openxmlformats.org/officeDocument/2006/relationships/image" Target="../media/image1.emf"/><Relationship Id="rId4" Type="http://schemas.openxmlformats.org/officeDocument/2006/relationships/tags" Target="../tags/tag43.xml"/><Relationship Id="rId9"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vmlDrawing" Target="../drawings/vmlDrawing8.vml"/><Relationship Id="rId6" Type="http://schemas.openxmlformats.org/officeDocument/2006/relationships/tags" Target="../tags/tag51.xml"/><Relationship Id="rId11" Type="http://schemas.openxmlformats.org/officeDocument/2006/relationships/oleObject" Target="../embeddings/oleObject12.bin"/><Relationship Id="rId5" Type="http://schemas.openxmlformats.org/officeDocument/2006/relationships/tags" Target="../tags/tag50.xml"/><Relationship Id="rId10" Type="http://schemas.openxmlformats.org/officeDocument/2006/relationships/image" Target="../media/image1.emf"/><Relationship Id="rId4" Type="http://schemas.openxmlformats.org/officeDocument/2006/relationships/tags" Target="../tags/tag49.xml"/><Relationship Id="rId9"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vmlDrawing" Target="../drawings/vmlDrawing9.vml"/><Relationship Id="rId6" Type="http://schemas.openxmlformats.org/officeDocument/2006/relationships/tags" Target="../tags/tag57.xml"/><Relationship Id="rId11" Type="http://schemas.openxmlformats.org/officeDocument/2006/relationships/oleObject" Target="../embeddings/oleObject14.bin"/><Relationship Id="rId5" Type="http://schemas.openxmlformats.org/officeDocument/2006/relationships/tags" Target="../tags/tag56.xml"/><Relationship Id="rId10" Type="http://schemas.openxmlformats.org/officeDocument/2006/relationships/image" Target="../media/image1.emf"/><Relationship Id="rId4" Type="http://schemas.openxmlformats.org/officeDocument/2006/relationships/tags" Target="../tags/tag55.xml"/><Relationship Id="rId9" Type="http://schemas.openxmlformats.org/officeDocument/2006/relationships/oleObject" Target="../embeddings/oleObject13.bin"/></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vmlDrawing" Target="../drawings/vmlDrawing10.vml"/><Relationship Id="rId6" Type="http://schemas.openxmlformats.org/officeDocument/2006/relationships/tags" Target="../tags/tag63.xml"/><Relationship Id="rId11" Type="http://schemas.openxmlformats.org/officeDocument/2006/relationships/oleObject" Target="../embeddings/oleObject16.bin"/><Relationship Id="rId5" Type="http://schemas.openxmlformats.org/officeDocument/2006/relationships/tags" Target="../tags/tag62.xml"/><Relationship Id="rId10" Type="http://schemas.openxmlformats.org/officeDocument/2006/relationships/image" Target="../media/image1.emf"/><Relationship Id="rId4" Type="http://schemas.openxmlformats.org/officeDocument/2006/relationships/tags" Target="../tags/tag61.xml"/><Relationship Id="rId9"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41" name="think-cell Slide" r:id="rId8" imgW="360" imgH="360" progId="">
                  <p:embed/>
                </p:oleObj>
              </mc:Choice>
              <mc:Fallback>
                <p:oleObj name="think-cell Slide" r:id="rId8" imgW="360" imgH="360" progId="">
                  <p:embed/>
                  <p:pic>
                    <p:nvPicPr>
                      <p:cNvPr id="0" name="Picture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6569075" y="6521450"/>
            <a:ext cx="30019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15963" y="652463"/>
            <a:ext cx="3001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41320571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94467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88" name="think-cell Slide" r:id="rId9" imgW="360" imgH="360" progId="">
                  <p:embed/>
                </p:oleObj>
              </mc:Choice>
              <mc:Fallback>
                <p:oleObj name="think-cell Slide" r:id="rId9" imgW="360" imgH="360" progId="">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CAA40A77-5C44-4CAA-86C5-24CE754755F1}" type="slidenum">
              <a:rPr lang="en-US" sz="700">
                <a:solidFill>
                  <a:schemeClr val="tx2"/>
                </a:solidFill>
              </a:rPr>
              <a:pPr algn="ctr" eaLnBrk="1" hangingPunct="1"/>
              <a:t>‹#›</a:t>
            </a:fld>
            <a:endParaRPr lang="en-US" sz="700" dirty="0">
              <a:solidFill>
                <a:schemeClr val="tx2"/>
              </a:solidFill>
            </a:endParaRPr>
          </a:p>
        </p:txBody>
      </p:sp>
      <p:sp>
        <p:nvSpPr>
          <p:cNvPr id="6" name="Rectangle 17"/>
          <p:cNvSpPr>
            <a:spLocks noChangeArrowheads="1"/>
          </p:cNvSpPr>
          <p:nvPr>
            <p:custDataLst>
              <p:tags r:id="rId4"/>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7" name="Rectangle 18"/>
          <p:cNvSpPr>
            <a:spLocks noChangeArrowheads="1"/>
          </p:cNvSpPr>
          <p:nvPr>
            <p:custDataLst>
              <p:tags r:id="rId5"/>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89" name="think-cell Slide" r:id="rId11" imgW="360" imgH="360" progId="">
                  <p:embed/>
                </p:oleObj>
              </mc:Choice>
              <mc:Fallback>
                <p:oleObj name="think-cell Slide" r:id="rId11"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12303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9233" name="think-cell Slide" r:id="rId4" imgW="360" imgH="360" progId="">
                  <p:embed/>
                </p:oleObj>
              </mc:Choice>
              <mc:Fallback>
                <p:oleObj name="think-cell Slide" r:id="rId4" imgW="360" imgH="36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nvSpPr>
        <p:spPr>
          <a:xfrm>
            <a:off x="0" y="489098"/>
            <a:ext cx="9906000" cy="105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Tree>
    <p:extLst>
      <p:ext uri="{BB962C8B-B14F-4D97-AF65-F5344CB8AC3E}">
        <p14:creationId xmlns:p14="http://schemas.microsoft.com/office/powerpoint/2010/main" val="61708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898317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955929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46710" y="1171978"/>
            <a:ext cx="9212580"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7337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336" name="think-cell Slide" r:id="rId19" imgW="360" imgH="360" progId="">
                  <p:embed/>
                </p:oleObj>
              </mc:Choice>
              <mc:Fallback>
                <p:oleObj name="think-cell Slide" r:id="rId19" imgW="360" imgH="360" progId="">
                  <p:embed/>
                  <p:pic>
                    <p:nvPicPr>
                      <p:cNvPr id="0" name="Picture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90563" y="930275"/>
            <a:ext cx="3154362"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4" descr="C:\Users\UserSim\Desktop\Capgemini\moto.emf"/>
          <p:cNvPicPr>
            <a:picLocks noChangeAspect="1" noChangeArrowheads="1"/>
          </p:cNvPicPr>
          <p:nvPr>
            <p:custDataLst>
              <p:tags r:id="rId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5491163" y="1173163"/>
            <a:ext cx="364648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p:custDataLst>
              <p:tags r:id="rId6"/>
            </p:custDataLst>
          </p:nvPr>
        </p:nvSpPr>
        <p:spPr bwMode="auto">
          <a:xfrm>
            <a:off x="5524500" y="6380163"/>
            <a:ext cx="43815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59" tIns="33059" rIns="330588" bIns="33059" anchor="b">
            <a:spAutoFit/>
          </a:bodyPr>
          <a:lstStyle/>
          <a:p>
            <a:pPr algn="r"/>
            <a:r>
              <a:rPr lang="en-US" sz="700" dirty="0">
                <a:solidFill>
                  <a:schemeClr val="bg1"/>
                </a:solidFill>
              </a:rPr>
              <a:t>The information contained in this presentation is proprietary.</a:t>
            </a:r>
          </a:p>
          <a:p>
            <a:pPr algn="r"/>
            <a:r>
              <a:rPr lang="en-US" sz="700" dirty="0">
                <a:solidFill>
                  <a:schemeClr val="bg1"/>
                </a:solidFill>
              </a:rPr>
              <a:t>© 2012 Capgemini. All rights reserved.</a:t>
            </a:r>
          </a:p>
        </p:txBody>
      </p:sp>
      <p:sp>
        <p:nvSpPr>
          <p:cNvPr id="7" name="Rectangle 20"/>
          <p:cNvSpPr>
            <a:spLocks noChangeArrowheads="1"/>
          </p:cNvSpPr>
          <p:nvPr>
            <p:custDataLst>
              <p:tags r:id="rId7"/>
            </p:custDataLst>
          </p:nvPr>
        </p:nvSpPr>
        <p:spPr bwMode="auto">
          <a:xfrm>
            <a:off x="6983413" y="5457825"/>
            <a:ext cx="292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0" bIns="36000" anchor="b">
            <a:spAutoFit/>
          </a:bodyPr>
          <a:lstStyle/>
          <a:p>
            <a:pPr algn="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7939088" y="5932488"/>
            <a:ext cx="2778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8274050" y="5932488"/>
            <a:ext cx="2825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8904288" y="5932488"/>
            <a:ext cx="2809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extLst>
              <a:ext uri="{28A0092B-C50C-407E-A947-70E740481C1C}">
                <a14:useLocalDpi xmlns:a14="http://schemas.microsoft.com/office/drawing/2010/main" val="0"/>
              </a:ext>
            </a:extLst>
          </a:blip>
          <a:srcRect/>
          <a:stretch>
            <a:fillRect/>
          </a:stretch>
        </p:blipFill>
        <p:spPr bwMode="auto">
          <a:xfrm>
            <a:off x="9242425" y="5932488"/>
            <a:ext cx="2809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userDrawn="1">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337" name="think-cell Slide" r:id="rId33" imgW="360" imgH="360" progId="">
                  <p:embed/>
                </p:oleObj>
              </mc:Choice>
              <mc:Fallback>
                <p:oleObj name="think-cell Slide" r:id="rId33" imgW="360" imgH="360" progId="">
                  <p:embed/>
                  <p:pic>
                    <p:nvPicPr>
                      <p:cNvPr id="0" name="Picture 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gd name="T0" fmla="*/ 58 w 58"/>
                    <a:gd name="T1" fmla="*/ 1 h 1"/>
                    <a:gd name="T2" fmla="*/ 58 w 58"/>
                    <a:gd name="T3" fmla="*/ 0 h 1"/>
                    <a:gd name="T4" fmla="*/ 0 w 58"/>
                    <a:gd name="T5" fmla="*/ 0 h 1"/>
                    <a:gd name="T6" fmla="*/ 0 w 58"/>
                    <a:gd name="T7" fmla="*/ 1 h 1"/>
                    <a:gd name="T8" fmla="*/ 58 w 58"/>
                    <a:gd name="T9" fmla="*/ 0 h 1"/>
                    <a:gd name="T10" fmla="*/ 58 w 58"/>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 name="Freeform 6"/>
                <p:cNvSpPr>
                  <a:spLocks/>
                </p:cNvSpPr>
                <p:nvPr/>
              </p:nvSpPr>
              <p:spPr bwMode="auto">
                <a:xfrm>
                  <a:off x="-2718" y="2861"/>
                  <a:ext cx="12" cy="3"/>
                </a:xfrm>
                <a:custGeom>
                  <a:avLst/>
                  <a:gdLst>
                    <a:gd name="T0" fmla="*/ 5 w 5"/>
                    <a:gd name="T1" fmla="*/ 0 h 1"/>
                    <a:gd name="T2" fmla="*/ 0 w 5"/>
                    <a:gd name="T3" fmla="*/ 0 h 1"/>
                    <a:gd name="T4" fmla="*/ 0 w 5"/>
                    <a:gd name="T5" fmla="*/ 1 h 1"/>
                    <a:gd name="T6" fmla="*/ 5 w 5"/>
                    <a:gd name="T7" fmla="*/ 1 h 1"/>
                    <a:gd name="T8" fmla="*/ 5 w 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6" name="Freeform 7"/>
                <p:cNvSpPr>
                  <a:spLocks/>
                </p:cNvSpPr>
                <p:nvPr/>
              </p:nvSpPr>
              <p:spPr bwMode="auto">
                <a:xfrm>
                  <a:off x="-1028" y="2861"/>
                  <a:ext cx="2" cy="3"/>
                </a:xfrm>
                <a:custGeom>
                  <a:avLst/>
                  <a:gdLst>
                    <a:gd name="T0" fmla="*/ 0 w 2"/>
                    <a:gd name="T1" fmla="*/ 0 h 1"/>
                    <a:gd name="T2" fmla="*/ 0 w 2"/>
                    <a:gd name="T3" fmla="*/ 1 h 1"/>
                    <a:gd name="T4" fmla="*/ 0 w 2"/>
                    <a:gd name="T5" fmla="*/ 1 h 1"/>
                    <a:gd name="T6" fmla="*/ 0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 name="Freeform 8"/>
                <p:cNvSpPr>
                  <a:spLocks noEditPoints="1"/>
                </p:cNvSpPr>
                <p:nvPr/>
              </p:nvSpPr>
              <p:spPr bwMode="auto">
                <a:xfrm>
                  <a:off x="-2197" y="2222"/>
                  <a:ext cx="1257" cy="3"/>
                </a:xfrm>
                <a:custGeom>
                  <a:avLst/>
                  <a:gdLst>
                    <a:gd name="T0" fmla="*/ 0 w 531"/>
                    <a:gd name="T1" fmla="*/ 0 h 1"/>
                    <a:gd name="T2" fmla="*/ 0 w 531"/>
                    <a:gd name="T3" fmla="*/ 0 h 1"/>
                    <a:gd name="T4" fmla="*/ 0 w 531"/>
                    <a:gd name="T5" fmla="*/ 1 h 1"/>
                    <a:gd name="T6" fmla="*/ 0 w 531"/>
                    <a:gd name="T7" fmla="*/ 0 h 1"/>
                    <a:gd name="T8" fmla="*/ 230 w 531"/>
                    <a:gd name="T9" fmla="*/ 0 h 1"/>
                    <a:gd name="T10" fmla="*/ 228 w 531"/>
                    <a:gd name="T11" fmla="*/ 0 h 1"/>
                    <a:gd name="T12" fmla="*/ 228 w 531"/>
                    <a:gd name="T13" fmla="*/ 1 h 1"/>
                    <a:gd name="T14" fmla="*/ 230 w 531"/>
                    <a:gd name="T15" fmla="*/ 1 h 1"/>
                    <a:gd name="T16" fmla="*/ 230 w 531"/>
                    <a:gd name="T17" fmla="*/ 0 h 1"/>
                    <a:gd name="T18" fmla="*/ 431 w 531"/>
                    <a:gd name="T19" fmla="*/ 0 h 1"/>
                    <a:gd name="T20" fmla="*/ 426 w 531"/>
                    <a:gd name="T21" fmla="*/ 0 h 1"/>
                    <a:gd name="T22" fmla="*/ 426 w 531"/>
                    <a:gd name="T23" fmla="*/ 1 h 1"/>
                    <a:gd name="T24" fmla="*/ 431 w 531"/>
                    <a:gd name="T25" fmla="*/ 1 h 1"/>
                    <a:gd name="T26" fmla="*/ 431 w 531"/>
                    <a:gd name="T27" fmla="*/ 0 h 1"/>
                    <a:gd name="T28" fmla="*/ 442 w 531"/>
                    <a:gd name="T29" fmla="*/ 0 h 1"/>
                    <a:gd name="T30" fmla="*/ 436 w 531"/>
                    <a:gd name="T31" fmla="*/ 0 h 1"/>
                    <a:gd name="T32" fmla="*/ 436 w 531"/>
                    <a:gd name="T33" fmla="*/ 1 h 1"/>
                    <a:gd name="T34" fmla="*/ 442 w 531"/>
                    <a:gd name="T35" fmla="*/ 1 h 1"/>
                    <a:gd name="T36" fmla="*/ 442 w 531"/>
                    <a:gd name="T37" fmla="*/ 0 h 1"/>
                    <a:gd name="T38" fmla="*/ 462 w 531"/>
                    <a:gd name="T39" fmla="*/ 0 h 1"/>
                    <a:gd name="T40" fmla="*/ 458 w 531"/>
                    <a:gd name="T41" fmla="*/ 0 h 1"/>
                    <a:gd name="T42" fmla="*/ 459 w 531"/>
                    <a:gd name="T43" fmla="*/ 1 h 1"/>
                    <a:gd name="T44" fmla="*/ 462 w 531"/>
                    <a:gd name="T45" fmla="*/ 1 h 1"/>
                    <a:gd name="T46" fmla="*/ 462 w 531"/>
                    <a:gd name="T47" fmla="*/ 0 h 1"/>
                    <a:gd name="T48" fmla="*/ 530 w 531"/>
                    <a:gd name="T49" fmla="*/ 0 h 1"/>
                    <a:gd name="T50" fmla="*/ 530 w 531"/>
                    <a:gd name="T51" fmla="*/ 0 h 1"/>
                    <a:gd name="T52" fmla="*/ 530 w 531"/>
                    <a:gd name="T53" fmla="*/ 1 h 1"/>
                    <a:gd name="T54" fmla="*/ 531 w 531"/>
                    <a:gd name="T55" fmla="*/ 1 h 1"/>
                    <a:gd name="T56" fmla="*/ 530 w 531"/>
                    <a:gd name="T57" fmla="*/ 0 h 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8" name="Freeform 9"/>
                <p:cNvSpPr>
                  <a:spLocks noEditPoints="1"/>
                </p:cNvSpPr>
                <p:nvPr/>
              </p:nvSpPr>
              <p:spPr bwMode="auto">
                <a:xfrm>
                  <a:off x="-3755" y="2222"/>
                  <a:ext cx="74" cy="3"/>
                </a:xfrm>
                <a:custGeom>
                  <a:avLst/>
                  <a:gdLst>
                    <a:gd name="T0" fmla="*/ 0 w 31"/>
                    <a:gd name="T1" fmla="*/ 0 h 1"/>
                    <a:gd name="T2" fmla="*/ 0 w 31"/>
                    <a:gd name="T3" fmla="*/ 0 h 1"/>
                    <a:gd name="T4" fmla="*/ 0 w 31"/>
                    <a:gd name="T5" fmla="*/ 1 h 1"/>
                    <a:gd name="T6" fmla="*/ 0 w 31"/>
                    <a:gd name="T7" fmla="*/ 1 h 1"/>
                    <a:gd name="T8" fmla="*/ 0 w 31"/>
                    <a:gd name="T9" fmla="*/ 0 h 1"/>
                    <a:gd name="T10" fmla="*/ 31 w 31"/>
                    <a:gd name="T11" fmla="*/ 0 h 1"/>
                    <a:gd name="T12" fmla="*/ 31 w 3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9" name="Freeform 10"/>
                <p:cNvSpPr>
                  <a:spLocks noEditPoints="1"/>
                </p:cNvSpPr>
                <p:nvPr/>
              </p:nvSpPr>
              <p:spPr bwMode="auto">
                <a:xfrm>
                  <a:off x="-2263" y="1682"/>
                  <a:ext cx="1069" cy="2"/>
                </a:xfrm>
                <a:custGeom>
                  <a:avLst/>
                  <a:gdLst>
                    <a:gd name="T0" fmla="*/ 5 w 452"/>
                    <a:gd name="T1" fmla="*/ 0 h 1"/>
                    <a:gd name="T2" fmla="*/ 0 w 452"/>
                    <a:gd name="T3" fmla="*/ 0 h 1"/>
                    <a:gd name="T4" fmla="*/ 0 w 452"/>
                    <a:gd name="T5" fmla="*/ 1 h 1"/>
                    <a:gd name="T6" fmla="*/ 5 w 452"/>
                    <a:gd name="T7" fmla="*/ 1 h 1"/>
                    <a:gd name="T8" fmla="*/ 5 w 452"/>
                    <a:gd name="T9" fmla="*/ 0 h 1"/>
                    <a:gd name="T10" fmla="*/ 119 w 452"/>
                    <a:gd name="T11" fmla="*/ 0 h 1"/>
                    <a:gd name="T12" fmla="*/ 114 w 452"/>
                    <a:gd name="T13" fmla="*/ 0 h 1"/>
                    <a:gd name="T14" fmla="*/ 114 w 452"/>
                    <a:gd name="T15" fmla="*/ 1 h 1"/>
                    <a:gd name="T16" fmla="*/ 119 w 452"/>
                    <a:gd name="T17" fmla="*/ 1 h 1"/>
                    <a:gd name="T18" fmla="*/ 119 w 452"/>
                    <a:gd name="T19" fmla="*/ 0 h 1"/>
                    <a:gd name="T20" fmla="*/ 167 w 452"/>
                    <a:gd name="T21" fmla="*/ 0 h 1"/>
                    <a:gd name="T22" fmla="*/ 166 w 452"/>
                    <a:gd name="T23" fmla="*/ 0 h 1"/>
                    <a:gd name="T24" fmla="*/ 166 w 452"/>
                    <a:gd name="T25" fmla="*/ 1 h 1"/>
                    <a:gd name="T26" fmla="*/ 167 w 452"/>
                    <a:gd name="T27" fmla="*/ 1 h 1"/>
                    <a:gd name="T28" fmla="*/ 167 w 452"/>
                    <a:gd name="T29" fmla="*/ 0 h 1"/>
                    <a:gd name="T30" fmla="*/ 223 w 452"/>
                    <a:gd name="T31" fmla="*/ 0 h 1"/>
                    <a:gd name="T32" fmla="*/ 218 w 452"/>
                    <a:gd name="T33" fmla="*/ 0 h 1"/>
                    <a:gd name="T34" fmla="*/ 218 w 452"/>
                    <a:gd name="T35" fmla="*/ 1 h 1"/>
                    <a:gd name="T36" fmla="*/ 223 w 452"/>
                    <a:gd name="T37" fmla="*/ 1 h 1"/>
                    <a:gd name="T38" fmla="*/ 223 w 452"/>
                    <a:gd name="T39" fmla="*/ 0 h 1"/>
                    <a:gd name="T40" fmla="*/ 327 w 452"/>
                    <a:gd name="T41" fmla="*/ 0 h 1"/>
                    <a:gd name="T42" fmla="*/ 326 w 452"/>
                    <a:gd name="T43" fmla="*/ 0 h 1"/>
                    <a:gd name="T44" fmla="*/ 327 w 452"/>
                    <a:gd name="T45" fmla="*/ 1 h 1"/>
                    <a:gd name="T46" fmla="*/ 327 w 452"/>
                    <a:gd name="T47" fmla="*/ 1 h 1"/>
                    <a:gd name="T48" fmla="*/ 327 w 452"/>
                    <a:gd name="T49" fmla="*/ 0 h 1"/>
                    <a:gd name="T50" fmla="*/ 431 w 452"/>
                    <a:gd name="T51" fmla="*/ 0 h 1"/>
                    <a:gd name="T52" fmla="*/ 426 w 452"/>
                    <a:gd name="T53" fmla="*/ 0 h 1"/>
                    <a:gd name="T54" fmla="*/ 426 w 452"/>
                    <a:gd name="T55" fmla="*/ 1 h 1"/>
                    <a:gd name="T56" fmla="*/ 431 w 452"/>
                    <a:gd name="T57" fmla="*/ 1 h 1"/>
                    <a:gd name="T58" fmla="*/ 431 w 452"/>
                    <a:gd name="T59" fmla="*/ 0 h 1"/>
                    <a:gd name="T60" fmla="*/ 442 w 452"/>
                    <a:gd name="T61" fmla="*/ 0 h 1"/>
                    <a:gd name="T62" fmla="*/ 437 w 452"/>
                    <a:gd name="T63" fmla="*/ 0 h 1"/>
                    <a:gd name="T64" fmla="*/ 437 w 452"/>
                    <a:gd name="T65" fmla="*/ 1 h 1"/>
                    <a:gd name="T66" fmla="*/ 442 w 452"/>
                    <a:gd name="T67" fmla="*/ 1 h 1"/>
                    <a:gd name="T68" fmla="*/ 442 w 452"/>
                    <a:gd name="T69" fmla="*/ 0 h 1"/>
                    <a:gd name="T70" fmla="*/ 447 w 452"/>
                    <a:gd name="T71" fmla="*/ 0 h 1"/>
                    <a:gd name="T72" fmla="*/ 447 w 452"/>
                    <a:gd name="T73" fmla="*/ 0 h 1"/>
                    <a:gd name="T74" fmla="*/ 447 w 452"/>
                    <a:gd name="T75" fmla="*/ 1 h 1"/>
                    <a:gd name="T76" fmla="*/ 449 w 452"/>
                    <a:gd name="T77" fmla="*/ 1 h 1"/>
                    <a:gd name="T78" fmla="*/ 447 w 452"/>
                    <a:gd name="T79" fmla="*/ 0 h 1"/>
                    <a:gd name="T80" fmla="*/ 452 w 452"/>
                    <a:gd name="T81" fmla="*/ 0 h 1"/>
                    <a:gd name="T82" fmla="*/ 450 w 452"/>
                    <a:gd name="T83" fmla="*/ 0 h 1"/>
                    <a:gd name="T84" fmla="*/ 451 w 452"/>
                    <a:gd name="T85" fmla="*/ 1 h 1"/>
                    <a:gd name="T86" fmla="*/ 452 w 452"/>
                    <a:gd name="T87" fmla="*/ 1 h 1"/>
                    <a:gd name="T88" fmla="*/ 452 w 452"/>
                    <a:gd name="T89" fmla="*/ 0 h 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0" name="Freeform 11"/>
                <p:cNvSpPr>
                  <a:spLocks noEditPoints="1"/>
                </p:cNvSpPr>
                <p:nvPr/>
              </p:nvSpPr>
              <p:spPr bwMode="auto">
                <a:xfrm>
                  <a:off x="-3519" y="1682"/>
                  <a:ext cx="531" cy="2"/>
                </a:xfrm>
                <a:custGeom>
                  <a:avLst/>
                  <a:gdLst>
                    <a:gd name="T0" fmla="*/ 5 w 224"/>
                    <a:gd name="T1" fmla="*/ 1 h 1"/>
                    <a:gd name="T2" fmla="*/ 5 w 224"/>
                    <a:gd name="T3" fmla="*/ 1 h 1"/>
                    <a:gd name="T4" fmla="*/ 5 w 224"/>
                    <a:gd name="T5" fmla="*/ 1 h 1"/>
                    <a:gd name="T6" fmla="*/ 5 w 224"/>
                    <a:gd name="T7" fmla="*/ 1 h 1"/>
                    <a:gd name="T8" fmla="*/ 3 w 224"/>
                    <a:gd name="T9" fmla="*/ 0 h 1"/>
                    <a:gd name="T10" fmla="*/ 0 w 224"/>
                    <a:gd name="T11" fmla="*/ 0 h 1"/>
                    <a:gd name="T12" fmla="*/ 0 w 224"/>
                    <a:gd name="T13" fmla="*/ 1 h 1"/>
                    <a:gd name="T14" fmla="*/ 2 w 224"/>
                    <a:gd name="T15" fmla="*/ 1 h 1"/>
                    <a:gd name="T16" fmla="*/ 3 w 224"/>
                    <a:gd name="T17" fmla="*/ 0 h 1"/>
                    <a:gd name="T18" fmla="*/ 88 w 224"/>
                    <a:gd name="T19" fmla="*/ 0 h 1"/>
                    <a:gd name="T20" fmla="*/ 88 w 224"/>
                    <a:gd name="T21" fmla="*/ 0 h 1"/>
                    <a:gd name="T22" fmla="*/ 88 w 224"/>
                    <a:gd name="T23" fmla="*/ 1 h 1"/>
                    <a:gd name="T24" fmla="*/ 88 w 224"/>
                    <a:gd name="T25" fmla="*/ 1 h 1"/>
                    <a:gd name="T26" fmla="*/ 88 w 224"/>
                    <a:gd name="T27" fmla="*/ 0 h 1"/>
                    <a:gd name="T28" fmla="*/ 224 w 224"/>
                    <a:gd name="T29" fmla="*/ 0 h 1"/>
                    <a:gd name="T30" fmla="*/ 223 w 224"/>
                    <a:gd name="T31" fmla="*/ 0 h 1"/>
                    <a:gd name="T32" fmla="*/ 224 w 224"/>
                    <a:gd name="T33" fmla="*/ 1 h 1"/>
                    <a:gd name="T34" fmla="*/ 224 w 224"/>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1" name="Freeform 12"/>
                <p:cNvSpPr>
                  <a:spLocks/>
                </p:cNvSpPr>
                <p:nvPr/>
              </p:nvSpPr>
              <p:spPr bwMode="auto">
                <a:xfrm>
                  <a:off x="-1232" y="1987"/>
                  <a:ext cx="133" cy="270"/>
                </a:xfrm>
                <a:custGeom>
                  <a:avLst/>
                  <a:gdLst>
                    <a:gd name="T0" fmla="*/ 2 w 56"/>
                    <a:gd name="T1" fmla="*/ 0 h 114"/>
                    <a:gd name="T2" fmla="*/ 0 w 56"/>
                    <a:gd name="T3" fmla="*/ 0 h 114"/>
                    <a:gd name="T4" fmla="*/ 48 w 56"/>
                    <a:gd name="T5" fmla="*/ 100 h 114"/>
                    <a:gd name="T6" fmla="*/ 48 w 56"/>
                    <a:gd name="T7" fmla="*/ 100 h 114"/>
                    <a:gd name="T8" fmla="*/ 48 w 56"/>
                    <a:gd name="T9" fmla="*/ 100 h 114"/>
                    <a:gd name="T10" fmla="*/ 49 w 56"/>
                    <a:gd name="T11" fmla="*/ 103 h 114"/>
                    <a:gd name="T12" fmla="*/ 54 w 56"/>
                    <a:gd name="T13" fmla="*/ 114 h 114"/>
                    <a:gd name="T14" fmla="*/ 56 w 56"/>
                    <a:gd name="T15" fmla="*/ 114 h 114"/>
                    <a:gd name="T16" fmla="*/ 51 w 56"/>
                    <a:gd name="T17" fmla="*/ 101 h 114"/>
                    <a:gd name="T18" fmla="*/ 49 w 56"/>
                    <a:gd name="T19" fmla="*/ 101 h 114"/>
                    <a:gd name="T20" fmla="*/ 49 w 56"/>
                    <a:gd name="T21" fmla="*/ 100 h 114"/>
                    <a:gd name="T22" fmla="*/ 50 w 56"/>
                    <a:gd name="T23" fmla="*/ 100 h 114"/>
                    <a:gd name="T24" fmla="*/ 50 w 56"/>
                    <a:gd name="T25" fmla="*/ 99 h 114"/>
                    <a:gd name="T26" fmla="*/ 50 w 56"/>
                    <a:gd name="T27" fmla="*/ 99 h 114"/>
                    <a:gd name="T28" fmla="*/ 2 w 56"/>
                    <a:gd name="T29" fmla="*/ 0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 name="Freeform 13"/>
                <p:cNvSpPr>
                  <a:spLocks/>
                </p:cNvSpPr>
                <p:nvPr/>
              </p:nvSpPr>
              <p:spPr bwMode="auto">
                <a:xfrm>
                  <a:off x="-1116" y="2222"/>
                  <a:ext cx="5" cy="3"/>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 name="Freeform 14"/>
                <p:cNvSpPr>
                  <a:spLocks noEditPoints="1"/>
                </p:cNvSpPr>
                <p:nvPr/>
              </p:nvSpPr>
              <p:spPr bwMode="auto">
                <a:xfrm>
                  <a:off x="-1103" y="2260"/>
                  <a:ext cx="171" cy="1016"/>
                </a:xfrm>
                <a:custGeom>
                  <a:avLst/>
                  <a:gdLst>
                    <a:gd name="T0" fmla="*/ 55 w 72"/>
                    <a:gd name="T1" fmla="*/ 343 h 429"/>
                    <a:gd name="T2" fmla="*/ 53 w 72"/>
                    <a:gd name="T3" fmla="*/ 343 h 429"/>
                    <a:gd name="T4" fmla="*/ 53 w 72"/>
                    <a:gd name="T5" fmla="*/ 343 h 429"/>
                    <a:gd name="T6" fmla="*/ 62 w 72"/>
                    <a:gd name="T7" fmla="*/ 394 h 429"/>
                    <a:gd name="T8" fmla="*/ 70 w 72"/>
                    <a:gd name="T9" fmla="*/ 429 h 429"/>
                    <a:gd name="T10" fmla="*/ 72 w 72"/>
                    <a:gd name="T11" fmla="*/ 429 h 429"/>
                    <a:gd name="T12" fmla="*/ 60 w 72"/>
                    <a:gd name="T13" fmla="*/ 374 h 429"/>
                    <a:gd name="T14" fmla="*/ 57 w 72"/>
                    <a:gd name="T15" fmla="*/ 352 h 429"/>
                    <a:gd name="T16" fmla="*/ 55 w 72"/>
                    <a:gd name="T17" fmla="*/ 343 h 429"/>
                    <a:gd name="T18" fmla="*/ 34 w 72"/>
                    <a:gd name="T19" fmla="*/ 255 h 429"/>
                    <a:gd name="T20" fmla="*/ 32 w 72"/>
                    <a:gd name="T21" fmla="*/ 255 h 429"/>
                    <a:gd name="T22" fmla="*/ 39 w 72"/>
                    <a:gd name="T23" fmla="*/ 292 h 429"/>
                    <a:gd name="T24" fmla="*/ 46 w 72"/>
                    <a:gd name="T25" fmla="*/ 324 h 429"/>
                    <a:gd name="T26" fmla="*/ 50 w 72"/>
                    <a:gd name="T27" fmla="*/ 336 h 429"/>
                    <a:gd name="T28" fmla="*/ 52 w 72"/>
                    <a:gd name="T29" fmla="*/ 342 h 429"/>
                    <a:gd name="T30" fmla="*/ 55 w 72"/>
                    <a:gd name="T31" fmla="*/ 342 h 429"/>
                    <a:gd name="T32" fmla="*/ 52 w 72"/>
                    <a:gd name="T33" fmla="*/ 336 h 429"/>
                    <a:gd name="T34" fmla="*/ 40 w 72"/>
                    <a:gd name="T35" fmla="*/ 284 h 429"/>
                    <a:gd name="T36" fmla="*/ 35 w 72"/>
                    <a:gd name="T37" fmla="*/ 259 h 429"/>
                    <a:gd name="T38" fmla="*/ 34 w 72"/>
                    <a:gd name="T39" fmla="*/ 255 h 429"/>
                    <a:gd name="T40" fmla="*/ 32 w 72"/>
                    <a:gd name="T41" fmla="*/ 233 h 429"/>
                    <a:gd name="T42" fmla="*/ 30 w 72"/>
                    <a:gd name="T43" fmla="*/ 233 h 429"/>
                    <a:gd name="T44" fmla="*/ 31 w 72"/>
                    <a:gd name="T45" fmla="*/ 249 h 429"/>
                    <a:gd name="T46" fmla="*/ 31 w 72"/>
                    <a:gd name="T47" fmla="*/ 249 h 429"/>
                    <a:gd name="T48" fmla="*/ 32 w 72"/>
                    <a:gd name="T49" fmla="*/ 254 h 429"/>
                    <a:gd name="T50" fmla="*/ 32 w 72"/>
                    <a:gd name="T51" fmla="*/ 254 h 429"/>
                    <a:gd name="T52" fmla="*/ 34 w 72"/>
                    <a:gd name="T53" fmla="*/ 254 h 429"/>
                    <a:gd name="T54" fmla="*/ 33 w 72"/>
                    <a:gd name="T55" fmla="*/ 249 h 429"/>
                    <a:gd name="T56" fmla="*/ 33 w 72"/>
                    <a:gd name="T57" fmla="*/ 249 h 429"/>
                    <a:gd name="T58" fmla="*/ 32 w 72"/>
                    <a:gd name="T59" fmla="*/ 233 h 429"/>
                    <a:gd name="T60" fmla="*/ 25 w 72"/>
                    <a:gd name="T61" fmla="*/ 102 h 429"/>
                    <a:gd name="T62" fmla="*/ 23 w 72"/>
                    <a:gd name="T63" fmla="*/ 102 h 429"/>
                    <a:gd name="T64" fmla="*/ 22 w 72"/>
                    <a:gd name="T65" fmla="*/ 112 h 429"/>
                    <a:gd name="T66" fmla="*/ 22 w 72"/>
                    <a:gd name="T67" fmla="*/ 112 h 429"/>
                    <a:gd name="T68" fmla="*/ 30 w 72"/>
                    <a:gd name="T69" fmla="*/ 232 h 429"/>
                    <a:gd name="T70" fmla="*/ 32 w 72"/>
                    <a:gd name="T71" fmla="*/ 232 h 429"/>
                    <a:gd name="T72" fmla="*/ 24 w 72"/>
                    <a:gd name="T73" fmla="*/ 113 h 429"/>
                    <a:gd name="T74" fmla="*/ 25 w 72"/>
                    <a:gd name="T75" fmla="*/ 102 h 429"/>
                    <a:gd name="T76" fmla="*/ 3 w 72"/>
                    <a:gd name="T77" fmla="*/ 0 h 429"/>
                    <a:gd name="T78" fmla="*/ 0 w 72"/>
                    <a:gd name="T79" fmla="*/ 0 h 429"/>
                    <a:gd name="T80" fmla="*/ 23 w 72"/>
                    <a:gd name="T81" fmla="*/ 95 h 429"/>
                    <a:gd name="T82" fmla="*/ 23 w 72"/>
                    <a:gd name="T83" fmla="*/ 101 h 429"/>
                    <a:gd name="T84" fmla="*/ 25 w 72"/>
                    <a:gd name="T85" fmla="*/ 101 h 429"/>
                    <a:gd name="T86" fmla="*/ 25 w 72"/>
                    <a:gd name="T87" fmla="*/ 95 h 429"/>
                    <a:gd name="T88" fmla="*/ 3 w 72"/>
                    <a:gd name="T89" fmla="*/ 0 h 4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 name="Freeform 15"/>
                <p:cNvSpPr>
                  <a:spLocks/>
                </p:cNvSpPr>
                <p:nvPr/>
              </p:nvSpPr>
              <p:spPr bwMode="auto">
                <a:xfrm>
                  <a:off x="-981" y="3070"/>
                  <a:ext cx="8" cy="2"/>
                </a:xfrm>
                <a:custGeom>
                  <a:avLst/>
                  <a:gdLst>
                    <a:gd name="T0" fmla="*/ 3 w 3"/>
                    <a:gd name="T1" fmla="*/ 0 h 1"/>
                    <a:gd name="T2" fmla="*/ 0 w 3"/>
                    <a:gd name="T3" fmla="*/ 0 h 1"/>
                    <a:gd name="T4" fmla="*/ 1 w 3"/>
                    <a:gd name="T5" fmla="*/ 1 h 1"/>
                    <a:gd name="T6" fmla="*/ 3 w 3"/>
                    <a:gd name="T7" fmla="*/ 1 h 1"/>
                    <a:gd name="T8" fmla="*/ 3 w 3"/>
                    <a:gd name="T9" fmla="*/ 1 h 1"/>
                    <a:gd name="T10" fmla="*/ 3 w 3"/>
                    <a:gd name="T11" fmla="*/ 1 h 1"/>
                    <a:gd name="T12" fmla="*/ 3 w 3"/>
                    <a:gd name="T13" fmla="*/ 0 h 1"/>
                    <a:gd name="T14" fmla="*/ 3 w 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 name="Freeform 16"/>
                <p:cNvSpPr>
                  <a:spLocks/>
                </p:cNvSpPr>
                <p:nvPr/>
              </p:nvSpPr>
              <p:spPr bwMode="auto">
                <a:xfrm>
                  <a:off x="-1028" y="2861"/>
                  <a:ext cx="5" cy="3"/>
                </a:xfrm>
                <a:custGeom>
                  <a:avLst/>
                  <a:gdLst>
                    <a:gd name="T0" fmla="*/ 2 w 2"/>
                    <a:gd name="T1" fmla="*/ 0 h 1"/>
                    <a:gd name="T2" fmla="*/ 0 w 2"/>
                    <a:gd name="T3" fmla="*/ 0 h 1"/>
                    <a:gd name="T4" fmla="*/ 0 w 2"/>
                    <a:gd name="T5" fmla="*/ 0 h 1"/>
                    <a:gd name="T6" fmla="*/ 0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6" name="Freeform 17"/>
                <p:cNvSpPr>
                  <a:spLocks noEditPoints="1"/>
                </p:cNvSpPr>
                <p:nvPr/>
              </p:nvSpPr>
              <p:spPr bwMode="auto">
                <a:xfrm>
                  <a:off x="-1749" y="1524"/>
                  <a:ext cx="843" cy="1831"/>
                </a:xfrm>
                <a:custGeom>
                  <a:avLst/>
                  <a:gdLst>
                    <a:gd name="T0" fmla="*/ 345 w 356"/>
                    <a:gd name="T1" fmla="*/ 740 h 772"/>
                    <a:gd name="T2" fmla="*/ 343 w 356"/>
                    <a:gd name="T3" fmla="*/ 740 h 772"/>
                    <a:gd name="T4" fmla="*/ 344 w 356"/>
                    <a:gd name="T5" fmla="*/ 744 h 772"/>
                    <a:gd name="T6" fmla="*/ 354 w 356"/>
                    <a:gd name="T7" fmla="*/ 772 h 772"/>
                    <a:gd name="T8" fmla="*/ 355 w 356"/>
                    <a:gd name="T9" fmla="*/ 772 h 772"/>
                    <a:gd name="T10" fmla="*/ 356 w 356"/>
                    <a:gd name="T11" fmla="*/ 772 h 772"/>
                    <a:gd name="T12" fmla="*/ 356 w 356"/>
                    <a:gd name="T13" fmla="*/ 771 h 772"/>
                    <a:gd name="T14" fmla="*/ 346 w 356"/>
                    <a:gd name="T15" fmla="*/ 744 h 772"/>
                    <a:gd name="T16" fmla="*/ 345 w 356"/>
                    <a:gd name="T17" fmla="*/ 740 h 772"/>
                    <a:gd name="T18" fmla="*/ 145 w 356"/>
                    <a:gd name="T19" fmla="*/ 98 h 772"/>
                    <a:gd name="T20" fmla="*/ 142 w 356"/>
                    <a:gd name="T21" fmla="*/ 98 h 772"/>
                    <a:gd name="T22" fmla="*/ 219 w 356"/>
                    <a:gd name="T23" fmla="*/ 194 h 772"/>
                    <a:gd name="T24" fmla="*/ 221 w 356"/>
                    <a:gd name="T25" fmla="*/ 194 h 772"/>
                    <a:gd name="T26" fmla="*/ 145 w 356"/>
                    <a:gd name="T27" fmla="*/ 98 h 772"/>
                    <a:gd name="T28" fmla="*/ 110 w 356"/>
                    <a:gd name="T29" fmla="*/ 67 h 772"/>
                    <a:gd name="T30" fmla="*/ 107 w 356"/>
                    <a:gd name="T31" fmla="*/ 67 h 772"/>
                    <a:gd name="T32" fmla="*/ 141 w 356"/>
                    <a:gd name="T33" fmla="*/ 97 h 772"/>
                    <a:gd name="T34" fmla="*/ 144 w 356"/>
                    <a:gd name="T35" fmla="*/ 97 h 772"/>
                    <a:gd name="T36" fmla="*/ 110 w 356"/>
                    <a:gd name="T37" fmla="*/ 67 h 772"/>
                    <a:gd name="T38" fmla="*/ 2 w 356"/>
                    <a:gd name="T39" fmla="*/ 0 h 772"/>
                    <a:gd name="T40" fmla="*/ 0 w 356"/>
                    <a:gd name="T41" fmla="*/ 0 h 772"/>
                    <a:gd name="T42" fmla="*/ 0 w 356"/>
                    <a:gd name="T43" fmla="*/ 1 h 772"/>
                    <a:gd name="T44" fmla="*/ 0 w 356"/>
                    <a:gd name="T45" fmla="*/ 1 h 772"/>
                    <a:gd name="T46" fmla="*/ 2 w 356"/>
                    <a:gd name="T47" fmla="*/ 2 h 772"/>
                    <a:gd name="T48" fmla="*/ 106 w 356"/>
                    <a:gd name="T49" fmla="*/ 66 h 772"/>
                    <a:gd name="T50" fmla="*/ 109 w 356"/>
                    <a:gd name="T51" fmla="*/ 66 h 772"/>
                    <a:gd name="T52" fmla="*/ 2 w 356"/>
                    <a:gd name="T53" fmla="*/ 0 h 7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 name="Freeform 18"/>
                <p:cNvSpPr>
                  <a:spLocks/>
                </p:cNvSpPr>
                <p:nvPr/>
              </p:nvSpPr>
              <p:spPr bwMode="auto">
                <a:xfrm>
                  <a:off x="-1416" y="1754"/>
                  <a:ext cx="9"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8" name="Freeform 19"/>
                <p:cNvSpPr>
                  <a:spLocks/>
                </p:cNvSpPr>
                <p:nvPr/>
              </p:nvSpPr>
              <p:spPr bwMode="auto">
                <a:xfrm>
                  <a:off x="-1499" y="1682"/>
                  <a:ext cx="9"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 name="Freeform 20"/>
                <p:cNvSpPr>
                  <a:spLocks noEditPoints="1"/>
                </p:cNvSpPr>
                <p:nvPr/>
              </p:nvSpPr>
              <p:spPr bwMode="auto">
                <a:xfrm>
                  <a:off x="-2620" y="2810"/>
                  <a:ext cx="179" cy="2"/>
                </a:xfrm>
                <a:custGeom>
                  <a:avLst/>
                  <a:gdLst>
                    <a:gd name="T0" fmla="*/ 178 w 178"/>
                    <a:gd name="T1" fmla="*/ 2 h 2"/>
                    <a:gd name="T2" fmla="*/ 178 w 178"/>
                    <a:gd name="T3" fmla="*/ 0 h 2"/>
                    <a:gd name="T4" fmla="*/ 178 w 178"/>
                    <a:gd name="T5" fmla="*/ 2 h 2"/>
                    <a:gd name="T6" fmla="*/ 0 w 178"/>
                    <a:gd name="T7" fmla="*/ 0 h 2"/>
                    <a:gd name="T8" fmla="*/ 0 w 178"/>
                    <a:gd name="T9" fmla="*/ 2 h 2"/>
                    <a:gd name="T10" fmla="*/ 0 w 178"/>
                    <a:gd name="T11" fmla="*/ 2 h 2"/>
                    <a:gd name="T12" fmla="*/ 0 w 178"/>
                    <a:gd name="T13" fmla="*/ 2 h 2"/>
                    <a:gd name="T14" fmla="*/ 0 w 178"/>
                    <a:gd name="T15" fmla="*/ 0 h 2"/>
                    <a:gd name="T16" fmla="*/ 178 w 178"/>
                    <a:gd name="T17" fmla="*/ 0 h 2"/>
                    <a:gd name="T18" fmla="*/ 178 w 178"/>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
                      <a:moveTo>
                        <a:pt x="178" y="2"/>
                      </a:moveTo>
                      <a:lnTo>
                        <a:pt x="178" y="0"/>
                      </a:lnTo>
                      <a:lnTo>
                        <a:pt x="178" y="2"/>
                      </a:lnTo>
                      <a:close/>
                      <a:moveTo>
                        <a:pt x="0" y="0"/>
                      </a:moveTo>
                      <a:lnTo>
                        <a:pt x="0" y="2"/>
                      </a:lnTo>
                      <a:lnTo>
                        <a:pt x="0" y="0"/>
                      </a:lnTo>
                      <a:close/>
                      <a:moveTo>
                        <a:pt x="178" y="0"/>
                      </a:moveTo>
                      <a:lnTo>
                        <a:pt x="1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 name="Freeform 21"/>
                <p:cNvSpPr>
                  <a:spLocks noEditPoints="1"/>
                </p:cNvSpPr>
                <p:nvPr/>
              </p:nvSpPr>
              <p:spPr bwMode="auto">
                <a:xfrm>
                  <a:off x="-2620" y="2810"/>
                  <a:ext cx="179" cy="2"/>
                </a:xfrm>
                <a:custGeom>
                  <a:avLst/>
                  <a:gdLst>
                    <a:gd name="T0" fmla="*/ 178 w 178"/>
                    <a:gd name="T1" fmla="*/ 2 h 2"/>
                    <a:gd name="T2" fmla="*/ 178 w 178"/>
                    <a:gd name="T3" fmla="*/ 0 h 2"/>
                    <a:gd name="T4" fmla="*/ 0 w 178"/>
                    <a:gd name="T5" fmla="*/ 0 h 2"/>
                    <a:gd name="T6" fmla="*/ 0 w 178"/>
                    <a:gd name="T7" fmla="*/ 2 h 2"/>
                    <a:gd name="T8" fmla="*/ 0 w 178"/>
                    <a:gd name="T9" fmla="*/ 2 h 2"/>
                    <a:gd name="T10" fmla="*/ 0 w 178"/>
                    <a:gd name="T11" fmla="*/ 2 h 2"/>
                    <a:gd name="T12" fmla="*/ 178 w 178"/>
                    <a:gd name="T13" fmla="*/ 0 h 2"/>
                    <a:gd name="T14" fmla="*/ 178 w 178"/>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8" h="2">
                      <a:moveTo>
                        <a:pt x="178" y="2"/>
                      </a:moveTo>
                      <a:lnTo>
                        <a:pt x="178" y="0"/>
                      </a:lnTo>
                      <a:moveTo>
                        <a:pt x="0" y="0"/>
                      </a:moveTo>
                      <a:lnTo>
                        <a:pt x="0" y="2"/>
                      </a:lnTo>
                      <a:moveTo>
                        <a:pt x="178" y="0"/>
                      </a:move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1" name="Freeform 22"/>
                <p:cNvSpPr>
                  <a:spLocks/>
                </p:cNvSpPr>
                <p:nvPr/>
              </p:nvSpPr>
              <p:spPr bwMode="auto">
                <a:xfrm>
                  <a:off x="-1032" y="2810"/>
                  <a:ext cx="5" cy="2"/>
                </a:xfrm>
                <a:custGeom>
                  <a:avLst/>
                  <a:gdLst>
                    <a:gd name="T0" fmla="*/ 5 w 5"/>
                    <a:gd name="T1" fmla="*/ 0 h 2"/>
                    <a:gd name="T2" fmla="*/ 0 w 5"/>
                    <a:gd name="T3" fmla="*/ 0 h 2"/>
                    <a:gd name="T4" fmla="*/ 0 w 5"/>
                    <a:gd name="T5" fmla="*/ 2 h 2"/>
                    <a:gd name="T6" fmla="*/ 5 w 5"/>
                    <a:gd name="T7" fmla="*/ 2 h 2"/>
                    <a:gd name="T8" fmla="*/ 5 w 5"/>
                    <a:gd name="T9" fmla="*/ 0 h 2"/>
                    <a:gd name="T10" fmla="*/ 5 w 5"/>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
                      <a:moveTo>
                        <a:pt x="5" y="0"/>
                      </a:moveTo>
                      <a:lnTo>
                        <a:pt x="0" y="0"/>
                      </a:lnTo>
                      <a:lnTo>
                        <a:pt x="0" y="2"/>
                      </a:lnTo>
                      <a:lnTo>
                        <a:pt x="5"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2" name="Freeform 23"/>
                <p:cNvSpPr>
                  <a:spLocks/>
                </p:cNvSpPr>
                <p:nvPr/>
              </p:nvSpPr>
              <p:spPr bwMode="auto">
                <a:xfrm>
                  <a:off x="-938" y="3276"/>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3" name="Freeform 24"/>
                <p:cNvSpPr>
                  <a:spLocks noEditPoints="1"/>
                </p:cNvSpPr>
                <p:nvPr/>
              </p:nvSpPr>
              <p:spPr bwMode="auto">
                <a:xfrm>
                  <a:off x="-3887" y="3352"/>
                  <a:ext cx="396" cy="0"/>
                </a:xfrm>
                <a:custGeom>
                  <a:avLst/>
                  <a:gdLst>
                    <a:gd name="T0" fmla="*/ 0 w 167"/>
                    <a:gd name="T1" fmla="*/ 0 w 167"/>
                    <a:gd name="T2" fmla="*/ 4 w 167"/>
                    <a:gd name="T3" fmla="*/ 15 w 167"/>
                    <a:gd name="T4" fmla="*/ 10 w 167"/>
                    <a:gd name="T5" fmla="*/ 15 w 167"/>
                    <a:gd name="T6" fmla="*/ 20 w 167"/>
                    <a:gd name="T7" fmla="*/ 25 w 167"/>
                    <a:gd name="T8" fmla="*/ 36 w 167"/>
                    <a:gd name="T9" fmla="*/ 30 w 167"/>
                    <a:gd name="T10" fmla="*/ 36 w 167"/>
                    <a:gd name="T11" fmla="*/ 43 w 167"/>
                    <a:gd name="T12" fmla="*/ 46 w 167"/>
                    <a:gd name="T13" fmla="*/ 56 w 167"/>
                    <a:gd name="T14" fmla="*/ 51 w 167"/>
                    <a:gd name="T15" fmla="*/ 56 w 167"/>
                    <a:gd name="T16" fmla="*/ 62 w 167"/>
                    <a:gd name="T17" fmla="*/ 67 w 167"/>
                    <a:gd name="T18" fmla="*/ 77 w 167"/>
                    <a:gd name="T19" fmla="*/ 72 w 167"/>
                    <a:gd name="T20" fmla="*/ 77 w 167"/>
                    <a:gd name="T21" fmla="*/ 82 w 167"/>
                    <a:gd name="T22" fmla="*/ 84 w 167"/>
                    <a:gd name="T23" fmla="*/ 88 w 167"/>
                    <a:gd name="T24" fmla="*/ 86 w 167"/>
                    <a:gd name="T25" fmla="*/ 88 w 167"/>
                    <a:gd name="T26" fmla="*/ 93 w 167"/>
                    <a:gd name="T27" fmla="*/ 98 w 167"/>
                    <a:gd name="T28" fmla="*/ 108 w 167"/>
                    <a:gd name="T29" fmla="*/ 103 w 167"/>
                    <a:gd name="T30" fmla="*/ 108 w 167"/>
                    <a:gd name="T31" fmla="*/ 114 w 167"/>
                    <a:gd name="T32" fmla="*/ 119 w 167"/>
                    <a:gd name="T33" fmla="*/ 126 w 167"/>
                    <a:gd name="T34" fmla="*/ 124 w 167"/>
                    <a:gd name="T35" fmla="*/ 126 w 167"/>
                    <a:gd name="T36" fmla="*/ 128 w 167"/>
                    <a:gd name="T37" fmla="*/ 129 w 167"/>
                    <a:gd name="T38" fmla="*/ 140 w 167"/>
                    <a:gd name="T39" fmla="*/ 134 w 167"/>
                    <a:gd name="T40" fmla="*/ 140 w 167"/>
                    <a:gd name="T41" fmla="*/ 145 w 167"/>
                    <a:gd name="T42" fmla="*/ 150 w 167"/>
                    <a:gd name="T43" fmla="*/ 160 w 167"/>
                    <a:gd name="T44" fmla="*/ 155 w 167"/>
                    <a:gd name="T45" fmla="*/ 160 w 167"/>
                    <a:gd name="T46" fmla="*/ 166 w 167"/>
                    <a:gd name="T47" fmla="*/ 167 w 1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48">
                      <a:pos x="T0" y="0"/>
                    </a:cxn>
                    <a:cxn ang="T49">
                      <a:pos x="T1" y="0"/>
                    </a:cxn>
                    <a:cxn ang="T50">
                      <a:pos x="T2" y="0"/>
                    </a:cxn>
                    <a:cxn ang="T51">
                      <a:pos x="T3" y="0"/>
                    </a:cxn>
                    <a:cxn ang="T52">
                      <a:pos x="T4" y="0"/>
                    </a:cxn>
                    <a:cxn ang="T53">
                      <a:pos x="T5" y="0"/>
                    </a:cxn>
                    <a:cxn ang="T54">
                      <a:pos x="T6" y="0"/>
                    </a:cxn>
                    <a:cxn ang="T55">
                      <a:pos x="T7" y="0"/>
                    </a:cxn>
                    <a:cxn ang="T56">
                      <a:pos x="T8" y="0"/>
                    </a:cxn>
                    <a:cxn ang="T57">
                      <a:pos x="T9" y="0"/>
                    </a:cxn>
                    <a:cxn ang="T58">
                      <a:pos x="T10" y="0"/>
                    </a:cxn>
                    <a:cxn ang="T59">
                      <a:pos x="T11" y="0"/>
                    </a:cxn>
                    <a:cxn ang="T60">
                      <a:pos x="T12" y="0"/>
                    </a:cxn>
                    <a:cxn ang="T61">
                      <a:pos x="T13" y="0"/>
                    </a:cxn>
                    <a:cxn ang="T62">
                      <a:pos x="T14" y="0"/>
                    </a:cxn>
                    <a:cxn ang="T63">
                      <a:pos x="T15" y="0"/>
                    </a:cxn>
                    <a:cxn ang="T64">
                      <a:pos x="T16" y="0"/>
                    </a:cxn>
                    <a:cxn ang="T65">
                      <a:pos x="T17" y="0"/>
                    </a:cxn>
                    <a:cxn ang="T66">
                      <a:pos x="T18" y="0"/>
                    </a:cxn>
                    <a:cxn ang="T67">
                      <a:pos x="T19" y="0"/>
                    </a:cxn>
                    <a:cxn ang="T68">
                      <a:pos x="T20" y="0"/>
                    </a:cxn>
                    <a:cxn ang="T69">
                      <a:pos x="T21" y="0"/>
                    </a:cxn>
                    <a:cxn ang="T70">
                      <a:pos x="T22" y="0"/>
                    </a:cxn>
                    <a:cxn ang="T71">
                      <a:pos x="T23" y="0"/>
                    </a:cxn>
                    <a:cxn ang="T72">
                      <a:pos x="T24" y="0"/>
                    </a:cxn>
                    <a:cxn ang="T73">
                      <a:pos x="T25" y="0"/>
                    </a:cxn>
                    <a:cxn ang="T74">
                      <a:pos x="T26" y="0"/>
                    </a:cxn>
                    <a:cxn ang="T75">
                      <a:pos x="T27" y="0"/>
                    </a:cxn>
                    <a:cxn ang="T76">
                      <a:pos x="T28" y="0"/>
                    </a:cxn>
                    <a:cxn ang="T77">
                      <a:pos x="T29" y="0"/>
                    </a:cxn>
                    <a:cxn ang="T78">
                      <a:pos x="T30" y="0"/>
                    </a:cxn>
                    <a:cxn ang="T79">
                      <a:pos x="T31" y="0"/>
                    </a:cxn>
                    <a:cxn ang="T80">
                      <a:pos x="T32" y="0"/>
                    </a:cxn>
                    <a:cxn ang="T81">
                      <a:pos x="T33" y="0"/>
                    </a:cxn>
                    <a:cxn ang="T82">
                      <a:pos x="T34" y="0"/>
                    </a:cxn>
                    <a:cxn ang="T83">
                      <a:pos x="T35" y="0"/>
                    </a:cxn>
                    <a:cxn ang="T84">
                      <a:pos x="T36" y="0"/>
                    </a:cxn>
                    <a:cxn ang="T85">
                      <a:pos x="T37" y="0"/>
                    </a:cxn>
                    <a:cxn ang="T86">
                      <a:pos x="T38" y="0"/>
                    </a:cxn>
                    <a:cxn ang="T87">
                      <a:pos x="T39" y="0"/>
                    </a:cxn>
                    <a:cxn ang="T88">
                      <a:pos x="T40" y="0"/>
                    </a:cxn>
                    <a:cxn ang="T89">
                      <a:pos x="T41" y="0"/>
                    </a:cxn>
                    <a:cxn ang="T90">
                      <a:pos x="T42" y="0"/>
                    </a:cxn>
                    <a:cxn ang="T91">
                      <a:pos x="T43" y="0"/>
                    </a:cxn>
                    <a:cxn ang="T92">
                      <a:pos x="T44" y="0"/>
                    </a:cxn>
                    <a:cxn ang="T93">
                      <a:pos x="T45" y="0"/>
                    </a:cxn>
                    <a:cxn ang="T94">
                      <a:pos x="T46" y="0"/>
                    </a:cxn>
                    <a:cxn ang="T95">
                      <a:pos x="T4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 name="Freeform 25"/>
                <p:cNvSpPr>
                  <a:spLocks noEditPoints="1"/>
                </p:cNvSpPr>
                <p:nvPr/>
              </p:nvSpPr>
              <p:spPr bwMode="auto">
                <a:xfrm>
                  <a:off x="-2903" y="3355"/>
                  <a:ext cx="287" cy="2"/>
                </a:xfrm>
                <a:custGeom>
                  <a:avLst/>
                  <a:gdLst>
                    <a:gd name="T0" fmla="*/ 0 w 121"/>
                    <a:gd name="T1" fmla="*/ 0 h 1"/>
                    <a:gd name="T2" fmla="*/ 0 w 121"/>
                    <a:gd name="T3" fmla="*/ 0 h 1"/>
                    <a:gd name="T4" fmla="*/ 0 w 121"/>
                    <a:gd name="T5" fmla="*/ 1 h 1"/>
                    <a:gd name="T6" fmla="*/ 0 w 121"/>
                    <a:gd name="T7" fmla="*/ 1 h 1"/>
                    <a:gd name="T8" fmla="*/ 0 w 121"/>
                    <a:gd name="T9" fmla="*/ 0 h 1"/>
                    <a:gd name="T10" fmla="*/ 121 w 121"/>
                    <a:gd name="T11" fmla="*/ 0 h 1"/>
                    <a:gd name="T12" fmla="*/ 120 w 121"/>
                    <a:gd name="T13" fmla="*/ 0 h 1"/>
                    <a:gd name="T14" fmla="*/ 120 w 121"/>
                    <a:gd name="T15" fmla="*/ 1 h 1"/>
                    <a:gd name="T16" fmla="*/ 120 w 121"/>
                    <a:gd name="T17" fmla="*/ 1 h 1"/>
                    <a:gd name="T18" fmla="*/ 121 w 12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 name="Freeform 26"/>
                <p:cNvSpPr>
                  <a:spLocks noEditPoints="1"/>
                </p:cNvSpPr>
                <p:nvPr/>
              </p:nvSpPr>
              <p:spPr bwMode="auto">
                <a:xfrm>
                  <a:off x="-2019" y="3355"/>
                  <a:ext cx="85" cy="2"/>
                </a:xfrm>
                <a:custGeom>
                  <a:avLst/>
                  <a:gdLst>
                    <a:gd name="T0" fmla="*/ 0 w 36"/>
                    <a:gd name="T1" fmla="*/ 0 h 1"/>
                    <a:gd name="T2" fmla="*/ 0 w 36"/>
                    <a:gd name="T3" fmla="*/ 0 h 1"/>
                    <a:gd name="T4" fmla="*/ 0 w 36"/>
                    <a:gd name="T5" fmla="*/ 1 h 1"/>
                    <a:gd name="T6" fmla="*/ 0 w 36"/>
                    <a:gd name="T7" fmla="*/ 1 h 1"/>
                    <a:gd name="T8" fmla="*/ 0 w 36"/>
                    <a:gd name="T9" fmla="*/ 0 h 1"/>
                    <a:gd name="T10" fmla="*/ 36 w 36"/>
                    <a:gd name="T11" fmla="*/ 0 h 1"/>
                    <a:gd name="T12" fmla="*/ 36 w 36"/>
                    <a:gd name="T13" fmla="*/ 0 h 1"/>
                    <a:gd name="T14" fmla="*/ 36 w 36"/>
                    <a:gd name="T15" fmla="*/ 0 h 1"/>
                    <a:gd name="T16" fmla="*/ 36 w 36"/>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6" name="Freeform 27"/>
                <p:cNvSpPr>
                  <a:spLocks/>
                </p:cNvSpPr>
                <p:nvPr/>
              </p:nvSpPr>
              <p:spPr bwMode="auto">
                <a:xfrm>
                  <a:off x="-912" y="3355"/>
                  <a:ext cx="3" cy="2"/>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7" name="Freeform 28"/>
                <p:cNvSpPr>
                  <a:spLocks/>
                </p:cNvSpPr>
                <p:nvPr/>
              </p:nvSpPr>
              <p:spPr bwMode="auto">
                <a:xfrm>
                  <a:off x="-808" y="3357"/>
                  <a:ext cx="2" cy="0"/>
                </a:xfrm>
                <a:custGeom>
                  <a:avLst/>
                  <a:gdLst>
                    <a:gd name="T0" fmla="*/ 1 w 1"/>
                    <a:gd name="T1" fmla="*/ 0 w 1"/>
                    <a:gd name="T2" fmla="*/ 1 w 1"/>
                    <a:gd name="T3" fmla="*/ 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8" name="Freeform 29"/>
                <p:cNvSpPr>
                  <a:spLocks/>
                </p:cNvSpPr>
                <p:nvPr/>
              </p:nvSpPr>
              <p:spPr bwMode="auto">
                <a:xfrm>
                  <a:off x="-1049"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 name="Freeform 30"/>
                <p:cNvSpPr>
                  <a:spLocks/>
                </p:cNvSpPr>
                <p:nvPr/>
              </p:nvSpPr>
              <p:spPr bwMode="auto">
                <a:xfrm>
                  <a:off x="-1103" y="2256"/>
                  <a:ext cx="6"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0" name="Freeform 31"/>
                <p:cNvSpPr>
                  <a:spLocks/>
                </p:cNvSpPr>
                <p:nvPr/>
              </p:nvSpPr>
              <p:spPr bwMode="auto">
                <a:xfrm>
                  <a:off x="-2382" y="1987"/>
                  <a:ext cx="91" cy="270"/>
                </a:xfrm>
                <a:custGeom>
                  <a:avLst/>
                  <a:gdLst>
                    <a:gd name="T0" fmla="*/ 39 w 39"/>
                    <a:gd name="T1" fmla="*/ 0 h 114"/>
                    <a:gd name="T2" fmla="*/ 37 w 39"/>
                    <a:gd name="T3" fmla="*/ 0 h 114"/>
                    <a:gd name="T4" fmla="*/ 35 w 39"/>
                    <a:gd name="T5" fmla="*/ 5 h 114"/>
                    <a:gd name="T6" fmla="*/ 0 w 39"/>
                    <a:gd name="T7" fmla="*/ 114 h 114"/>
                    <a:gd name="T8" fmla="*/ 2 w 39"/>
                    <a:gd name="T9" fmla="*/ 114 h 114"/>
                    <a:gd name="T10" fmla="*/ 5 w 39"/>
                    <a:gd name="T11" fmla="*/ 101 h 114"/>
                    <a:gd name="T12" fmla="*/ 5 w 39"/>
                    <a:gd name="T13" fmla="*/ 101 h 114"/>
                    <a:gd name="T14" fmla="*/ 5 w 39"/>
                    <a:gd name="T15" fmla="*/ 100 h 114"/>
                    <a:gd name="T16" fmla="*/ 6 w 39"/>
                    <a:gd name="T17" fmla="*/ 100 h 114"/>
                    <a:gd name="T18" fmla="*/ 12 w 39"/>
                    <a:gd name="T19" fmla="*/ 77 h 114"/>
                    <a:gd name="T20" fmla="*/ 29 w 39"/>
                    <a:gd name="T21" fmla="*/ 26 h 114"/>
                    <a:gd name="T22" fmla="*/ 35 w 39"/>
                    <a:gd name="T23" fmla="*/ 11 h 114"/>
                    <a:gd name="T24" fmla="*/ 37 w 39"/>
                    <a:gd name="T25" fmla="*/ 6 h 114"/>
                    <a:gd name="T26" fmla="*/ 37 w 39"/>
                    <a:gd name="T27" fmla="*/ 6 h 114"/>
                    <a:gd name="T28" fmla="*/ 37 w 39"/>
                    <a:gd name="T29" fmla="*/ 6 h 114"/>
                    <a:gd name="T30" fmla="*/ 39 w 39"/>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1" name="Freeform 32"/>
                <p:cNvSpPr>
                  <a:spLocks/>
                </p:cNvSpPr>
                <p:nvPr/>
              </p:nvSpPr>
              <p:spPr bwMode="auto">
                <a:xfrm>
                  <a:off x="-2369" y="2222"/>
                  <a:ext cx="2" cy="3"/>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2" name="Freeform 33"/>
                <p:cNvSpPr>
                  <a:spLocks noEditPoints="1"/>
                </p:cNvSpPr>
                <p:nvPr/>
              </p:nvSpPr>
              <p:spPr bwMode="auto">
                <a:xfrm>
                  <a:off x="-2417" y="1522"/>
                  <a:ext cx="415" cy="1054"/>
                </a:xfrm>
                <a:custGeom>
                  <a:avLst/>
                  <a:gdLst>
                    <a:gd name="T0" fmla="*/ 2 w 176"/>
                    <a:gd name="T1" fmla="*/ 413 h 445"/>
                    <a:gd name="T2" fmla="*/ 0 w 176"/>
                    <a:gd name="T3" fmla="*/ 413 h 445"/>
                    <a:gd name="T4" fmla="*/ 0 w 176"/>
                    <a:gd name="T5" fmla="*/ 421 h 445"/>
                    <a:gd name="T6" fmla="*/ 1 w 176"/>
                    <a:gd name="T7" fmla="*/ 445 h 445"/>
                    <a:gd name="T8" fmla="*/ 1 w 176"/>
                    <a:gd name="T9" fmla="*/ 445 h 445"/>
                    <a:gd name="T10" fmla="*/ 1 w 176"/>
                    <a:gd name="T11" fmla="*/ 445 h 445"/>
                    <a:gd name="T12" fmla="*/ 2 w 176"/>
                    <a:gd name="T13" fmla="*/ 445 h 445"/>
                    <a:gd name="T14" fmla="*/ 3 w 176"/>
                    <a:gd name="T15" fmla="*/ 445 h 445"/>
                    <a:gd name="T16" fmla="*/ 2 w 176"/>
                    <a:gd name="T17" fmla="*/ 421 h 445"/>
                    <a:gd name="T18" fmla="*/ 2 w 176"/>
                    <a:gd name="T19" fmla="*/ 413 h 445"/>
                    <a:gd name="T20" fmla="*/ 17 w 176"/>
                    <a:gd name="T21" fmla="*/ 311 h 445"/>
                    <a:gd name="T22" fmla="*/ 15 w 176"/>
                    <a:gd name="T23" fmla="*/ 311 h 445"/>
                    <a:gd name="T24" fmla="*/ 0 w 176"/>
                    <a:gd name="T25" fmla="*/ 412 h 445"/>
                    <a:gd name="T26" fmla="*/ 2 w 176"/>
                    <a:gd name="T27" fmla="*/ 412 h 445"/>
                    <a:gd name="T28" fmla="*/ 17 w 176"/>
                    <a:gd name="T29" fmla="*/ 311 h 445"/>
                    <a:gd name="T30" fmla="*/ 89 w 176"/>
                    <a:gd name="T31" fmla="*/ 99 h 445"/>
                    <a:gd name="T32" fmla="*/ 87 w 176"/>
                    <a:gd name="T33" fmla="*/ 99 h 445"/>
                    <a:gd name="T34" fmla="*/ 68 w 176"/>
                    <a:gd name="T35" fmla="*/ 147 h 445"/>
                    <a:gd name="T36" fmla="*/ 52 w 176"/>
                    <a:gd name="T37" fmla="*/ 195 h 445"/>
                    <a:gd name="T38" fmla="*/ 54 w 176"/>
                    <a:gd name="T39" fmla="*/ 195 h 445"/>
                    <a:gd name="T40" fmla="*/ 70 w 176"/>
                    <a:gd name="T41" fmla="*/ 147 h 445"/>
                    <a:gd name="T42" fmla="*/ 89 w 176"/>
                    <a:gd name="T43" fmla="*/ 99 h 445"/>
                    <a:gd name="T44" fmla="*/ 175 w 176"/>
                    <a:gd name="T45" fmla="*/ 0 h 445"/>
                    <a:gd name="T46" fmla="*/ 175 w 176"/>
                    <a:gd name="T47" fmla="*/ 0 h 445"/>
                    <a:gd name="T48" fmla="*/ 88 w 176"/>
                    <a:gd name="T49" fmla="*/ 97 h 445"/>
                    <a:gd name="T50" fmla="*/ 87 w 176"/>
                    <a:gd name="T51" fmla="*/ 98 h 445"/>
                    <a:gd name="T52" fmla="*/ 90 w 176"/>
                    <a:gd name="T53" fmla="*/ 98 h 445"/>
                    <a:gd name="T54" fmla="*/ 90 w 176"/>
                    <a:gd name="T55" fmla="*/ 98 h 445"/>
                    <a:gd name="T56" fmla="*/ 141 w 176"/>
                    <a:gd name="T57" fmla="*/ 29 h 445"/>
                    <a:gd name="T58" fmla="*/ 165 w 176"/>
                    <a:gd name="T59" fmla="*/ 9 h 445"/>
                    <a:gd name="T60" fmla="*/ 173 w 176"/>
                    <a:gd name="T61" fmla="*/ 4 h 445"/>
                    <a:gd name="T62" fmla="*/ 176 w 176"/>
                    <a:gd name="T63" fmla="*/ 2 h 445"/>
                    <a:gd name="T64" fmla="*/ 175 w 176"/>
                    <a:gd name="T65" fmla="*/ 0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 name="Freeform 34"/>
                <p:cNvSpPr>
                  <a:spLocks/>
                </p:cNvSpPr>
                <p:nvPr/>
              </p:nvSpPr>
              <p:spPr bwMode="auto">
                <a:xfrm>
                  <a:off x="-2210" y="1754"/>
                  <a:ext cx="6" cy="2"/>
                </a:xfrm>
                <a:custGeom>
                  <a:avLst/>
                  <a:gdLst>
                    <a:gd name="T0" fmla="*/ 3 w 3"/>
                    <a:gd name="T1" fmla="*/ 0 h 1"/>
                    <a:gd name="T2" fmla="*/ 0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4" name="Freeform 35"/>
                <p:cNvSpPr>
                  <a:spLocks/>
                </p:cNvSpPr>
                <p:nvPr/>
              </p:nvSpPr>
              <p:spPr bwMode="auto">
                <a:xfrm>
                  <a:off x="-2417" y="2498"/>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5" name="Freeform 36"/>
                <p:cNvSpPr>
                  <a:spLocks/>
                </p:cNvSpPr>
                <p:nvPr/>
              </p:nvSpPr>
              <p:spPr bwMode="auto">
                <a:xfrm>
                  <a:off x="-2382"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6" name="Freeform 37"/>
                <p:cNvSpPr>
                  <a:spLocks noEditPoints="1"/>
                </p:cNvSpPr>
                <p:nvPr/>
              </p:nvSpPr>
              <p:spPr bwMode="auto">
                <a:xfrm>
                  <a:off x="-2201" y="1987"/>
                  <a:ext cx="53" cy="270"/>
                </a:xfrm>
                <a:custGeom>
                  <a:avLst/>
                  <a:gdLst>
                    <a:gd name="T0" fmla="*/ 2 w 23"/>
                    <a:gd name="T1" fmla="*/ 101 h 114"/>
                    <a:gd name="T2" fmla="*/ 0 w 23"/>
                    <a:gd name="T3" fmla="*/ 114 h 114"/>
                    <a:gd name="T4" fmla="*/ 2 w 23"/>
                    <a:gd name="T5" fmla="*/ 114 h 114"/>
                    <a:gd name="T6" fmla="*/ 3 w 23"/>
                    <a:gd name="T7" fmla="*/ 101 h 114"/>
                    <a:gd name="T8" fmla="*/ 2 w 23"/>
                    <a:gd name="T9" fmla="*/ 101 h 114"/>
                    <a:gd name="T10" fmla="*/ 2 w 23"/>
                    <a:gd name="T11" fmla="*/ 101 h 114"/>
                    <a:gd name="T12" fmla="*/ 23 w 23"/>
                    <a:gd name="T13" fmla="*/ 0 h 114"/>
                    <a:gd name="T14" fmla="*/ 20 w 23"/>
                    <a:gd name="T15" fmla="*/ 0 h 114"/>
                    <a:gd name="T16" fmla="*/ 2 w 23"/>
                    <a:gd name="T17" fmla="*/ 100 h 114"/>
                    <a:gd name="T18" fmla="*/ 4 w 23"/>
                    <a:gd name="T19" fmla="*/ 100 h 114"/>
                    <a:gd name="T20" fmla="*/ 23 w 23"/>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7" name="Freeform 38"/>
                <p:cNvSpPr>
                  <a:spLocks/>
                </p:cNvSpPr>
                <p:nvPr/>
              </p:nvSpPr>
              <p:spPr bwMode="auto">
                <a:xfrm>
                  <a:off x="-2197" y="2222"/>
                  <a:ext cx="3" cy="3"/>
                </a:xfrm>
                <a:custGeom>
                  <a:avLst/>
                  <a:gdLst>
                    <a:gd name="T0" fmla="*/ 2 w 2"/>
                    <a:gd name="T1" fmla="*/ 0 h 1"/>
                    <a:gd name="T2" fmla="*/ 0 w 2"/>
                    <a:gd name="T3" fmla="*/ 0 h 1"/>
                    <a:gd name="T4" fmla="*/ 0 w 2"/>
                    <a:gd name="T5" fmla="*/ 1 h 1"/>
                    <a:gd name="T6" fmla="*/ 0 w 2"/>
                    <a:gd name="T7" fmla="*/ 1 h 1"/>
                    <a:gd name="T8" fmla="*/ 1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8" name="Freeform 39"/>
                <p:cNvSpPr>
                  <a:spLocks noEditPoints="1"/>
                </p:cNvSpPr>
                <p:nvPr/>
              </p:nvSpPr>
              <p:spPr bwMode="auto">
                <a:xfrm>
                  <a:off x="-2222" y="2260"/>
                  <a:ext cx="85" cy="1016"/>
                </a:xfrm>
                <a:custGeom>
                  <a:avLst/>
                  <a:gdLst>
                    <a:gd name="T0" fmla="*/ 24 w 36"/>
                    <a:gd name="T1" fmla="*/ 343 h 429"/>
                    <a:gd name="T2" fmla="*/ 22 w 36"/>
                    <a:gd name="T3" fmla="*/ 343 h 429"/>
                    <a:gd name="T4" fmla="*/ 30 w 36"/>
                    <a:gd name="T5" fmla="*/ 400 h 429"/>
                    <a:gd name="T6" fmla="*/ 34 w 36"/>
                    <a:gd name="T7" fmla="*/ 429 h 429"/>
                    <a:gd name="T8" fmla="*/ 36 w 36"/>
                    <a:gd name="T9" fmla="*/ 429 h 429"/>
                    <a:gd name="T10" fmla="*/ 32 w 36"/>
                    <a:gd name="T11" fmla="*/ 400 h 429"/>
                    <a:gd name="T12" fmla="*/ 26 w 36"/>
                    <a:gd name="T13" fmla="*/ 360 h 429"/>
                    <a:gd name="T14" fmla="*/ 24 w 36"/>
                    <a:gd name="T15" fmla="*/ 343 h 429"/>
                    <a:gd name="T16" fmla="*/ 9 w 36"/>
                    <a:gd name="T17" fmla="*/ 255 h 429"/>
                    <a:gd name="T18" fmla="*/ 7 w 36"/>
                    <a:gd name="T19" fmla="*/ 255 h 429"/>
                    <a:gd name="T20" fmla="*/ 22 w 36"/>
                    <a:gd name="T21" fmla="*/ 342 h 429"/>
                    <a:gd name="T22" fmla="*/ 24 w 36"/>
                    <a:gd name="T23" fmla="*/ 342 h 429"/>
                    <a:gd name="T24" fmla="*/ 9 w 36"/>
                    <a:gd name="T25" fmla="*/ 255 h 429"/>
                    <a:gd name="T26" fmla="*/ 7 w 36"/>
                    <a:gd name="T27" fmla="*/ 233 h 429"/>
                    <a:gd name="T28" fmla="*/ 5 w 36"/>
                    <a:gd name="T29" fmla="*/ 233 h 429"/>
                    <a:gd name="T30" fmla="*/ 7 w 36"/>
                    <a:gd name="T31" fmla="*/ 254 h 429"/>
                    <a:gd name="T32" fmla="*/ 9 w 36"/>
                    <a:gd name="T33" fmla="*/ 254 h 429"/>
                    <a:gd name="T34" fmla="*/ 7 w 36"/>
                    <a:gd name="T35" fmla="*/ 233 h 429"/>
                    <a:gd name="T36" fmla="*/ 3 w 36"/>
                    <a:gd name="T37" fmla="*/ 102 h 429"/>
                    <a:gd name="T38" fmla="*/ 1 w 36"/>
                    <a:gd name="T39" fmla="*/ 102 h 429"/>
                    <a:gd name="T40" fmla="*/ 1 w 36"/>
                    <a:gd name="T41" fmla="*/ 112 h 429"/>
                    <a:gd name="T42" fmla="*/ 0 w 36"/>
                    <a:gd name="T43" fmla="*/ 125 h 429"/>
                    <a:gd name="T44" fmla="*/ 5 w 36"/>
                    <a:gd name="T45" fmla="*/ 232 h 429"/>
                    <a:gd name="T46" fmla="*/ 7 w 36"/>
                    <a:gd name="T47" fmla="*/ 232 h 429"/>
                    <a:gd name="T48" fmla="*/ 2 w 36"/>
                    <a:gd name="T49" fmla="*/ 125 h 429"/>
                    <a:gd name="T50" fmla="*/ 3 w 36"/>
                    <a:gd name="T51" fmla="*/ 112 h 429"/>
                    <a:gd name="T52" fmla="*/ 3 w 36"/>
                    <a:gd name="T53" fmla="*/ 102 h 429"/>
                    <a:gd name="T54" fmla="*/ 11 w 36"/>
                    <a:gd name="T55" fmla="*/ 0 h 429"/>
                    <a:gd name="T56" fmla="*/ 9 w 36"/>
                    <a:gd name="T57" fmla="*/ 0 h 429"/>
                    <a:gd name="T58" fmla="*/ 1 w 36"/>
                    <a:gd name="T59" fmla="*/ 101 h 429"/>
                    <a:gd name="T60" fmla="*/ 3 w 36"/>
                    <a:gd name="T61" fmla="*/ 101 h 429"/>
                    <a:gd name="T62" fmla="*/ 11 w 3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9" name="Freeform 40"/>
                <p:cNvSpPr>
                  <a:spLocks/>
                </p:cNvSpPr>
                <p:nvPr/>
              </p:nvSpPr>
              <p:spPr bwMode="auto">
                <a:xfrm>
                  <a:off x="-2171" y="3070"/>
                  <a:ext cx="5" cy="2"/>
                </a:xfrm>
                <a:custGeom>
                  <a:avLst/>
                  <a:gdLst>
                    <a:gd name="T0" fmla="*/ 2 w 2"/>
                    <a:gd name="T1" fmla="*/ 0 h 1"/>
                    <a:gd name="T2" fmla="*/ 0 w 2"/>
                    <a:gd name="T3" fmla="*/ 0 h 1"/>
                    <a:gd name="T4" fmla="*/ 0 w 2"/>
                    <a:gd name="T5" fmla="*/ 1 h 1"/>
                    <a:gd name="T6" fmla="*/ 0 w 2"/>
                    <a:gd name="T7" fmla="*/ 1 h 1"/>
                    <a:gd name="T8" fmla="*/ 0 w 2"/>
                    <a:gd name="T9" fmla="*/ 1 h 1"/>
                    <a:gd name="T10" fmla="*/ 2 w 2"/>
                    <a:gd name="T11" fmla="*/ 1 h 1"/>
                    <a:gd name="T12" fmla="*/ 2 w 2"/>
                    <a:gd name="T13" fmla="*/ 0 h 1"/>
                    <a:gd name="T14" fmla="*/ 2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0" name="Freeform 41"/>
                <p:cNvSpPr>
                  <a:spLocks/>
                </p:cNvSpPr>
                <p:nvPr/>
              </p:nvSpPr>
              <p:spPr bwMode="auto">
                <a:xfrm>
                  <a:off x="-2207" y="2861"/>
                  <a:ext cx="6"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1" name="Freeform 42"/>
                <p:cNvSpPr>
                  <a:spLocks noEditPoints="1"/>
                </p:cNvSpPr>
                <p:nvPr/>
              </p:nvSpPr>
              <p:spPr bwMode="auto">
                <a:xfrm>
                  <a:off x="-2151" y="1522"/>
                  <a:ext cx="182" cy="1833"/>
                </a:xfrm>
                <a:custGeom>
                  <a:avLst/>
                  <a:gdLst>
                    <a:gd name="T0" fmla="*/ 6 w 77"/>
                    <a:gd name="T1" fmla="*/ 741 h 773"/>
                    <a:gd name="T2" fmla="*/ 4 w 77"/>
                    <a:gd name="T3" fmla="*/ 741 h 773"/>
                    <a:gd name="T4" fmla="*/ 10 w 77"/>
                    <a:gd name="T5" fmla="*/ 773 h 773"/>
                    <a:gd name="T6" fmla="*/ 12 w 77"/>
                    <a:gd name="T7" fmla="*/ 773 h 773"/>
                    <a:gd name="T8" fmla="*/ 6 w 77"/>
                    <a:gd name="T9" fmla="*/ 741 h 773"/>
                    <a:gd name="T10" fmla="*/ 23 w 77"/>
                    <a:gd name="T11" fmla="*/ 99 h 773"/>
                    <a:gd name="T12" fmla="*/ 21 w 77"/>
                    <a:gd name="T13" fmla="*/ 99 h 773"/>
                    <a:gd name="T14" fmla="*/ 9 w 77"/>
                    <a:gd name="T15" fmla="*/ 147 h 773"/>
                    <a:gd name="T16" fmla="*/ 0 w 77"/>
                    <a:gd name="T17" fmla="*/ 195 h 773"/>
                    <a:gd name="T18" fmla="*/ 2 w 77"/>
                    <a:gd name="T19" fmla="*/ 195 h 773"/>
                    <a:gd name="T20" fmla="*/ 11 w 77"/>
                    <a:gd name="T21" fmla="*/ 147 h 773"/>
                    <a:gd name="T22" fmla="*/ 23 w 77"/>
                    <a:gd name="T23" fmla="*/ 99 h 773"/>
                    <a:gd name="T24" fmla="*/ 75 w 77"/>
                    <a:gd name="T25" fmla="*/ 0 h 773"/>
                    <a:gd name="T26" fmla="*/ 75 w 77"/>
                    <a:gd name="T27" fmla="*/ 0 h 773"/>
                    <a:gd name="T28" fmla="*/ 22 w 77"/>
                    <a:gd name="T29" fmla="*/ 98 h 773"/>
                    <a:gd name="T30" fmla="*/ 24 w 77"/>
                    <a:gd name="T31" fmla="*/ 98 h 773"/>
                    <a:gd name="T32" fmla="*/ 51 w 77"/>
                    <a:gd name="T33" fmla="*/ 38 h 773"/>
                    <a:gd name="T34" fmla="*/ 69 w 77"/>
                    <a:gd name="T35" fmla="*/ 11 h 773"/>
                    <a:gd name="T36" fmla="*/ 75 w 77"/>
                    <a:gd name="T37" fmla="*/ 4 h 773"/>
                    <a:gd name="T38" fmla="*/ 76 w 77"/>
                    <a:gd name="T39" fmla="*/ 2 h 773"/>
                    <a:gd name="T40" fmla="*/ 77 w 77"/>
                    <a:gd name="T41" fmla="*/ 2 h 773"/>
                    <a:gd name="T42" fmla="*/ 75 w 77"/>
                    <a:gd name="T43" fmla="*/ 0 h 7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2" name="Freeform 43"/>
                <p:cNvSpPr>
                  <a:spLocks/>
                </p:cNvSpPr>
                <p:nvPr/>
              </p:nvSpPr>
              <p:spPr bwMode="auto">
                <a:xfrm>
                  <a:off x="-2103" y="1754"/>
                  <a:ext cx="8"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3" name="Freeform 44"/>
                <p:cNvSpPr>
                  <a:spLocks/>
                </p:cNvSpPr>
                <p:nvPr/>
              </p:nvSpPr>
              <p:spPr bwMode="auto">
                <a:xfrm>
                  <a:off x="-2210" y="2810"/>
                  <a:ext cx="3"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4" name="Freeform 45"/>
                <p:cNvSpPr>
                  <a:spLocks/>
                </p:cNvSpPr>
                <p:nvPr/>
              </p:nvSpPr>
              <p:spPr bwMode="auto">
                <a:xfrm>
                  <a:off x="-2144" y="3276"/>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5" name="Freeform 46"/>
                <p:cNvSpPr>
                  <a:spLocks/>
                </p:cNvSpPr>
                <p:nvPr/>
              </p:nvSpPr>
              <p:spPr bwMode="auto">
                <a:xfrm>
                  <a:off x="-2128" y="3357"/>
                  <a:ext cx="12" cy="26"/>
                </a:xfrm>
                <a:custGeom>
                  <a:avLst/>
                  <a:gdLst>
                    <a:gd name="T0" fmla="*/ 2 w 5"/>
                    <a:gd name="T1" fmla="*/ 0 h 11"/>
                    <a:gd name="T2" fmla="*/ 0 w 5"/>
                    <a:gd name="T3" fmla="*/ 0 h 11"/>
                    <a:gd name="T4" fmla="*/ 3 w 5"/>
                    <a:gd name="T5" fmla="*/ 11 h 11"/>
                    <a:gd name="T6" fmla="*/ 5 w 5"/>
                    <a:gd name="T7" fmla="*/ 11 h 11"/>
                    <a:gd name="T8" fmla="*/ 2 w 5"/>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6" name="Freeform 47"/>
                <p:cNvSpPr>
                  <a:spLocks/>
                </p:cNvSpPr>
                <p:nvPr/>
              </p:nvSpPr>
              <p:spPr bwMode="auto">
                <a:xfrm>
                  <a:off x="-2128" y="3355"/>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7" name="Freeform 48"/>
                <p:cNvSpPr>
                  <a:spLocks/>
                </p:cNvSpPr>
                <p:nvPr/>
              </p:nvSpPr>
              <p:spPr bwMode="auto">
                <a:xfrm>
                  <a:off x="-2221"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8" name="Freeform 49"/>
                <p:cNvSpPr>
                  <a:spLocks/>
                </p:cNvSpPr>
                <p:nvPr/>
              </p:nvSpPr>
              <p:spPr bwMode="auto">
                <a:xfrm>
                  <a:off x="-2201"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9" name="Freeform 50"/>
                <p:cNvSpPr>
                  <a:spLocks/>
                </p:cNvSpPr>
                <p:nvPr/>
              </p:nvSpPr>
              <p:spPr bwMode="auto">
                <a:xfrm>
                  <a:off x="-2019" y="1987"/>
                  <a:ext cx="26" cy="270"/>
                </a:xfrm>
                <a:custGeom>
                  <a:avLst/>
                  <a:gdLst>
                    <a:gd name="T0" fmla="*/ 11 w 11"/>
                    <a:gd name="T1" fmla="*/ 0 h 114"/>
                    <a:gd name="T2" fmla="*/ 9 w 11"/>
                    <a:gd name="T3" fmla="*/ 0 h 114"/>
                    <a:gd name="T4" fmla="*/ 8 w 11"/>
                    <a:gd name="T5" fmla="*/ 9 h 114"/>
                    <a:gd name="T6" fmla="*/ 8 w 11"/>
                    <a:gd name="T7" fmla="*/ 9 h 114"/>
                    <a:gd name="T8" fmla="*/ 1 w 11"/>
                    <a:gd name="T9" fmla="*/ 100 h 114"/>
                    <a:gd name="T10" fmla="*/ 3 w 11"/>
                    <a:gd name="T11" fmla="*/ 100 h 114"/>
                    <a:gd name="T12" fmla="*/ 3 w 11"/>
                    <a:gd name="T13" fmla="*/ 101 h 114"/>
                    <a:gd name="T14" fmla="*/ 1 w 11"/>
                    <a:gd name="T15" fmla="*/ 101 h 114"/>
                    <a:gd name="T16" fmla="*/ 0 w 11"/>
                    <a:gd name="T17" fmla="*/ 114 h 114"/>
                    <a:gd name="T18" fmla="*/ 2 w 11"/>
                    <a:gd name="T19" fmla="*/ 114 h 114"/>
                    <a:gd name="T20" fmla="*/ 10 w 11"/>
                    <a:gd name="T21" fmla="*/ 9 h 114"/>
                    <a:gd name="T22" fmla="*/ 11 w 11"/>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0" name="Freeform 51"/>
                <p:cNvSpPr>
                  <a:spLocks/>
                </p:cNvSpPr>
                <p:nvPr/>
              </p:nvSpPr>
              <p:spPr bwMode="auto">
                <a:xfrm>
                  <a:off x="-2016" y="2222"/>
                  <a:ext cx="3"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1" name="Freeform 52"/>
                <p:cNvSpPr>
                  <a:spLocks noEditPoints="1"/>
                </p:cNvSpPr>
                <p:nvPr/>
              </p:nvSpPr>
              <p:spPr bwMode="auto">
                <a:xfrm>
                  <a:off x="-2028" y="2260"/>
                  <a:ext cx="14" cy="1016"/>
                </a:xfrm>
                <a:custGeom>
                  <a:avLst/>
                  <a:gdLst>
                    <a:gd name="T0" fmla="*/ 5 w 6"/>
                    <a:gd name="T1" fmla="*/ 343 h 429"/>
                    <a:gd name="T2" fmla="*/ 3 w 6"/>
                    <a:gd name="T3" fmla="*/ 343 h 429"/>
                    <a:gd name="T4" fmla="*/ 2 w 6"/>
                    <a:gd name="T5" fmla="*/ 429 h 429"/>
                    <a:gd name="T6" fmla="*/ 4 w 6"/>
                    <a:gd name="T7" fmla="*/ 429 h 429"/>
                    <a:gd name="T8" fmla="*/ 5 w 6"/>
                    <a:gd name="T9" fmla="*/ 343 h 429"/>
                    <a:gd name="T10" fmla="*/ 4 w 6"/>
                    <a:gd name="T11" fmla="*/ 339 h 429"/>
                    <a:gd name="T12" fmla="*/ 4 w 6"/>
                    <a:gd name="T13" fmla="*/ 339 h 429"/>
                    <a:gd name="T14" fmla="*/ 3 w 6"/>
                    <a:gd name="T15" fmla="*/ 233 h 429"/>
                    <a:gd name="T16" fmla="*/ 1 w 6"/>
                    <a:gd name="T17" fmla="*/ 233 h 429"/>
                    <a:gd name="T18" fmla="*/ 1 w 6"/>
                    <a:gd name="T19" fmla="*/ 254 h 429"/>
                    <a:gd name="T20" fmla="*/ 2 w 6"/>
                    <a:gd name="T21" fmla="*/ 254 h 429"/>
                    <a:gd name="T22" fmla="*/ 2 w 6"/>
                    <a:gd name="T23" fmla="*/ 255 h 429"/>
                    <a:gd name="T24" fmla="*/ 1 w 6"/>
                    <a:gd name="T25" fmla="*/ 255 h 429"/>
                    <a:gd name="T26" fmla="*/ 3 w 6"/>
                    <a:gd name="T27" fmla="*/ 339 h 429"/>
                    <a:gd name="T28" fmla="*/ 3 w 6"/>
                    <a:gd name="T29" fmla="*/ 342 h 429"/>
                    <a:gd name="T30" fmla="*/ 5 w 6"/>
                    <a:gd name="T31" fmla="*/ 342 h 429"/>
                    <a:gd name="T32" fmla="*/ 5 w 6"/>
                    <a:gd name="T33" fmla="*/ 339 h 429"/>
                    <a:gd name="T34" fmla="*/ 5 w 6"/>
                    <a:gd name="T35" fmla="*/ 339 h 429"/>
                    <a:gd name="T36" fmla="*/ 4 w 6"/>
                    <a:gd name="T37" fmla="*/ 327 h 429"/>
                    <a:gd name="T38" fmla="*/ 3 w 6"/>
                    <a:gd name="T39" fmla="*/ 233 h 429"/>
                    <a:gd name="T40" fmla="*/ 3 w 6"/>
                    <a:gd name="T41" fmla="*/ 102 h 429"/>
                    <a:gd name="T42" fmla="*/ 1 w 6"/>
                    <a:gd name="T43" fmla="*/ 102 h 429"/>
                    <a:gd name="T44" fmla="*/ 0 w 6"/>
                    <a:gd name="T45" fmla="*/ 184 h 429"/>
                    <a:gd name="T46" fmla="*/ 1 w 6"/>
                    <a:gd name="T47" fmla="*/ 232 h 429"/>
                    <a:gd name="T48" fmla="*/ 3 w 6"/>
                    <a:gd name="T49" fmla="*/ 232 h 429"/>
                    <a:gd name="T50" fmla="*/ 2 w 6"/>
                    <a:gd name="T51" fmla="*/ 184 h 429"/>
                    <a:gd name="T52" fmla="*/ 3 w 6"/>
                    <a:gd name="T53" fmla="*/ 102 h 429"/>
                    <a:gd name="T54" fmla="*/ 6 w 6"/>
                    <a:gd name="T55" fmla="*/ 0 h 429"/>
                    <a:gd name="T56" fmla="*/ 4 w 6"/>
                    <a:gd name="T57" fmla="*/ 0 h 429"/>
                    <a:gd name="T58" fmla="*/ 1 w 6"/>
                    <a:gd name="T59" fmla="*/ 101 h 429"/>
                    <a:gd name="T60" fmla="*/ 3 w 6"/>
                    <a:gd name="T61" fmla="*/ 101 h 429"/>
                    <a:gd name="T62" fmla="*/ 6 w 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2" name="Freeform 53"/>
                <p:cNvSpPr>
                  <a:spLocks/>
                </p:cNvSpPr>
                <p:nvPr/>
              </p:nvSpPr>
              <p:spPr bwMode="auto">
                <a:xfrm>
                  <a:off x="-2022" y="3070"/>
                  <a:ext cx="6" cy="2"/>
                </a:xfrm>
                <a:custGeom>
                  <a:avLst/>
                  <a:gdLst>
                    <a:gd name="T0" fmla="*/ 5 w 5"/>
                    <a:gd name="T1" fmla="*/ 0 h 3"/>
                    <a:gd name="T2" fmla="*/ 0 w 5"/>
                    <a:gd name="T3" fmla="*/ 0 h 3"/>
                    <a:gd name="T4" fmla="*/ 0 w 5"/>
                    <a:gd name="T5" fmla="*/ 3 h 3"/>
                    <a:gd name="T6" fmla="*/ 5 w 5"/>
                    <a:gd name="T7" fmla="*/ 3 h 3"/>
                    <a:gd name="T8" fmla="*/ 5 w 5"/>
                    <a:gd name="T9" fmla="*/ 0 h 3"/>
                    <a:gd name="T10" fmla="*/ 5 w 5"/>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0"/>
                      </a:moveTo>
                      <a:lnTo>
                        <a:pt x="0" y="0"/>
                      </a:lnTo>
                      <a:lnTo>
                        <a:pt x="0" y="3"/>
                      </a:lnTo>
                      <a:lnTo>
                        <a:pt x="5" y="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3" name="Freeform 54"/>
                <p:cNvSpPr>
                  <a:spLocks/>
                </p:cNvSpPr>
                <p:nvPr/>
              </p:nvSpPr>
              <p:spPr bwMode="auto">
                <a:xfrm>
                  <a:off x="-2027" y="2861"/>
                  <a:ext cx="3"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4" name="Freeform 55"/>
                <p:cNvSpPr>
                  <a:spLocks noEditPoints="1"/>
                </p:cNvSpPr>
                <p:nvPr/>
              </p:nvSpPr>
              <p:spPr bwMode="auto">
                <a:xfrm>
                  <a:off x="-2024" y="1522"/>
                  <a:ext cx="92" cy="1833"/>
                </a:xfrm>
                <a:custGeom>
                  <a:avLst/>
                  <a:gdLst>
                    <a:gd name="T0" fmla="*/ 2 w 39"/>
                    <a:gd name="T1" fmla="*/ 741 h 773"/>
                    <a:gd name="T2" fmla="*/ 0 w 39"/>
                    <a:gd name="T3" fmla="*/ 741 h 773"/>
                    <a:gd name="T4" fmla="*/ 0 w 39"/>
                    <a:gd name="T5" fmla="*/ 773 h 773"/>
                    <a:gd name="T6" fmla="*/ 2 w 39"/>
                    <a:gd name="T7" fmla="*/ 773 h 773"/>
                    <a:gd name="T8" fmla="*/ 2 w 39"/>
                    <a:gd name="T9" fmla="*/ 741 h 773"/>
                    <a:gd name="T10" fmla="*/ 19 w 39"/>
                    <a:gd name="T11" fmla="*/ 99 h 773"/>
                    <a:gd name="T12" fmla="*/ 17 w 39"/>
                    <a:gd name="T13" fmla="*/ 99 h 773"/>
                    <a:gd name="T14" fmla="*/ 16 w 39"/>
                    <a:gd name="T15" fmla="*/ 123 h 773"/>
                    <a:gd name="T16" fmla="*/ 16 w 39"/>
                    <a:gd name="T17" fmla="*/ 123 h 773"/>
                    <a:gd name="T18" fmla="*/ 11 w 39"/>
                    <a:gd name="T19" fmla="*/ 195 h 773"/>
                    <a:gd name="T20" fmla="*/ 13 w 39"/>
                    <a:gd name="T21" fmla="*/ 195 h 773"/>
                    <a:gd name="T22" fmla="*/ 18 w 39"/>
                    <a:gd name="T23" fmla="*/ 123 h 773"/>
                    <a:gd name="T24" fmla="*/ 18 w 39"/>
                    <a:gd name="T25" fmla="*/ 123 h 773"/>
                    <a:gd name="T26" fmla="*/ 19 w 39"/>
                    <a:gd name="T27" fmla="*/ 99 h 773"/>
                    <a:gd name="T28" fmla="*/ 38 w 39"/>
                    <a:gd name="T29" fmla="*/ 0 h 773"/>
                    <a:gd name="T30" fmla="*/ 37 w 39"/>
                    <a:gd name="T31" fmla="*/ 0 h 773"/>
                    <a:gd name="T32" fmla="*/ 17 w 39"/>
                    <a:gd name="T33" fmla="*/ 98 h 773"/>
                    <a:gd name="T34" fmla="*/ 19 w 39"/>
                    <a:gd name="T35" fmla="*/ 98 h 773"/>
                    <a:gd name="T36" fmla="*/ 29 w 39"/>
                    <a:gd name="T37" fmla="*/ 32 h 773"/>
                    <a:gd name="T38" fmla="*/ 36 w 39"/>
                    <a:gd name="T39" fmla="*/ 9 h 773"/>
                    <a:gd name="T40" fmla="*/ 38 w 39"/>
                    <a:gd name="T41" fmla="*/ 3 h 773"/>
                    <a:gd name="T42" fmla="*/ 39 w 39"/>
                    <a:gd name="T43" fmla="*/ 1 h 773"/>
                    <a:gd name="T44" fmla="*/ 38 w 39"/>
                    <a:gd name="T45" fmla="*/ 0 h 7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5" name="Freeform 56"/>
                <p:cNvSpPr>
                  <a:spLocks/>
                </p:cNvSpPr>
                <p:nvPr/>
              </p:nvSpPr>
              <p:spPr bwMode="auto">
                <a:xfrm>
                  <a:off x="-1984" y="1754"/>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6" name="Freeform 57"/>
                <p:cNvSpPr>
                  <a:spLocks/>
                </p:cNvSpPr>
                <p:nvPr/>
              </p:nvSpPr>
              <p:spPr bwMode="auto">
                <a:xfrm>
                  <a:off x="-2027"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7" name="Freeform 58"/>
                <p:cNvSpPr>
                  <a:spLocks/>
                </p:cNvSpPr>
                <p:nvPr/>
              </p:nvSpPr>
              <p:spPr bwMode="auto">
                <a:xfrm>
                  <a:off x="-2024" y="3276"/>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8" name="Freeform 59"/>
                <p:cNvSpPr>
                  <a:spLocks/>
                </p:cNvSpPr>
                <p:nvPr/>
              </p:nvSpPr>
              <p:spPr bwMode="auto">
                <a:xfrm>
                  <a:off x="-2027" y="3357"/>
                  <a:ext cx="8" cy="36"/>
                </a:xfrm>
                <a:custGeom>
                  <a:avLst/>
                  <a:gdLst>
                    <a:gd name="T0" fmla="*/ 7 w 7"/>
                    <a:gd name="T1" fmla="*/ 0 h 36"/>
                    <a:gd name="T2" fmla="*/ 3 w 7"/>
                    <a:gd name="T3" fmla="*/ 0 h 36"/>
                    <a:gd name="T4" fmla="*/ 0 w 7"/>
                    <a:gd name="T5" fmla="*/ 36 h 36"/>
                    <a:gd name="T6" fmla="*/ 5 w 7"/>
                    <a:gd name="T7" fmla="*/ 36 h 36"/>
                    <a:gd name="T8" fmla="*/ 7 w 7"/>
                    <a:gd name="T9" fmla="*/ 0 h 36"/>
                    <a:gd name="T10" fmla="*/ 7 w 7"/>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36">
                      <a:moveTo>
                        <a:pt x="7" y="0"/>
                      </a:moveTo>
                      <a:lnTo>
                        <a:pt x="3" y="0"/>
                      </a:lnTo>
                      <a:lnTo>
                        <a:pt x="0" y="36"/>
                      </a:lnTo>
                      <a:lnTo>
                        <a:pt x="5" y="36"/>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9" name="Freeform 60"/>
                <p:cNvSpPr>
                  <a:spLocks/>
                </p:cNvSpPr>
                <p:nvPr/>
              </p:nvSpPr>
              <p:spPr bwMode="auto">
                <a:xfrm>
                  <a:off x="-2024" y="3355"/>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0" name="Freeform 61"/>
                <p:cNvSpPr>
                  <a:spLocks/>
                </p:cNvSpPr>
                <p:nvPr/>
              </p:nvSpPr>
              <p:spPr bwMode="auto">
                <a:xfrm>
                  <a:off x="-2027"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1" name="Freeform 62"/>
                <p:cNvSpPr>
                  <a:spLocks/>
                </p:cNvSpPr>
                <p:nvPr/>
              </p:nvSpPr>
              <p:spPr bwMode="auto">
                <a:xfrm>
                  <a:off x="-2019"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2" name="Freeform 63"/>
                <p:cNvSpPr>
                  <a:spLocks/>
                </p:cNvSpPr>
                <p:nvPr/>
              </p:nvSpPr>
              <p:spPr bwMode="auto">
                <a:xfrm>
                  <a:off x="-1840" y="1987"/>
                  <a:ext cx="12" cy="270"/>
                </a:xfrm>
                <a:custGeom>
                  <a:avLst/>
                  <a:gdLst>
                    <a:gd name="T0" fmla="*/ 2 w 5"/>
                    <a:gd name="T1" fmla="*/ 0 h 114"/>
                    <a:gd name="T2" fmla="*/ 0 w 5"/>
                    <a:gd name="T3" fmla="*/ 0 h 114"/>
                    <a:gd name="T4" fmla="*/ 0 w 5"/>
                    <a:gd name="T5" fmla="*/ 4 h 114"/>
                    <a:gd name="T6" fmla="*/ 3 w 5"/>
                    <a:gd name="T7" fmla="*/ 114 h 114"/>
                    <a:gd name="T8" fmla="*/ 5 w 5"/>
                    <a:gd name="T9" fmla="*/ 114 h 114"/>
                    <a:gd name="T10" fmla="*/ 5 w 5"/>
                    <a:gd name="T11" fmla="*/ 101 h 114"/>
                    <a:gd name="T12" fmla="*/ 4 w 5"/>
                    <a:gd name="T13" fmla="*/ 101 h 114"/>
                    <a:gd name="T14" fmla="*/ 4 w 5"/>
                    <a:gd name="T15" fmla="*/ 100 h 114"/>
                    <a:gd name="T16" fmla="*/ 5 w 5"/>
                    <a:gd name="T17" fmla="*/ 100 h 114"/>
                    <a:gd name="T18" fmla="*/ 2 w 5"/>
                    <a:gd name="T19" fmla="*/ 4 h 114"/>
                    <a:gd name="T20" fmla="*/ 2 w 5"/>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3" name="Freeform 64"/>
                <p:cNvSpPr>
                  <a:spLocks/>
                </p:cNvSpPr>
                <p:nvPr/>
              </p:nvSpPr>
              <p:spPr bwMode="auto">
                <a:xfrm>
                  <a:off x="-1830" y="2222"/>
                  <a:ext cx="2"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4" name="Freeform 65"/>
                <p:cNvSpPr>
                  <a:spLocks noEditPoints="1"/>
                </p:cNvSpPr>
                <p:nvPr/>
              </p:nvSpPr>
              <p:spPr bwMode="auto">
                <a:xfrm>
                  <a:off x="-1912" y="2260"/>
                  <a:ext cx="83" cy="1016"/>
                </a:xfrm>
                <a:custGeom>
                  <a:avLst/>
                  <a:gdLst>
                    <a:gd name="T0" fmla="*/ 15 w 35"/>
                    <a:gd name="T1" fmla="*/ 343 h 429"/>
                    <a:gd name="T2" fmla="*/ 13 w 35"/>
                    <a:gd name="T3" fmla="*/ 343 h 429"/>
                    <a:gd name="T4" fmla="*/ 0 w 35"/>
                    <a:gd name="T5" fmla="*/ 429 h 429"/>
                    <a:gd name="T6" fmla="*/ 2 w 35"/>
                    <a:gd name="T7" fmla="*/ 429 h 429"/>
                    <a:gd name="T8" fmla="*/ 15 w 35"/>
                    <a:gd name="T9" fmla="*/ 343 h 429"/>
                    <a:gd name="T10" fmla="*/ 31 w 35"/>
                    <a:gd name="T11" fmla="*/ 233 h 429"/>
                    <a:gd name="T12" fmla="*/ 29 w 35"/>
                    <a:gd name="T13" fmla="*/ 233 h 429"/>
                    <a:gd name="T14" fmla="*/ 22 w 35"/>
                    <a:gd name="T15" fmla="*/ 285 h 429"/>
                    <a:gd name="T16" fmla="*/ 16 w 35"/>
                    <a:gd name="T17" fmla="*/ 323 h 429"/>
                    <a:gd name="T18" fmla="*/ 13 w 35"/>
                    <a:gd name="T19" fmla="*/ 339 h 429"/>
                    <a:gd name="T20" fmla="*/ 13 w 35"/>
                    <a:gd name="T21" fmla="*/ 339 h 429"/>
                    <a:gd name="T22" fmla="*/ 13 w 35"/>
                    <a:gd name="T23" fmla="*/ 339 h 429"/>
                    <a:gd name="T24" fmla="*/ 13 w 35"/>
                    <a:gd name="T25" fmla="*/ 342 h 429"/>
                    <a:gd name="T26" fmla="*/ 15 w 35"/>
                    <a:gd name="T27" fmla="*/ 342 h 429"/>
                    <a:gd name="T28" fmla="*/ 15 w 35"/>
                    <a:gd name="T29" fmla="*/ 339 h 429"/>
                    <a:gd name="T30" fmla="*/ 15 w 35"/>
                    <a:gd name="T31" fmla="*/ 339 h 429"/>
                    <a:gd name="T32" fmla="*/ 31 w 35"/>
                    <a:gd name="T33" fmla="*/ 233 h 429"/>
                    <a:gd name="T34" fmla="*/ 35 w 35"/>
                    <a:gd name="T35" fmla="*/ 102 h 429"/>
                    <a:gd name="T36" fmla="*/ 33 w 35"/>
                    <a:gd name="T37" fmla="*/ 102 h 429"/>
                    <a:gd name="T38" fmla="*/ 33 w 35"/>
                    <a:gd name="T39" fmla="*/ 111 h 429"/>
                    <a:gd name="T40" fmla="*/ 33 w 35"/>
                    <a:gd name="T41" fmla="*/ 176 h 429"/>
                    <a:gd name="T42" fmla="*/ 33 w 35"/>
                    <a:gd name="T43" fmla="*/ 195 h 429"/>
                    <a:gd name="T44" fmla="*/ 33 w 35"/>
                    <a:gd name="T45" fmla="*/ 202 h 429"/>
                    <a:gd name="T46" fmla="*/ 29 w 35"/>
                    <a:gd name="T47" fmla="*/ 232 h 429"/>
                    <a:gd name="T48" fmla="*/ 31 w 35"/>
                    <a:gd name="T49" fmla="*/ 232 h 429"/>
                    <a:gd name="T50" fmla="*/ 35 w 35"/>
                    <a:gd name="T51" fmla="*/ 202 h 429"/>
                    <a:gd name="T52" fmla="*/ 35 w 35"/>
                    <a:gd name="T53" fmla="*/ 202 h 429"/>
                    <a:gd name="T54" fmla="*/ 35 w 35"/>
                    <a:gd name="T55" fmla="*/ 202 h 429"/>
                    <a:gd name="T56" fmla="*/ 35 w 35"/>
                    <a:gd name="T57" fmla="*/ 111 h 429"/>
                    <a:gd name="T58" fmla="*/ 35 w 35"/>
                    <a:gd name="T59" fmla="*/ 102 h 429"/>
                    <a:gd name="T60" fmla="*/ 35 w 35"/>
                    <a:gd name="T61" fmla="*/ 0 h 429"/>
                    <a:gd name="T62" fmla="*/ 33 w 35"/>
                    <a:gd name="T63" fmla="*/ 0 h 429"/>
                    <a:gd name="T64" fmla="*/ 33 w 35"/>
                    <a:gd name="T65" fmla="*/ 101 h 429"/>
                    <a:gd name="T66" fmla="*/ 35 w 35"/>
                    <a:gd name="T67" fmla="*/ 101 h 429"/>
                    <a:gd name="T68" fmla="*/ 35 w 35"/>
                    <a:gd name="T69" fmla="*/ 0 h 4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5" name="Freeform 66"/>
                <p:cNvSpPr>
                  <a:spLocks/>
                </p:cNvSpPr>
                <p:nvPr/>
              </p:nvSpPr>
              <p:spPr bwMode="auto">
                <a:xfrm>
                  <a:off x="-1880"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6" name="Freeform 67"/>
                <p:cNvSpPr>
                  <a:spLocks noEditPoints="1"/>
                </p:cNvSpPr>
                <p:nvPr/>
              </p:nvSpPr>
              <p:spPr bwMode="auto">
                <a:xfrm>
                  <a:off x="-1934" y="1522"/>
                  <a:ext cx="100" cy="1833"/>
                </a:xfrm>
                <a:custGeom>
                  <a:avLst/>
                  <a:gdLst>
                    <a:gd name="T0" fmla="*/ 12 w 42"/>
                    <a:gd name="T1" fmla="*/ 741 h 773"/>
                    <a:gd name="T2" fmla="*/ 10 w 42"/>
                    <a:gd name="T3" fmla="*/ 741 h 773"/>
                    <a:gd name="T4" fmla="*/ 8 w 42"/>
                    <a:gd name="T5" fmla="*/ 750 h 773"/>
                    <a:gd name="T6" fmla="*/ 0 w 42"/>
                    <a:gd name="T7" fmla="*/ 773 h 773"/>
                    <a:gd name="T8" fmla="*/ 3 w 42"/>
                    <a:gd name="T9" fmla="*/ 773 h 773"/>
                    <a:gd name="T10" fmla="*/ 12 w 42"/>
                    <a:gd name="T11" fmla="*/ 741 h 773"/>
                    <a:gd name="T12" fmla="*/ 34 w 42"/>
                    <a:gd name="T13" fmla="*/ 99 h 773"/>
                    <a:gd name="T14" fmla="*/ 32 w 42"/>
                    <a:gd name="T15" fmla="*/ 99 h 773"/>
                    <a:gd name="T16" fmla="*/ 33 w 42"/>
                    <a:gd name="T17" fmla="*/ 106 h 773"/>
                    <a:gd name="T18" fmla="*/ 40 w 42"/>
                    <a:gd name="T19" fmla="*/ 195 h 773"/>
                    <a:gd name="T20" fmla="*/ 42 w 42"/>
                    <a:gd name="T21" fmla="*/ 195 h 773"/>
                    <a:gd name="T22" fmla="*/ 34 w 42"/>
                    <a:gd name="T23" fmla="*/ 99 h 773"/>
                    <a:gd name="T24" fmla="*/ 30 w 42"/>
                    <a:gd name="T25" fmla="*/ 68 h 773"/>
                    <a:gd name="T26" fmla="*/ 28 w 42"/>
                    <a:gd name="T27" fmla="*/ 68 h 773"/>
                    <a:gd name="T28" fmla="*/ 32 w 42"/>
                    <a:gd name="T29" fmla="*/ 98 h 773"/>
                    <a:gd name="T30" fmla="*/ 34 w 42"/>
                    <a:gd name="T31" fmla="*/ 98 h 773"/>
                    <a:gd name="T32" fmla="*/ 30 w 42"/>
                    <a:gd name="T33" fmla="*/ 68 h 773"/>
                    <a:gd name="T34" fmla="*/ 15 w 42"/>
                    <a:gd name="T35" fmla="*/ 0 h 773"/>
                    <a:gd name="T36" fmla="*/ 15 w 42"/>
                    <a:gd name="T37" fmla="*/ 0 h 773"/>
                    <a:gd name="T38" fmla="*/ 13 w 42"/>
                    <a:gd name="T39" fmla="*/ 1 h 773"/>
                    <a:gd name="T40" fmla="*/ 14 w 42"/>
                    <a:gd name="T41" fmla="*/ 2 h 773"/>
                    <a:gd name="T42" fmla="*/ 28 w 42"/>
                    <a:gd name="T43" fmla="*/ 67 h 773"/>
                    <a:gd name="T44" fmla="*/ 30 w 42"/>
                    <a:gd name="T45" fmla="*/ 67 h 773"/>
                    <a:gd name="T46" fmla="*/ 15 w 42"/>
                    <a:gd name="T47" fmla="*/ 0 h 7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 name="Freeform 68"/>
                <p:cNvSpPr>
                  <a:spLocks/>
                </p:cNvSpPr>
                <p:nvPr/>
              </p:nvSpPr>
              <p:spPr bwMode="auto">
                <a:xfrm>
                  <a:off x="-1859" y="1754"/>
                  <a:ext cx="5" cy="2"/>
                </a:xfrm>
                <a:custGeom>
                  <a:avLst/>
                  <a:gdLst>
                    <a:gd name="T0" fmla="*/ 2 w 2"/>
                    <a:gd name="T1" fmla="*/ 0 h 1"/>
                    <a:gd name="T2" fmla="*/ 2 w 2"/>
                    <a:gd name="T3" fmla="*/ 0 h 1"/>
                    <a:gd name="T4" fmla="*/ 1 w 2"/>
                    <a:gd name="T5" fmla="*/ 0 h 1"/>
                    <a:gd name="T6" fmla="*/ 2 w 2"/>
                    <a:gd name="T7" fmla="*/ 0 h 1"/>
                    <a:gd name="T8" fmla="*/ 0 w 2"/>
                    <a:gd name="T9" fmla="*/ 0 h 1"/>
                    <a:gd name="T10" fmla="*/ 0 w 2"/>
                    <a:gd name="T11" fmla="*/ 0 h 1"/>
                    <a:gd name="T12" fmla="*/ 0 w 2"/>
                    <a:gd name="T13" fmla="*/ 1 h 1"/>
                    <a:gd name="T14" fmla="*/ 2 w 2"/>
                    <a:gd name="T15" fmla="*/ 1 h 1"/>
                    <a:gd name="T16" fmla="*/ 2 w 2"/>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 name="Freeform 69"/>
                <p:cNvSpPr>
                  <a:spLocks/>
                </p:cNvSpPr>
                <p:nvPr/>
              </p:nvSpPr>
              <p:spPr bwMode="auto">
                <a:xfrm>
                  <a:off x="-1868" y="1682"/>
                  <a:ext cx="3"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9" name="Freeform 70"/>
                <p:cNvSpPr>
                  <a:spLocks/>
                </p:cNvSpPr>
                <p:nvPr/>
              </p:nvSpPr>
              <p:spPr bwMode="auto">
                <a:xfrm>
                  <a:off x="-1842"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0" name="Freeform 71"/>
                <p:cNvSpPr>
                  <a:spLocks/>
                </p:cNvSpPr>
                <p:nvPr/>
              </p:nvSpPr>
              <p:spPr bwMode="auto">
                <a:xfrm>
                  <a:off x="-1912" y="3276"/>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1" name="Freeform 72"/>
                <p:cNvSpPr>
                  <a:spLocks/>
                </p:cNvSpPr>
                <p:nvPr/>
              </p:nvSpPr>
              <p:spPr bwMode="auto">
                <a:xfrm>
                  <a:off x="-1946" y="3355"/>
                  <a:ext cx="17" cy="37"/>
                </a:xfrm>
                <a:custGeom>
                  <a:avLst/>
                  <a:gdLst>
                    <a:gd name="T0" fmla="*/ 5 w 7"/>
                    <a:gd name="T1" fmla="*/ 0 h 16"/>
                    <a:gd name="T2" fmla="*/ 4 w 7"/>
                    <a:gd name="T3" fmla="*/ 5 h 16"/>
                    <a:gd name="T4" fmla="*/ 1 w 7"/>
                    <a:gd name="T5" fmla="*/ 12 h 16"/>
                    <a:gd name="T6" fmla="*/ 0 w 7"/>
                    <a:gd name="T7" fmla="*/ 15 h 16"/>
                    <a:gd name="T8" fmla="*/ 2 w 7"/>
                    <a:gd name="T9" fmla="*/ 16 h 16"/>
                    <a:gd name="T10" fmla="*/ 7 w 7"/>
                    <a:gd name="T11" fmla="*/ 1 h 16"/>
                    <a:gd name="T12" fmla="*/ 5 w 7"/>
                    <a:gd name="T13" fmla="*/ 1 h 16"/>
                    <a:gd name="T14" fmla="*/ 5 w 7"/>
                    <a:gd name="T15" fmla="*/ 0 h 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2" name="Freeform 73"/>
                <p:cNvSpPr>
                  <a:spLocks/>
                </p:cNvSpPr>
                <p:nvPr/>
              </p:nvSpPr>
              <p:spPr bwMode="auto">
                <a:xfrm>
                  <a:off x="-1934" y="3355"/>
                  <a:ext cx="8" cy="2"/>
                </a:xfrm>
                <a:custGeom>
                  <a:avLst/>
                  <a:gdLst>
                    <a:gd name="T0" fmla="*/ 3 w 3"/>
                    <a:gd name="T1" fmla="*/ 0 h 1"/>
                    <a:gd name="T2" fmla="*/ 0 w 3"/>
                    <a:gd name="T3" fmla="*/ 0 h 1"/>
                    <a:gd name="T4" fmla="*/ 0 w 3"/>
                    <a:gd name="T5" fmla="*/ 0 h 1"/>
                    <a:gd name="T6" fmla="*/ 0 w 3"/>
                    <a:gd name="T7" fmla="*/ 1 h 1"/>
                    <a:gd name="T8" fmla="*/ 2 w 3"/>
                    <a:gd name="T9" fmla="*/ 1 h 1"/>
                    <a:gd name="T10" fmla="*/ 3 w 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3" name="Freeform 74"/>
                <p:cNvSpPr>
                  <a:spLocks/>
                </p:cNvSpPr>
                <p:nvPr/>
              </p:nvSpPr>
              <p:spPr bwMode="auto">
                <a:xfrm>
                  <a:off x="-1833"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4" name="Freeform 75"/>
                <p:cNvSpPr>
                  <a:spLocks/>
                </p:cNvSpPr>
                <p:nvPr/>
              </p:nvSpPr>
              <p:spPr bwMode="auto">
                <a:xfrm>
                  <a:off x="-1833"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5" name="Freeform 76"/>
                <p:cNvSpPr>
                  <a:spLocks noEditPoints="1"/>
                </p:cNvSpPr>
                <p:nvPr/>
              </p:nvSpPr>
              <p:spPr bwMode="auto">
                <a:xfrm>
                  <a:off x="-1664" y="1683"/>
                  <a:ext cx="237" cy="865"/>
                </a:xfrm>
                <a:custGeom>
                  <a:avLst/>
                  <a:gdLst>
                    <a:gd name="T0" fmla="*/ 100 w 100"/>
                    <a:gd name="T1" fmla="*/ 345 h 365"/>
                    <a:gd name="T2" fmla="*/ 99 w 100"/>
                    <a:gd name="T3" fmla="*/ 345 h 365"/>
                    <a:gd name="T4" fmla="*/ 99 w 100"/>
                    <a:gd name="T5" fmla="*/ 365 h 365"/>
                    <a:gd name="T6" fmla="*/ 99 w 100"/>
                    <a:gd name="T7" fmla="*/ 365 h 365"/>
                    <a:gd name="T8" fmla="*/ 100 w 100"/>
                    <a:gd name="T9" fmla="*/ 365 h 365"/>
                    <a:gd name="T10" fmla="*/ 100 w 100"/>
                    <a:gd name="T11" fmla="*/ 365 h 365"/>
                    <a:gd name="T12" fmla="*/ 100 w 100"/>
                    <a:gd name="T13" fmla="*/ 345 h 365"/>
                    <a:gd name="T14" fmla="*/ 88 w 100"/>
                    <a:gd name="T15" fmla="*/ 243 h 365"/>
                    <a:gd name="T16" fmla="*/ 87 w 100"/>
                    <a:gd name="T17" fmla="*/ 243 h 365"/>
                    <a:gd name="T18" fmla="*/ 99 w 100"/>
                    <a:gd name="T19" fmla="*/ 344 h 365"/>
                    <a:gd name="T20" fmla="*/ 100 w 100"/>
                    <a:gd name="T21" fmla="*/ 344 h 365"/>
                    <a:gd name="T22" fmla="*/ 88 w 100"/>
                    <a:gd name="T23" fmla="*/ 243 h 365"/>
                    <a:gd name="T24" fmla="*/ 66 w 100"/>
                    <a:gd name="T25" fmla="*/ 128 h 365"/>
                    <a:gd name="T26" fmla="*/ 65 w 100"/>
                    <a:gd name="T27" fmla="*/ 128 h 365"/>
                    <a:gd name="T28" fmla="*/ 66 w 100"/>
                    <a:gd name="T29" fmla="*/ 131 h 365"/>
                    <a:gd name="T30" fmla="*/ 66 w 100"/>
                    <a:gd name="T31" fmla="*/ 131 h 365"/>
                    <a:gd name="T32" fmla="*/ 68 w 100"/>
                    <a:gd name="T33" fmla="*/ 138 h 365"/>
                    <a:gd name="T34" fmla="*/ 87 w 100"/>
                    <a:gd name="T35" fmla="*/ 242 h 365"/>
                    <a:gd name="T36" fmla="*/ 88 w 100"/>
                    <a:gd name="T37" fmla="*/ 242 h 365"/>
                    <a:gd name="T38" fmla="*/ 67 w 100"/>
                    <a:gd name="T39" fmla="*/ 131 h 365"/>
                    <a:gd name="T40" fmla="*/ 67 w 100"/>
                    <a:gd name="T41" fmla="*/ 131 h 365"/>
                    <a:gd name="T42" fmla="*/ 67 w 100"/>
                    <a:gd name="T43" fmla="*/ 131 h 365"/>
                    <a:gd name="T44" fmla="*/ 66 w 100"/>
                    <a:gd name="T45" fmla="*/ 128 h 365"/>
                    <a:gd name="T46" fmla="*/ 1 w 100"/>
                    <a:gd name="T47" fmla="*/ 0 h 365"/>
                    <a:gd name="T48" fmla="*/ 0 w 100"/>
                    <a:gd name="T49" fmla="*/ 0 h 365"/>
                    <a:gd name="T50" fmla="*/ 21 w 100"/>
                    <a:gd name="T51" fmla="*/ 30 h 365"/>
                    <a:gd name="T52" fmla="*/ 22 w 100"/>
                    <a:gd name="T53" fmla="*/ 30 h 365"/>
                    <a:gd name="T54" fmla="*/ 1 w 100"/>
                    <a:gd name="T55" fmla="*/ 0 h 36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6" name="Freeform 77"/>
                <p:cNvSpPr>
                  <a:spLocks/>
                </p:cNvSpPr>
                <p:nvPr/>
              </p:nvSpPr>
              <p:spPr bwMode="auto">
                <a:xfrm>
                  <a:off x="-1614" y="1754"/>
                  <a:ext cx="5" cy="2"/>
                </a:xfrm>
                <a:custGeom>
                  <a:avLst/>
                  <a:gdLst>
                    <a:gd name="T0" fmla="*/ 1 w 2"/>
                    <a:gd name="T1" fmla="*/ 0 h 1"/>
                    <a:gd name="T2" fmla="*/ 0 w 2"/>
                    <a:gd name="T3" fmla="*/ 0 h 1"/>
                    <a:gd name="T4" fmla="*/ 1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7" name="Freeform 78"/>
                <p:cNvSpPr>
                  <a:spLocks/>
                </p:cNvSpPr>
                <p:nvPr/>
              </p:nvSpPr>
              <p:spPr bwMode="auto">
                <a:xfrm>
                  <a:off x="-1667" y="1682"/>
                  <a:ext cx="6" cy="2"/>
                </a:xfrm>
                <a:custGeom>
                  <a:avLst/>
                  <a:gdLst>
                    <a:gd name="T0" fmla="*/ 2 w 2"/>
                    <a:gd name="T1" fmla="*/ 0 h 1"/>
                    <a:gd name="T2" fmla="*/ 0 w 2"/>
                    <a:gd name="T3" fmla="*/ 0 h 1"/>
                    <a:gd name="T4" fmla="*/ 1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8" name="Freeform 79"/>
                <p:cNvSpPr>
                  <a:spLocks/>
                </p:cNvSpPr>
                <p:nvPr/>
              </p:nvSpPr>
              <p:spPr bwMode="auto">
                <a:xfrm>
                  <a:off x="-1429" y="2498"/>
                  <a:ext cx="2"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9" name="Freeform 80"/>
                <p:cNvSpPr>
                  <a:spLocks/>
                </p:cNvSpPr>
                <p:nvPr/>
              </p:nvSpPr>
              <p:spPr bwMode="auto">
                <a:xfrm>
                  <a:off x="-1458" y="2256"/>
                  <a:ext cx="3" cy="3"/>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0" name="Freeform 81"/>
                <p:cNvSpPr>
                  <a:spLocks/>
                </p:cNvSpPr>
                <p:nvPr/>
              </p:nvSpPr>
              <p:spPr bwMode="auto">
                <a:xfrm>
                  <a:off x="-1376" y="1987"/>
                  <a:ext cx="100" cy="270"/>
                </a:xfrm>
                <a:custGeom>
                  <a:avLst/>
                  <a:gdLst>
                    <a:gd name="T0" fmla="*/ 2 w 42"/>
                    <a:gd name="T1" fmla="*/ 0 h 114"/>
                    <a:gd name="T2" fmla="*/ 0 w 42"/>
                    <a:gd name="T3" fmla="*/ 0 h 114"/>
                    <a:gd name="T4" fmla="*/ 1 w 42"/>
                    <a:gd name="T5" fmla="*/ 1 h 114"/>
                    <a:gd name="T6" fmla="*/ 32 w 42"/>
                    <a:gd name="T7" fmla="*/ 84 h 114"/>
                    <a:gd name="T8" fmla="*/ 39 w 42"/>
                    <a:gd name="T9" fmla="*/ 109 h 114"/>
                    <a:gd name="T10" fmla="*/ 40 w 42"/>
                    <a:gd name="T11" fmla="*/ 114 h 114"/>
                    <a:gd name="T12" fmla="*/ 42 w 42"/>
                    <a:gd name="T13" fmla="*/ 114 h 114"/>
                    <a:gd name="T14" fmla="*/ 39 w 42"/>
                    <a:gd name="T15" fmla="*/ 101 h 114"/>
                    <a:gd name="T16" fmla="*/ 37 w 42"/>
                    <a:gd name="T17" fmla="*/ 101 h 114"/>
                    <a:gd name="T18" fmla="*/ 37 w 42"/>
                    <a:gd name="T19" fmla="*/ 100 h 114"/>
                    <a:gd name="T20" fmla="*/ 39 w 42"/>
                    <a:gd name="T21" fmla="*/ 100 h 114"/>
                    <a:gd name="T22" fmla="*/ 2 w 42"/>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1" name="Freeform 82"/>
                <p:cNvSpPr>
                  <a:spLocks/>
                </p:cNvSpPr>
                <p:nvPr/>
              </p:nvSpPr>
              <p:spPr bwMode="auto">
                <a:xfrm>
                  <a:off x="-1288"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2" name="Freeform 83"/>
                <p:cNvSpPr>
                  <a:spLocks noEditPoints="1"/>
                </p:cNvSpPr>
                <p:nvPr/>
              </p:nvSpPr>
              <p:spPr bwMode="auto">
                <a:xfrm>
                  <a:off x="-1281" y="2260"/>
                  <a:ext cx="232" cy="1016"/>
                </a:xfrm>
                <a:custGeom>
                  <a:avLst/>
                  <a:gdLst>
                    <a:gd name="T0" fmla="*/ 70 w 98"/>
                    <a:gd name="T1" fmla="*/ 343 h 429"/>
                    <a:gd name="T2" fmla="*/ 68 w 98"/>
                    <a:gd name="T3" fmla="*/ 343 h 429"/>
                    <a:gd name="T4" fmla="*/ 95 w 98"/>
                    <a:gd name="T5" fmla="*/ 429 h 429"/>
                    <a:gd name="T6" fmla="*/ 98 w 98"/>
                    <a:gd name="T7" fmla="*/ 429 h 429"/>
                    <a:gd name="T8" fmla="*/ 70 w 98"/>
                    <a:gd name="T9" fmla="*/ 343 h 429"/>
                    <a:gd name="T10" fmla="*/ 39 w 98"/>
                    <a:gd name="T11" fmla="*/ 255 h 429"/>
                    <a:gd name="T12" fmla="*/ 36 w 98"/>
                    <a:gd name="T13" fmla="*/ 255 h 429"/>
                    <a:gd name="T14" fmla="*/ 68 w 98"/>
                    <a:gd name="T15" fmla="*/ 342 h 429"/>
                    <a:gd name="T16" fmla="*/ 70 w 98"/>
                    <a:gd name="T17" fmla="*/ 342 h 429"/>
                    <a:gd name="T18" fmla="*/ 70 w 98"/>
                    <a:gd name="T19" fmla="*/ 342 h 429"/>
                    <a:gd name="T20" fmla="*/ 70 w 98"/>
                    <a:gd name="T21" fmla="*/ 342 h 429"/>
                    <a:gd name="T22" fmla="*/ 70 w 98"/>
                    <a:gd name="T23" fmla="*/ 342 h 429"/>
                    <a:gd name="T24" fmla="*/ 68 w 98"/>
                    <a:gd name="T25" fmla="*/ 337 h 429"/>
                    <a:gd name="T26" fmla="*/ 39 w 98"/>
                    <a:gd name="T27" fmla="*/ 255 h 429"/>
                    <a:gd name="T28" fmla="*/ 32 w 98"/>
                    <a:gd name="T29" fmla="*/ 233 h 429"/>
                    <a:gd name="T30" fmla="*/ 30 w 98"/>
                    <a:gd name="T31" fmla="*/ 233 h 429"/>
                    <a:gd name="T32" fmla="*/ 36 w 98"/>
                    <a:gd name="T33" fmla="*/ 254 h 429"/>
                    <a:gd name="T34" fmla="*/ 38 w 98"/>
                    <a:gd name="T35" fmla="*/ 254 h 429"/>
                    <a:gd name="T36" fmla="*/ 32 w 98"/>
                    <a:gd name="T37" fmla="*/ 233 h 429"/>
                    <a:gd name="T38" fmla="*/ 17 w 98"/>
                    <a:gd name="T39" fmla="*/ 102 h 429"/>
                    <a:gd name="T40" fmla="*/ 15 w 98"/>
                    <a:gd name="T41" fmla="*/ 102 h 429"/>
                    <a:gd name="T42" fmla="*/ 17 w 98"/>
                    <a:gd name="T43" fmla="*/ 117 h 429"/>
                    <a:gd name="T44" fmla="*/ 16 w 98"/>
                    <a:gd name="T45" fmla="*/ 137 h 429"/>
                    <a:gd name="T46" fmla="*/ 30 w 98"/>
                    <a:gd name="T47" fmla="*/ 232 h 429"/>
                    <a:gd name="T48" fmla="*/ 32 w 98"/>
                    <a:gd name="T49" fmla="*/ 232 h 429"/>
                    <a:gd name="T50" fmla="*/ 18 w 98"/>
                    <a:gd name="T51" fmla="*/ 137 h 429"/>
                    <a:gd name="T52" fmla="*/ 19 w 98"/>
                    <a:gd name="T53" fmla="*/ 117 h 429"/>
                    <a:gd name="T54" fmla="*/ 19 w 98"/>
                    <a:gd name="T55" fmla="*/ 117 h 429"/>
                    <a:gd name="T56" fmla="*/ 17 w 98"/>
                    <a:gd name="T57" fmla="*/ 102 h 429"/>
                    <a:gd name="T58" fmla="*/ 2 w 98"/>
                    <a:gd name="T59" fmla="*/ 0 h 429"/>
                    <a:gd name="T60" fmla="*/ 0 w 98"/>
                    <a:gd name="T61" fmla="*/ 0 h 429"/>
                    <a:gd name="T62" fmla="*/ 1 w 98"/>
                    <a:gd name="T63" fmla="*/ 1 h 429"/>
                    <a:gd name="T64" fmla="*/ 1 w 98"/>
                    <a:gd name="T65" fmla="*/ 3 h 429"/>
                    <a:gd name="T66" fmla="*/ 1 w 98"/>
                    <a:gd name="T67" fmla="*/ 3 h 429"/>
                    <a:gd name="T68" fmla="*/ 15 w 98"/>
                    <a:gd name="T69" fmla="*/ 101 h 429"/>
                    <a:gd name="T70" fmla="*/ 17 w 98"/>
                    <a:gd name="T71" fmla="*/ 101 h 429"/>
                    <a:gd name="T72" fmla="*/ 3 w 98"/>
                    <a:gd name="T73" fmla="*/ 3 h 429"/>
                    <a:gd name="T74" fmla="*/ 2 w 98"/>
                    <a:gd name="T75" fmla="*/ 0 h 4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3" name="Freeform 84"/>
                <p:cNvSpPr>
                  <a:spLocks/>
                </p:cNvSpPr>
                <p:nvPr/>
              </p:nvSpPr>
              <p:spPr bwMode="auto">
                <a:xfrm>
                  <a:off x="-1120" y="3070"/>
                  <a:ext cx="5" cy="2"/>
                </a:xfrm>
                <a:custGeom>
                  <a:avLst/>
                  <a:gdLst>
                    <a:gd name="T0" fmla="*/ 2 w 2"/>
                    <a:gd name="T1" fmla="*/ 0 h 1"/>
                    <a:gd name="T2" fmla="*/ 0 w 2"/>
                    <a:gd name="T3" fmla="*/ 0 h 1"/>
                    <a:gd name="T4" fmla="*/ 0 w 2"/>
                    <a:gd name="T5" fmla="*/ 0 h 1"/>
                    <a:gd name="T6" fmla="*/ 0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4" name="Freeform 85"/>
                <p:cNvSpPr>
                  <a:spLocks/>
                </p:cNvSpPr>
                <p:nvPr/>
              </p:nvSpPr>
              <p:spPr bwMode="auto">
                <a:xfrm>
                  <a:off x="-1196" y="2861"/>
                  <a:ext cx="8"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5" name="Freeform 86"/>
                <p:cNvSpPr>
                  <a:spLocks noEditPoints="1"/>
                </p:cNvSpPr>
                <p:nvPr/>
              </p:nvSpPr>
              <p:spPr bwMode="auto">
                <a:xfrm>
                  <a:off x="-1774" y="1524"/>
                  <a:ext cx="766" cy="1831"/>
                </a:xfrm>
                <a:custGeom>
                  <a:avLst/>
                  <a:gdLst>
                    <a:gd name="T0" fmla="*/ 306 w 323"/>
                    <a:gd name="T1" fmla="*/ 740 h 772"/>
                    <a:gd name="T2" fmla="*/ 304 w 323"/>
                    <a:gd name="T3" fmla="*/ 740 h 772"/>
                    <a:gd name="T4" fmla="*/ 321 w 323"/>
                    <a:gd name="T5" fmla="*/ 772 h 772"/>
                    <a:gd name="T6" fmla="*/ 323 w 323"/>
                    <a:gd name="T7" fmla="*/ 772 h 772"/>
                    <a:gd name="T8" fmla="*/ 306 w 323"/>
                    <a:gd name="T9" fmla="*/ 740 h 772"/>
                    <a:gd name="T10" fmla="*/ 111 w 323"/>
                    <a:gd name="T11" fmla="*/ 98 h 772"/>
                    <a:gd name="T12" fmla="*/ 108 w 323"/>
                    <a:gd name="T13" fmla="*/ 98 h 772"/>
                    <a:gd name="T14" fmla="*/ 167 w 323"/>
                    <a:gd name="T15" fmla="*/ 194 h 772"/>
                    <a:gd name="T16" fmla="*/ 170 w 323"/>
                    <a:gd name="T17" fmla="*/ 194 h 772"/>
                    <a:gd name="T18" fmla="*/ 111 w 323"/>
                    <a:gd name="T19" fmla="*/ 98 h 772"/>
                    <a:gd name="T20" fmla="*/ 1 w 323"/>
                    <a:gd name="T21" fmla="*/ 0 h 772"/>
                    <a:gd name="T22" fmla="*/ 0 w 323"/>
                    <a:gd name="T23" fmla="*/ 1 h 772"/>
                    <a:gd name="T24" fmla="*/ 107 w 323"/>
                    <a:gd name="T25" fmla="*/ 97 h 772"/>
                    <a:gd name="T26" fmla="*/ 110 w 323"/>
                    <a:gd name="T27" fmla="*/ 97 h 772"/>
                    <a:gd name="T28" fmla="*/ 84 w 323"/>
                    <a:gd name="T29" fmla="*/ 67 h 772"/>
                    <a:gd name="T30" fmla="*/ 84 w 323"/>
                    <a:gd name="T31" fmla="*/ 67 h 772"/>
                    <a:gd name="T32" fmla="*/ 84 w 323"/>
                    <a:gd name="T33" fmla="*/ 67 h 772"/>
                    <a:gd name="T34" fmla="*/ 1 w 323"/>
                    <a:gd name="T35" fmla="*/ 0 h 7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6" name="Freeform 87"/>
                <p:cNvSpPr>
                  <a:spLocks/>
                </p:cNvSpPr>
                <p:nvPr/>
              </p:nvSpPr>
              <p:spPr bwMode="auto">
                <a:xfrm>
                  <a:off x="-1520" y="1754"/>
                  <a:ext cx="9"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7" name="Rectangle 88"/>
                <p:cNvSpPr>
                  <a:spLocks noChangeArrowheads="1"/>
                </p:cNvSpPr>
                <p:nvPr/>
              </p:nvSpPr>
              <p:spPr bwMode="auto">
                <a:xfrm>
                  <a:off x="-1575" y="1683"/>
                  <a:ext cx="2"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Calibri" pitchFamily="34" charset="0"/>
                  </a:endParaRPr>
                </a:p>
              </p:txBody>
            </p:sp>
            <p:sp>
              <p:nvSpPr>
                <p:cNvPr id="228" name="Freeform 89"/>
                <p:cNvSpPr>
                  <a:spLocks/>
                </p:cNvSpPr>
                <p:nvPr/>
              </p:nvSpPr>
              <p:spPr bwMode="auto">
                <a:xfrm>
                  <a:off x="-1575" y="1683"/>
                  <a:ext cx="2" cy="2"/>
                </a:xfrm>
                <a:custGeom>
                  <a:avLst/>
                  <a:gdLst>
                    <a:gd name="T0" fmla="*/ 0 w 2"/>
                    <a:gd name="T1" fmla="*/ 0 h 2"/>
                    <a:gd name="T2" fmla="*/ 0 w 2"/>
                    <a:gd name="T3" fmla="*/ 0 h 2"/>
                    <a:gd name="T4" fmla="*/ 0 w 2"/>
                    <a:gd name="T5" fmla="*/ 0 h 2"/>
                    <a:gd name="T6" fmla="*/ 0 w 2"/>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2">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9" name="Freeform 90"/>
                <p:cNvSpPr>
                  <a:spLocks/>
                </p:cNvSpPr>
                <p:nvPr/>
              </p:nvSpPr>
              <p:spPr bwMode="auto">
                <a:xfrm>
                  <a:off x="-1210"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0" name="Freeform 91"/>
                <p:cNvSpPr>
                  <a:spLocks/>
                </p:cNvSpPr>
                <p:nvPr/>
              </p:nvSpPr>
              <p:spPr bwMode="auto">
                <a:xfrm>
                  <a:off x="-1056" y="3276"/>
                  <a:ext cx="8" cy="2"/>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1" name="Freeform 92"/>
                <p:cNvSpPr>
                  <a:spLocks/>
                </p:cNvSpPr>
                <p:nvPr/>
              </p:nvSpPr>
              <p:spPr bwMode="auto">
                <a:xfrm>
                  <a:off x="-1014" y="3357"/>
                  <a:ext cx="21" cy="31"/>
                </a:xfrm>
                <a:custGeom>
                  <a:avLst/>
                  <a:gdLst>
                    <a:gd name="T0" fmla="*/ 3 w 9"/>
                    <a:gd name="T1" fmla="*/ 0 h 13"/>
                    <a:gd name="T2" fmla="*/ 0 w 9"/>
                    <a:gd name="T3" fmla="*/ 0 h 13"/>
                    <a:gd name="T4" fmla="*/ 8 w 9"/>
                    <a:gd name="T5" fmla="*/ 13 h 13"/>
                    <a:gd name="T6" fmla="*/ 9 w 9"/>
                    <a:gd name="T7" fmla="*/ 12 h 13"/>
                    <a:gd name="T8" fmla="*/ 8 w 9"/>
                    <a:gd name="T9" fmla="*/ 9 h 13"/>
                    <a:gd name="T10" fmla="*/ 3 w 9"/>
                    <a:gd name="T11" fmla="*/ 0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2" name="Freeform 93"/>
                <p:cNvSpPr>
                  <a:spLocks/>
                </p:cNvSpPr>
                <p:nvPr/>
              </p:nvSpPr>
              <p:spPr bwMode="auto">
                <a:xfrm>
                  <a:off x="-1014" y="3355"/>
                  <a:ext cx="8" cy="2"/>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3" name="Freeform 94"/>
                <p:cNvSpPr>
                  <a:spLocks/>
                </p:cNvSpPr>
                <p:nvPr/>
              </p:nvSpPr>
              <p:spPr bwMode="auto">
                <a:xfrm>
                  <a:off x="-1246" y="2498"/>
                  <a:ext cx="5" cy="3"/>
                </a:xfrm>
                <a:custGeom>
                  <a:avLst/>
                  <a:gdLst>
                    <a:gd name="T0" fmla="*/ 5 w 5"/>
                    <a:gd name="T1" fmla="*/ 0 h 3"/>
                    <a:gd name="T2" fmla="*/ 0 w 5"/>
                    <a:gd name="T3" fmla="*/ 0 h 3"/>
                    <a:gd name="T4" fmla="*/ 0 w 5"/>
                    <a:gd name="T5" fmla="*/ 3 h 3"/>
                    <a:gd name="T6" fmla="*/ 5 w 5"/>
                    <a:gd name="T7" fmla="*/ 3 h 3"/>
                    <a:gd name="T8" fmla="*/ 5 w 5"/>
                    <a:gd name="T9" fmla="*/ 0 h 3"/>
                    <a:gd name="T10" fmla="*/ 5 w 5"/>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5" y="0"/>
                      </a:moveTo>
                      <a:lnTo>
                        <a:pt x="0" y="0"/>
                      </a:lnTo>
                      <a:lnTo>
                        <a:pt x="0" y="3"/>
                      </a:lnTo>
                      <a:lnTo>
                        <a:pt x="5" y="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4" name="Freeform 95"/>
                <p:cNvSpPr>
                  <a:spLocks/>
                </p:cNvSpPr>
                <p:nvPr/>
              </p:nvSpPr>
              <p:spPr bwMode="auto">
                <a:xfrm>
                  <a:off x="-1281"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5" name="Freeform 96"/>
                <p:cNvSpPr>
                  <a:spLocks noEditPoints="1"/>
                </p:cNvSpPr>
                <p:nvPr/>
              </p:nvSpPr>
              <p:spPr bwMode="auto">
                <a:xfrm>
                  <a:off x="-1636" y="1524"/>
                  <a:ext cx="819" cy="459"/>
                </a:xfrm>
                <a:custGeom>
                  <a:avLst/>
                  <a:gdLst>
                    <a:gd name="T0" fmla="*/ 243 w 346"/>
                    <a:gd name="T1" fmla="*/ 98 h 193"/>
                    <a:gd name="T2" fmla="*/ 241 w 346"/>
                    <a:gd name="T3" fmla="*/ 98 h 193"/>
                    <a:gd name="T4" fmla="*/ 345 w 346"/>
                    <a:gd name="T5" fmla="*/ 193 h 193"/>
                    <a:gd name="T6" fmla="*/ 346 w 346"/>
                    <a:gd name="T7" fmla="*/ 193 h 193"/>
                    <a:gd name="T8" fmla="*/ 243 w 346"/>
                    <a:gd name="T9" fmla="*/ 98 h 193"/>
                    <a:gd name="T10" fmla="*/ 186 w 346"/>
                    <a:gd name="T11" fmla="*/ 67 h 193"/>
                    <a:gd name="T12" fmla="*/ 184 w 346"/>
                    <a:gd name="T13" fmla="*/ 67 h 193"/>
                    <a:gd name="T14" fmla="*/ 239 w 346"/>
                    <a:gd name="T15" fmla="*/ 97 h 193"/>
                    <a:gd name="T16" fmla="*/ 241 w 346"/>
                    <a:gd name="T17" fmla="*/ 97 h 193"/>
                    <a:gd name="T18" fmla="*/ 186 w 346"/>
                    <a:gd name="T19" fmla="*/ 67 h 193"/>
                    <a:gd name="T20" fmla="*/ 0 w 346"/>
                    <a:gd name="T21" fmla="*/ 0 h 193"/>
                    <a:gd name="T22" fmla="*/ 0 w 346"/>
                    <a:gd name="T23" fmla="*/ 1 h 193"/>
                    <a:gd name="T24" fmla="*/ 11 w 346"/>
                    <a:gd name="T25" fmla="*/ 4 h 193"/>
                    <a:gd name="T26" fmla="*/ 182 w 346"/>
                    <a:gd name="T27" fmla="*/ 66 h 193"/>
                    <a:gd name="T28" fmla="*/ 185 w 346"/>
                    <a:gd name="T29" fmla="*/ 66 h 193"/>
                    <a:gd name="T30" fmla="*/ 0 w 346"/>
                    <a:gd name="T31" fmla="*/ 0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6" name="Freeform 97"/>
                <p:cNvSpPr>
                  <a:spLocks/>
                </p:cNvSpPr>
                <p:nvPr/>
              </p:nvSpPr>
              <p:spPr bwMode="auto">
                <a:xfrm>
                  <a:off x="-1070" y="1754"/>
                  <a:ext cx="9" cy="2"/>
                </a:xfrm>
                <a:custGeom>
                  <a:avLst/>
                  <a:gdLst>
                    <a:gd name="T0" fmla="*/ 2 w 4"/>
                    <a:gd name="T1" fmla="*/ 0 h 1"/>
                    <a:gd name="T2" fmla="*/ 0 w 4"/>
                    <a:gd name="T3" fmla="*/ 0 h 1"/>
                    <a:gd name="T4" fmla="*/ 2 w 4"/>
                    <a:gd name="T5" fmla="*/ 1 h 1"/>
                    <a:gd name="T6" fmla="*/ 4 w 4"/>
                    <a:gd name="T7" fmla="*/ 1 h 1"/>
                    <a:gd name="T8" fmla="*/ 2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7" name="Freeform 98"/>
                <p:cNvSpPr>
                  <a:spLocks/>
                </p:cNvSpPr>
                <p:nvPr/>
              </p:nvSpPr>
              <p:spPr bwMode="auto">
                <a:xfrm>
                  <a:off x="-1205" y="1682"/>
                  <a:ext cx="9" cy="2"/>
                </a:xfrm>
                <a:custGeom>
                  <a:avLst/>
                  <a:gdLst>
                    <a:gd name="T0" fmla="*/ 3 w 4"/>
                    <a:gd name="T1" fmla="*/ 0 h 1"/>
                    <a:gd name="T2" fmla="*/ 0 w 4"/>
                    <a:gd name="T3" fmla="*/ 0 h 1"/>
                    <a:gd name="T4" fmla="*/ 2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8" name="Freeform 99"/>
                <p:cNvSpPr>
                  <a:spLocks/>
                </p:cNvSpPr>
                <p:nvPr/>
              </p:nvSpPr>
              <p:spPr bwMode="auto">
                <a:xfrm>
                  <a:off x="-955" y="1987"/>
                  <a:ext cx="217" cy="270"/>
                </a:xfrm>
                <a:custGeom>
                  <a:avLst/>
                  <a:gdLst>
                    <a:gd name="T0" fmla="*/ 3 w 91"/>
                    <a:gd name="T1" fmla="*/ 0 h 114"/>
                    <a:gd name="T2" fmla="*/ 0 w 91"/>
                    <a:gd name="T3" fmla="*/ 0 h 114"/>
                    <a:gd name="T4" fmla="*/ 0 w 91"/>
                    <a:gd name="T5" fmla="*/ 0 h 114"/>
                    <a:gd name="T6" fmla="*/ 0 w 91"/>
                    <a:gd name="T7" fmla="*/ 0 h 114"/>
                    <a:gd name="T8" fmla="*/ 1 w 91"/>
                    <a:gd name="T9" fmla="*/ 0 h 114"/>
                    <a:gd name="T10" fmla="*/ 2 w 91"/>
                    <a:gd name="T11" fmla="*/ 1 h 114"/>
                    <a:gd name="T12" fmla="*/ 82 w 91"/>
                    <a:gd name="T13" fmla="*/ 100 h 114"/>
                    <a:gd name="T14" fmla="*/ 83 w 91"/>
                    <a:gd name="T15" fmla="*/ 100 h 114"/>
                    <a:gd name="T16" fmla="*/ 83 w 91"/>
                    <a:gd name="T17" fmla="*/ 101 h 114"/>
                    <a:gd name="T18" fmla="*/ 83 w 91"/>
                    <a:gd name="T19" fmla="*/ 101 h 114"/>
                    <a:gd name="T20" fmla="*/ 89 w 91"/>
                    <a:gd name="T21" fmla="*/ 114 h 114"/>
                    <a:gd name="T22" fmla="*/ 91 w 91"/>
                    <a:gd name="T23" fmla="*/ 114 h 114"/>
                    <a:gd name="T24" fmla="*/ 3 w 91"/>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9" name="Freeform 100"/>
                <p:cNvSpPr>
                  <a:spLocks/>
                </p:cNvSpPr>
                <p:nvPr/>
              </p:nvSpPr>
              <p:spPr bwMode="auto">
                <a:xfrm>
                  <a:off x="-761" y="2222"/>
                  <a:ext cx="3" cy="3"/>
                </a:xfrm>
                <a:custGeom>
                  <a:avLst/>
                  <a:gdLst>
                    <a:gd name="T0" fmla="*/ 1 w 1"/>
                    <a:gd name="T1" fmla="*/ 0 h 1"/>
                    <a:gd name="T2" fmla="*/ 0 w 1"/>
                    <a:gd name="T3" fmla="*/ 0 h 1"/>
                    <a:gd name="T4" fmla="*/ 1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0" name="Freeform 101"/>
                <p:cNvSpPr>
                  <a:spLocks noEditPoints="1"/>
                </p:cNvSpPr>
                <p:nvPr/>
              </p:nvSpPr>
              <p:spPr bwMode="auto">
                <a:xfrm>
                  <a:off x="-741" y="2260"/>
                  <a:ext cx="89" cy="1016"/>
                </a:xfrm>
                <a:custGeom>
                  <a:avLst/>
                  <a:gdLst>
                    <a:gd name="T0" fmla="*/ 26 w 38"/>
                    <a:gd name="T1" fmla="*/ 343 h 429"/>
                    <a:gd name="T2" fmla="*/ 24 w 38"/>
                    <a:gd name="T3" fmla="*/ 343 h 429"/>
                    <a:gd name="T4" fmla="*/ 24 w 38"/>
                    <a:gd name="T5" fmla="*/ 352 h 429"/>
                    <a:gd name="T6" fmla="*/ 20 w 38"/>
                    <a:gd name="T7" fmla="*/ 417 h 429"/>
                    <a:gd name="T8" fmla="*/ 19 w 38"/>
                    <a:gd name="T9" fmla="*/ 429 h 429"/>
                    <a:gd name="T10" fmla="*/ 21 w 38"/>
                    <a:gd name="T11" fmla="*/ 429 h 429"/>
                    <a:gd name="T12" fmla="*/ 24 w 38"/>
                    <a:gd name="T13" fmla="*/ 393 h 429"/>
                    <a:gd name="T14" fmla="*/ 26 w 38"/>
                    <a:gd name="T15" fmla="*/ 343 h 429"/>
                    <a:gd name="T16" fmla="*/ 38 w 38"/>
                    <a:gd name="T17" fmla="*/ 233 h 429"/>
                    <a:gd name="T18" fmla="*/ 36 w 38"/>
                    <a:gd name="T19" fmla="*/ 233 h 429"/>
                    <a:gd name="T20" fmla="*/ 24 w 38"/>
                    <a:gd name="T21" fmla="*/ 334 h 429"/>
                    <a:gd name="T22" fmla="*/ 24 w 38"/>
                    <a:gd name="T23" fmla="*/ 335 h 429"/>
                    <a:gd name="T24" fmla="*/ 24 w 38"/>
                    <a:gd name="T25" fmla="*/ 335 h 429"/>
                    <a:gd name="T26" fmla="*/ 24 w 38"/>
                    <a:gd name="T27" fmla="*/ 342 h 429"/>
                    <a:gd name="T28" fmla="*/ 26 w 38"/>
                    <a:gd name="T29" fmla="*/ 342 h 429"/>
                    <a:gd name="T30" fmla="*/ 26 w 38"/>
                    <a:gd name="T31" fmla="*/ 335 h 429"/>
                    <a:gd name="T32" fmla="*/ 37 w 38"/>
                    <a:gd name="T33" fmla="*/ 255 h 429"/>
                    <a:gd name="T34" fmla="*/ 35 w 38"/>
                    <a:gd name="T35" fmla="*/ 255 h 429"/>
                    <a:gd name="T36" fmla="*/ 35 w 38"/>
                    <a:gd name="T37" fmla="*/ 254 h 429"/>
                    <a:gd name="T38" fmla="*/ 37 w 38"/>
                    <a:gd name="T39" fmla="*/ 254 h 429"/>
                    <a:gd name="T40" fmla="*/ 38 w 38"/>
                    <a:gd name="T41" fmla="*/ 233 h 429"/>
                    <a:gd name="T42" fmla="*/ 35 w 38"/>
                    <a:gd name="T43" fmla="*/ 102 h 429"/>
                    <a:gd name="T44" fmla="*/ 33 w 38"/>
                    <a:gd name="T45" fmla="*/ 102 h 429"/>
                    <a:gd name="T46" fmla="*/ 35 w 38"/>
                    <a:gd name="T47" fmla="*/ 115 h 429"/>
                    <a:gd name="T48" fmla="*/ 35 w 38"/>
                    <a:gd name="T49" fmla="*/ 115 h 429"/>
                    <a:gd name="T50" fmla="*/ 35 w 38"/>
                    <a:gd name="T51" fmla="*/ 120 h 429"/>
                    <a:gd name="T52" fmla="*/ 37 w 38"/>
                    <a:gd name="T53" fmla="*/ 187 h 429"/>
                    <a:gd name="T54" fmla="*/ 36 w 38"/>
                    <a:gd name="T55" fmla="*/ 232 h 429"/>
                    <a:gd name="T56" fmla="*/ 38 w 38"/>
                    <a:gd name="T57" fmla="*/ 232 h 429"/>
                    <a:gd name="T58" fmla="*/ 38 w 38"/>
                    <a:gd name="T59" fmla="*/ 224 h 429"/>
                    <a:gd name="T60" fmla="*/ 38 w 38"/>
                    <a:gd name="T61" fmla="*/ 149 h 429"/>
                    <a:gd name="T62" fmla="*/ 37 w 38"/>
                    <a:gd name="T63" fmla="*/ 115 h 429"/>
                    <a:gd name="T64" fmla="*/ 37 w 38"/>
                    <a:gd name="T65" fmla="*/ 115 h 429"/>
                    <a:gd name="T66" fmla="*/ 37 w 38"/>
                    <a:gd name="T67" fmla="*/ 115 h 429"/>
                    <a:gd name="T68" fmla="*/ 35 w 38"/>
                    <a:gd name="T69" fmla="*/ 102 h 429"/>
                    <a:gd name="T70" fmla="*/ 2 w 38"/>
                    <a:gd name="T71" fmla="*/ 0 h 429"/>
                    <a:gd name="T72" fmla="*/ 0 w 38"/>
                    <a:gd name="T73" fmla="*/ 0 h 429"/>
                    <a:gd name="T74" fmla="*/ 33 w 38"/>
                    <a:gd name="T75" fmla="*/ 101 h 429"/>
                    <a:gd name="T76" fmla="*/ 35 w 38"/>
                    <a:gd name="T77" fmla="*/ 101 h 429"/>
                    <a:gd name="T78" fmla="*/ 2 w 38"/>
                    <a:gd name="T79" fmla="*/ 0 h 4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1" name="Freeform 102"/>
                <p:cNvSpPr>
                  <a:spLocks/>
                </p:cNvSpPr>
                <p:nvPr/>
              </p:nvSpPr>
              <p:spPr bwMode="auto">
                <a:xfrm>
                  <a:off x="-685" y="3070"/>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2" name="Freeform 103"/>
                <p:cNvSpPr>
                  <a:spLocks/>
                </p:cNvSpPr>
                <p:nvPr/>
              </p:nvSpPr>
              <p:spPr bwMode="auto">
                <a:xfrm>
                  <a:off x="-659" y="2861"/>
                  <a:ext cx="6"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3" name="Freeform 104"/>
                <p:cNvSpPr>
                  <a:spLocks noEditPoints="1"/>
                </p:cNvSpPr>
                <p:nvPr/>
              </p:nvSpPr>
              <p:spPr bwMode="auto">
                <a:xfrm>
                  <a:off x="-1681" y="1524"/>
                  <a:ext cx="990" cy="1876"/>
                </a:xfrm>
                <a:custGeom>
                  <a:avLst/>
                  <a:gdLst>
                    <a:gd name="T0" fmla="*/ 418 w 418"/>
                    <a:gd name="T1" fmla="*/ 740 h 791"/>
                    <a:gd name="T2" fmla="*/ 416 w 418"/>
                    <a:gd name="T3" fmla="*/ 740 h 791"/>
                    <a:gd name="T4" fmla="*/ 411 w 418"/>
                    <a:gd name="T5" fmla="*/ 772 h 791"/>
                    <a:gd name="T6" fmla="*/ 411 w 418"/>
                    <a:gd name="T7" fmla="*/ 772 h 791"/>
                    <a:gd name="T8" fmla="*/ 411 w 418"/>
                    <a:gd name="T9" fmla="*/ 773 h 791"/>
                    <a:gd name="T10" fmla="*/ 410 w 418"/>
                    <a:gd name="T11" fmla="*/ 773 h 791"/>
                    <a:gd name="T12" fmla="*/ 406 w 418"/>
                    <a:gd name="T13" fmla="*/ 790 h 791"/>
                    <a:gd name="T14" fmla="*/ 407 w 418"/>
                    <a:gd name="T15" fmla="*/ 791 h 791"/>
                    <a:gd name="T16" fmla="*/ 418 w 418"/>
                    <a:gd name="T17" fmla="*/ 740 h 791"/>
                    <a:gd name="T18" fmla="*/ 215 w 418"/>
                    <a:gd name="T19" fmla="*/ 98 h 791"/>
                    <a:gd name="T20" fmla="*/ 211 w 418"/>
                    <a:gd name="T21" fmla="*/ 98 h 791"/>
                    <a:gd name="T22" fmla="*/ 307 w 418"/>
                    <a:gd name="T23" fmla="*/ 194 h 791"/>
                    <a:gd name="T24" fmla="*/ 309 w 418"/>
                    <a:gd name="T25" fmla="*/ 194 h 791"/>
                    <a:gd name="T26" fmla="*/ 309 w 418"/>
                    <a:gd name="T27" fmla="*/ 194 h 791"/>
                    <a:gd name="T28" fmla="*/ 215 w 418"/>
                    <a:gd name="T29" fmla="*/ 98 h 791"/>
                    <a:gd name="T30" fmla="*/ 1 w 418"/>
                    <a:gd name="T31" fmla="*/ 0 h 791"/>
                    <a:gd name="T32" fmla="*/ 0 w 418"/>
                    <a:gd name="T33" fmla="*/ 2 h 791"/>
                    <a:gd name="T34" fmla="*/ 9 w 418"/>
                    <a:gd name="T35" fmla="*/ 4 h 791"/>
                    <a:gd name="T36" fmla="*/ 162 w 418"/>
                    <a:gd name="T37" fmla="*/ 66 h 791"/>
                    <a:gd name="T38" fmla="*/ 165 w 418"/>
                    <a:gd name="T39" fmla="*/ 66 h 791"/>
                    <a:gd name="T40" fmla="*/ 165 w 418"/>
                    <a:gd name="T41" fmla="*/ 67 h 791"/>
                    <a:gd name="T42" fmla="*/ 163 w 418"/>
                    <a:gd name="T43" fmla="*/ 67 h 791"/>
                    <a:gd name="T44" fmla="*/ 210 w 418"/>
                    <a:gd name="T45" fmla="*/ 97 h 791"/>
                    <a:gd name="T46" fmla="*/ 213 w 418"/>
                    <a:gd name="T47" fmla="*/ 97 h 791"/>
                    <a:gd name="T48" fmla="*/ 1 w 418"/>
                    <a:gd name="T49" fmla="*/ 0 h 7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4" name="Freeform 105"/>
                <p:cNvSpPr>
                  <a:spLocks/>
                </p:cNvSpPr>
                <p:nvPr/>
              </p:nvSpPr>
              <p:spPr bwMode="auto">
                <a:xfrm>
                  <a:off x="-1184" y="1754"/>
                  <a:ext cx="12" cy="2"/>
                </a:xfrm>
                <a:custGeom>
                  <a:avLst/>
                  <a:gdLst>
                    <a:gd name="T0" fmla="*/ 3 w 5"/>
                    <a:gd name="T1" fmla="*/ 0 h 1"/>
                    <a:gd name="T2" fmla="*/ 0 w 5"/>
                    <a:gd name="T3" fmla="*/ 0 h 1"/>
                    <a:gd name="T4" fmla="*/ 1 w 5"/>
                    <a:gd name="T5" fmla="*/ 1 h 1"/>
                    <a:gd name="T6" fmla="*/ 5 w 5"/>
                    <a:gd name="T7" fmla="*/ 1 h 1"/>
                    <a:gd name="T8" fmla="*/ 3 w 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5" name="Freeform 106"/>
                <p:cNvSpPr>
                  <a:spLocks/>
                </p:cNvSpPr>
                <p:nvPr/>
              </p:nvSpPr>
              <p:spPr bwMode="auto">
                <a:xfrm>
                  <a:off x="-1297" y="1682"/>
                  <a:ext cx="6" cy="2"/>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6" name="Freeform 107"/>
                <p:cNvSpPr>
                  <a:spLocks/>
                </p:cNvSpPr>
                <p:nvPr/>
              </p:nvSpPr>
              <p:spPr bwMode="auto">
                <a:xfrm>
                  <a:off x="-656"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7" name="Freeform 108"/>
                <p:cNvSpPr>
                  <a:spLocks/>
                </p:cNvSpPr>
                <p:nvPr/>
              </p:nvSpPr>
              <p:spPr bwMode="auto">
                <a:xfrm>
                  <a:off x="-697" y="3276"/>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8" name="Freeform 109"/>
                <p:cNvSpPr>
                  <a:spLocks/>
                </p:cNvSpPr>
                <p:nvPr/>
              </p:nvSpPr>
              <p:spPr bwMode="auto">
                <a:xfrm>
                  <a:off x="-711" y="3355"/>
                  <a:ext cx="3" cy="2"/>
                </a:xfrm>
                <a:custGeom>
                  <a:avLst/>
                  <a:gdLst>
                    <a:gd name="T0" fmla="*/ 1 w 1"/>
                    <a:gd name="T1" fmla="*/ 0 h 1"/>
                    <a:gd name="T2" fmla="*/ 1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9" name="Freeform 110"/>
                <p:cNvSpPr>
                  <a:spLocks/>
                </p:cNvSpPr>
                <p:nvPr/>
              </p:nvSpPr>
              <p:spPr bwMode="auto">
                <a:xfrm>
                  <a:off x="-664"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0" name="Freeform 111"/>
                <p:cNvSpPr>
                  <a:spLocks/>
                </p:cNvSpPr>
                <p:nvPr/>
              </p:nvSpPr>
              <p:spPr bwMode="auto">
                <a:xfrm>
                  <a:off x="-744" y="2256"/>
                  <a:ext cx="8" cy="3"/>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1" name="Freeform 112"/>
                <p:cNvSpPr>
                  <a:spLocks noEditPoints="1"/>
                </p:cNvSpPr>
                <p:nvPr/>
              </p:nvSpPr>
              <p:spPr bwMode="auto">
                <a:xfrm>
                  <a:off x="-1099" y="1987"/>
                  <a:ext cx="180" cy="270"/>
                </a:xfrm>
                <a:custGeom>
                  <a:avLst/>
                  <a:gdLst>
                    <a:gd name="T0" fmla="*/ 69 w 76"/>
                    <a:gd name="T1" fmla="*/ 101 h 114"/>
                    <a:gd name="T2" fmla="*/ 67 w 76"/>
                    <a:gd name="T3" fmla="*/ 101 h 114"/>
                    <a:gd name="T4" fmla="*/ 74 w 76"/>
                    <a:gd name="T5" fmla="*/ 114 h 114"/>
                    <a:gd name="T6" fmla="*/ 76 w 76"/>
                    <a:gd name="T7" fmla="*/ 114 h 114"/>
                    <a:gd name="T8" fmla="*/ 69 w 76"/>
                    <a:gd name="T9" fmla="*/ 101 h 114"/>
                    <a:gd name="T10" fmla="*/ 2 w 76"/>
                    <a:gd name="T11" fmla="*/ 0 h 114"/>
                    <a:gd name="T12" fmla="*/ 0 w 76"/>
                    <a:gd name="T13" fmla="*/ 0 h 114"/>
                    <a:gd name="T14" fmla="*/ 8 w 76"/>
                    <a:gd name="T15" fmla="*/ 11 h 114"/>
                    <a:gd name="T16" fmla="*/ 66 w 76"/>
                    <a:gd name="T17" fmla="*/ 100 h 114"/>
                    <a:gd name="T18" fmla="*/ 68 w 76"/>
                    <a:gd name="T19" fmla="*/ 100 h 114"/>
                    <a:gd name="T20" fmla="*/ 10 w 76"/>
                    <a:gd name="T21" fmla="*/ 10 h 114"/>
                    <a:gd name="T22" fmla="*/ 2 w 76"/>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2" name="Freeform 113"/>
                <p:cNvSpPr>
                  <a:spLocks/>
                </p:cNvSpPr>
                <p:nvPr/>
              </p:nvSpPr>
              <p:spPr bwMode="auto">
                <a:xfrm>
                  <a:off x="-943" y="2222"/>
                  <a:ext cx="8" cy="3"/>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3" name="Freeform 114"/>
                <p:cNvSpPr>
                  <a:spLocks noEditPoints="1"/>
                </p:cNvSpPr>
                <p:nvPr/>
              </p:nvSpPr>
              <p:spPr bwMode="auto">
                <a:xfrm>
                  <a:off x="-923" y="2260"/>
                  <a:ext cx="108" cy="1016"/>
                </a:xfrm>
                <a:custGeom>
                  <a:avLst/>
                  <a:gdLst>
                    <a:gd name="T0" fmla="*/ 39 w 46"/>
                    <a:gd name="T1" fmla="*/ 343 h 429"/>
                    <a:gd name="T2" fmla="*/ 37 w 46"/>
                    <a:gd name="T3" fmla="*/ 343 h 429"/>
                    <a:gd name="T4" fmla="*/ 44 w 46"/>
                    <a:gd name="T5" fmla="*/ 429 h 429"/>
                    <a:gd name="T6" fmla="*/ 46 w 46"/>
                    <a:gd name="T7" fmla="*/ 429 h 429"/>
                    <a:gd name="T8" fmla="*/ 39 w 46"/>
                    <a:gd name="T9" fmla="*/ 343 h 429"/>
                    <a:gd name="T10" fmla="*/ 36 w 46"/>
                    <a:gd name="T11" fmla="*/ 233 h 429"/>
                    <a:gd name="T12" fmla="*/ 34 w 46"/>
                    <a:gd name="T13" fmla="*/ 233 h 429"/>
                    <a:gd name="T14" fmla="*/ 37 w 46"/>
                    <a:gd name="T15" fmla="*/ 335 h 429"/>
                    <a:gd name="T16" fmla="*/ 37 w 46"/>
                    <a:gd name="T17" fmla="*/ 335 h 429"/>
                    <a:gd name="T18" fmla="*/ 37 w 46"/>
                    <a:gd name="T19" fmla="*/ 337 h 429"/>
                    <a:gd name="T20" fmla="*/ 37 w 46"/>
                    <a:gd name="T21" fmla="*/ 342 h 429"/>
                    <a:gd name="T22" fmla="*/ 39 w 46"/>
                    <a:gd name="T23" fmla="*/ 342 h 429"/>
                    <a:gd name="T24" fmla="*/ 39 w 46"/>
                    <a:gd name="T25" fmla="*/ 337 h 429"/>
                    <a:gd name="T26" fmla="*/ 39 w 46"/>
                    <a:gd name="T27" fmla="*/ 335 h 429"/>
                    <a:gd name="T28" fmla="*/ 39 w 46"/>
                    <a:gd name="T29" fmla="*/ 335 h 429"/>
                    <a:gd name="T30" fmla="*/ 39 w 46"/>
                    <a:gd name="T31" fmla="*/ 335 h 429"/>
                    <a:gd name="T32" fmla="*/ 36 w 46"/>
                    <a:gd name="T33" fmla="*/ 233 h 429"/>
                    <a:gd name="T34" fmla="*/ 30 w 46"/>
                    <a:gd name="T35" fmla="*/ 102 h 429"/>
                    <a:gd name="T36" fmla="*/ 28 w 46"/>
                    <a:gd name="T37" fmla="*/ 102 h 429"/>
                    <a:gd name="T38" fmla="*/ 30 w 46"/>
                    <a:gd name="T39" fmla="*/ 113 h 429"/>
                    <a:gd name="T40" fmla="*/ 34 w 46"/>
                    <a:gd name="T41" fmla="*/ 229 h 429"/>
                    <a:gd name="T42" fmla="*/ 34 w 46"/>
                    <a:gd name="T43" fmla="*/ 232 h 429"/>
                    <a:gd name="T44" fmla="*/ 36 w 46"/>
                    <a:gd name="T45" fmla="*/ 232 h 429"/>
                    <a:gd name="T46" fmla="*/ 32 w 46"/>
                    <a:gd name="T47" fmla="*/ 113 h 429"/>
                    <a:gd name="T48" fmla="*/ 30 w 46"/>
                    <a:gd name="T49" fmla="*/ 102 h 429"/>
                    <a:gd name="T50" fmla="*/ 3 w 46"/>
                    <a:gd name="T51" fmla="*/ 0 h 429"/>
                    <a:gd name="T52" fmla="*/ 0 w 46"/>
                    <a:gd name="T53" fmla="*/ 0 h 429"/>
                    <a:gd name="T54" fmla="*/ 2 w 46"/>
                    <a:gd name="T55" fmla="*/ 2 h 429"/>
                    <a:gd name="T56" fmla="*/ 28 w 46"/>
                    <a:gd name="T57" fmla="*/ 101 h 429"/>
                    <a:gd name="T58" fmla="*/ 30 w 46"/>
                    <a:gd name="T59" fmla="*/ 101 h 429"/>
                    <a:gd name="T60" fmla="*/ 4 w 46"/>
                    <a:gd name="T61" fmla="*/ 2 h 429"/>
                    <a:gd name="T62" fmla="*/ 3 w 46"/>
                    <a:gd name="T63" fmla="*/ 0 h 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4" name="Freeform 115"/>
                <p:cNvSpPr>
                  <a:spLocks/>
                </p:cNvSpPr>
                <p:nvPr/>
              </p:nvSpPr>
              <p:spPr bwMode="auto">
                <a:xfrm>
                  <a:off x="-835" y="3070"/>
                  <a:ext cx="3"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5" name="Freeform 116"/>
                <p:cNvSpPr>
                  <a:spLocks noEditPoints="1"/>
                </p:cNvSpPr>
                <p:nvPr/>
              </p:nvSpPr>
              <p:spPr bwMode="auto">
                <a:xfrm>
                  <a:off x="-1711" y="1524"/>
                  <a:ext cx="905" cy="1833"/>
                </a:xfrm>
                <a:custGeom>
                  <a:avLst/>
                  <a:gdLst>
                    <a:gd name="T0" fmla="*/ 379 w 383"/>
                    <a:gd name="T1" fmla="*/ 740 h 773"/>
                    <a:gd name="T2" fmla="*/ 377 w 383"/>
                    <a:gd name="T3" fmla="*/ 740 h 773"/>
                    <a:gd name="T4" fmla="*/ 381 w 383"/>
                    <a:gd name="T5" fmla="*/ 772 h 773"/>
                    <a:gd name="T6" fmla="*/ 383 w 383"/>
                    <a:gd name="T7" fmla="*/ 772 h 773"/>
                    <a:gd name="T8" fmla="*/ 383 w 383"/>
                    <a:gd name="T9" fmla="*/ 773 h 773"/>
                    <a:gd name="T10" fmla="*/ 383 w 383"/>
                    <a:gd name="T11" fmla="*/ 773 h 773"/>
                    <a:gd name="T12" fmla="*/ 382 w 383"/>
                    <a:gd name="T13" fmla="*/ 760 h 773"/>
                    <a:gd name="T14" fmla="*/ 379 w 383"/>
                    <a:gd name="T15" fmla="*/ 740 h 773"/>
                    <a:gd name="T16" fmla="*/ 179 w 383"/>
                    <a:gd name="T17" fmla="*/ 98 h 773"/>
                    <a:gd name="T18" fmla="*/ 176 w 383"/>
                    <a:gd name="T19" fmla="*/ 98 h 773"/>
                    <a:gd name="T20" fmla="*/ 189 w 383"/>
                    <a:gd name="T21" fmla="*/ 109 h 773"/>
                    <a:gd name="T22" fmla="*/ 258 w 383"/>
                    <a:gd name="T23" fmla="*/ 194 h 773"/>
                    <a:gd name="T24" fmla="*/ 261 w 383"/>
                    <a:gd name="T25" fmla="*/ 194 h 773"/>
                    <a:gd name="T26" fmla="*/ 190 w 383"/>
                    <a:gd name="T27" fmla="*/ 107 h 773"/>
                    <a:gd name="T28" fmla="*/ 179 w 383"/>
                    <a:gd name="T29" fmla="*/ 98 h 773"/>
                    <a:gd name="T30" fmla="*/ 1 w 383"/>
                    <a:gd name="T31" fmla="*/ 0 h 773"/>
                    <a:gd name="T32" fmla="*/ 0 w 383"/>
                    <a:gd name="T33" fmla="*/ 2 h 773"/>
                    <a:gd name="T34" fmla="*/ 175 w 383"/>
                    <a:gd name="T35" fmla="*/ 97 h 773"/>
                    <a:gd name="T36" fmla="*/ 178 w 383"/>
                    <a:gd name="T37" fmla="*/ 97 h 773"/>
                    <a:gd name="T38" fmla="*/ 1 w 383"/>
                    <a:gd name="T39" fmla="*/ 0 h 7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6" name="Freeform 117"/>
                <p:cNvSpPr>
                  <a:spLocks/>
                </p:cNvSpPr>
                <p:nvPr/>
              </p:nvSpPr>
              <p:spPr bwMode="auto">
                <a:xfrm>
                  <a:off x="-1297" y="1754"/>
                  <a:ext cx="9" cy="2"/>
                </a:xfrm>
                <a:custGeom>
                  <a:avLst/>
                  <a:gdLst>
                    <a:gd name="T0" fmla="*/ 3 w 4"/>
                    <a:gd name="T1" fmla="*/ 0 h 1"/>
                    <a:gd name="T2" fmla="*/ 0 w 4"/>
                    <a:gd name="T3" fmla="*/ 0 h 1"/>
                    <a:gd name="T4" fmla="*/ 1 w 4"/>
                    <a:gd name="T5" fmla="*/ 1 h 1"/>
                    <a:gd name="T6" fmla="*/ 4 w 4"/>
                    <a:gd name="T7" fmla="*/ 1 h 1"/>
                    <a:gd name="T8" fmla="*/ 3 w 4"/>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7" name="Freeform 118"/>
                <p:cNvSpPr>
                  <a:spLocks/>
                </p:cNvSpPr>
                <p:nvPr/>
              </p:nvSpPr>
              <p:spPr bwMode="auto">
                <a:xfrm>
                  <a:off x="-843"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8" name="Freeform 119"/>
                <p:cNvSpPr>
                  <a:spLocks/>
                </p:cNvSpPr>
                <p:nvPr/>
              </p:nvSpPr>
              <p:spPr bwMode="auto">
                <a:xfrm>
                  <a:off x="-820"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9" name="Freeform 120"/>
                <p:cNvSpPr>
                  <a:spLocks/>
                </p:cNvSpPr>
                <p:nvPr/>
              </p:nvSpPr>
              <p:spPr bwMode="auto">
                <a:xfrm>
                  <a:off x="-809" y="3357"/>
                  <a:ext cx="2" cy="0"/>
                </a:xfrm>
                <a:custGeom>
                  <a:avLst/>
                  <a:gdLst>
                    <a:gd name="T0" fmla="*/ 1 w 1"/>
                    <a:gd name="T1" fmla="*/ 0 w 1"/>
                    <a:gd name="T2" fmla="*/ 0 w 1"/>
                    <a:gd name="T3" fmla="*/ 1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0" name="Freeform 121"/>
                <p:cNvSpPr>
                  <a:spLocks/>
                </p:cNvSpPr>
                <p:nvPr/>
              </p:nvSpPr>
              <p:spPr bwMode="auto">
                <a:xfrm>
                  <a:off x="-809" y="3355"/>
                  <a:ext cx="3" cy="2"/>
                </a:xfrm>
                <a:custGeom>
                  <a:avLst/>
                  <a:gdLst>
                    <a:gd name="T0" fmla="*/ 2 w 2"/>
                    <a:gd name="T1" fmla="*/ 0 h 1"/>
                    <a:gd name="T2" fmla="*/ 0 w 2"/>
                    <a:gd name="T3" fmla="*/ 0 h 1"/>
                    <a:gd name="T4" fmla="*/ 0 w 2"/>
                    <a:gd name="T5" fmla="*/ 1 h 1"/>
                    <a:gd name="T6" fmla="*/ 1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1" name="Freeform 122"/>
                <p:cNvSpPr>
                  <a:spLocks/>
                </p:cNvSpPr>
                <p:nvPr/>
              </p:nvSpPr>
              <p:spPr bwMode="auto">
                <a:xfrm>
                  <a:off x="-858"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2" name="Freeform 123"/>
                <p:cNvSpPr>
                  <a:spLocks/>
                </p:cNvSpPr>
                <p:nvPr/>
              </p:nvSpPr>
              <p:spPr bwMode="auto">
                <a:xfrm>
                  <a:off x="-923" y="2256"/>
                  <a:ext cx="6" cy="3"/>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3" name="Freeform 124"/>
                <p:cNvSpPr>
                  <a:spLocks noEditPoints="1"/>
                </p:cNvSpPr>
                <p:nvPr/>
              </p:nvSpPr>
              <p:spPr bwMode="auto">
                <a:xfrm>
                  <a:off x="-2699" y="2452"/>
                  <a:ext cx="106" cy="824"/>
                </a:xfrm>
                <a:custGeom>
                  <a:avLst/>
                  <a:gdLst>
                    <a:gd name="T0" fmla="*/ 16 w 45"/>
                    <a:gd name="T1" fmla="*/ 262 h 348"/>
                    <a:gd name="T2" fmla="*/ 14 w 45"/>
                    <a:gd name="T3" fmla="*/ 262 h 348"/>
                    <a:gd name="T4" fmla="*/ 14 w 45"/>
                    <a:gd name="T5" fmla="*/ 266 h 348"/>
                    <a:gd name="T6" fmla="*/ 0 w 45"/>
                    <a:gd name="T7" fmla="*/ 348 h 348"/>
                    <a:gd name="T8" fmla="*/ 2 w 45"/>
                    <a:gd name="T9" fmla="*/ 348 h 348"/>
                    <a:gd name="T10" fmla="*/ 16 w 45"/>
                    <a:gd name="T11" fmla="*/ 262 h 348"/>
                    <a:gd name="T12" fmla="*/ 34 w 45"/>
                    <a:gd name="T13" fmla="*/ 152 h 348"/>
                    <a:gd name="T14" fmla="*/ 32 w 45"/>
                    <a:gd name="T15" fmla="*/ 152 h 348"/>
                    <a:gd name="T16" fmla="*/ 20 w 45"/>
                    <a:gd name="T17" fmla="*/ 239 h 348"/>
                    <a:gd name="T18" fmla="*/ 16 w 45"/>
                    <a:gd name="T19" fmla="*/ 256 h 348"/>
                    <a:gd name="T20" fmla="*/ 15 w 45"/>
                    <a:gd name="T21" fmla="*/ 260 h 348"/>
                    <a:gd name="T22" fmla="*/ 15 w 45"/>
                    <a:gd name="T23" fmla="*/ 260 h 348"/>
                    <a:gd name="T24" fmla="*/ 15 w 45"/>
                    <a:gd name="T25" fmla="*/ 261 h 348"/>
                    <a:gd name="T26" fmla="*/ 15 w 45"/>
                    <a:gd name="T27" fmla="*/ 261 h 348"/>
                    <a:gd name="T28" fmla="*/ 15 w 45"/>
                    <a:gd name="T29" fmla="*/ 261 h 348"/>
                    <a:gd name="T30" fmla="*/ 17 w 45"/>
                    <a:gd name="T31" fmla="*/ 261 h 348"/>
                    <a:gd name="T32" fmla="*/ 34 w 45"/>
                    <a:gd name="T33" fmla="*/ 152 h 348"/>
                    <a:gd name="T34" fmla="*/ 43 w 45"/>
                    <a:gd name="T35" fmla="*/ 21 h 348"/>
                    <a:gd name="T36" fmla="*/ 41 w 45"/>
                    <a:gd name="T37" fmla="*/ 21 h 348"/>
                    <a:gd name="T38" fmla="*/ 43 w 45"/>
                    <a:gd name="T39" fmla="*/ 52 h 348"/>
                    <a:gd name="T40" fmla="*/ 43 w 45"/>
                    <a:gd name="T41" fmla="*/ 55 h 348"/>
                    <a:gd name="T42" fmla="*/ 43 w 45"/>
                    <a:gd name="T43" fmla="*/ 55 h 348"/>
                    <a:gd name="T44" fmla="*/ 42 w 45"/>
                    <a:gd name="T45" fmla="*/ 66 h 348"/>
                    <a:gd name="T46" fmla="*/ 32 w 45"/>
                    <a:gd name="T47" fmla="*/ 151 h 348"/>
                    <a:gd name="T48" fmla="*/ 34 w 45"/>
                    <a:gd name="T49" fmla="*/ 151 h 348"/>
                    <a:gd name="T50" fmla="*/ 45 w 45"/>
                    <a:gd name="T51" fmla="*/ 55 h 348"/>
                    <a:gd name="T52" fmla="*/ 45 w 45"/>
                    <a:gd name="T53" fmla="*/ 55 h 348"/>
                    <a:gd name="T54" fmla="*/ 45 w 45"/>
                    <a:gd name="T55" fmla="*/ 52 h 348"/>
                    <a:gd name="T56" fmla="*/ 43 w 45"/>
                    <a:gd name="T57" fmla="*/ 21 h 348"/>
                    <a:gd name="T58" fmla="*/ 41 w 45"/>
                    <a:gd name="T59" fmla="*/ 0 h 348"/>
                    <a:gd name="T60" fmla="*/ 41 w 45"/>
                    <a:gd name="T61" fmla="*/ 1 h 348"/>
                    <a:gd name="T62" fmla="*/ 39 w 45"/>
                    <a:gd name="T63" fmla="*/ 1 h 348"/>
                    <a:gd name="T64" fmla="*/ 39 w 45"/>
                    <a:gd name="T65" fmla="*/ 1 h 348"/>
                    <a:gd name="T66" fmla="*/ 41 w 45"/>
                    <a:gd name="T67" fmla="*/ 20 h 348"/>
                    <a:gd name="T68" fmla="*/ 43 w 45"/>
                    <a:gd name="T69" fmla="*/ 20 h 348"/>
                    <a:gd name="T70" fmla="*/ 41 w 45"/>
                    <a:gd name="T71" fmla="*/ 0 h 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4" name="Freeform 125"/>
                <p:cNvSpPr>
                  <a:spLocks/>
                </p:cNvSpPr>
                <p:nvPr/>
              </p:nvSpPr>
              <p:spPr bwMode="auto">
                <a:xfrm>
                  <a:off x="-2667" y="3070"/>
                  <a:ext cx="8" cy="2"/>
                </a:xfrm>
                <a:custGeom>
                  <a:avLst/>
                  <a:gdLst>
                    <a:gd name="T0" fmla="*/ 3 w 3"/>
                    <a:gd name="T1" fmla="*/ 0 h 1"/>
                    <a:gd name="T2" fmla="*/ 1 w 3"/>
                    <a:gd name="T3" fmla="*/ 0 h 1"/>
                    <a:gd name="T4" fmla="*/ 1 w 3"/>
                    <a:gd name="T5" fmla="*/ 0 h 1"/>
                    <a:gd name="T6" fmla="*/ 0 w 3"/>
                    <a:gd name="T7" fmla="*/ 1 h 1"/>
                    <a:gd name="T8" fmla="*/ 2 w 3"/>
                    <a:gd name="T9" fmla="*/ 1 h 1"/>
                    <a:gd name="T10" fmla="*/ 3 w 3"/>
                    <a:gd name="T11" fmla="*/ 0 h 1"/>
                    <a:gd name="T12" fmla="*/ 3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5" name="Freeform 126"/>
                <p:cNvSpPr>
                  <a:spLocks/>
                </p:cNvSpPr>
                <p:nvPr/>
              </p:nvSpPr>
              <p:spPr bwMode="auto">
                <a:xfrm>
                  <a:off x="-2796" y="3278"/>
                  <a:ext cx="102" cy="259"/>
                </a:xfrm>
                <a:custGeom>
                  <a:avLst/>
                  <a:gdLst>
                    <a:gd name="T0" fmla="*/ 43 w 43"/>
                    <a:gd name="T1" fmla="*/ 0 h 109"/>
                    <a:gd name="T2" fmla="*/ 40 w 43"/>
                    <a:gd name="T3" fmla="*/ 0 h 109"/>
                    <a:gd name="T4" fmla="*/ 0 w 43"/>
                    <a:gd name="T5" fmla="*/ 108 h 109"/>
                    <a:gd name="T6" fmla="*/ 1 w 43"/>
                    <a:gd name="T7" fmla="*/ 109 h 109"/>
                    <a:gd name="T8" fmla="*/ 2 w 43"/>
                    <a:gd name="T9" fmla="*/ 109 h 109"/>
                    <a:gd name="T10" fmla="*/ 33 w 43"/>
                    <a:gd name="T11" fmla="*/ 33 h 109"/>
                    <a:gd name="T12" fmla="*/ 33 w 43"/>
                    <a:gd name="T13" fmla="*/ 32 h 109"/>
                    <a:gd name="T14" fmla="*/ 34 w 43"/>
                    <a:gd name="T15" fmla="*/ 32 h 109"/>
                    <a:gd name="T16" fmla="*/ 43 w 43"/>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6" name="Freeform 127"/>
                <p:cNvSpPr>
                  <a:spLocks/>
                </p:cNvSpPr>
                <p:nvPr/>
              </p:nvSpPr>
              <p:spPr bwMode="auto">
                <a:xfrm>
                  <a:off x="-2623" y="2810"/>
                  <a:ext cx="3" cy="2"/>
                </a:xfrm>
                <a:custGeom>
                  <a:avLst/>
                  <a:gdLst>
                    <a:gd name="T0" fmla="*/ 2 w 2"/>
                    <a:gd name="T1" fmla="*/ 0 h 1"/>
                    <a:gd name="T2" fmla="*/ 0 w 2"/>
                    <a:gd name="T3" fmla="*/ 0 h 1"/>
                    <a:gd name="T4" fmla="*/ 0 w 2"/>
                    <a:gd name="T5" fmla="*/ 0 h 1"/>
                    <a:gd name="T6" fmla="*/ 0 w 2"/>
                    <a:gd name="T7" fmla="*/ 0 h 1"/>
                    <a:gd name="T8" fmla="*/ 0 w 2"/>
                    <a:gd name="T9" fmla="*/ 0 h 1"/>
                    <a:gd name="T10" fmla="*/ 0 w 2"/>
                    <a:gd name="T11" fmla="*/ 1 h 1"/>
                    <a:gd name="T12" fmla="*/ 2 w 2"/>
                    <a:gd name="T13" fmla="*/ 1 h 1"/>
                    <a:gd name="T14" fmla="*/ 2 w 2"/>
                    <a:gd name="T15" fmla="*/ 1 h 1"/>
                    <a:gd name="T16" fmla="*/ 2 w 2"/>
                    <a:gd name="T17" fmla="*/ 1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7" name="Freeform 128"/>
                <p:cNvSpPr>
                  <a:spLocks/>
                </p:cNvSpPr>
                <p:nvPr/>
              </p:nvSpPr>
              <p:spPr bwMode="auto">
                <a:xfrm>
                  <a:off x="-2702" y="3276"/>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8" name="Freeform 129"/>
                <p:cNvSpPr>
                  <a:spLocks/>
                </p:cNvSpPr>
                <p:nvPr/>
              </p:nvSpPr>
              <p:spPr bwMode="auto">
                <a:xfrm>
                  <a:off x="-2718" y="3355"/>
                  <a:ext cx="2" cy="2"/>
                </a:xfrm>
                <a:custGeom>
                  <a:avLst/>
                  <a:gdLst>
                    <a:gd name="T0" fmla="*/ 1 w 1"/>
                    <a:gd name="T1" fmla="*/ 0 h 1"/>
                    <a:gd name="T2" fmla="*/ 0 w 1"/>
                    <a:gd name="T3" fmla="*/ 0 h 1"/>
                    <a:gd name="T4" fmla="*/ 0 w 1"/>
                    <a:gd name="T5" fmla="*/ 1 h 1"/>
                    <a:gd name="T6" fmla="*/ 1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9" name="Freeform 130"/>
                <p:cNvSpPr>
                  <a:spLocks/>
                </p:cNvSpPr>
                <p:nvPr/>
              </p:nvSpPr>
              <p:spPr bwMode="auto">
                <a:xfrm>
                  <a:off x="-2601"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0" name="Freeform 131"/>
                <p:cNvSpPr>
                  <a:spLocks noEditPoints="1"/>
                </p:cNvSpPr>
                <p:nvPr/>
              </p:nvSpPr>
              <p:spPr bwMode="auto">
                <a:xfrm>
                  <a:off x="-3769" y="1987"/>
                  <a:ext cx="118" cy="270"/>
                </a:xfrm>
                <a:custGeom>
                  <a:avLst/>
                  <a:gdLst>
                    <a:gd name="T0" fmla="*/ 6 w 50"/>
                    <a:gd name="T1" fmla="*/ 101 h 114"/>
                    <a:gd name="T2" fmla="*/ 4 w 50"/>
                    <a:gd name="T3" fmla="*/ 101 h 114"/>
                    <a:gd name="T4" fmla="*/ 0 w 50"/>
                    <a:gd name="T5" fmla="*/ 114 h 114"/>
                    <a:gd name="T6" fmla="*/ 3 w 50"/>
                    <a:gd name="T7" fmla="*/ 114 h 114"/>
                    <a:gd name="T8" fmla="*/ 6 w 50"/>
                    <a:gd name="T9" fmla="*/ 101 h 114"/>
                    <a:gd name="T10" fmla="*/ 50 w 50"/>
                    <a:gd name="T11" fmla="*/ 0 h 114"/>
                    <a:gd name="T12" fmla="*/ 48 w 50"/>
                    <a:gd name="T13" fmla="*/ 0 h 114"/>
                    <a:gd name="T14" fmla="*/ 4 w 50"/>
                    <a:gd name="T15" fmla="*/ 100 h 114"/>
                    <a:gd name="T16" fmla="*/ 6 w 50"/>
                    <a:gd name="T17" fmla="*/ 100 h 114"/>
                    <a:gd name="T18" fmla="*/ 21 w 50"/>
                    <a:gd name="T19" fmla="*/ 55 h 114"/>
                    <a:gd name="T20" fmla="*/ 41 w 50"/>
                    <a:gd name="T21" fmla="*/ 13 h 114"/>
                    <a:gd name="T22" fmla="*/ 48 w 50"/>
                    <a:gd name="T23" fmla="*/ 3 h 114"/>
                    <a:gd name="T24" fmla="*/ 50 w 50"/>
                    <a:gd name="T25" fmla="*/ 0 h 114"/>
                    <a:gd name="T26" fmla="*/ 50 w 50"/>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1" name="Freeform 132"/>
                <p:cNvSpPr>
                  <a:spLocks/>
                </p:cNvSpPr>
                <p:nvPr/>
              </p:nvSpPr>
              <p:spPr bwMode="auto">
                <a:xfrm>
                  <a:off x="-3760"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2" name="Freeform 133"/>
                <p:cNvSpPr>
                  <a:spLocks noEditPoints="1"/>
                </p:cNvSpPr>
                <p:nvPr/>
              </p:nvSpPr>
              <p:spPr bwMode="auto">
                <a:xfrm>
                  <a:off x="-3655" y="1522"/>
                  <a:ext cx="329" cy="462"/>
                </a:xfrm>
                <a:custGeom>
                  <a:avLst/>
                  <a:gdLst>
                    <a:gd name="T0" fmla="*/ 41 w 139"/>
                    <a:gd name="T1" fmla="*/ 99 h 195"/>
                    <a:gd name="T2" fmla="*/ 38 w 139"/>
                    <a:gd name="T3" fmla="*/ 99 h 195"/>
                    <a:gd name="T4" fmla="*/ 1 w 139"/>
                    <a:gd name="T5" fmla="*/ 194 h 195"/>
                    <a:gd name="T6" fmla="*/ 0 w 139"/>
                    <a:gd name="T7" fmla="*/ 195 h 195"/>
                    <a:gd name="T8" fmla="*/ 3 w 139"/>
                    <a:gd name="T9" fmla="*/ 195 h 195"/>
                    <a:gd name="T10" fmla="*/ 41 w 139"/>
                    <a:gd name="T11" fmla="*/ 99 h 195"/>
                    <a:gd name="T12" fmla="*/ 63 w 139"/>
                    <a:gd name="T13" fmla="*/ 68 h 195"/>
                    <a:gd name="T14" fmla="*/ 60 w 139"/>
                    <a:gd name="T15" fmla="*/ 68 h 195"/>
                    <a:gd name="T16" fmla="*/ 39 w 139"/>
                    <a:gd name="T17" fmla="*/ 98 h 195"/>
                    <a:gd name="T18" fmla="*/ 41 w 139"/>
                    <a:gd name="T19" fmla="*/ 98 h 195"/>
                    <a:gd name="T20" fmla="*/ 63 w 139"/>
                    <a:gd name="T21" fmla="*/ 68 h 195"/>
                    <a:gd name="T22" fmla="*/ 138 w 139"/>
                    <a:gd name="T23" fmla="*/ 0 h 195"/>
                    <a:gd name="T24" fmla="*/ 138 w 139"/>
                    <a:gd name="T25" fmla="*/ 0 h 195"/>
                    <a:gd name="T26" fmla="*/ 61 w 139"/>
                    <a:gd name="T27" fmla="*/ 67 h 195"/>
                    <a:gd name="T28" fmla="*/ 63 w 139"/>
                    <a:gd name="T29" fmla="*/ 67 h 195"/>
                    <a:gd name="T30" fmla="*/ 63 w 139"/>
                    <a:gd name="T31" fmla="*/ 68 h 195"/>
                    <a:gd name="T32" fmla="*/ 81 w 139"/>
                    <a:gd name="T33" fmla="*/ 48 h 195"/>
                    <a:gd name="T34" fmla="*/ 121 w 139"/>
                    <a:gd name="T35" fmla="*/ 13 h 195"/>
                    <a:gd name="T36" fmla="*/ 134 w 139"/>
                    <a:gd name="T37" fmla="*/ 5 h 195"/>
                    <a:gd name="T38" fmla="*/ 137 w 139"/>
                    <a:gd name="T39" fmla="*/ 3 h 195"/>
                    <a:gd name="T40" fmla="*/ 139 w 139"/>
                    <a:gd name="T41" fmla="*/ 2 h 195"/>
                    <a:gd name="T42" fmla="*/ 138 w 139"/>
                    <a:gd name="T43" fmla="*/ 0 h 1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3" name="Freeform 134"/>
                <p:cNvSpPr>
                  <a:spLocks/>
                </p:cNvSpPr>
                <p:nvPr/>
              </p:nvSpPr>
              <p:spPr bwMode="auto">
                <a:xfrm>
                  <a:off x="-3566" y="1754"/>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4" name="Freeform 135"/>
                <p:cNvSpPr>
                  <a:spLocks/>
                </p:cNvSpPr>
                <p:nvPr/>
              </p:nvSpPr>
              <p:spPr bwMode="auto">
                <a:xfrm>
                  <a:off x="-3513" y="1682"/>
                  <a:ext cx="6" cy="2"/>
                </a:xfrm>
                <a:custGeom>
                  <a:avLst/>
                  <a:gdLst>
                    <a:gd name="T0" fmla="*/ 3 w 3"/>
                    <a:gd name="T1" fmla="*/ 0 h 1"/>
                    <a:gd name="T2" fmla="*/ 1 w 3"/>
                    <a:gd name="T3" fmla="*/ 0 h 1"/>
                    <a:gd name="T4" fmla="*/ 0 w 3"/>
                    <a:gd name="T5" fmla="*/ 1 h 1"/>
                    <a:gd name="T6" fmla="*/ 3 w 3"/>
                    <a:gd name="T7" fmla="*/ 1 h 1"/>
                    <a:gd name="T8" fmla="*/ 3 w 3"/>
                    <a:gd name="T9" fmla="*/ 1 h 1"/>
                    <a:gd name="T10" fmla="*/ 3 w 3"/>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5" name="Freeform 136"/>
                <p:cNvSpPr>
                  <a:spLocks noEditPoints="1"/>
                </p:cNvSpPr>
                <p:nvPr/>
              </p:nvSpPr>
              <p:spPr bwMode="auto">
                <a:xfrm>
                  <a:off x="-3801" y="2260"/>
                  <a:ext cx="36" cy="1016"/>
                </a:xfrm>
                <a:custGeom>
                  <a:avLst/>
                  <a:gdLst>
                    <a:gd name="T0" fmla="*/ 4 w 15"/>
                    <a:gd name="T1" fmla="*/ 343 h 429"/>
                    <a:gd name="T2" fmla="*/ 2 w 15"/>
                    <a:gd name="T3" fmla="*/ 343 h 429"/>
                    <a:gd name="T4" fmla="*/ 2 w 15"/>
                    <a:gd name="T5" fmla="*/ 355 h 429"/>
                    <a:gd name="T6" fmla="*/ 3 w 15"/>
                    <a:gd name="T7" fmla="*/ 429 h 429"/>
                    <a:gd name="T8" fmla="*/ 5 w 15"/>
                    <a:gd name="T9" fmla="*/ 429 h 429"/>
                    <a:gd name="T10" fmla="*/ 4 w 15"/>
                    <a:gd name="T11" fmla="*/ 355 h 429"/>
                    <a:gd name="T12" fmla="*/ 4 w 15"/>
                    <a:gd name="T13" fmla="*/ 343 h 429"/>
                    <a:gd name="T14" fmla="*/ 3 w 15"/>
                    <a:gd name="T15" fmla="*/ 255 h 429"/>
                    <a:gd name="T16" fmla="*/ 1 w 15"/>
                    <a:gd name="T17" fmla="*/ 255 h 429"/>
                    <a:gd name="T18" fmla="*/ 2 w 15"/>
                    <a:gd name="T19" fmla="*/ 327 h 429"/>
                    <a:gd name="T20" fmla="*/ 2 w 15"/>
                    <a:gd name="T21" fmla="*/ 342 h 429"/>
                    <a:gd name="T22" fmla="*/ 4 w 15"/>
                    <a:gd name="T23" fmla="*/ 342 h 429"/>
                    <a:gd name="T24" fmla="*/ 4 w 15"/>
                    <a:gd name="T25" fmla="*/ 335 h 429"/>
                    <a:gd name="T26" fmla="*/ 4 w 15"/>
                    <a:gd name="T27" fmla="*/ 327 h 429"/>
                    <a:gd name="T28" fmla="*/ 4 w 15"/>
                    <a:gd name="T29" fmla="*/ 327 h 429"/>
                    <a:gd name="T30" fmla="*/ 3 w 15"/>
                    <a:gd name="T31" fmla="*/ 255 h 429"/>
                    <a:gd name="T32" fmla="*/ 3 w 15"/>
                    <a:gd name="T33" fmla="*/ 233 h 429"/>
                    <a:gd name="T34" fmla="*/ 1 w 15"/>
                    <a:gd name="T35" fmla="*/ 233 h 429"/>
                    <a:gd name="T36" fmla="*/ 1 w 15"/>
                    <a:gd name="T37" fmla="*/ 254 h 429"/>
                    <a:gd name="T38" fmla="*/ 3 w 15"/>
                    <a:gd name="T39" fmla="*/ 254 h 429"/>
                    <a:gd name="T40" fmla="*/ 3 w 15"/>
                    <a:gd name="T41" fmla="*/ 233 h 429"/>
                    <a:gd name="T42" fmla="*/ 2 w 15"/>
                    <a:gd name="T43" fmla="*/ 102 h 429"/>
                    <a:gd name="T44" fmla="*/ 0 w 15"/>
                    <a:gd name="T45" fmla="*/ 102 h 429"/>
                    <a:gd name="T46" fmla="*/ 0 w 15"/>
                    <a:gd name="T47" fmla="*/ 156 h 429"/>
                    <a:gd name="T48" fmla="*/ 1 w 15"/>
                    <a:gd name="T49" fmla="*/ 232 h 429"/>
                    <a:gd name="T50" fmla="*/ 3 w 15"/>
                    <a:gd name="T51" fmla="*/ 232 h 429"/>
                    <a:gd name="T52" fmla="*/ 2 w 15"/>
                    <a:gd name="T53" fmla="*/ 108 h 429"/>
                    <a:gd name="T54" fmla="*/ 2 w 15"/>
                    <a:gd name="T55" fmla="*/ 102 h 429"/>
                    <a:gd name="T56" fmla="*/ 15 w 15"/>
                    <a:gd name="T57" fmla="*/ 0 h 429"/>
                    <a:gd name="T58" fmla="*/ 13 w 15"/>
                    <a:gd name="T59" fmla="*/ 0 h 429"/>
                    <a:gd name="T60" fmla="*/ 0 w 15"/>
                    <a:gd name="T61" fmla="*/ 93 h 429"/>
                    <a:gd name="T62" fmla="*/ 0 w 15"/>
                    <a:gd name="T63" fmla="*/ 101 h 429"/>
                    <a:gd name="T64" fmla="*/ 2 w 15"/>
                    <a:gd name="T65" fmla="*/ 101 h 429"/>
                    <a:gd name="T66" fmla="*/ 15 w 15"/>
                    <a:gd name="T67" fmla="*/ 0 h 4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6" name="Freeform 137"/>
                <p:cNvSpPr>
                  <a:spLocks/>
                </p:cNvSpPr>
                <p:nvPr/>
              </p:nvSpPr>
              <p:spPr bwMode="auto">
                <a:xfrm>
                  <a:off x="-3795"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7" name="Freeform 138"/>
                <p:cNvSpPr>
                  <a:spLocks/>
                </p:cNvSpPr>
                <p:nvPr/>
              </p:nvSpPr>
              <p:spPr bwMode="auto">
                <a:xfrm>
                  <a:off x="-3798" y="2861"/>
                  <a:ext cx="5" cy="3"/>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8" name="Freeform 139"/>
                <p:cNvSpPr>
                  <a:spLocks/>
                </p:cNvSpPr>
                <p:nvPr/>
              </p:nvSpPr>
              <p:spPr bwMode="auto">
                <a:xfrm>
                  <a:off x="-3793" y="3278"/>
                  <a:ext cx="15" cy="245"/>
                </a:xfrm>
                <a:custGeom>
                  <a:avLst/>
                  <a:gdLst>
                    <a:gd name="T0" fmla="*/ 2 w 6"/>
                    <a:gd name="T1" fmla="*/ 0 h 103"/>
                    <a:gd name="T2" fmla="*/ 0 w 6"/>
                    <a:gd name="T3" fmla="*/ 0 h 103"/>
                    <a:gd name="T4" fmla="*/ 4 w 6"/>
                    <a:gd name="T5" fmla="*/ 103 h 103"/>
                    <a:gd name="T6" fmla="*/ 6 w 6"/>
                    <a:gd name="T7" fmla="*/ 102 h 103"/>
                    <a:gd name="T8" fmla="*/ 3 w 6"/>
                    <a:gd name="T9" fmla="*/ 31 h 103"/>
                    <a:gd name="T10" fmla="*/ 1 w 6"/>
                    <a:gd name="T11" fmla="*/ 31 h 103"/>
                    <a:gd name="T12" fmla="*/ 1 w 6"/>
                    <a:gd name="T13" fmla="*/ 31 h 103"/>
                    <a:gd name="T14" fmla="*/ 3 w 6"/>
                    <a:gd name="T15" fmla="*/ 31 h 103"/>
                    <a:gd name="T16" fmla="*/ 2 w 6"/>
                    <a:gd name="T17" fmla="*/ 0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9" name="Freeform 140"/>
                <p:cNvSpPr>
                  <a:spLocks/>
                </p:cNvSpPr>
                <p:nvPr/>
              </p:nvSpPr>
              <p:spPr bwMode="auto">
                <a:xfrm>
                  <a:off x="-3798" y="2810"/>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0" name="Freeform 141"/>
                <p:cNvSpPr>
                  <a:spLocks/>
                </p:cNvSpPr>
                <p:nvPr/>
              </p:nvSpPr>
              <p:spPr bwMode="auto">
                <a:xfrm>
                  <a:off x="-3793"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1" name="Freeform 142"/>
                <p:cNvSpPr>
                  <a:spLocks/>
                </p:cNvSpPr>
                <p:nvPr/>
              </p:nvSpPr>
              <p:spPr bwMode="auto">
                <a:xfrm>
                  <a:off x="-3790"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2" name="Freeform 143"/>
                <p:cNvSpPr>
                  <a:spLocks/>
                </p:cNvSpPr>
                <p:nvPr/>
              </p:nvSpPr>
              <p:spPr bwMode="auto">
                <a:xfrm>
                  <a:off x="-3801" y="2498"/>
                  <a:ext cx="6"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3" name="Freeform 144"/>
                <p:cNvSpPr>
                  <a:spLocks/>
                </p:cNvSpPr>
                <p:nvPr/>
              </p:nvSpPr>
              <p:spPr bwMode="auto">
                <a:xfrm>
                  <a:off x="-3769" y="2256"/>
                  <a:ext cx="6" cy="3"/>
                </a:xfrm>
                <a:custGeom>
                  <a:avLst/>
                  <a:gdLst>
                    <a:gd name="T0" fmla="*/ 3 w 3"/>
                    <a:gd name="T1" fmla="*/ 0 h 1"/>
                    <a:gd name="T2" fmla="*/ 0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4" name="Freeform 145"/>
                <p:cNvSpPr>
                  <a:spLocks noEditPoints="1"/>
                </p:cNvSpPr>
                <p:nvPr/>
              </p:nvSpPr>
              <p:spPr bwMode="auto">
                <a:xfrm>
                  <a:off x="-3669" y="1987"/>
                  <a:ext cx="168" cy="1289"/>
                </a:xfrm>
                <a:custGeom>
                  <a:avLst/>
                  <a:gdLst>
                    <a:gd name="T0" fmla="*/ 14 w 71"/>
                    <a:gd name="T1" fmla="*/ 458 h 544"/>
                    <a:gd name="T2" fmla="*/ 12 w 71"/>
                    <a:gd name="T3" fmla="*/ 458 h 544"/>
                    <a:gd name="T4" fmla="*/ 0 w 71"/>
                    <a:gd name="T5" fmla="*/ 544 h 544"/>
                    <a:gd name="T6" fmla="*/ 2 w 71"/>
                    <a:gd name="T7" fmla="*/ 544 h 544"/>
                    <a:gd name="T8" fmla="*/ 14 w 71"/>
                    <a:gd name="T9" fmla="*/ 458 h 544"/>
                    <a:gd name="T10" fmla="*/ 28 w 71"/>
                    <a:gd name="T11" fmla="*/ 348 h 544"/>
                    <a:gd name="T12" fmla="*/ 26 w 71"/>
                    <a:gd name="T13" fmla="*/ 348 h 544"/>
                    <a:gd name="T14" fmla="*/ 13 w 71"/>
                    <a:gd name="T15" fmla="*/ 442 h 544"/>
                    <a:gd name="T16" fmla="*/ 13 w 71"/>
                    <a:gd name="T17" fmla="*/ 442 h 544"/>
                    <a:gd name="T18" fmla="*/ 13 w 71"/>
                    <a:gd name="T19" fmla="*/ 442 h 544"/>
                    <a:gd name="T20" fmla="*/ 13 w 71"/>
                    <a:gd name="T21" fmla="*/ 446 h 544"/>
                    <a:gd name="T22" fmla="*/ 12 w 71"/>
                    <a:gd name="T23" fmla="*/ 457 h 544"/>
                    <a:gd name="T24" fmla="*/ 14 w 71"/>
                    <a:gd name="T25" fmla="*/ 457 h 544"/>
                    <a:gd name="T26" fmla="*/ 15 w 71"/>
                    <a:gd name="T27" fmla="*/ 443 h 544"/>
                    <a:gd name="T28" fmla="*/ 27 w 71"/>
                    <a:gd name="T29" fmla="*/ 370 h 544"/>
                    <a:gd name="T30" fmla="*/ 27 w 71"/>
                    <a:gd name="T31" fmla="*/ 370 h 544"/>
                    <a:gd name="T32" fmla="*/ 27 w 71"/>
                    <a:gd name="T33" fmla="*/ 369 h 544"/>
                    <a:gd name="T34" fmla="*/ 27 w 71"/>
                    <a:gd name="T35" fmla="*/ 369 h 544"/>
                    <a:gd name="T36" fmla="*/ 28 w 71"/>
                    <a:gd name="T37" fmla="*/ 348 h 544"/>
                    <a:gd name="T38" fmla="*/ 29 w 71"/>
                    <a:gd name="T39" fmla="*/ 217 h 544"/>
                    <a:gd name="T40" fmla="*/ 27 w 71"/>
                    <a:gd name="T41" fmla="*/ 217 h 544"/>
                    <a:gd name="T42" fmla="*/ 27 w 71"/>
                    <a:gd name="T43" fmla="*/ 220 h 544"/>
                    <a:gd name="T44" fmla="*/ 27 w 71"/>
                    <a:gd name="T45" fmla="*/ 223 h 544"/>
                    <a:gd name="T46" fmla="*/ 28 w 71"/>
                    <a:gd name="T47" fmla="*/ 258 h 544"/>
                    <a:gd name="T48" fmla="*/ 26 w 71"/>
                    <a:gd name="T49" fmla="*/ 347 h 544"/>
                    <a:gd name="T50" fmla="*/ 28 w 71"/>
                    <a:gd name="T51" fmla="*/ 347 h 544"/>
                    <a:gd name="T52" fmla="*/ 30 w 71"/>
                    <a:gd name="T53" fmla="*/ 258 h 544"/>
                    <a:gd name="T54" fmla="*/ 29 w 71"/>
                    <a:gd name="T55" fmla="*/ 223 h 544"/>
                    <a:gd name="T56" fmla="*/ 29 w 71"/>
                    <a:gd name="T57" fmla="*/ 220 h 544"/>
                    <a:gd name="T58" fmla="*/ 29 w 71"/>
                    <a:gd name="T59" fmla="*/ 217 h 544"/>
                    <a:gd name="T60" fmla="*/ 39 w 71"/>
                    <a:gd name="T61" fmla="*/ 115 h 544"/>
                    <a:gd name="T62" fmla="*/ 37 w 71"/>
                    <a:gd name="T63" fmla="*/ 115 h 544"/>
                    <a:gd name="T64" fmla="*/ 27 w 71"/>
                    <a:gd name="T65" fmla="*/ 216 h 544"/>
                    <a:gd name="T66" fmla="*/ 29 w 71"/>
                    <a:gd name="T67" fmla="*/ 216 h 544"/>
                    <a:gd name="T68" fmla="*/ 39 w 71"/>
                    <a:gd name="T69" fmla="*/ 115 h 544"/>
                    <a:gd name="T70" fmla="*/ 71 w 71"/>
                    <a:gd name="T71" fmla="*/ 0 h 544"/>
                    <a:gd name="T72" fmla="*/ 69 w 71"/>
                    <a:gd name="T73" fmla="*/ 0 h 544"/>
                    <a:gd name="T74" fmla="*/ 69 w 71"/>
                    <a:gd name="T75" fmla="*/ 0 h 544"/>
                    <a:gd name="T76" fmla="*/ 37 w 71"/>
                    <a:gd name="T77" fmla="*/ 114 h 544"/>
                    <a:gd name="T78" fmla="*/ 39 w 71"/>
                    <a:gd name="T79" fmla="*/ 114 h 544"/>
                    <a:gd name="T80" fmla="*/ 50 w 71"/>
                    <a:gd name="T81" fmla="*/ 63 h 544"/>
                    <a:gd name="T82" fmla="*/ 64 w 71"/>
                    <a:gd name="T83" fmla="*/ 17 h 544"/>
                    <a:gd name="T84" fmla="*/ 69 w 71"/>
                    <a:gd name="T85" fmla="*/ 5 h 544"/>
                    <a:gd name="T86" fmla="*/ 71 w 71"/>
                    <a:gd name="T87" fmla="*/ 1 h 544"/>
                    <a:gd name="T88" fmla="*/ 71 w 71"/>
                    <a:gd name="T89" fmla="*/ 1 h 544"/>
                    <a:gd name="T90" fmla="*/ 71 w 71"/>
                    <a:gd name="T91" fmla="*/ 1 h 544"/>
                    <a:gd name="T92" fmla="*/ 71 w 71"/>
                    <a:gd name="T93" fmla="*/ 0 h 5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5" name="Freeform 146"/>
                <p:cNvSpPr>
                  <a:spLocks/>
                </p:cNvSpPr>
                <p:nvPr/>
              </p:nvSpPr>
              <p:spPr bwMode="auto">
                <a:xfrm>
                  <a:off x="-3642" y="3070"/>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6" name="Freeform 147"/>
                <p:cNvSpPr>
                  <a:spLocks/>
                </p:cNvSpPr>
                <p:nvPr/>
              </p:nvSpPr>
              <p:spPr bwMode="auto">
                <a:xfrm>
                  <a:off x="-3607" y="2861"/>
                  <a:ext cx="2" cy="3"/>
                </a:xfrm>
                <a:custGeom>
                  <a:avLst/>
                  <a:gdLst>
                    <a:gd name="T0" fmla="*/ 0 w 2"/>
                    <a:gd name="T1" fmla="*/ 0 h 1"/>
                    <a:gd name="T2" fmla="*/ 0 w 2"/>
                    <a:gd name="T3" fmla="*/ 0 h 1"/>
                    <a:gd name="T4" fmla="*/ 0 w 2"/>
                    <a:gd name="T5" fmla="*/ 1 h 1"/>
                    <a:gd name="T6" fmla="*/ 0 w 2"/>
                    <a:gd name="T7" fmla="*/ 1 h 1"/>
                    <a:gd name="T8" fmla="*/ 0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 name="Freeform 148"/>
                <p:cNvSpPr>
                  <a:spLocks noEditPoints="1"/>
                </p:cNvSpPr>
                <p:nvPr/>
              </p:nvSpPr>
              <p:spPr bwMode="auto">
                <a:xfrm>
                  <a:off x="-3714" y="1522"/>
                  <a:ext cx="435" cy="1912"/>
                </a:xfrm>
                <a:custGeom>
                  <a:avLst/>
                  <a:gdLst>
                    <a:gd name="T0" fmla="*/ 13 w 184"/>
                    <a:gd name="T1" fmla="*/ 772 h 807"/>
                    <a:gd name="T2" fmla="*/ 11 w 184"/>
                    <a:gd name="T3" fmla="*/ 772 h 807"/>
                    <a:gd name="T4" fmla="*/ 0 w 184"/>
                    <a:gd name="T5" fmla="*/ 807 h 807"/>
                    <a:gd name="T6" fmla="*/ 1 w 184"/>
                    <a:gd name="T7" fmla="*/ 807 h 807"/>
                    <a:gd name="T8" fmla="*/ 13 w 184"/>
                    <a:gd name="T9" fmla="*/ 772 h 807"/>
                    <a:gd name="T10" fmla="*/ 20 w 184"/>
                    <a:gd name="T11" fmla="*/ 741 h 807"/>
                    <a:gd name="T12" fmla="*/ 18 w 184"/>
                    <a:gd name="T13" fmla="*/ 741 h 807"/>
                    <a:gd name="T14" fmla="*/ 11 w 184"/>
                    <a:gd name="T15" fmla="*/ 772 h 807"/>
                    <a:gd name="T16" fmla="*/ 13 w 184"/>
                    <a:gd name="T17" fmla="*/ 772 h 807"/>
                    <a:gd name="T18" fmla="*/ 20 w 184"/>
                    <a:gd name="T19" fmla="*/ 741 h 807"/>
                    <a:gd name="T20" fmla="*/ 119 w 184"/>
                    <a:gd name="T21" fmla="*/ 99 h 807"/>
                    <a:gd name="T22" fmla="*/ 116 w 184"/>
                    <a:gd name="T23" fmla="*/ 99 h 807"/>
                    <a:gd name="T24" fmla="*/ 88 w 184"/>
                    <a:gd name="T25" fmla="*/ 195 h 807"/>
                    <a:gd name="T26" fmla="*/ 90 w 184"/>
                    <a:gd name="T27" fmla="*/ 195 h 807"/>
                    <a:gd name="T28" fmla="*/ 119 w 184"/>
                    <a:gd name="T29" fmla="*/ 99 h 807"/>
                    <a:gd name="T30" fmla="*/ 183 w 184"/>
                    <a:gd name="T31" fmla="*/ 0 h 807"/>
                    <a:gd name="T32" fmla="*/ 182 w 184"/>
                    <a:gd name="T33" fmla="*/ 0 h 807"/>
                    <a:gd name="T34" fmla="*/ 117 w 184"/>
                    <a:gd name="T35" fmla="*/ 98 h 807"/>
                    <a:gd name="T36" fmla="*/ 119 w 184"/>
                    <a:gd name="T37" fmla="*/ 98 h 807"/>
                    <a:gd name="T38" fmla="*/ 149 w 184"/>
                    <a:gd name="T39" fmla="*/ 41 h 807"/>
                    <a:gd name="T40" fmla="*/ 173 w 184"/>
                    <a:gd name="T41" fmla="*/ 10 h 807"/>
                    <a:gd name="T42" fmla="*/ 181 w 184"/>
                    <a:gd name="T43" fmla="*/ 4 h 807"/>
                    <a:gd name="T44" fmla="*/ 183 w 184"/>
                    <a:gd name="T45" fmla="*/ 2 h 807"/>
                    <a:gd name="T46" fmla="*/ 184 w 184"/>
                    <a:gd name="T47" fmla="*/ 2 h 807"/>
                    <a:gd name="T48" fmla="*/ 183 w 184"/>
                    <a:gd name="T49" fmla="*/ 0 h 8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8" name="Freeform 149"/>
                <p:cNvSpPr>
                  <a:spLocks/>
                </p:cNvSpPr>
                <p:nvPr/>
              </p:nvSpPr>
              <p:spPr bwMode="auto">
                <a:xfrm>
                  <a:off x="-3440" y="1754"/>
                  <a:ext cx="6"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9" name="Freeform 150"/>
                <p:cNvSpPr>
                  <a:spLocks/>
                </p:cNvSpPr>
                <p:nvPr/>
              </p:nvSpPr>
              <p:spPr bwMode="auto">
                <a:xfrm>
                  <a:off x="-3608"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0" name="Freeform 151"/>
                <p:cNvSpPr>
                  <a:spLocks/>
                </p:cNvSpPr>
                <p:nvPr/>
              </p:nvSpPr>
              <p:spPr bwMode="auto">
                <a:xfrm>
                  <a:off x="-3672" y="3276"/>
                  <a:ext cx="6"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1" name="Freeform 152"/>
                <p:cNvSpPr>
                  <a:spLocks/>
                </p:cNvSpPr>
                <p:nvPr/>
              </p:nvSpPr>
              <p:spPr bwMode="auto">
                <a:xfrm>
                  <a:off x="-3689"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2" name="Freeform 153"/>
                <p:cNvSpPr>
                  <a:spLocks/>
                </p:cNvSpPr>
                <p:nvPr/>
              </p:nvSpPr>
              <p:spPr bwMode="auto">
                <a:xfrm>
                  <a:off x="-3607" y="2498"/>
                  <a:ext cx="6"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3" name="Freeform 154"/>
                <p:cNvSpPr>
                  <a:spLocks/>
                </p:cNvSpPr>
                <p:nvPr/>
              </p:nvSpPr>
              <p:spPr bwMode="auto">
                <a:xfrm>
                  <a:off x="-3583"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4" name="Freeform 155"/>
                <p:cNvSpPr>
                  <a:spLocks noEditPoints="1"/>
                </p:cNvSpPr>
                <p:nvPr/>
              </p:nvSpPr>
              <p:spPr bwMode="auto">
                <a:xfrm>
                  <a:off x="-3395" y="1987"/>
                  <a:ext cx="44" cy="270"/>
                </a:xfrm>
                <a:custGeom>
                  <a:avLst/>
                  <a:gdLst>
                    <a:gd name="T0" fmla="*/ 3 w 19"/>
                    <a:gd name="T1" fmla="*/ 101 h 114"/>
                    <a:gd name="T2" fmla="*/ 1 w 19"/>
                    <a:gd name="T3" fmla="*/ 101 h 114"/>
                    <a:gd name="T4" fmla="*/ 0 w 19"/>
                    <a:gd name="T5" fmla="*/ 114 h 114"/>
                    <a:gd name="T6" fmla="*/ 2 w 19"/>
                    <a:gd name="T7" fmla="*/ 114 h 114"/>
                    <a:gd name="T8" fmla="*/ 3 w 19"/>
                    <a:gd name="T9" fmla="*/ 101 h 114"/>
                    <a:gd name="T10" fmla="*/ 19 w 19"/>
                    <a:gd name="T11" fmla="*/ 0 h 114"/>
                    <a:gd name="T12" fmla="*/ 17 w 19"/>
                    <a:gd name="T13" fmla="*/ 0 h 114"/>
                    <a:gd name="T14" fmla="*/ 17 w 19"/>
                    <a:gd name="T15" fmla="*/ 2 h 114"/>
                    <a:gd name="T16" fmla="*/ 17 w 19"/>
                    <a:gd name="T17" fmla="*/ 2 h 114"/>
                    <a:gd name="T18" fmla="*/ 16 w 19"/>
                    <a:gd name="T19" fmla="*/ 10 h 114"/>
                    <a:gd name="T20" fmla="*/ 13 w 19"/>
                    <a:gd name="T21" fmla="*/ 25 h 114"/>
                    <a:gd name="T22" fmla="*/ 1 w 19"/>
                    <a:gd name="T23" fmla="*/ 100 h 114"/>
                    <a:gd name="T24" fmla="*/ 3 w 19"/>
                    <a:gd name="T25" fmla="*/ 100 h 114"/>
                    <a:gd name="T26" fmla="*/ 15 w 19"/>
                    <a:gd name="T27" fmla="*/ 25 h 114"/>
                    <a:gd name="T28" fmla="*/ 19 w 19"/>
                    <a:gd name="T29" fmla="*/ 2 h 114"/>
                    <a:gd name="T30" fmla="*/ 19 w 19"/>
                    <a:gd name="T31" fmla="*/ 2 h 114"/>
                    <a:gd name="T32" fmla="*/ 19 w 19"/>
                    <a:gd name="T33" fmla="*/ 2 h 114"/>
                    <a:gd name="T34" fmla="*/ 19 w 19"/>
                    <a:gd name="T35" fmla="*/ 0 h 1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5" name="Freeform 156"/>
                <p:cNvSpPr>
                  <a:spLocks/>
                </p:cNvSpPr>
                <p:nvPr/>
              </p:nvSpPr>
              <p:spPr bwMode="auto">
                <a:xfrm>
                  <a:off x="-3393"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6" name="Freeform 157"/>
                <p:cNvSpPr>
                  <a:spLocks noEditPoints="1"/>
                </p:cNvSpPr>
                <p:nvPr/>
              </p:nvSpPr>
              <p:spPr bwMode="auto">
                <a:xfrm>
                  <a:off x="-3355" y="1522"/>
                  <a:ext cx="118" cy="462"/>
                </a:xfrm>
                <a:custGeom>
                  <a:avLst/>
                  <a:gdLst>
                    <a:gd name="T0" fmla="*/ 12 w 50"/>
                    <a:gd name="T1" fmla="*/ 99 h 195"/>
                    <a:gd name="T2" fmla="*/ 9 w 50"/>
                    <a:gd name="T3" fmla="*/ 99 h 195"/>
                    <a:gd name="T4" fmla="*/ 0 w 50"/>
                    <a:gd name="T5" fmla="*/ 195 h 195"/>
                    <a:gd name="T6" fmla="*/ 2 w 50"/>
                    <a:gd name="T7" fmla="*/ 195 h 195"/>
                    <a:gd name="T8" fmla="*/ 12 w 50"/>
                    <a:gd name="T9" fmla="*/ 99 h 195"/>
                    <a:gd name="T10" fmla="*/ 19 w 50"/>
                    <a:gd name="T11" fmla="*/ 68 h 195"/>
                    <a:gd name="T12" fmla="*/ 17 w 50"/>
                    <a:gd name="T13" fmla="*/ 68 h 195"/>
                    <a:gd name="T14" fmla="*/ 10 w 50"/>
                    <a:gd name="T15" fmla="*/ 98 h 195"/>
                    <a:gd name="T16" fmla="*/ 12 w 50"/>
                    <a:gd name="T17" fmla="*/ 98 h 195"/>
                    <a:gd name="T18" fmla="*/ 19 w 50"/>
                    <a:gd name="T19" fmla="*/ 68 h 195"/>
                    <a:gd name="T20" fmla="*/ 48 w 50"/>
                    <a:gd name="T21" fmla="*/ 0 h 195"/>
                    <a:gd name="T22" fmla="*/ 48 w 50"/>
                    <a:gd name="T23" fmla="*/ 0 h 195"/>
                    <a:gd name="T24" fmla="*/ 17 w 50"/>
                    <a:gd name="T25" fmla="*/ 67 h 195"/>
                    <a:gd name="T26" fmla="*/ 19 w 50"/>
                    <a:gd name="T27" fmla="*/ 67 h 195"/>
                    <a:gd name="T28" fmla="*/ 26 w 50"/>
                    <a:gd name="T29" fmla="*/ 47 h 195"/>
                    <a:gd name="T30" fmla="*/ 42 w 50"/>
                    <a:gd name="T31" fmla="*/ 12 h 195"/>
                    <a:gd name="T32" fmla="*/ 48 w 50"/>
                    <a:gd name="T33" fmla="*/ 4 h 195"/>
                    <a:gd name="T34" fmla="*/ 49 w 50"/>
                    <a:gd name="T35" fmla="*/ 2 h 195"/>
                    <a:gd name="T36" fmla="*/ 50 w 50"/>
                    <a:gd name="T37" fmla="*/ 2 h 195"/>
                    <a:gd name="T38" fmla="*/ 48 w 50"/>
                    <a:gd name="T39" fmla="*/ 0 h 1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7" name="Freeform 158"/>
                <p:cNvSpPr>
                  <a:spLocks/>
                </p:cNvSpPr>
                <p:nvPr/>
              </p:nvSpPr>
              <p:spPr bwMode="auto">
                <a:xfrm>
                  <a:off x="-3334" y="1754"/>
                  <a:ext cx="8" cy="2"/>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8" name="Freeform 159"/>
                <p:cNvSpPr>
                  <a:spLocks/>
                </p:cNvSpPr>
                <p:nvPr/>
              </p:nvSpPr>
              <p:spPr bwMode="auto">
                <a:xfrm>
                  <a:off x="-3314" y="1682"/>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9" name="Freeform 160"/>
                <p:cNvSpPr>
                  <a:spLocks noEditPoints="1"/>
                </p:cNvSpPr>
                <p:nvPr/>
              </p:nvSpPr>
              <p:spPr bwMode="auto">
                <a:xfrm>
                  <a:off x="-3557" y="2260"/>
                  <a:ext cx="167" cy="1016"/>
                </a:xfrm>
                <a:custGeom>
                  <a:avLst/>
                  <a:gdLst>
                    <a:gd name="T0" fmla="*/ 28 w 70"/>
                    <a:gd name="T1" fmla="*/ 343 h 429"/>
                    <a:gd name="T2" fmla="*/ 26 w 70"/>
                    <a:gd name="T3" fmla="*/ 343 h 429"/>
                    <a:gd name="T4" fmla="*/ 0 w 70"/>
                    <a:gd name="T5" fmla="*/ 429 h 429"/>
                    <a:gd name="T6" fmla="*/ 2 w 70"/>
                    <a:gd name="T7" fmla="*/ 429 h 429"/>
                    <a:gd name="T8" fmla="*/ 28 w 70"/>
                    <a:gd name="T9" fmla="*/ 343 h 429"/>
                    <a:gd name="T10" fmla="*/ 54 w 70"/>
                    <a:gd name="T11" fmla="*/ 255 h 429"/>
                    <a:gd name="T12" fmla="*/ 52 w 70"/>
                    <a:gd name="T13" fmla="*/ 255 h 429"/>
                    <a:gd name="T14" fmla="*/ 48 w 70"/>
                    <a:gd name="T15" fmla="*/ 267 h 429"/>
                    <a:gd name="T16" fmla="*/ 35 w 70"/>
                    <a:gd name="T17" fmla="*/ 312 h 429"/>
                    <a:gd name="T18" fmla="*/ 30 w 70"/>
                    <a:gd name="T19" fmla="*/ 324 h 429"/>
                    <a:gd name="T20" fmla="*/ 29 w 70"/>
                    <a:gd name="T21" fmla="*/ 329 h 429"/>
                    <a:gd name="T22" fmla="*/ 29 w 70"/>
                    <a:gd name="T23" fmla="*/ 329 h 429"/>
                    <a:gd name="T24" fmla="*/ 29 w 70"/>
                    <a:gd name="T25" fmla="*/ 329 h 429"/>
                    <a:gd name="T26" fmla="*/ 26 w 70"/>
                    <a:gd name="T27" fmla="*/ 342 h 429"/>
                    <a:gd name="T28" fmla="*/ 28 w 70"/>
                    <a:gd name="T29" fmla="*/ 342 h 429"/>
                    <a:gd name="T30" fmla="*/ 31 w 70"/>
                    <a:gd name="T31" fmla="*/ 329 h 429"/>
                    <a:gd name="T32" fmla="*/ 31 w 70"/>
                    <a:gd name="T33" fmla="*/ 329 h 429"/>
                    <a:gd name="T34" fmla="*/ 54 w 70"/>
                    <a:gd name="T35" fmla="*/ 255 h 429"/>
                    <a:gd name="T36" fmla="*/ 59 w 70"/>
                    <a:gd name="T37" fmla="*/ 233 h 429"/>
                    <a:gd name="T38" fmla="*/ 57 w 70"/>
                    <a:gd name="T39" fmla="*/ 233 h 429"/>
                    <a:gd name="T40" fmla="*/ 52 w 70"/>
                    <a:gd name="T41" fmla="*/ 254 h 429"/>
                    <a:gd name="T42" fmla="*/ 54 w 70"/>
                    <a:gd name="T43" fmla="*/ 254 h 429"/>
                    <a:gd name="T44" fmla="*/ 59 w 70"/>
                    <a:gd name="T45" fmla="*/ 233 h 429"/>
                    <a:gd name="T46" fmla="*/ 68 w 70"/>
                    <a:gd name="T47" fmla="*/ 102 h 429"/>
                    <a:gd name="T48" fmla="*/ 66 w 70"/>
                    <a:gd name="T49" fmla="*/ 102 h 429"/>
                    <a:gd name="T50" fmla="*/ 67 w 70"/>
                    <a:gd name="T51" fmla="*/ 110 h 429"/>
                    <a:gd name="T52" fmla="*/ 68 w 70"/>
                    <a:gd name="T53" fmla="*/ 136 h 429"/>
                    <a:gd name="T54" fmla="*/ 57 w 70"/>
                    <a:gd name="T55" fmla="*/ 232 h 429"/>
                    <a:gd name="T56" fmla="*/ 59 w 70"/>
                    <a:gd name="T57" fmla="*/ 232 h 429"/>
                    <a:gd name="T58" fmla="*/ 70 w 70"/>
                    <a:gd name="T59" fmla="*/ 136 h 429"/>
                    <a:gd name="T60" fmla="*/ 69 w 70"/>
                    <a:gd name="T61" fmla="*/ 110 h 429"/>
                    <a:gd name="T62" fmla="*/ 68 w 70"/>
                    <a:gd name="T63" fmla="*/ 102 h 429"/>
                    <a:gd name="T64" fmla="*/ 70 w 70"/>
                    <a:gd name="T65" fmla="*/ 0 h 429"/>
                    <a:gd name="T66" fmla="*/ 68 w 70"/>
                    <a:gd name="T67" fmla="*/ 0 h 429"/>
                    <a:gd name="T68" fmla="*/ 65 w 70"/>
                    <a:gd name="T69" fmla="*/ 58 h 429"/>
                    <a:gd name="T70" fmla="*/ 66 w 70"/>
                    <a:gd name="T71" fmla="*/ 101 h 429"/>
                    <a:gd name="T72" fmla="*/ 68 w 70"/>
                    <a:gd name="T73" fmla="*/ 101 h 429"/>
                    <a:gd name="T74" fmla="*/ 67 w 70"/>
                    <a:gd name="T75" fmla="*/ 58 h 429"/>
                    <a:gd name="T76" fmla="*/ 70 w 70"/>
                    <a:gd name="T77" fmla="*/ 0 h 4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0" name="Freeform 161"/>
                <p:cNvSpPr>
                  <a:spLocks/>
                </p:cNvSpPr>
                <p:nvPr/>
              </p:nvSpPr>
              <p:spPr bwMode="auto">
                <a:xfrm>
                  <a:off x="-3495" y="307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1" name="Freeform 162"/>
                <p:cNvSpPr>
                  <a:spLocks/>
                </p:cNvSpPr>
                <p:nvPr/>
              </p:nvSpPr>
              <p:spPr bwMode="auto">
                <a:xfrm>
                  <a:off x="-3434" y="2861"/>
                  <a:ext cx="6"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2" name="Freeform 163"/>
                <p:cNvSpPr>
                  <a:spLocks noEditPoints="1"/>
                </p:cNvSpPr>
                <p:nvPr/>
              </p:nvSpPr>
              <p:spPr bwMode="auto">
                <a:xfrm>
                  <a:off x="-3630" y="3278"/>
                  <a:ext cx="76" cy="155"/>
                </a:xfrm>
                <a:custGeom>
                  <a:avLst/>
                  <a:gdLst>
                    <a:gd name="T0" fmla="*/ 19 w 32"/>
                    <a:gd name="T1" fmla="*/ 31 h 65"/>
                    <a:gd name="T2" fmla="*/ 17 w 32"/>
                    <a:gd name="T3" fmla="*/ 31 h 65"/>
                    <a:gd name="T4" fmla="*/ 7 w 32"/>
                    <a:gd name="T5" fmla="*/ 52 h 65"/>
                    <a:gd name="T6" fmla="*/ 2 w 32"/>
                    <a:gd name="T7" fmla="*/ 61 h 65"/>
                    <a:gd name="T8" fmla="*/ 0 w 32"/>
                    <a:gd name="T9" fmla="*/ 64 h 65"/>
                    <a:gd name="T10" fmla="*/ 2 w 32"/>
                    <a:gd name="T11" fmla="*/ 65 h 65"/>
                    <a:gd name="T12" fmla="*/ 19 w 32"/>
                    <a:gd name="T13" fmla="*/ 31 h 65"/>
                    <a:gd name="T14" fmla="*/ 32 w 32"/>
                    <a:gd name="T15" fmla="*/ 0 h 65"/>
                    <a:gd name="T16" fmla="*/ 30 w 32"/>
                    <a:gd name="T17" fmla="*/ 0 h 65"/>
                    <a:gd name="T18" fmla="*/ 23 w 32"/>
                    <a:gd name="T19" fmla="*/ 18 h 65"/>
                    <a:gd name="T20" fmla="*/ 17 w 32"/>
                    <a:gd name="T21" fmla="*/ 31 h 65"/>
                    <a:gd name="T22" fmla="*/ 19 w 32"/>
                    <a:gd name="T23" fmla="*/ 31 h 65"/>
                    <a:gd name="T24" fmla="*/ 32 w 32"/>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3" name="Freeform 164"/>
                <p:cNvSpPr>
                  <a:spLocks/>
                </p:cNvSpPr>
                <p:nvPr/>
              </p:nvSpPr>
              <p:spPr bwMode="auto">
                <a:xfrm>
                  <a:off x="-3422" y="2810"/>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4" name="Freeform 165"/>
                <p:cNvSpPr>
                  <a:spLocks/>
                </p:cNvSpPr>
                <p:nvPr/>
              </p:nvSpPr>
              <p:spPr bwMode="auto">
                <a:xfrm>
                  <a:off x="-3558" y="3276"/>
                  <a:ext cx="8" cy="2"/>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5" name="Freeform 166"/>
                <p:cNvSpPr>
                  <a:spLocks/>
                </p:cNvSpPr>
                <p:nvPr/>
              </p:nvSpPr>
              <p:spPr bwMode="auto">
                <a:xfrm>
                  <a:off x="-3589" y="3352"/>
                  <a:ext cx="5" cy="0"/>
                </a:xfrm>
                <a:custGeom>
                  <a:avLst/>
                  <a:gdLst>
                    <a:gd name="T0" fmla="*/ 2 w 2"/>
                    <a:gd name="T1" fmla="*/ 0 w 2"/>
                    <a:gd name="T2" fmla="*/ 0 w 2"/>
                    <a:gd name="T3" fmla="*/ 2 w 2"/>
                    <a:gd name="T4" fmla="*/ 2 w 2"/>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6" name="Freeform 167"/>
                <p:cNvSpPr>
                  <a:spLocks/>
                </p:cNvSpPr>
                <p:nvPr/>
              </p:nvSpPr>
              <p:spPr bwMode="auto">
                <a:xfrm>
                  <a:off x="-3401" y="2498"/>
                  <a:ext cx="6"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7" name="Freeform 168"/>
                <p:cNvSpPr>
                  <a:spLocks/>
                </p:cNvSpPr>
                <p:nvPr/>
              </p:nvSpPr>
              <p:spPr bwMode="auto">
                <a:xfrm>
                  <a:off x="-3395"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8" name="Freeform 169"/>
                <p:cNvSpPr>
                  <a:spLocks/>
                </p:cNvSpPr>
                <p:nvPr/>
              </p:nvSpPr>
              <p:spPr bwMode="auto">
                <a:xfrm>
                  <a:off x="-3200" y="1987"/>
                  <a:ext cx="3" cy="270"/>
                </a:xfrm>
                <a:custGeom>
                  <a:avLst/>
                  <a:gdLst>
                    <a:gd name="T0" fmla="*/ 3 w 3"/>
                    <a:gd name="T1" fmla="*/ 0 h 270"/>
                    <a:gd name="T2" fmla="*/ 0 w 3"/>
                    <a:gd name="T3" fmla="*/ 0 h 270"/>
                    <a:gd name="T4" fmla="*/ 0 w 3"/>
                    <a:gd name="T5" fmla="*/ 270 h 270"/>
                    <a:gd name="T6" fmla="*/ 3 w 3"/>
                    <a:gd name="T7" fmla="*/ 270 h 270"/>
                    <a:gd name="T8" fmla="*/ 3 w 3"/>
                    <a:gd name="T9" fmla="*/ 240 h 270"/>
                    <a:gd name="T10" fmla="*/ 0 w 3"/>
                    <a:gd name="T11" fmla="*/ 240 h 270"/>
                    <a:gd name="T12" fmla="*/ 0 w 3"/>
                    <a:gd name="T13" fmla="*/ 237 h 270"/>
                    <a:gd name="T14" fmla="*/ 3 w 3"/>
                    <a:gd name="T15" fmla="*/ 237 h 270"/>
                    <a:gd name="T16" fmla="*/ 3 w 3"/>
                    <a:gd name="T17" fmla="*/ 0 h 270"/>
                    <a:gd name="T18" fmla="*/ 3 w 3"/>
                    <a:gd name="T19" fmla="*/ 0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70">
                      <a:moveTo>
                        <a:pt x="3" y="0"/>
                      </a:moveTo>
                      <a:lnTo>
                        <a:pt x="0" y="0"/>
                      </a:lnTo>
                      <a:lnTo>
                        <a:pt x="0" y="270"/>
                      </a:lnTo>
                      <a:lnTo>
                        <a:pt x="3" y="270"/>
                      </a:lnTo>
                      <a:lnTo>
                        <a:pt x="3" y="240"/>
                      </a:lnTo>
                      <a:lnTo>
                        <a:pt x="0" y="240"/>
                      </a:lnTo>
                      <a:lnTo>
                        <a:pt x="0" y="237"/>
                      </a:lnTo>
                      <a:lnTo>
                        <a:pt x="3" y="237"/>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9" name="Freeform 170"/>
                <p:cNvSpPr>
                  <a:spLocks/>
                </p:cNvSpPr>
                <p:nvPr/>
              </p:nvSpPr>
              <p:spPr bwMode="auto">
                <a:xfrm>
                  <a:off x="-3200" y="2222"/>
                  <a:ext cx="3" cy="3"/>
                </a:xfrm>
                <a:custGeom>
                  <a:avLst/>
                  <a:gdLst>
                    <a:gd name="T0" fmla="*/ 3 w 3"/>
                    <a:gd name="T1" fmla="*/ 0 h 3"/>
                    <a:gd name="T2" fmla="*/ 0 w 3"/>
                    <a:gd name="T3" fmla="*/ 0 h 3"/>
                    <a:gd name="T4" fmla="*/ 0 w 3"/>
                    <a:gd name="T5" fmla="*/ 3 h 3"/>
                    <a:gd name="T6" fmla="*/ 3 w 3"/>
                    <a:gd name="T7" fmla="*/ 3 h 3"/>
                    <a:gd name="T8" fmla="*/ 3 w 3"/>
                    <a:gd name="T9" fmla="*/ 0 h 3"/>
                    <a:gd name="T10" fmla="*/ 3 w 3"/>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
                      <a:moveTo>
                        <a:pt x="3" y="0"/>
                      </a:moveTo>
                      <a:lnTo>
                        <a:pt x="0" y="0"/>
                      </a:lnTo>
                      <a:lnTo>
                        <a:pt x="0" y="3"/>
                      </a:lnTo>
                      <a:lnTo>
                        <a:pt x="3" y="3"/>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0" name="Freeform 171"/>
                <p:cNvSpPr>
                  <a:spLocks noEditPoints="1"/>
                </p:cNvSpPr>
                <p:nvPr/>
              </p:nvSpPr>
              <p:spPr bwMode="auto">
                <a:xfrm>
                  <a:off x="-3203" y="1524"/>
                  <a:ext cx="8" cy="998"/>
                </a:xfrm>
                <a:custGeom>
                  <a:avLst/>
                  <a:gdLst>
                    <a:gd name="T0" fmla="*/ 7 w 7"/>
                    <a:gd name="T1" fmla="*/ 977 h 998"/>
                    <a:gd name="T2" fmla="*/ 5 w 7"/>
                    <a:gd name="T3" fmla="*/ 977 h 998"/>
                    <a:gd name="T4" fmla="*/ 5 w 7"/>
                    <a:gd name="T5" fmla="*/ 998 h 998"/>
                    <a:gd name="T6" fmla="*/ 7 w 7"/>
                    <a:gd name="T7" fmla="*/ 998 h 998"/>
                    <a:gd name="T8" fmla="*/ 7 w 7"/>
                    <a:gd name="T9" fmla="*/ 977 h 998"/>
                    <a:gd name="T10" fmla="*/ 7 w 7"/>
                    <a:gd name="T11" fmla="*/ 977 h 998"/>
                    <a:gd name="T12" fmla="*/ 5 w 7"/>
                    <a:gd name="T13" fmla="*/ 735 h 998"/>
                    <a:gd name="T14" fmla="*/ 2 w 7"/>
                    <a:gd name="T15" fmla="*/ 735 h 998"/>
                    <a:gd name="T16" fmla="*/ 5 w 7"/>
                    <a:gd name="T17" fmla="*/ 974 h 998"/>
                    <a:gd name="T18" fmla="*/ 7 w 7"/>
                    <a:gd name="T19" fmla="*/ 974 h 998"/>
                    <a:gd name="T20" fmla="*/ 5 w 7"/>
                    <a:gd name="T21" fmla="*/ 735 h 998"/>
                    <a:gd name="T22" fmla="*/ 5 w 7"/>
                    <a:gd name="T23" fmla="*/ 735 h 998"/>
                    <a:gd name="T24" fmla="*/ 2 w 7"/>
                    <a:gd name="T25" fmla="*/ 232 h 998"/>
                    <a:gd name="T26" fmla="*/ 0 w 7"/>
                    <a:gd name="T27" fmla="*/ 232 h 998"/>
                    <a:gd name="T28" fmla="*/ 2 w 7"/>
                    <a:gd name="T29" fmla="*/ 460 h 998"/>
                    <a:gd name="T30" fmla="*/ 2 w 7"/>
                    <a:gd name="T31" fmla="*/ 460 h 998"/>
                    <a:gd name="T32" fmla="*/ 2 w 7"/>
                    <a:gd name="T33" fmla="*/ 232 h 998"/>
                    <a:gd name="T34" fmla="*/ 2 w 7"/>
                    <a:gd name="T35" fmla="*/ 232 h 998"/>
                    <a:gd name="T36" fmla="*/ 2 w 7"/>
                    <a:gd name="T37" fmla="*/ 0 h 998"/>
                    <a:gd name="T38" fmla="*/ 0 w 7"/>
                    <a:gd name="T39" fmla="*/ 0 h 998"/>
                    <a:gd name="T40" fmla="*/ 0 w 7"/>
                    <a:gd name="T41" fmla="*/ 230 h 998"/>
                    <a:gd name="T42" fmla="*/ 2 w 7"/>
                    <a:gd name="T43" fmla="*/ 230 h 998"/>
                    <a:gd name="T44" fmla="*/ 2 w 7"/>
                    <a:gd name="T45" fmla="*/ 0 h 998"/>
                    <a:gd name="T46" fmla="*/ 2 w 7"/>
                    <a:gd name="T47" fmla="*/ 0 h 9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 h="998">
                      <a:moveTo>
                        <a:pt x="7" y="977"/>
                      </a:moveTo>
                      <a:lnTo>
                        <a:pt x="5" y="977"/>
                      </a:lnTo>
                      <a:lnTo>
                        <a:pt x="5" y="998"/>
                      </a:lnTo>
                      <a:lnTo>
                        <a:pt x="7" y="998"/>
                      </a:lnTo>
                      <a:lnTo>
                        <a:pt x="7" y="977"/>
                      </a:lnTo>
                      <a:close/>
                      <a:moveTo>
                        <a:pt x="5" y="735"/>
                      </a:moveTo>
                      <a:lnTo>
                        <a:pt x="2" y="735"/>
                      </a:lnTo>
                      <a:lnTo>
                        <a:pt x="5" y="974"/>
                      </a:lnTo>
                      <a:lnTo>
                        <a:pt x="7" y="974"/>
                      </a:lnTo>
                      <a:lnTo>
                        <a:pt x="5" y="735"/>
                      </a:lnTo>
                      <a:close/>
                      <a:moveTo>
                        <a:pt x="2" y="232"/>
                      </a:moveTo>
                      <a:lnTo>
                        <a:pt x="0" y="232"/>
                      </a:lnTo>
                      <a:lnTo>
                        <a:pt x="2" y="460"/>
                      </a:lnTo>
                      <a:lnTo>
                        <a:pt x="2" y="232"/>
                      </a:lnTo>
                      <a:close/>
                      <a:moveTo>
                        <a:pt x="2" y="0"/>
                      </a:moveTo>
                      <a:lnTo>
                        <a:pt x="0" y="0"/>
                      </a:lnTo>
                      <a:lnTo>
                        <a:pt x="0" y="230"/>
                      </a:lnTo>
                      <a:lnTo>
                        <a:pt x="2" y="23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1" name="Freeform 172"/>
                <p:cNvSpPr>
                  <a:spLocks/>
                </p:cNvSpPr>
                <p:nvPr/>
              </p:nvSpPr>
              <p:spPr bwMode="auto">
                <a:xfrm>
                  <a:off x="-3203" y="1754"/>
                  <a:ext cx="3" cy="2"/>
                </a:xfrm>
                <a:custGeom>
                  <a:avLst/>
                  <a:gdLst>
                    <a:gd name="T0" fmla="*/ 2 w 2"/>
                    <a:gd name="T1" fmla="*/ 0 h 2"/>
                    <a:gd name="T2" fmla="*/ 0 w 2"/>
                    <a:gd name="T3" fmla="*/ 0 h 2"/>
                    <a:gd name="T4" fmla="*/ 0 w 2"/>
                    <a:gd name="T5" fmla="*/ 2 h 2"/>
                    <a:gd name="T6" fmla="*/ 2 w 2"/>
                    <a:gd name="T7" fmla="*/ 2 h 2"/>
                    <a:gd name="T8" fmla="*/ 2 w 2"/>
                    <a:gd name="T9" fmla="*/ 0 h 2"/>
                    <a:gd name="T10" fmla="*/ 2 w 2"/>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
                      <a:moveTo>
                        <a:pt x="2" y="0"/>
                      </a:moveTo>
                      <a:lnTo>
                        <a:pt x="0" y="0"/>
                      </a:lnTo>
                      <a:lnTo>
                        <a:pt x="0" y="2"/>
                      </a:lnTo>
                      <a:lnTo>
                        <a:pt x="2"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2" name="Freeform 173"/>
                <p:cNvSpPr>
                  <a:spLocks/>
                </p:cNvSpPr>
                <p:nvPr/>
              </p:nvSpPr>
              <p:spPr bwMode="auto">
                <a:xfrm>
                  <a:off x="-3197" y="2498"/>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3">
                      <a:moveTo>
                        <a:pt x="2" y="0"/>
                      </a:moveTo>
                      <a:lnTo>
                        <a:pt x="0" y="0"/>
                      </a:lnTo>
                      <a:lnTo>
                        <a:pt x="0" y="3"/>
                      </a:lnTo>
                      <a:lnTo>
                        <a:pt x="2" y="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3" name="Freeform 174"/>
                <p:cNvSpPr>
                  <a:spLocks/>
                </p:cNvSpPr>
                <p:nvPr/>
              </p:nvSpPr>
              <p:spPr bwMode="auto">
                <a:xfrm>
                  <a:off x="-3200" y="2256"/>
                  <a:ext cx="3" cy="3"/>
                </a:xfrm>
                <a:custGeom>
                  <a:avLst/>
                  <a:gdLst>
                    <a:gd name="T0" fmla="*/ 3 w 3"/>
                    <a:gd name="T1" fmla="*/ 0 h 3"/>
                    <a:gd name="T2" fmla="*/ 0 w 3"/>
                    <a:gd name="T3" fmla="*/ 0 h 3"/>
                    <a:gd name="T4" fmla="*/ 0 w 3"/>
                    <a:gd name="T5" fmla="*/ 3 h 3"/>
                    <a:gd name="T6" fmla="*/ 3 w 3"/>
                    <a:gd name="T7" fmla="*/ 3 h 3"/>
                    <a:gd name="T8" fmla="*/ 3 w 3"/>
                    <a:gd name="T9" fmla="*/ 0 h 3"/>
                    <a:gd name="T10" fmla="*/ 3 w 3"/>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3">
                      <a:moveTo>
                        <a:pt x="3" y="0"/>
                      </a:moveTo>
                      <a:lnTo>
                        <a:pt x="0" y="0"/>
                      </a:lnTo>
                      <a:lnTo>
                        <a:pt x="0" y="3"/>
                      </a:lnTo>
                      <a:lnTo>
                        <a:pt x="3" y="3"/>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4" name="Freeform 175"/>
                <p:cNvSpPr>
                  <a:spLocks noEditPoints="1"/>
                </p:cNvSpPr>
                <p:nvPr/>
              </p:nvSpPr>
              <p:spPr bwMode="auto">
                <a:xfrm>
                  <a:off x="-3161" y="1524"/>
                  <a:ext cx="152" cy="733"/>
                </a:xfrm>
                <a:custGeom>
                  <a:avLst/>
                  <a:gdLst>
                    <a:gd name="T0" fmla="*/ 50 w 64"/>
                    <a:gd name="T1" fmla="*/ 195 h 309"/>
                    <a:gd name="T2" fmla="*/ 48 w 64"/>
                    <a:gd name="T3" fmla="*/ 195 h 309"/>
                    <a:gd name="T4" fmla="*/ 62 w 64"/>
                    <a:gd name="T5" fmla="*/ 309 h 309"/>
                    <a:gd name="T6" fmla="*/ 64 w 64"/>
                    <a:gd name="T7" fmla="*/ 309 h 309"/>
                    <a:gd name="T8" fmla="*/ 50 w 64"/>
                    <a:gd name="T9" fmla="*/ 195 h 309"/>
                    <a:gd name="T10" fmla="*/ 29 w 64"/>
                    <a:gd name="T11" fmla="*/ 98 h 309"/>
                    <a:gd name="T12" fmla="*/ 27 w 64"/>
                    <a:gd name="T13" fmla="*/ 98 h 309"/>
                    <a:gd name="T14" fmla="*/ 48 w 64"/>
                    <a:gd name="T15" fmla="*/ 194 h 309"/>
                    <a:gd name="T16" fmla="*/ 50 w 64"/>
                    <a:gd name="T17" fmla="*/ 194 h 309"/>
                    <a:gd name="T18" fmla="*/ 29 w 64"/>
                    <a:gd name="T19" fmla="*/ 98 h 309"/>
                    <a:gd name="T20" fmla="*/ 2 w 64"/>
                    <a:gd name="T21" fmla="*/ 0 h 309"/>
                    <a:gd name="T22" fmla="*/ 0 w 64"/>
                    <a:gd name="T23" fmla="*/ 0 h 309"/>
                    <a:gd name="T24" fmla="*/ 2 w 64"/>
                    <a:gd name="T25" fmla="*/ 9 h 309"/>
                    <a:gd name="T26" fmla="*/ 19 w 64"/>
                    <a:gd name="T27" fmla="*/ 66 h 309"/>
                    <a:gd name="T28" fmla="*/ 21 w 64"/>
                    <a:gd name="T29" fmla="*/ 66 h 309"/>
                    <a:gd name="T30" fmla="*/ 21 w 64"/>
                    <a:gd name="T31" fmla="*/ 67 h 309"/>
                    <a:gd name="T32" fmla="*/ 19 w 64"/>
                    <a:gd name="T33" fmla="*/ 67 h 309"/>
                    <a:gd name="T34" fmla="*/ 27 w 64"/>
                    <a:gd name="T35" fmla="*/ 97 h 309"/>
                    <a:gd name="T36" fmla="*/ 29 w 64"/>
                    <a:gd name="T37" fmla="*/ 97 h 309"/>
                    <a:gd name="T38" fmla="*/ 2 w 64"/>
                    <a:gd name="T39" fmla="*/ 0 h 3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5" name="Freeform 176"/>
                <p:cNvSpPr>
                  <a:spLocks/>
                </p:cNvSpPr>
                <p:nvPr/>
              </p:nvSpPr>
              <p:spPr bwMode="auto">
                <a:xfrm>
                  <a:off x="-3097" y="1754"/>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6" name="Freeform 177"/>
                <p:cNvSpPr>
                  <a:spLocks/>
                </p:cNvSpPr>
                <p:nvPr/>
              </p:nvSpPr>
              <p:spPr bwMode="auto">
                <a:xfrm>
                  <a:off x="-3116" y="1682"/>
                  <a:ext cx="5" cy="2"/>
                </a:xfrm>
                <a:custGeom>
                  <a:avLst/>
                  <a:gdLst>
                    <a:gd name="T0" fmla="*/ 0 w 2"/>
                    <a:gd name="T1" fmla="*/ 0 h 1"/>
                    <a:gd name="T2" fmla="*/ 0 w 2"/>
                    <a:gd name="T3" fmla="*/ 1 h 1"/>
                    <a:gd name="T4" fmla="*/ 2 w 2"/>
                    <a:gd name="T5" fmla="*/ 1 h 1"/>
                    <a:gd name="T6" fmla="*/ 2 w 2"/>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7" name="Line 178"/>
                <p:cNvSpPr>
                  <a:spLocks noChangeShapeType="1"/>
                </p:cNvSpPr>
                <p:nvPr/>
              </p:nvSpPr>
              <p:spPr bwMode="auto">
                <a:xfrm>
                  <a:off x="-3111" y="1682"/>
                  <a:ext cx="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8" name="Line 179"/>
                <p:cNvSpPr>
                  <a:spLocks noChangeShapeType="1"/>
                </p:cNvSpPr>
                <p:nvPr/>
              </p:nvSpPr>
              <p:spPr bwMode="auto">
                <a:xfrm>
                  <a:off x="-3111" y="1682"/>
                  <a:ext cx="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9" name="Freeform 180"/>
                <p:cNvSpPr>
                  <a:spLocks noEditPoints="1"/>
                </p:cNvSpPr>
                <p:nvPr/>
              </p:nvSpPr>
              <p:spPr bwMode="auto">
                <a:xfrm>
                  <a:off x="-3014" y="2260"/>
                  <a:ext cx="92" cy="1016"/>
                </a:xfrm>
                <a:custGeom>
                  <a:avLst/>
                  <a:gdLst>
                    <a:gd name="T0" fmla="*/ 26 w 39"/>
                    <a:gd name="T1" fmla="*/ 343 h 429"/>
                    <a:gd name="T2" fmla="*/ 24 w 39"/>
                    <a:gd name="T3" fmla="*/ 343 h 429"/>
                    <a:gd name="T4" fmla="*/ 37 w 39"/>
                    <a:gd name="T5" fmla="*/ 429 h 429"/>
                    <a:gd name="T6" fmla="*/ 39 w 39"/>
                    <a:gd name="T7" fmla="*/ 429 h 429"/>
                    <a:gd name="T8" fmla="*/ 30 w 39"/>
                    <a:gd name="T9" fmla="*/ 378 h 429"/>
                    <a:gd name="T10" fmla="*/ 26 w 39"/>
                    <a:gd name="T11" fmla="*/ 345 h 429"/>
                    <a:gd name="T12" fmla="*/ 26 w 39"/>
                    <a:gd name="T13" fmla="*/ 343 h 429"/>
                    <a:gd name="T14" fmla="*/ 13 w 39"/>
                    <a:gd name="T15" fmla="*/ 255 h 429"/>
                    <a:gd name="T16" fmla="*/ 11 w 39"/>
                    <a:gd name="T17" fmla="*/ 255 h 429"/>
                    <a:gd name="T18" fmla="*/ 23 w 39"/>
                    <a:gd name="T19" fmla="*/ 333 h 429"/>
                    <a:gd name="T20" fmla="*/ 23 w 39"/>
                    <a:gd name="T21" fmla="*/ 333 h 429"/>
                    <a:gd name="T22" fmla="*/ 24 w 39"/>
                    <a:gd name="T23" fmla="*/ 342 h 429"/>
                    <a:gd name="T24" fmla="*/ 26 w 39"/>
                    <a:gd name="T25" fmla="*/ 342 h 429"/>
                    <a:gd name="T26" fmla="*/ 25 w 39"/>
                    <a:gd name="T27" fmla="*/ 333 h 429"/>
                    <a:gd name="T28" fmla="*/ 25 w 39"/>
                    <a:gd name="T29" fmla="*/ 333 h 429"/>
                    <a:gd name="T30" fmla="*/ 25 w 39"/>
                    <a:gd name="T31" fmla="*/ 333 h 429"/>
                    <a:gd name="T32" fmla="*/ 13 w 39"/>
                    <a:gd name="T33" fmla="*/ 255 h 429"/>
                    <a:gd name="T34" fmla="*/ 10 w 39"/>
                    <a:gd name="T35" fmla="*/ 233 h 429"/>
                    <a:gd name="T36" fmla="*/ 8 w 39"/>
                    <a:gd name="T37" fmla="*/ 233 h 429"/>
                    <a:gd name="T38" fmla="*/ 11 w 39"/>
                    <a:gd name="T39" fmla="*/ 254 h 429"/>
                    <a:gd name="T40" fmla="*/ 13 w 39"/>
                    <a:gd name="T41" fmla="*/ 254 h 429"/>
                    <a:gd name="T42" fmla="*/ 10 w 39"/>
                    <a:gd name="T43" fmla="*/ 233 h 429"/>
                    <a:gd name="T44" fmla="*/ 4 w 39"/>
                    <a:gd name="T45" fmla="*/ 102 h 429"/>
                    <a:gd name="T46" fmla="*/ 2 w 39"/>
                    <a:gd name="T47" fmla="*/ 102 h 429"/>
                    <a:gd name="T48" fmla="*/ 2 w 39"/>
                    <a:gd name="T49" fmla="*/ 113 h 429"/>
                    <a:gd name="T50" fmla="*/ 2 w 39"/>
                    <a:gd name="T51" fmla="*/ 132 h 429"/>
                    <a:gd name="T52" fmla="*/ 8 w 39"/>
                    <a:gd name="T53" fmla="*/ 232 h 429"/>
                    <a:gd name="T54" fmla="*/ 10 w 39"/>
                    <a:gd name="T55" fmla="*/ 232 h 429"/>
                    <a:gd name="T56" fmla="*/ 4 w 39"/>
                    <a:gd name="T57" fmla="*/ 132 h 429"/>
                    <a:gd name="T58" fmla="*/ 4 w 39"/>
                    <a:gd name="T59" fmla="*/ 118 h 429"/>
                    <a:gd name="T60" fmla="*/ 4 w 39"/>
                    <a:gd name="T61" fmla="*/ 113 h 429"/>
                    <a:gd name="T62" fmla="*/ 4 w 39"/>
                    <a:gd name="T63" fmla="*/ 113 h 429"/>
                    <a:gd name="T64" fmla="*/ 4 w 39"/>
                    <a:gd name="T65" fmla="*/ 113 h 429"/>
                    <a:gd name="T66" fmla="*/ 4 w 39"/>
                    <a:gd name="T67" fmla="*/ 102 h 429"/>
                    <a:gd name="T68" fmla="*/ 2 w 39"/>
                    <a:gd name="T69" fmla="*/ 0 h 429"/>
                    <a:gd name="T70" fmla="*/ 0 w 39"/>
                    <a:gd name="T71" fmla="*/ 0 h 429"/>
                    <a:gd name="T72" fmla="*/ 0 w 39"/>
                    <a:gd name="T73" fmla="*/ 5 h 429"/>
                    <a:gd name="T74" fmla="*/ 0 w 39"/>
                    <a:gd name="T75" fmla="*/ 5 h 429"/>
                    <a:gd name="T76" fmla="*/ 0 w 39"/>
                    <a:gd name="T77" fmla="*/ 5 h 429"/>
                    <a:gd name="T78" fmla="*/ 0 w 39"/>
                    <a:gd name="T79" fmla="*/ 5 h 429"/>
                    <a:gd name="T80" fmla="*/ 2 w 39"/>
                    <a:gd name="T81" fmla="*/ 101 h 429"/>
                    <a:gd name="T82" fmla="*/ 4 w 39"/>
                    <a:gd name="T83" fmla="*/ 101 h 429"/>
                    <a:gd name="T84" fmla="*/ 2 w 39"/>
                    <a:gd name="T85" fmla="*/ 5 h 429"/>
                    <a:gd name="T86" fmla="*/ 2 w 39"/>
                    <a:gd name="T87" fmla="*/ 5 h 429"/>
                    <a:gd name="T88" fmla="*/ 2 w 39"/>
                    <a:gd name="T89" fmla="*/ 0 h 4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0" name="Freeform 181"/>
                <p:cNvSpPr>
                  <a:spLocks/>
                </p:cNvSpPr>
                <p:nvPr/>
              </p:nvSpPr>
              <p:spPr bwMode="auto">
                <a:xfrm>
                  <a:off x="-2958" y="3070"/>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1" name="Freeform 182"/>
                <p:cNvSpPr>
                  <a:spLocks/>
                </p:cNvSpPr>
                <p:nvPr/>
              </p:nvSpPr>
              <p:spPr bwMode="auto">
                <a:xfrm>
                  <a:off x="-2988" y="2861"/>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2" name="Freeform 183"/>
                <p:cNvSpPr>
                  <a:spLocks/>
                </p:cNvSpPr>
                <p:nvPr/>
              </p:nvSpPr>
              <p:spPr bwMode="auto">
                <a:xfrm>
                  <a:off x="-2926" y="3278"/>
                  <a:ext cx="23" cy="77"/>
                </a:xfrm>
                <a:custGeom>
                  <a:avLst/>
                  <a:gdLst>
                    <a:gd name="T0" fmla="*/ 2 w 10"/>
                    <a:gd name="T1" fmla="*/ 0 h 32"/>
                    <a:gd name="T2" fmla="*/ 0 w 10"/>
                    <a:gd name="T3" fmla="*/ 0 h 32"/>
                    <a:gd name="T4" fmla="*/ 8 w 10"/>
                    <a:gd name="T5" fmla="*/ 32 h 32"/>
                    <a:gd name="T6" fmla="*/ 10 w 10"/>
                    <a:gd name="T7" fmla="*/ 32 h 32"/>
                    <a:gd name="T8" fmla="*/ 2 w 10"/>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3" name="Freeform 184"/>
                <p:cNvSpPr>
                  <a:spLocks/>
                </p:cNvSpPr>
                <p:nvPr/>
              </p:nvSpPr>
              <p:spPr bwMode="auto">
                <a:xfrm>
                  <a:off x="-2996" y="2810"/>
                  <a:ext cx="6"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4" name="Freeform 185"/>
                <p:cNvSpPr>
                  <a:spLocks/>
                </p:cNvSpPr>
                <p:nvPr/>
              </p:nvSpPr>
              <p:spPr bwMode="auto">
                <a:xfrm>
                  <a:off x="-2926" y="3276"/>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5" name="Freeform 186"/>
                <p:cNvSpPr>
                  <a:spLocks/>
                </p:cNvSpPr>
                <p:nvPr/>
              </p:nvSpPr>
              <p:spPr bwMode="auto">
                <a:xfrm>
                  <a:off x="-2908" y="3357"/>
                  <a:ext cx="20" cy="57"/>
                </a:xfrm>
                <a:custGeom>
                  <a:avLst/>
                  <a:gdLst>
                    <a:gd name="T0" fmla="*/ 2 w 8"/>
                    <a:gd name="T1" fmla="*/ 0 h 24"/>
                    <a:gd name="T2" fmla="*/ 0 w 8"/>
                    <a:gd name="T3" fmla="*/ 0 h 24"/>
                    <a:gd name="T4" fmla="*/ 6 w 8"/>
                    <a:gd name="T5" fmla="*/ 24 h 24"/>
                    <a:gd name="T6" fmla="*/ 8 w 8"/>
                    <a:gd name="T7" fmla="*/ 24 h 24"/>
                    <a:gd name="T8" fmla="*/ 2 w 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6" name="Freeform 187"/>
                <p:cNvSpPr>
                  <a:spLocks/>
                </p:cNvSpPr>
                <p:nvPr/>
              </p:nvSpPr>
              <p:spPr bwMode="auto">
                <a:xfrm>
                  <a:off x="-2908" y="3355"/>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7" name="Freeform 188"/>
                <p:cNvSpPr>
                  <a:spLocks/>
                </p:cNvSpPr>
                <p:nvPr/>
              </p:nvSpPr>
              <p:spPr bwMode="auto">
                <a:xfrm>
                  <a:off x="-3009"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8" name="Freeform 189"/>
                <p:cNvSpPr>
                  <a:spLocks/>
                </p:cNvSpPr>
                <p:nvPr/>
              </p:nvSpPr>
              <p:spPr bwMode="auto">
                <a:xfrm>
                  <a:off x="-3014"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9" name="Freeform 190"/>
                <p:cNvSpPr>
                  <a:spLocks/>
                </p:cNvSpPr>
                <p:nvPr/>
              </p:nvSpPr>
              <p:spPr bwMode="auto">
                <a:xfrm>
                  <a:off x="-2903" y="1987"/>
                  <a:ext cx="83" cy="270"/>
                </a:xfrm>
                <a:custGeom>
                  <a:avLst/>
                  <a:gdLst>
                    <a:gd name="T0" fmla="*/ 2 w 35"/>
                    <a:gd name="T1" fmla="*/ 0 h 114"/>
                    <a:gd name="T2" fmla="*/ 0 w 35"/>
                    <a:gd name="T3" fmla="*/ 0 h 114"/>
                    <a:gd name="T4" fmla="*/ 0 w 35"/>
                    <a:gd name="T5" fmla="*/ 5 h 114"/>
                    <a:gd name="T6" fmla="*/ 1 w 35"/>
                    <a:gd name="T7" fmla="*/ 5 h 114"/>
                    <a:gd name="T8" fmla="*/ 1 w 35"/>
                    <a:gd name="T9" fmla="*/ 5 h 114"/>
                    <a:gd name="T10" fmla="*/ 2 w 35"/>
                    <a:gd name="T11" fmla="*/ 8 h 114"/>
                    <a:gd name="T12" fmla="*/ 33 w 35"/>
                    <a:gd name="T13" fmla="*/ 114 h 114"/>
                    <a:gd name="T14" fmla="*/ 35 w 35"/>
                    <a:gd name="T15" fmla="*/ 114 h 114"/>
                    <a:gd name="T16" fmla="*/ 32 w 35"/>
                    <a:gd name="T17" fmla="*/ 101 h 114"/>
                    <a:gd name="T18" fmla="*/ 30 w 35"/>
                    <a:gd name="T19" fmla="*/ 101 h 114"/>
                    <a:gd name="T20" fmla="*/ 30 w 35"/>
                    <a:gd name="T21" fmla="*/ 100 h 114"/>
                    <a:gd name="T22" fmla="*/ 32 w 35"/>
                    <a:gd name="T23" fmla="*/ 100 h 114"/>
                    <a:gd name="T24" fmla="*/ 2 w 35"/>
                    <a:gd name="T25" fmla="*/ 4 h 114"/>
                    <a:gd name="T26" fmla="*/ 2 w 35"/>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0" name="Freeform 191"/>
                <p:cNvSpPr>
                  <a:spLocks/>
                </p:cNvSpPr>
                <p:nvPr/>
              </p:nvSpPr>
              <p:spPr bwMode="auto">
                <a:xfrm>
                  <a:off x="-2832" y="2222"/>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1" name="Freeform 192"/>
                <p:cNvSpPr>
                  <a:spLocks noEditPoints="1"/>
                </p:cNvSpPr>
                <p:nvPr/>
              </p:nvSpPr>
              <p:spPr bwMode="auto">
                <a:xfrm>
                  <a:off x="-3112" y="1522"/>
                  <a:ext cx="214" cy="462"/>
                </a:xfrm>
                <a:custGeom>
                  <a:avLst/>
                  <a:gdLst>
                    <a:gd name="T0" fmla="*/ 67 w 91"/>
                    <a:gd name="T1" fmla="*/ 99 h 195"/>
                    <a:gd name="T2" fmla="*/ 65 w 91"/>
                    <a:gd name="T3" fmla="*/ 99 h 195"/>
                    <a:gd name="T4" fmla="*/ 89 w 91"/>
                    <a:gd name="T5" fmla="*/ 195 h 195"/>
                    <a:gd name="T6" fmla="*/ 91 w 91"/>
                    <a:gd name="T7" fmla="*/ 195 h 195"/>
                    <a:gd name="T8" fmla="*/ 67 w 91"/>
                    <a:gd name="T9" fmla="*/ 99 h 195"/>
                    <a:gd name="T10" fmla="*/ 53 w 91"/>
                    <a:gd name="T11" fmla="*/ 68 h 195"/>
                    <a:gd name="T12" fmla="*/ 53 w 91"/>
                    <a:gd name="T13" fmla="*/ 68 h 195"/>
                    <a:gd name="T14" fmla="*/ 51 w 91"/>
                    <a:gd name="T15" fmla="*/ 68 h 195"/>
                    <a:gd name="T16" fmla="*/ 64 w 91"/>
                    <a:gd name="T17" fmla="*/ 98 h 195"/>
                    <a:gd name="T18" fmla="*/ 66 w 91"/>
                    <a:gd name="T19" fmla="*/ 98 h 195"/>
                    <a:gd name="T20" fmla="*/ 53 w 91"/>
                    <a:gd name="T21" fmla="*/ 68 h 195"/>
                    <a:gd name="T22" fmla="*/ 2 w 91"/>
                    <a:gd name="T23" fmla="*/ 0 h 195"/>
                    <a:gd name="T24" fmla="*/ 1 w 91"/>
                    <a:gd name="T25" fmla="*/ 0 h 195"/>
                    <a:gd name="T26" fmla="*/ 0 w 91"/>
                    <a:gd name="T27" fmla="*/ 1 h 195"/>
                    <a:gd name="T28" fmla="*/ 1 w 91"/>
                    <a:gd name="T29" fmla="*/ 2 h 195"/>
                    <a:gd name="T30" fmla="*/ 50 w 91"/>
                    <a:gd name="T31" fmla="*/ 67 h 195"/>
                    <a:gd name="T32" fmla="*/ 52 w 91"/>
                    <a:gd name="T33" fmla="*/ 67 h 195"/>
                    <a:gd name="T34" fmla="*/ 2 w 91"/>
                    <a:gd name="T35" fmla="*/ 0 h 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2" name="Freeform 193"/>
                <p:cNvSpPr>
                  <a:spLocks/>
                </p:cNvSpPr>
                <p:nvPr/>
              </p:nvSpPr>
              <p:spPr bwMode="auto">
                <a:xfrm>
                  <a:off x="-2962" y="1754"/>
                  <a:ext cx="8" cy="2"/>
                </a:xfrm>
                <a:custGeom>
                  <a:avLst/>
                  <a:gdLst>
                    <a:gd name="T0" fmla="*/ 2 w 3"/>
                    <a:gd name="T1" fmla="*/ 0 h 1"/>
                    <a:gd name="T2" fmla="*/ 0 w 3"/>
                    <a:gd name="T3" fmla="*/ 0 h 1"/>
                    <a:gd name="T4" fmla="*/ 1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3" name="Freeform 194"/>
                <p:cNvSpPr>
                  <a:spLocks/>
                </p:cNvSpPr>
                <p:nvPr/>
              </p:nvSpPr>
              <p:spPr bwMode="auto">
                <a:xfrm>
                  <a:off x="-2990" y="1682"/>
                  <a:ext cx="2" cy="2"/>
                </a:xfrm>
                <a:custGeom>
                  <a:avLst/>
                  <a:gdLst>
                    <a:gd name="T0" fmla="*/ 1 w 1"/>
                    <a:gd name="T1" fmla="*/ 1 h 1"/>
                    <a:gd name="T2" fmla="*/ 0 w 1"/>
                    <a:gd name="T3" fmla="*/ 0 h 1"/>
                    <a:gd name="T4" fmla="*/ 0 60000 65536"/>
                    <a:gd name="T5" fmla="*/ 0 60000 65536"/>
                  </a:gdLst>
                  <a:ahLst/>
                  <a:cxnLst>
                    <a:cxn ang="T4">
                      <a:pos x="T0" y="T1"/>
                    </a:cxn>
                    <a:cxn ang="T5">
                      <a:pos x="T2" y="T3"/>
                    </a:cxn>
                  </a:cxnLst>
                  <a:rect l="0" t="0" r="r" b="b"/>
                  <a:pathLst>
                    <a:path w="1" h="1">
                      <a:moveTo>
                        <a:pt x="1" y="1"/>
                      </a:moveTo>
                      <a:cubicBezTo>
                        <a:pt x="1"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4" name="Freeform 195"/>
                <p:cNvSpPr>
                  <a:spLocks/>
                </p:cNvSpPr>
                <p:nvPr/>
              </p:nvSpPr>
              <p:spPr bwMode="auto">
                <a:xfrm>
                  <a:off x="-2996" y="1682"/>
                  <a:ext cx="6" cy="2"/>
                </a:xfrm>
                <a:custGeom>
                  <a:avLst/>
                  <a:gdLst>
                    <a:gd name="T0" fmla="*/ 2 w 2"/>
                    <a:gd name="T1" fmla="*/ 0 h 1"/>
                    <a:gd name="T2" fmla="*/ 0 w 2"/>
                    <a:gd name="T3" fmla="*/ 0 h 1"/>
                    <a:gd name="T4" fmla="*/ 1 w 2"/>
                    <a:gd name="T5" fmla="*/ 1 h 1"/>
                    <a:gd name="T6" fmla="*/ 0 60000 65536"/>
                    <a:gd name="T7" fmla="*/ 0 60000 65536"/>
                    <a:gd name="T8" fmla="*/ 0 60000 65536"/>
                  </a:gdLst>
                  <a:ahLst/>
                  <a:cxnLst>
                    <a:cxn ang="T6">
                      <a:pos x="T0" y="T1"/>
                    </a:cxn>
                    <a:cxn ang="T7">
                      <a:pos x="T2" y="T3"/>
                    </a:cxn>
                    <a:cxn ang="T8">
                      <a:pos x="T4" y="T5"/>
                    </a:cxn>
                  </a:cxnLst>
                  <a:rect l="0" t="0" r="r" b="b"/>
                  <a:pathLst>
                    <a:path w="2" h="1">
                      <a:moveTo>
                        <a:pt x="2" y="0"/>
                      </a:moveTo>
                      <a:cubicBezTo>
                        <a:pt x="0" y="0"/>
                        <a:pt x="0" y="0"/>
                        <a:pt x="0" y="0"/>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5" name="Freeform 196"/>
                <p:cNvSpPr>
                  <a:spLocks noEditPoints="1"/>
                </p:cNvSpPr>
                <p:nvPr/>
              </p:nvSpPr>
              <p:spPr bwMode="auto">
                <a:xfrm>
                  <a:off x="-2824" y="2260"/>
                  <a:ext cx="26" cy="1016"/>
                </a:xfrm>
                <a:custGeom>
                  <a:avLst/>
                  <a:gdLst>
                    <a:gd name="T0" fmla="*/ 8 w 11"/>
                    <a:gd name="T1" fmla="*/ 343 h 429"/>
                    <a:gd name="T2" fmla="*/ 6 w 11"/>
                    <a:gd name="T3" fmla="*/ 343 h 429"/>
                    <a:gd name="T4" fmla="*/ 6 w 11"/>
                    <a:gd name="T5" fmla="*/ 429 h 429"/>
                    <a:gd name="T6" fmla="*/ 8 w 11"/>
                    <a:gd name="T7" fmla="*/ 429 h 429"/>
                    <a:gd name="T8" fmla="*/ 8 w 11"/>
                    <a:gd name="T9" fmla="*/ 343 h 429"/>
                    <a:gd name="T10" fmla="*/ 11 w 11"/>
                    <a:gd name="T11" fmla="*/ 233 h 429"/>
                    <a:gd name="T12" fmla="*/ 9 w 11"/>
                    <a:gd name="T13" fmla="*/ 233 h 429"/>
                    <a:gd name="T14" fmla="*/ 5 w 11"/>
                    <a:gd name="T15" fmla="*/ 333 h 429"/>
                    <a:gd name="T16" fmla="*/ 6 w 11"/>
                    <a:gd name="T17" fmla="*/ 342 h 429"/>
                    <a:gd name="T18" fmla="*/ 8 w 11"/>
                    <a:gd name="T19" fmla="*/ 342 h 429"/>
                    <a:gd name="T20" fmla="*/ 8 w 11"/>
                    <a:gd name="T21" fmla="*/ 333 h 429"/>
                    <a:gd name="T22" fmla="*/ 11 w 11"/>
                    <a:gd name="T23" fmla="*/ 233 h 429"/>
                    <a:gd name="T24" fmla="*/ 10 w 11"/>
                    <a:gd name="T25" fmla="*/ 102 h 429"/>
                    <a:gd name="T26" fmla="*/ 8 w 11"/>
                    <a:gd name="T27" fmla="*/ 102 h 429"/>
                    <a:gd name="T28" fmla="*/ 9 w 11"/>
                    <a:gd name="T29" fmla="*/ 178 h 429"/>
                    <a:gd name="T30" fmla="*/ 9 w 11"/>
                    <a:gd name="T31" fmla="*/ 232 h 429"/>
                    <a:gd name="T32" fmla="*/ 11 w 11"/>
                    <a:gd name="T33" fmla="*/ 232 h 429"/>
                    <a:gd name="T34" fmla="*/ 11 w 11"/>
                    <a:gd name="T35" fmla="*/ 178 h 429"/>
                    <a:gd name="T36" fmla="*/ 10 w 11"/>
                    <a:gd name="T37" fmla="*/ 102 h 429"/>
                    <a:gd name="T38" fmla="*/ 2 w 11"/>
                    <a:gd name="T39" fmla="*/ 0 h 429"/>
                    <a:gd name="T40" fmla="*/ 0 w 11"/>
                    <a:gd name="T41" fmla="*/ 0 h 429"/>
                    <a:gd name="T42" fmla="*/ 7 w 11"/>
                    <a:gd name="T43" fmla="*/ 60 h 429"/>
                    <a:gd name="T44" fmla="*/ 7 w 11"/>
                    <a:gd name="T45" fmla="*/ 69 h 429"/>
                    <a:gd name="T46" fmla="*/ 8 w 11"/>
                    <a:gd name="T47" fmla="*/ 101 h 429"/>
                    <a:gd name="T48" fmla="*/ 10 w 11"/>
                    <a:gd name="T49" fmla="*/ 101 h 429"/>
                    <a:gd name="T50" fmla="*/ 9 w 11"/>
                    <a:gd name="T51" fmla="*/ 60 h 429"/>
                    <a:gd name="T52" fmla="*/ 2 w 11"/>
                    <a:gd name="T53" fmla="*/ 0 h 42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6" name="Freeform 197"/>
                <p:cNvSpPr>
                  <a:spLocks/>
                </p:cNvSpPr>
                <p:nvPr/>
              </p:nvSpPr>
              <p:spPr bwMode="auto">
                <a:xfrm>
                  <a:off x="-2811" y="3070"/>
                  <a:ext cx="5" cy="2"/>
                </a:xfrm>
                <a:custGeom>
                  <a:avLst/>
                  <a:gdLst>
                    <a:gd name="T0" fmla="*/ 4 w 4"/>
                    <a:gd name="T1" fmla="*/ 0 h 3"/>
                    <a:gd name="T2" fmla="*/ 0 w 4"/>
                    <a:gd name="T3" fmla="*/ 0 h 3"/>
                    <a:gd name="T4" fmla="*/ 0 w 4"/>
                    <a:gd name="T5" fmla="*/ 3 h 3"/>
                    <a:gd name="T6" fmla="*/ 4 w 4"/>
                    <a:gd name="T7" fmla="*/ 3 h 3"/>
                    <a:gd name="T8" fmla="*/ 4 w 4"/>
                    <a:gd name="T9" fmla="*/ 0 h 3"/>
                    <a:gd name="T10" fmla="*/ 4 w 4"/>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3">
                      <a:moveTo>
                        <a:pt x="4" y="0"/>
                      </a:moveTo>
                      <a:lnTo>
                        <a:pt x="0" y="0"/>
                      </a:lnTo>
                      <a:lnTo>
                        <a:pt x="0" y="3"/>
                      </a:lnTo>
                      <a:lnTo>
                        <a:pt x="4"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7" name="Freeform 198"/>
                <p:cNvSpPr>
                  <a:spLocks/>
                </p:cNvSpPr>
                <p:nvPr/>
              </p:nvSpPr>
              <p:spPr bwMode="auto">
                <a:xfrm>
                  <a:off x="-2811" y="3278"/>
                  <a:ext cx="5" cy="77"/>
                </a:xfrm>
                <a:custGeom>
                  <a:avLst/>
                  <a:gdLst>
                    <a:gd name="T0" fmla="*/ 4 w 4"/>
                    <a:gd name="T1" fmla="*/ 0 h 76"/>
                    <a:gd name="T2" fmla="*/ 0 w 4"/>
                    <a:gd name="T3" fmla="*/ 0 h 76"/>
                    <a:gd name="T4" fmla="*/ 0 w 4"/>
                    <a:gd name="T5" fmla="*/ 76 h 76"/>
                    <a:gd name="T6" fmla="*/ 4 w 4"/>
                    <a:gd name="T7" fmla="*/ 76 h 76"/>
                    <a:gd name="T8" fmla="*/ 4 w 4"/>
                    <a:gd name="T9" fmla="*/ 0 h 76"/>
                    <a:gd name="T10" fmla="*/ 4 w 4"/>
                    <a:gd name="T11" fmla="*/ 0 h 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6">
                      <a:moveTo>
                        <a:pt x="4" y="0"/>
                      </a:moveTo>
                      <a:lnTo>
                        <a:pt x="0" y="0"/>
                      </a:lnTo>
                      <a:lnTo>
                        <a:pt x="0" y="76"/>
                      </a:lnTo>
                      <a:lnTo>
                        <a:pt x="4" y="76"/>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8" name="Freeform 199"/>
                <p:cNvSpPr>
                  <a:spLocks/>
                </p:cNvSpPr>
                <p:nvPr/>
              </p:nvSpPr>
              <p:spPr bwMode="auto">
                <a:xfrm>
                  <a:off x="-2803" y="2810"/>
                  <a:ext cx="5" cy="2"/>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9" name="Freeform 200"/>
                <p:cNvSpPr>
                  <a:spLocks/>
                </p:cNvSpPr>
                <p:nvPr/>
              </p:nvSpPr>
              <p:spPr bwMode="auto">
                <a:xfrm>
                  <a:off x="-2811" y="3276"/>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0" name="Freeform 201"/>
                <p:cNvSpPr>
                  <a:spLocks/>
                </p:cNvSpPr>
                <p:nvPr/>
              </p:nvSpPr>
              <p:spPr bwMode="auto">
                <a:xfrm>
                  <a:off x="-2811" y="3357"/>
                  <a:ext cx="5" cy="71"/>
                </a:xfrm>
                <a:custGeom>
                  <a:avLst/>
                  <a:gdLst>
                    <a:gd name="T0" fmla="*/ 4 w 4"/>
                    <a:gd name="T1" fmla="*/ 0 h 71"/>
                    <a:gd name="T2" fmla="*/ 0 w 4"/>
                    <a:gd name="T3" fmla="*/ 0 h 71"/>
                    <a:gd name="T4" fmla="*/ 0 w 4"/>
                    <a:gd name="T5" fmla="*/ 71 h 71"/>
                    <a:gd name="T6" fmla="*/ 4 w 4"/>
                    <a:gd name="T7" fmla="*/ 71 h 71"/>
                    <a:gd name="T8" fmla="*/ 4 w 4"/>
                    <a:gd name="T9" fmla="*/ 0 h 71"/>
                    <a:gd name="T10" fmla="*/ 4 w 4"/>
                    <a:gd name="T11" fmla="*/ 0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1">
                      <a:moveTo>
                        <a:pt x="4" y="0"/>
                      </a:moveTo>
                      <a:lnTo>
                        <a:pt x="0" y="0"/>
                      </a:lnTo>
                      <a:lnTo>
                        <a:pt x="0" y="71"/>
                      </a:lnTo>
                      <a:lnTo>
                        <a:pt x="4" y="7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1" name="Freeform 202"/>
                <p:cNvSpPr>
                  <a:spLocks/>
                </p:cNvSpPr>
                <p:nvPr/>
              </p:nvSpPr>
              <p:spPr bwMode="auto">
                <a:xfrm>
                  <a:off x="-2811" y="3355"/>
                  <a:ext cx="5" cy="2"/>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2" name="Freeform 203"/>
                <p:cNvSpPr>
                  <a:spLocks/>
                </p:cNvSpPr>
                <p:nvPr/>
              </p:nvSpPr>
              <p:spPr bwMode="auto">
                <a:xfrm>
                  <a:off x="-2806" y="2498"/>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3" name="Freeform 204"/>
                <p:cNvSpPr>
                  <a:spLocks/>
                </p:cNvSpPr>
                <p:nvPr/>
              </p:nvSpPr>
              <p:spPr bwMode="auto">
                <a:xfrm>
                  <a:off x="-2824" y="2256"/>
                  <a:ext cx="5" cy="3"/>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0" name="Freeform 206"/>
              <p:cNvSpPr>
                <a:spLocks/>
              </p:cNvSpPr>
              <p:nvPr/>
            </p:nvSpPr>
            <p:spPr bwMode="auto">
              <a:xfrm>
                <a:off x="-4871258" y="2416156"/>
                <a:ext cx="349031" cy="368969"/>
              </a:xfrm>
              <a:custGeom>
                <a:avLst/>
                <a:gdLst>
                  <a:gd name="T0" fmla="*/ 0 w 93"/>
                  <a:gd name="T1" fmla="*/ 0 h 98"/>
                  <a:gd name="T2" fmla="*/ 0 w 93"/>
                  <a:gd name="T3" fmla="*/ 1 h 98"/>
                  <a:gd name="T4" fmla="*/ 1 w 93"/>
                  <a:gd name="T5" fmla="*/ 2 h 98"/>
                  <a:gd name="T6" fmla="*/ 91 w 93"/>
                  <a:gd name="T7" fmla="*/ 98 h 98"/>
                  <a:gd name="T8" fmla="*/ 93 w 93"/>
                  <a:gd name="T9" fmla="*/ 98 h 98"/>
                  <a:gd name="T10" fmla="*/ 71 w 93"/>
                  <a:gd name="T11" fmla="*/ 68 h 98"/>
                  <a:gd name="T12" fmla="*/ 70 w 93"/>
                  <a:gd name="T13" fmla="*/ 68 h 98"/>
                  <a:gd name="T14" fmla="*/ 70 w 93"/>
                  <a:gd name="T15" fmla="*/ 68 h 98"/>
                  <a:gd name="T16" fmla="*/ 0 w 93"/>
                  <a:gd name="T17" fmla="*/ 0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207"/>
              <p:cNvSpPr>
                <a:spLocks/>
              </p:cNvSpPr>
              <p:nvPr/>
            </p:nvSpPr>
            <p:spPr bwMode="auto">
              <a:xfrm>
                <a:off x="-4608883" y="2671974"/>
                <a:ext cx="4814" cy="2459"/>
              </a:xfrm>
              <a:custGeom>
                <a:avLst/>
                <a:gdLst>
                  <a:gd name="T0" fmla="*/ 0 w 1"/>
                  <a:gd name="T1" fmla="*/ 0 h 2459"/>
                  <a:gd name="T2" fmla="*/ 0 w 1"/>
                  <a:gd name="T3" fmla="*/ 0 h 2459"/>
                  <a:gd name="T4" fmla="*/ 1 w 1"/>
                  <a:gd name="T5" fmla="*/ 0 h 2459"/>
                  <a:gd name="T6" fmla="*/ 0 w 1"/>
                  <a:gd name="T7" fmla="*/ 0 h 2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459">
                    <a:moveTo>
                      <a:pt x="0" y="0"/>
                    </a:moveTo>
                    <a:cubicBezTo>
                      <a:pt x="0" y="0"/>
                      <a:pt x="0" y="0"/>
                      <a:pt x="0" y="0"/>
                    </a:cubicBezTo>
                    <a:cubicBezTo>
                      <a:pt x="1" y="0"/>
                      <a:pt x="1" y="0"/>
                      <a:pt x="1"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208"/>
              <p:cNvSpPr>
                <a:spLocks/>
              </p:cNvSpPr>
              <p:nvPr/>
            </p:nvSpPr>
            <p:spPr bwMode="auto">
              <a:xfrm>
                <a:off x="-4818302" y="2418615"/>
                <a:ext cx="481423" cy="366510"/>
              </a:xfrm>
              <a:custGeom>
                <a:avLst/>
                <a:gdLst>
                  <a:gd name="T0" fmla="*/ 1 w 128"/>
                  <a:gd name="T1" fmla="*/ 0 h 97"/>
                  <a:gd name="T2" fmla="*/ 0 w 128"/>
                  <a:gd name="T3" fmla="*/ 1 h 97"/>
                  <a:gd name="T4" fmla="*/ 3 w 128"/>
                  <a:gd name="T5" fmla="*/ 1 h 97"/>
                  <a:gd name="T6" fmla="*/ 102 w 128"/>
                  <a:gd name="T7" fmla="*/ 66 h 97"/>
                  <a:gd name="T8" fmla="*/ 103 w 128"/>
                  <a:gd name="T9" fmla="*/ 66 h 97"/>
                  <a:gd name="T10" fmla="*/ 103 w 128"/>
                  <a:gd name="T11" fmla="*/ 67 h 97"/>
                  <a:gd name="T12" fmla="*/ 103 w 128"/>
                  <a:gd name="T13" fmla="*/ 67 h 97"/>
                  <a:gd name="T14" fmla="*/ 127 w 128"/>
                  <a:gd name="T15" fmla="*/ 97 h 97"/>
                  <a:gd name="T16" fmla="*/ 128 w 128"/>
                  <a:gd name="T17" fmla="*/ 97 h 97"/>
                  <a:gd name="T18" fmla="*/ 1 w 128"/>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 name="Freeform 209"/>
              <p:cNvSpPr>
                <a:spLocks/>
              </p:cNvSpPr>
              <p:nvPr/>
            </p:nvSpPr>
            <p:spPr bwMode="auto">
              <a:xfrm>
                <a:off x="-4435571" y="2669513"/>
                <a:ext cx="4814" cy="2461"/>
              </a:xfrm>
              <a:custGeom>
                <a:avLst/>
                <a:gdLst>
                  <a:gd name="T0" fmla="*/ 1 w 1"/>
                  <a:gd name="T1" fmla="*/ 0 h 1"/>
                  <a:gd name="T2" fmla="*/ 0 w 1"/>
                  <a:gd name="T3" fmla="*/ 0 h 1"/>
                  <a:gd name="T4" fmla="*/ 1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 name="Freeform 210"/>
              <p:cNvSpPr>
                <a:spLocks noEditPoints="1"/>
              </p:cNvSpPr>
              <p:nvPr/>
            </p:nvSpPr>
            <p:spPr bwMode="auto">
              <a:xfrm>
                <a:off x="-2680782" y="3151632"/>
                <a:ext cx="72214" cy="430464"/>
              </a:xfrm>
              <a:custGeom>
                <a:avLst/>
                <a:gdLst>
                  <a:gd name="T0" fmla="*/ 17 w 19"/>
                  <a:gd name="T1" fmla="*/ 101 h 114"/>
                  <a:gd name="T2" fmla="*/ 15 w 19"/>
                  <a:gd name="T3" fmla="*/ 101 h 114"/>
                  <a:gd name="T4" fmla="*/ 16 w 19"/>
                  <a:gd name="T5" fmla="*/ 110 h 114"/>
                  <a:gd name="T6" fmla="*/ 16 w 19"/>
                  <a:gd name="T7" fmla="*/ 110 h 114"/>
                  <a:gd name="T8" fmla="*/ 16 w 19"/>
                  <a:gd name="T9" fmla="*/ 110 h 114"/>
                  <a:gd name="T10" fmla="*/ 17 w 19"/>
                  <a:gd name="T11" fmla="*/ 114 h 114"/>
                  <a:gd name="T12" fmla="*/ 19 w 19"/>
                  <a:gd name="T13" fmla="*/ 114 h 114"/>
                  <a:gd name="T14" fmla="*/ 18 w 19"/>
                  <a:gd name="T15" fmla="*/ 109 h 114"/>
                  <a:gd name="T16" fmla="*/ 18 w 19"/>
                  <a:gd name="T17" fmla="*/ 109 h 114"/>
                  <a:gd name="T18" fmla="*/ 17 w 19"/>
                  <a:gd name="T19" fmla="*/ 101 h 114"/>
                  <a:gd name="T20" fmla="*/ 2 w 19"/>
                  <a:gd name="T21" fmla="*/ 0 h 114"/>
                  <a:gd name="T22" fmla="*/ 0 w 19"/>
                  <a:gd name="T23" fmla="*/ 0 h 114"/>
                  <a:gd name="T24" fmla="*/ 15 w 19"/>
                  <a:gd name="T25" fmla="*/ 100 h 114"/>
                  <a:gd name="T26" fmla="*/ 17 w 19"/>
                  <a:gd name="T27" fmla="*/ 100 h 114"/>
                  <a:gd name="T28" fmla="*/ 2 w 19"/>
                  <a:gd name="T29" fmla="*/ 0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5" name="Freeform 211"/>
              <p:cNvSpPr>
                <a:spLocks/>
              </p:cNvSpPr>
              <p:nvPr/>
            </p:nvSpPr>
            <p:spPr bwMode="auto">
              <a:xfrm>
                <a:off x="-2623011" y="3527981"/>
                <a:ext cx="7221"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212"/>
              <p:cNvSpPr>
                <a:spLocks noEditPoints="1"/>
              </p:cNvSpPr>
              <p:nvPr/>
            </p:nvSpPr>
            <p:spPr bwMode="auto">
              <a:xfrm>
                <a:off x="-2810766" y="3587016"/>
                <a:ext cx="233490" cy="1613622"/>
              </a:xfrm>
              <a:custGeom>
                <a:avLst/>
                <a:gdLst>
                  <a:gd name="T0" fmla="*/ 31 w 62"/>
                  <a:gd name="T1" fmla="*/ 343 h 429"/>
                  <a:gd name="T2" fmla="*/ 29 w 62"/>
                  <a:gd name="T3" fmla="*/ 343 h 429"/>
                  <a:gd name="T4" fmla="*/ 0 w 62"/>
                  <a:gd name="T5" fmla="*/ 429 h 429"/>
                  <a:gd name="T6" fmla="*/ 2 w 62"/>
                  <a:gd name="T7" fmla="*/ 429 h 429"/>
                  <a:gd name="T8" fmla="*/ 31 w 62"/>
                  <a:gd name="T9" fmla="*/ 343 h 429"/>
                  <a:gd name="T10" fmla="*/ 55 w 62"/>
                  <a:gd name="T11" fmla="*/ 233 h 429"/>
                  <a:gd name="T12" fmla="*/ 53 w 62"/>
                  <a:gd name="T13" fmla="*/ 233 h 429"/>
                  <a:gd name="T14" fmla="*/ 52 w 62"/>
                  <a:gd name="T15" fmla="*/ 239 h 429"/>
                  <a:gd name="T16" fmla="*/ 29 w 62"/>
                  <a:gd name="T17" fmla="*/ 342 h 429"/>
                  <a:gd name="T18" fmla="*/ 29 w 62"/>
                  <a:gd name="T19" fmla="*/ 342 h 429"/>
                  <a:gd name="T20" fmla="*/ 31 w 62"/>
                  <a:gd name="T21" fmla="*/ 342 h 429"/>
                  <a:gd name="T22" fmla="*/ 55 w 62"/>
                  <a:gd name="T23" fmla="*/ 233 h 429"/>
                  <a:gd name="T24" fmla="*/ 61 w 62"/>
                  <a:gd name="T25" fmla="*/ 102 h 429"/>
                  <a:gd name="T26" fmla="*/ 59 w 62"/>
                  <a:gd name="T27" fmla="*/ 102 h 429"/>
                  <a:gd name="T28" fmla="*/ 60 w 62"/>
                  <a:gd name="T29" fmla="*/ 129 h 429"/>
                  <a:gd name="T30" fmla="*/ 54 w 62"/>
                  <a:gd name="T31" fmla="*/ 231 h 429"/>
                  <a:gd name="T32" fmla="*/ 54 w 62"/>
                  <a:gd name="T33" fmla="*/ 231 h 429"/>
                  <a:gd name="T34" fmla="*/ 54 w 62"/>
                  <a:gd name="T35" fmla="*/ 232 h 429"/>
                  <a:gd name="T36" fmla="*/ 56 w 62"/>
                  <a:gd name="T37" fmla="*/ 232 h 429"/>
                  <a:gd name="T38" fmla="*/ 56 w 62"/>
                  <a:gd name="T39" fmla="*/ 231 h 429"/>
                  <a:gd name="T40" fmla="*/ 56 w 62"/>
                  <a:gd name="T41" fmla="*/ 231 h 429"/>
                  <a:gd name="T42" fmla="*/ 62 w 62"/>
                  <a:gd name="T43" fmla="*/ 129 h 429"/>
                  <a:gd name="T44" fmla="*/ 61 w 62"/>
                  <a:gd name="T45" fmla="*/ 102 h 429"/>
                  <a:gd name="T46" fmla="*/ 54 w 62"/>
                  <a:gd name="T47" fmla="*/ 0 h 429"/>
                  <a:gd name="T48" fmla="*/ 52 w 62"/>
                  <a:gd name="T49" fmla="*/ 0 h 429"/>
                  <a:gd name="T50" fmla="*/ 53 w 62"/>
                  <a:gd name="T51" fmla="*/ 5 h 429"/>
                  <a:gd name="T52" fmla="*/ 59 w 62"/>
                  <a:gd name="T53" fmla="*/ 101 h 429"/>
                  <a:gd name="T54" fmla="*/ 61 w 62"/>
                  <a:gd name="T55" fmla="*/ 101 h 429"/>
                  <a:gd name="T56" fmla="*/ 54 w 62"/>
                  <a:gd name="T57" fmla="*/ 0 h 4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213"/>
              <p:cNvSpPr>
                <a:spLocks/>
              </p:cNvSpPr>
              <p:nvPr/>
            </p:nvSpPr>
            <p:spPr bwMode="auto">
              <a:xfrm>
                <a:off x="-2702447" y="4871026"/>
                <a:ext cx="7222" cy="4920"/>
              </a:xfrm>
              <a:custGeom>
                <a:avLst/>
                <a:gdLst>
                  <a:gd name="T0" fmla="*/ 2 w 2"/>
                  <a:gd name="T1" fmla="*/ 0 h 1"/>
                  <a:gd name="T2" fmla="*/ 0 w 2"/>
                  <a:gd name="T3" fmla="*/ 0 h 1"/>
                  <a:gd name="T4" fmla="*/ 0 w 2"/>
                  <a:gd name="T5" fmla="*/ 1 h 1"/>
                  <a:gd name="T6" fmla="*/ 2 w 2"/>
                  <a:gd name="T7" fmla="*/ 1 h 1"/>
                  <a:gd name="T8" fmla="*/ 2 w 2"/>
                  <a:gd name="T9" fmla="*/ 0 h 1"/>
                  <a:gd name="T10" fmla="*/ 2 w 2"/>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214"/>
              <p:cNvSpPr>
                <a:spLocks noEditPoints="1"/>
              </p:cNvSpPr>
              <p:nvPr/>
            </p:nvSpPr>
            <p:spPr bwMode="auto">
              <a:xfrm>
                <a:off x="-2955193" y="2418615"/>
                <a:ext cx="281632" cy="2954209"/>
              </a:xfrm>
              <a:custGeom>
                <a:avLst/>
                <a:gdLst>
                  <a:gd name="T0" fmla="*/ 39 w 75"/>
                  <a:gd name="T1" fmla="*/ 740 h 785"/>
                  <a:gd name="T2" fmla="*/ 37 w 75"/>
                  <a:gd name="T3" fmla="*/ 740 h 785"/>
                  <a:gd name="T4" fmla="*/ 19 w 75"/>
                  <a:gd name="T5" fmla="*/ 774 h 785"/>
                  <a:gd name="T6" fmla="*/ 19 w 75"/>
                  <a:gd name="T7" fmla="*/ 774 h 785"/>
                  <a:gd name="T8" fmla="*/ 15 w 75"/>
                  <a:gd name="T9" fmla="*/ 784 h 785"/>
                  <a:gd name="T10" fmla="*/ 16 w 75"/>
                  <a:gd name="T11" fmla="*/ 785 h 785"/>
                  <a:gd name="T12" fmla="*/ 21 w 75"/>
                  <a:gd name="T13" fmla="*/ 775 h 785"/>
                  <a:gd name="T14" fmla="*/ 21 w 75"/>
                  <a:gd name="T15" fmla="*/ 775 h 785"/>
                  <a:gd name="T16" fmla="*/ 22 w 75"/>
                  <a:gd name="T17" fmla="*/ 773 h 785"/>
                  <a:gd name="T18" fmla="*/ 21 w 75"/>
                  <a:gd name="T19" fmla="*/ 773 h 785"/>
                  <a:gd name="T20" fmla="*/ 21 w 75"/>
                  <a:gd name="T21" fmla="*/ 772 h 785"/>
                  <a:gd name="T22" fmla="*/ 22 w 75"/>
                  <a:gd name="T23" fmla="*/ 772 h 785"/>
                  <a:gd name="T24" fmla="*/ 39 w 75"/>
                  <a:gd name="T25" fmla="*/ 740 h 785"/>
                  <a:gd name="T26" fmla="*/ 49 w 75"/>
                  <a:gd name="T27" fmla="*/ 98 h 785"/>
                  <a:gd name="T28" fmla="*/ 47 w 75"/>
                  <a:gd name="T29" fmla="*/ 98 h 785"/>
                  <a:gd name="T30" fmla="*/ 73 w 75"/>
                  <a:gd name="T31" fmla="*/ 194 h 785"/>
                  <a:gd name="T32" fmla="*/ 75 w 75"/>
                  <a:gd name="T33" fmla="*/ 194 h 785"/>
                  <a:gd name="T34" fmla="*/ 49 w 75"/>
                  <a:gd name="T35" fmla="*/ 98 h 785"/>
                  <a:gd name="T36" fmla="*/ 1 w 75"/>
                  <a:gd name="T37" fmla="*/ 0 h 785"/>
                  <a:gd name="T38" fmla="*/ 0 w 75"/>
                  <a:gd name="T39" fmla="*/ 1 h 785"/>
                  <a:gd name="T40" fmla="*/ 1 w 75"/>
                  <a:gd name="T41" fmla="*/ 2 h 785"/>
                  <a:gd name="T42" fmla="*/ 47 w 75"/>
                  <a:gd name="T43" fmla="*/ 97 h 785"/>
                  <a:gd name="T44" fmla="*/ 49 w 75"/>
                  <a:gd name="T45" fmla="*/ 97 h 785"/>
                  <a:gd name="T46" fmla="*/ 1 w 75"/>
                  <a:gd name="T47" fmla="*/ 0 h 7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215"/>
              <p:cNvSpPr>
                <a:spLocks/>
              </p:cNvSpPr>
              <p:nvPr/>
            </p:nvSpPr>
            <p:spPr bwMode="auto">
              <a:xfrm>
                <a:off x="-2777067" y="2785124"/>
                <a:ext cx="7221"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216"/>
              <p:cNvSpPr>
                <a:spLocks/>
              </p:cNvSpPr>
              <p:nvPr/>
            </p:nvSpPr>
            <p:spPr bwMode="auto">
              <a:xfrm>
                <a:off x="-2613383" y="4460241"/>
                <a:ext cx="12035" cy="2461"/>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217"/>
              <p:cNvSpPr>
                <a:spLocks/>
              </p:cNvSpPr>
              <p:nvPr/>
            </p:nvSpPr>
            <p:spPr bwMode="auto">
              <a:xfrm>
                <a:off x="-2815581" y="5200638"/>
                <a:ext cx="12035" cy="2459"/>
              </a:xfrm>
              <a:custGeom>
                <a:avLst/>
                <a:gdLst>
                  <a:gd name="T0" fmla="*/ 3 w 3"/>
                  <a:gd name="T1" fmla="*/ 0 h 1"/>
                  <a:gd name="T2" fmla="*/ 1 w 3"/>
                  <a:gd name="T3" fmla="*/ 0 h 1"/>
                  <a:gd name="T4" fmla="*/ 0 w 3"/>
                  <a:gd name="T5" fmla="*/ 1 h 1"/>
                  <a:gd name="T6" fmla="*/ 2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218"/>
              <p:cNvSpPr>
                <a:spLocks/>
              </p:cNvSpPr>
              <p:nvPr/>
            </p:nvSpPr>
            <p:spPr bwMode="auto">
              <a:xfrm>
                <a:off x="-2875759" y="5323628"/>
                <a:ext cx="4814" cy="4920"/>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219"/>
              <p:cNvSpPr>
                <a:spLocks/>
              </p:cNvSpPr>
              <p:nvPr/>
            </p:nvSpPr>
            <p:spPr bwMode="auto">
              <a:xfrm>
                <a:off x="-2591719" y="3965824"/>
                <a:ext cx="9628"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220"/>
              <p:cNvSpPr>
                <a:spLocks/>
              </p:cNvSpPr>
              <p:nvPr/>
            </p:nvSpPr>
            <p:spPr bwMode="auto">
              <a:xfrm>
                <a:off x="-2615791" y="3582096"/>
                <a:ext cx="7222" cy="4920"/>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221"/>
              <p:cNvSpPr>
                <a:spLocks/>
              </p:cNvSpPr>
              <p:nvPr/>
            </p:nvSpPr>
            <p:spPr bwMode="auto">
              <a:xfrm>
                <a:off x="-5802814" y="3149173"/>
                <a:ext cx="12036" cy="2459"/>
              </a:xfrm>
              <a:custGeom>
                <a:avLst/>
                <a:gdLst>
                  <a:gd name="T0" fmla="*/ 3 w 3"/>
                  <a:gd name="T1" fmla="*/ 0 h 1"/>
                  <a:gd name="T2" fmla="*/ 0 w 3"/>
                  <a:gd name="T3" fmla="*/ 0 h 1"/>
                  <a:gd name="T4" fmla="*/ 0 w 3"/>
                  <a:gd name="T5" fmla="*/ 1 h 1"/>
                  <a:gd name="T6" fmla="*/ 2 w 3"/>
                  <a:gd name="T7" fmla="*/ 1 h 1"/>
                  <a:gd name="T8" fmla="*/ 2 w 3"/>
                  <a:gd name="T9" fmla="*/ 1 h 1"/>
                  <a:gd name="T10" fmla="*/ 2 w 3"/>
                  <a:gd name="T11" fmla="*/ 0 h 1"/>
                  <a:gd name="T12" fmla="*/ 2 w 3"/>
                  <a:gd name="T13" fmla="*/ 0 h 1"/>
                  <a:gd name="T14" fmla="*/ 3 w 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6" name="Freeform 222"/>
              <p:cNvSpPr>
                <a:spLocks/>
              </p:cNvSpPr>
              <p:nvPr/>
            </p:nvSpPr>
            <p:spPr bwMode="auto">
              <a:xfrm>
                <a:off x="-5566916" y="3149173"/>
                <a:ext cx="9628"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7" name="Freeform 223"/>
              <p:cNvSpPr>
                <a:spLocks/>
              </p:cNvSpPr>
              <p:nvPr/>
            </p:nvSpPr>
            <p:spPr bwMode="auto">
              <a:xfrm>
                <a:off x="-5326204" y="3149173"/>
                <a:ext cx="7222"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 name="Freeform 224"/>
              <p:cNvSpPr>
                <a:spLocks/>
              </p:cNvSpPr>
              <p:nvPr/>
            </p:nvSpPr>
            <p:spPr bwMode="auto">
              <a:xfrm>
                <a:off x="-5080678" y="3149173"/>
                <a:ext cx="4814" cy="2459"/>
              </a:xfrm>
              <a:custGeom>
                <a:avLst/>
                <a:gdLst>
                  <a:gd name="T0" fmla="*/ 0 w 3"/>
                  <a:gd name="T1" fmla="*/ 0 h 2"/>
                  <a:gd name="T2" fmla="*/ 0 w 3"/>
                  <a:gd name="T3" fmla="*/ 0 h 2"/>
                  <a:gd name="T4" fmla="*/ 0 w 3"/>
                  <a:gd name="T5" fmla="*/ 2 h 2"/>
                  <a:gd name="T6" fmla="*/ 3 w 3"/>
                  <a:gd name="T7" fmla="*/ 2 h 2"/>
                  <a:gd name="T8" fmla="*/ 0 w 3"/>
                  <a:gd name="T9" fmla="*/ 0 h 2"/>
                  <a:gd name="T10" fmla="*/ 0 w 3"/>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 h="2">
                    <a:moveTo>
                      <a:pt x="0" y="0"/>
                    </a:moveTo>
                    <a:lnTo>
                      <a:pt x="0" y="0"/>
                    </a:lnTo>
                    <a:lnTo>
                      <a:pt x="0" y="2"/>
                    </a:lnTo>
                    <a:lnTo>
                      <a:pt x="3"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9" name="Freeform 225"/>
              <p:cNvSpPr>
                <a:spLocks/>
              </p:cNvSpPr>
              <p:nvPr/>
            </p:nvSpPr>
            <p:spPr bwMode="auto">
              <a:xfrm>
                <a:off x="-4837559" y="3149173"/>
                <a:ext cx="7221"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0" name="Freeform 226"/>
              <p:cNvSpPr>
                <a:spLocks/>
              </p:cNvSpPr>
              <p:nvPr/>
            </p:nvSpPr>
            <p:spPr bwMode="auto">
              <a:xfrm>
                <a:off x="-4608883" y="3149173"/>
                <a:ext cx="7222"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1" name="Freeform 227"/>
              <p:cNvSpPr>
                <a:spLocks/>
              </p:cNvSpPr>
              <p:nvPr/>
            </p:nvSpPr>
            <p:spPr bwMode="auto">
              <a:xfrm>
                <a:off x="-1956240" y="3149173"/>
                <a:ext cx="7222"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 name="Freeform 228"/>
              <p:cNvSpPr>
                <a:spLocks/>
              </p:cNvSpPr>
              <p:nvPr/>
            </p:nvSpPr>
            <p:spPr bwMode="auto">
              <a:xfrm>
                <a:off x="-3641222" y="3149173"/>
                <a:ext cx="4814"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 name="Freeform 229"/>
              <p:cNvSpPr>
                <a:spLocks/>
              </p:cNvSpPr>
              <p:nvPr/>
            </p:nvSpPr>
            <p:spPr bwMode="auto">
              <a:xfrm>
                <a:off x="-3422174" y="3149173"/>
                <a:ext cx="12035" cy="2459"/>
              </a:xfrm>
              <a:custGeom>
                <a:avLst/>
                <a:gdLst>
                  <a:gd name="T0" fmla="*/ 3 w 3"/>
                  <a:gd name="T1" fmla="*/ 0 h 1"/>
                  <a:gd name="T2" fmla="*/ 1 w 3"/>
                  <a:gd name="T3" fmla="*/ 0 h 1"/>
                  <a:gd name="T4" fmla="*/ 0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4" name="Freeform 230"/>
              <p:cNvSpPr>
                <a:spLocks/>
              </p:cNvSpPr>
              <p:nvPr/>
            </p:nvSpPr>
            <p:spPr bwMode="auto">
              <a:xfrm>
                <a:off x="-3171834" y="3149173"/>
                <a:ext cx="7221" cy="2459"/>
              </a:xfrm>
              <a:custGeom>
                <a:avLst/>
                <a:gdLst>
                  <a:gd name="T0" fmla="*/ 4 w 4"/>
                  <a:gd name="T1" fmla="*/ 0 h 2"/>
                  <a:gd name="T2" fmla="*/ 0 w 4"/>
                  <a:gd name="T3" fmla="*/ 0 h 2"/>
                  <a:gd name="T4" fmla="*/ 0 w 4"/>
                  <a:gd name="T5" fmla="*/ 2 h 2"/>
                  <a:gd name="T6" fmla="*/ 4 w 4"/>
                  <a:gd name="T7" fmla="*/ 2 h 2"/>
                  <a:gd name="T8" fmla="*/ 4 w 4"/>
                  <a:gd name="T9" fmla="*/ 0 h 2"/>
                  <a:gd name="T10" fmla="*/ 4 w 4"/>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
                    <a:moveTo>
                      <a:pt x="4" y="0"/>
                    </a:moveTo>
                    <a:lnTo>
                      <a:pt x="0" y="0"/>
                    </a:lnTo>
                    <a:lnTo>
                      <a:pt x="0" y="2"/>
                    </a:lnTo>
                    <a:lnTo>
                      <a:pt x="4"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5" name="Freeform 231"/>
              <p:cNvSpPr>
                <a:spLocks/>
              </p:cNvSpPr>
              <p:nvPr/>
            </p:nvSpPr>
            <p:spPr bwMode="auto">
              <a:xfrm>
                <a:off x="-2921494" y="3149173"/>
                <a:ext cx="9628"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6" name="Freeform 232"/>
              <p:cNvSpPr>
                <a:spLocks/>
              </p:cNvSpPr>
              <p:nvPr/>
            </p:nvSpPr>
            <p:spPr bwMode="auto">
              <a:xfrm>
                <a:off x="-2399150" y="3149173"/>
                <a:ext cx="4814" cy="2459"/>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7" name="Freeform 233"/>
              <p:cNvSpPr>
                <a:spLocks/>
              </p:cNvSpPr>
              <p:nvPr/>
            </p:nvSpPr>
            <p:spPr bwMode="auto">
              <a:xfrm>
                <a:off x="-2187324" y="3149173"/>
                <a:ext cx="12036" cy="2459"/>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8" name="Freeform 234"/>
              <p:cNvSpPr>
                <a:spLocks/>
              </p:cNvSpPr>
              <p:nvPr/>
            </p:nvSpPr>
            <p:spPr bwMode="auto">
              <a:xfrm>
                <a:off x="-1515737" y="3149173"/>
                <a:ext cx="9628" cy="2459"/>
              </a:xfrm>
              <a:custGeom>
                <a:avLst/>
                <a:gdLst>
                  <a:gd name="T0" fmla="*/ 2 w 3"/>
                  <a:gd name="T1" fmla="*/ 0 h 1"/>
                  <a:gd name="T2" fmla="*/ 0 w 3"/>
                  <a:gd name="T3" fmla="*/ 0 h 1"/>
                  <a:gd name="T4" fmla="*/ 0 w 3"/>
                  <a:gd name="T5" fmla="*/ 1 h 1"/>
                  <a:gd name="T6" fmla="*/ 3 w 3"/>
                  <a:gd name="T7" fmla="*/ 1 h 1"/>
                  <a:gd name="T8" fmla="*/ 2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9" name="Freeform 235"/>
              <p:cNvSpPr>
                <a:spLocks/>
              </p:cNvSpPr>
              <p:nvPr/>
            </p:nvSpPr>
            <p:spPr bwMode="auto">
              <a:xfrm>
                <a:off x="-1746821" y="3149173"/>
                <a:ext cx="9628" cy="2459"/>
              </a:xfrm>
              <a:custGeom>
                <a:avLst/>
                <a:gdLst>
                  <a:gd name="T0" fmla="*/ 3 w 3"/>
                  <a:gd name="T1" fmla="*/ 0 h 1"/>
                  <a:gd name="T2" fmla="*/ 0 w 3"/>
                  <a:gd name="T3" fmla="*/ 0 h 1"/>
                  <a:gd name="T4" fmla="*/ 1 w 3"/>
                  <a:gd name="T5" fmla="*/ 1 h 1"/>
                  <a:gd name="T6" fmla="*/ 3 w 3"/>
                  <a:gd name="T7" fmla="*/ 1 h 1"/>
                  <a:gd name="T8" fmla="*/ 3 w 3"/>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 name="Freeform 236"/>
              <p:cNvSpPr>
                <a:spLocks/>
              </p:cNvSpPr>
              <p:nvPr/>
            </p:nvSpPr>
            <p:spPr bwMode="auto">
              <a:xfrm>
                <a:off x="-2680782" y="3149173"/>
                <a:ext cx="7221" cy="2459"/>
              </a:xfrm>
              <a:custGeom>
                <a:avLst/>
                <a:gdLst>
                  <a:gd name="T0" fmla="*/ 2 w 2"/>
                  <a:gd name="T1" fmla="*/ 0 h 1"/>
                  <a:gd name="T2" fmla="*/ 0 w 2"/>
                  <a:gd name="T3" fmla="*/ 0 h 1"/>
                  <a:gd name="T4" fmla="*/ 0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1" name="Freeform 237"/>
              <p:cNvSpPr>
                <a:spLocks noEditPoints="1"/>
              </p:cNvSpPr>
              <p:nvPr/>
            </p:nvSpPr>
            <p:spPr bwMode="auto">
              <a:xfrm>
                <a:off x="-6346822" y="2366960"/>
                <a:ext cx="5613397" cy="3281360"/>
              </a:xfrm>
              <a:custGeom>
                <a:avLst/>
                <a:gdLst>
                  <a:gd name="T0" fmla="*/ 215 w 1494"/>
                  <a:gd name="T1" fmla="*/ 38 h 872"/>
                  <a:gd name="T2" fmla="*/ 535 w 1494"/>
                  <a:gd name="T3" fmla="*/ 111 h 872"/>
                  <a:gd name="T4" fmla="*/ 485 w 1494"/>
                  <a:gd name="T5" fmla="*/ 112 h 872"/>
                  <a:gd name="T6" fmla="*/ 527 w 1494"/>
                  <a:gd name="T7" fmla="*/ 211 h 872"/>
                  <a:gd name="T8" fmla="*/ 575 w 1494"/>
                  <a:gd name="T9" fmla="*/ 331 h 872"/>
                  <a:gd name="T10" fmla="*/ 605 w 1494"/>
                  <a:gd name="T11" fmla="*/ 324 h 872"/>
                  <a:gd name="T12" fmla="*/ 651 w 1494"/>
                  <a:gd name="T13" fmla="*/ 221 h 872"/>
                  <a:gd name="T14" fmla="*/ 704 w 1494"/>
                  <a:gd name="T15" fmla="*/ 118 h 872"/>
                  <a:gd name="T16" fmla="*/ 688 w 1494"/>
                  <a:gd name="T17" fmla="*/ 109 h 872"/>
                  <a:gd name="T18" fmla="*/ 894 w 1494"/>
                  <a:gd name="T19" fmla="*/ 6 h 872"/>
                  <a:gd name="T20" fmla="*/ 1266 w 1494"/>
                  <a:gd name="T21" fmla="*/ 104 h 872"/>
                  <a:gd name="T22" fmla="*/ 1344 w 1494"/>
                  <a:gd name="T23" fmla="*/ 208 h 872"/>
                  <a:gd name="T24" fmla="*/ 1450 w 1494"/>
                  <a:gd name="T25" fmla="*/ 323 h 872"/>
                  <a:gd name="T26" fmla="*/ 1492 w 1494"/>
                  <a:gd name="T27" fmla="*/ 475 h 872"/>
                  <a:gd name="T28" fmla="*/ 1467 w 1494"/>
                  <a:gd name="T29" fmla="*/ 667 h 872"/>
                  <a:gd name="T30" fmla="*/ 1428 w 1494"/>
                  <a:gd name="T31" fmla="*/ 807 h 872"/>
                  <a:gd name="T32" fmla="*/ 1219 w 1494"/>
                  <a:gd name="T33" fmla="*/ 787 h 872"/>
                  <a:gd name="T34" fmla="*/ 1138 w 1494"/>
                  <a:gd name="T35" fmla="*/ 666 h 872"/>
                  <a:gd name="T36" fmla="*/ 1104 w 1494"/>
                  <a:gd name="T37" fmla="*/ 556 h 872"/>
                  <a:gd name="T38" fmla="*/ 1085 w 1494"/>
                  <a:gd name="T39" fmla="*/ 446 h 872"/>
                  <a:gd name="T40" fmla="*/ 1057 w 1494"/>
                  <a:gd name="T41" fmla="*/ 579 h 872"/>
                  <a:gd name="T42" fmla="*/ 1023 w 1494"/>
                  <a:gd name="T43" fmla="*/ 667 h 872"/>
                  <a:gd name="T44" fmla="*/ 958 w 1494"/>
                  <a:gd name="T45" fmla="*/ 787 h 872"/>
                  <a:gd name="T46" fmla="*/ 749 w 1494"/>
                  <a:gd name="T47" fmla="*/ 787 h 872"/>
                  <a:gd name="T48" fmla="*/ 712 w 1494"/>
                  <a:gd name="T49" fmla="*/ 667 h 872"/>
                  <a:gd name="T50" fmla="*/ 679 w 1494"/>
                  <a:gd name="T51" fmla="*/ 557 h 872"/>
                  <a:gd name="T52" fmla="*/ 669 w 1494"/>
                  <a:gd name="T53" fmla="*/ 459 h 872"/>
                  <a:gd name="T54" fmla="*/ 625 w 1494"/>
                  <a:gd name="T55" fmla="*/ 668 h 872"/>
                  <a:gd name="T56" fmla="*/ 584 w 1494"/>
                  <a:gd name="T57" fmla="*/ 786 h 872"/>
                  <a:gd name="T58" fmla="*/ 502 w 1494"/>
                  <a:gd name="T59" fmla="*/ 863 h 872"/>
                  <a:gd name="T60" fmla="*/ 417 w 1494"/>
                  <a:gd name="T61" fmla="*/ 787 h 872"/>
                  <a:gd name="T62" fmla="*/ 403 w 1494"/>
                  <a:gd name="T63" fmla="*/ 753 h 872"/>
                  <a:gd name="T64" fmla="*/ 353 w 1494"/>
                  <a:gd name="T65" fmla="*/ 578 h 872"/>
                  <a:gd name="T66" fmla="*/ 339 w 1494"/>
                  <a:gd name="T67" fmla="*/ 435 h 872"/>
                  <a:gd name="T68" fmla="*/ 319 w 1494"/>
                  <a:gd name="T69" fmla="*/ 557 h 872"/>
                  <a:gd name="T70" fmla="*/ 270 w 1494"/>
                  <a:gd name="T71" fmla="*/ 668 h 872"/>
                  <a:gd name="T72" fmla="*/ 214 w 1494"/>
                  <a:gd name="T73" fmla="*/ 785 h 872"/>
                  <a:gd name="T74" fmla="*/ 46 w 1494"/>
                  <a:gd name="T75" fmla="*/ 785 h 872"/>
                  <a:gd name="T76" fmla="*/ 28 w 1494"/>
                  <a:gd name="T77" fmla="*/ 667 h 872"/>
                  <a:gd name="T78" fmla="*/ 10 w 1494"/>
                  <a:gd name="T79" fmla="*/ 574 h 872"/>
                  <a:gd name="T80" fmla="*/ 1 w 1494"/>
                  <a:gd name="T81" fmla="*/ 452 h 872"/>
                  <a:gd name="T82" fmla="*/ 23 w 1494"/>
                  <a:gd name="T83" fmla="*/ 324 h 872"/>
                  <a:gd name="T84" fmla="*/ 29 w 1494"/>
                  <a:gd name="T85" fmla="*/ 309 h 872"/>
                  <a:gd name="T86" fmla="*/ 84 w 1494"/>
                  <a:gd name="T87" fmla="*/ 209 h 872"/>
                  <a:gd name="T88" fmla="*/ 162 w 1494"/>
                  <a:gd name="T89" fmla="*/ 81 h 872"/>
                  <a:gd name="T90" fmla="*/ 214 w 1494"/>
                  <a:gd name="T91" fmla="*/ 36 h 872"/>
                  <a:gd name="T92" fmla="*/ 23 w 1494"/>
                  <a:gd name="T93" fmla="*/ 318 h 872"/>
                  <a:gd name="T94" fmla="*/ 38 w 1494"/>
                  <a:gd name="T95" fmla="*/ 769 h 872"/>
                  <a:gd name="T96" fmla="*/ 273 w 1494"/>
                  <a:gd name="T97" fmla="*/ 667 h 872"/>
                  <a:gd name="T98" fmla="*/ 464 w 1494"/>
                  <a:gd name="T99" fmla="*/ 848 h 872"/>
                  <a:gd name="T100" fmla="*/ 590 w 1494"/>
                  <a:gd name="T101" fmla="*/ 776 h 872"/>
                  <a:gd name="T102" fmla="*/ 899 w 1494"/>
                  <a:gd name="T103" fmla="*/ 852 h 872"/>
                  <a:gd name="T104" fmla="*/ 1345 w 1494"/>
                  <a:gd name="T105" fmla="*/ 872 h 872"/>
                  <a:gd name="T106" fmla="*/ 1474 w 1494"/>
                  <a:gd name="T107" fmla="*/ 366 h 872"/>
                  <a:gd name="T108" fmla="*/ 1236 w 1494"/>
                  <a:gd name="T109" fmla="*/ 87 h 872"/>
                  <a:gd name="T110" fmla="*/ 742 w 1494"/>
                  <a:gd name="T111" fmla="*/ 53 h 872"/>
                  <a:gd name="T112" fmla="*/ 577 w 1494"/>
                  <a:gd name="T113" fmla="*/ 331 h 8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 name="Freeform 238"/>
              <p:cNvSpPr>
                <a:spLocks noEditPoints="1"/>
              </p:cNvSpPr>
              <p:nvPr/>
            </p:nvSpPr>
            <p:spPr bwMode="auto">
              <a:xfrm>
                <a:off x="-4912180" y="4871026"/>
                <a:ext cx="917112" cy="4920"/>
              </a:xfrm>
              <a:custGeom>
                <a:avLst/>
                <a:gdLst>
                  <a:gd name="T0" fmla="*/ 0 w 244"/>
                  <a:gd name="T1" fmla="*/ 0 h 1"/>
                  <a:gd name="T2" fmla="*/ 0 w 244"/>
                  <a:gd name="T3" fmla="*/ 0 h 1"/>
                  <a:gd name="T4" fmla="*/ 0 w 244"/>
                  <a:gd name="T5" fmla="*/ 1 h 1"/>
                  <a:gd name="T6" fmla="*/ 1 w 244"/>
                  <a:gd name="T7" fmla="*/ 1 h 1"/>
                  <a:gd name="T8" fmla="*/ 1 w 244"/>
                  <a:gd name="T9" fmla="*/ 0 h 1"/>
                  <a:gd name="T10" fmla="*/ 1 w 244"/>
                  <a:gd name="T11" fmla="*/ 0 h 1"/>
                  <a:gd name="T12" fmla="*/ 1 w 244"/>
                  <a:gd name="T13" fmla="*/ 0 h 1"/>
                  <a:gd name="T14" fmla="*/ 0 w 244"/>
                  <a:gd name="T15" fmla="*/ 0 h 1"/>
                  <a:gd name="T16" fmla="*/ 244 w 244"/>
                  <a:gd name="T17" fmla="*/ 0 h 1"/>
                  <a:gd name="T18" fmla="*/ 243 w 244"/>
                  <a:gd name="T19" fmla="*/ 0 h 1"/>
                  <a:gd name="T20" fmla="*/ 243 w 244"/>
                  <a:gd name="T21" fmla="*/ 0 h 1"/>
                  <a:gd name="T22" fmla="*/ 243 w 244"/>
                  <a:gd name="T23" fmla="*/ 0 h 1"/>
                  <a:gd name="T24" fmla="*/ 243 w 244"/>
                  <a:gd name="T25" fmla="*/ 0 h 1"/>
                  <a:gd name="T26" fmla="*/ 243 w 244"/>
                  <a:gd name="T27" fmla="*/ 1 h 1"/>
                  <a:gd name="T28" fmla="*/ 244 w 244"/>
                  <a:gd name="T29" fmla="*/ 1 h 1"/>
                  <a:gd name="T30" fmla="*/ 244 w 244"/>
                  <a:gd name="T31" fmla="*/ 0 h 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 name="Freeform 239"/>
              <p:cNvSpPr>
                <a:spLocks noEditPoints="1"/>
              </p:cNvSpPr>
              <p:nvPr/>
            </p:nvSpPr>
            <p:spPr bwMode="auto">
              <a:xfrm>
                <a:off x="-3672514" y="4871026"/>
                <a:ext cx="1172265" cy="4920"/>
              </a:xfrm>
              <a:custGeom>
                <a:avLst/>
                <a:gdLst>
                  <a:gd name="T0" fmla="*/ 1 w 312"/>
                  <a:gd name="T1" fmla="*/ 0 h 1"/>
                  <a:gd name="T2" fmla="*/ 0 w 312"/>
                  <a:gd name="T3" fmla="*/ 0 h 1"/>
                  <a:gd name="T4" fmla="*/ 0 w 312"/>
                  <a:gd name="T5" fmla="*/ 1 h 1"/>
                  <a:gd name="T6" fmla="*/ 1 w 312"/>
                  <a:gd name="T7" fmla="*/ 1 h 1"/>
                  <a:gd name="T8" fmla="*/ 1 w 312"/>
                  <a:gd name="T9" fmla="*/ 0 h 1"/>
                  <a:gd name="T10" fmla="*/ 1 w 312"/>
                  <a:gd name="T11" fmla="*/ 0 h 1"/>
                  <a:gd name="T12" fmla="*/ 1 w 312"/>
                  <a:gd name="T13" fmla="*/ 0 h 1"/>
                  <a:gd name="T14" fmla="*/ 1 w 312"/>
                  <a:gd name="T15" fmla="*/ 0 h 1"/>
                  <a:gd name="T16" fmla="*/ 312 w 312"/>
                  <a:gd name="T17" fmla="*/ 0 h 1"/>
                  <a:gd name="T18" fmla="*/ 311 w 312"/>
                  <a:gd name="T19" fmla="*/ 0 h 1"/>
                  <a:gd name="T20" fmla="*/ 311 w 312"/>
                  <a:gd name="T21" fmla="*/ 1 h 1"/>
                  <a:gd name="T22" fmla="*/ 312 w 312"/>
                  <a:gd name="T23" fmla="*/ 1 h 1"/>
                  <a:gd name="T24" fmla="*/ 312 w 312"/>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 name="Freeform 240"/>
              <p:cNvSpPr>
                <a:spLocks noEditPoints="1"/>
              </p:cNvSpPr>
              <p:nvPr/>
            </p:nvSpPr>
            <p:spPr bwMode="auto">
              <a:xfrm>
                <a:off x="-2071782" y="4871026"/>
                <a:ext cx="1239666" cy="4920"/>
              </a:xfrm>
              <a:custGeom>
                <a:avLst/>
                <a:gdLst>
                  <a:gd name="T0" fmla="*/ 1 w 330"/>
                  <a:gd name="T1" fmla="*/ 0 h 1"/>
                  <a:gd name="T2" fmla="*/ 0 w 330"/>
                  <a:gd name="T3" fmla="*/ 0 h 1"/>
                  <a:gd name="T4" fmla="*/ 0 w 330"/>
                  <a:gd name="T5" fmla="*/ 1 h 1"/>
                  <a:gd name="T6" fmla="*/ 1 w 330"/>
                  <a:gd name="T7" fmla="*/ 1 h 1"/>
                  <a:gd name="T8" fmla="*/ 1 w 330"/>
                  <a:gd name="T9" fmla="*/ 0 h 1"/>
                  <a:gd name="T10" fmla="*/ 330 w 330"/>
                  <a:gd name="T11" fmla="*/ 0 h 1"/>
                  <a:gd name="T12" fmla="*/ 329 w 330"/>
                  <a:gd name="T13" fmla="*/ 0 h 1"/>
                  <a:gd name="T14" fmla="*/ 329 w 330"/>
                  <a:gd name="T15" fmla="*/ 1 h 1"/>
                  <a:gd name="T16" fmla="*/ 330 w 330"/>
                  <a:gd name="T17" fmla="*/ 1 h 1"/>
                  <a:gd name="T18" fmla="*/ 330 w 330"/>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 name="Freeform 241"/>
              <p:cNvSpPr>
                <a:spLocks noEditPoints="1"/>
              </p:cNvSpPr>
              <p:nvPr/>
            </p:nvSpPr>
            <p:spPr bwMode="auto">
              <a:xfrm>
                <a:off x="-6245723" y="4871026"/>
                <a:ext cx="919519" cy="4920"/>
              </a:xfrm>
              <a:custGeom>
                <a:avLst/>
                <a:gdLst>
                  <a:gd name="T0" fmla="*/ 1 w 245"/>
                  <a:gd name="T1" fmla="*/ 0 h 1"/>
                  <a:gd name="T2" fmla="*/ 0 w 245"/>
                  <a:gd name="T3" fmla="*/ 0 h 1"/>
                  <a:gd name="T4" fmla="*/ 0 w 245"/>
                  <a:gd name="T5" fmla="*/ 1 h 1"/>
                  <a:gd name="T6" fmla="*/ 1 w 245"/>
                  <a:gd name="T7" fmla="*/ 1 h 1"/>
                  <a:gd name="T8" fmla="*/ 1 w 245"/>
                  <a:gd name="T9" fmla="*/ 0 h 1"/>
                  <a:gd name="T10" fmla="*/ 1 w 245"/>
                  <a:gd name="T11" fmla="*/ 0 h 1"/>
                  <a:gd name="T12" fmla="*/ 1 w 245"/>
                  <a:gd name="T13" fmla="*/ 0 h 1"/>
                  <a:gd name="T14" fmla="*/ 1 w 245"/>
                  <a:gd name="T15" fmla="*/ 0 h 1"/>
                  <a:gd name="T16" fmla="*/ 245 w 245"/>
                  <a:gd name="T17" fmla="*/ 0 h 1"/>
                  <a:gd name="T18" fmla="*/ 244 w 245"/>
                  <a:gd name="T19" fmla="*/ 0 h 1"/>
                  <a:gd name="T20" fmla="*/ 244 w 245"/>
                  <a:gd name="T21" fmla="*/ 0 h 1"/>
                  <a:gd name="T22" fmla="*/ 244 w 245"/>
                  <a:gd name="T23" fmla="*/ 0 h 1"/>
                  <a:gd name="T24" fmla="*/ 244 w 245"/>
                  <a:gd name="T25" fmla="*/ 0 h 1"/>
                  <a:gd name="T26" fmla="*/ 243 w 245"/>
                  <a:gd name="T27" fmla="*/ 1 h 1"/>
                  <a:gd name="T28" fmla="*/ 245 w 245"/>
                  <a:gd name="T29" fmla="*/ 1 h 1"/>
                  <a:gd name="T30" fmla="*/ 245 w 245"/>
                  <a:gd name="T31" fmla="*/ 0 h 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6" name="Freeform 242"/>
              <p:cNvSpPr>
                <a:spLocks/>
              </p:cNvSpPr>
              <p:nvPr/>
            </p:nvSpPr>
            <p:spPr bwMode="auto">
              <a:xfrm>
                <a:off x="-5020500" y="4541414"/>
                <a:ext cx="7221" cy="2459"/>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7" name="Freeform 243"/>
              <p:cNvSpPr>
                <a:spLocks noEditPoints="1"/>
              </p:cNvSpPr>
              <p:nvPr/>
            </p:nvSpPr>
            <p:spPr bwMode="auto">
              <a:xfrm>
                <a:off x="-3780835" y="4541414"/>
                <a:ext cx="1408164" cy="2459"/>
              </a:xfrm>
              <a:custGeom>
                <a:avLst/>
                <a:gdLst>
                  <a:gd name="T0" fmla="*/ 1 w 375"/>
                  <a:gd name="T1" fmla="*/ 0 h 1"/>
                  <a:gd name="T2" fmla="*/ 0 w 375"/>
                  <a:gd name="T3" fmla="*/ 0 h 1"/>
                  <a:gd name="T4" fmla="*/ 0 w 375"/>
                  <a:gd name="T5" fmla="*/ 1 h 1"/>
                  <a:gd name="T6" fmla="*/ 1 w 375"/>
                  <a:gd name="T7" fmla="*/ 1 h 1"/>
                  <a:gd name="T8" fmla="*/ 1 w 375"/>
                  <a:gd name="T9" fmla="*/ 0 h 1"/>
                  <a:gd name="T10" fmla="*/ 375 w 375"/>
                  <a:gd name="T11" fmla="*/ 0 h 1"/>
                  <a:gd name="T12" fmla="*/ 375 w 375"/>
                  <a:gd name="T13" fmla="*/ 0 h 1"/>
                  <a:gd name="T14" fmla="*/ 374 w 375"/>
                  <a:gd name="T15" fmla="*/ 1 h 1"/>
                  <a:gd name="T16" fmla="*/ 374 w 375"/>
                  <a:gd name="T17" fmla="*/ 1 h 1"/>
                  <a:gd name="T18" fmla="*/ 375 w 375"/>
                  <a:gd name="T19" fmla="*/ 1 h 1"/>
                  <a:gd name="T20" fmla="*/ 375 w 375"/>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8" name="Freeform 244"/>
              <p:cNvSpPr>
                <a:spLocks/>
              </p:cNvSpPr>
              <p:nvPr/>
            </p:nvSpPr>
            <p:spPr bwMode="auto">
              <a:xfrm>
                <a:off x="-2175287" y="4541414"/>
                <a:ext cx="0" cy="2459"/>
              </a:xfrm>
              <a:custGeom>
                <a:avLst/>
                <a:gdLst>
                  <a:gd name="T0" fmla="*/ 0 h 1"/>
                  <a:gd name="T1" fmla="*/ 0 h 1"/>
                  <a:gd name="T2" fmla="*/ 1 h 1"/>
                  <a:gd name="T3" fmla="*/ 1 h 1"/>
                  <a:gd name="T4" fmla="*/ 0 h 1"/>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9" name="Freeform 245"/>
              <p:cNvSpPr>
                <a:spLocks/>
              </p:cNvSpPr>
              <p:nvPr/>
            </p:nvSpPr>
            <p:spPr bwMode="auto">
              <a:xfrm>
                <a:off x="-6310714" y="4541414"/>
                <a:ext cx="4814" cy="2459"/>
              </a:xfrm>
              <a:custGeom>
                <a:avLst/>
                <a:gdLst>
                  <a:gd name="T0" fmla="*/ 0 w 1"/>
                  <a:gd name="T1" fmla="*/ 0 h 1"/>
                  <a:gd name="T2" fmla="*/ 0 w 1"/>
                  <a:gd name="T3" fmla="*/ 0 h 1"/>
                  <a:gd name="T4" fmla="*/ 0 w 1"/>
                  <a:gd name="T5" fmla="*/ 1 h 1"/>
                  <a:gd name="T6" fmla="*/ 1 w 1"/>
                  <a:gd name="T7" fmla="*/ 1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0" name="Freeform 246"/>
              <p:cNvSpPr>
                <a:spLocks noEditPoints="1"/>
              </p:cNvSpPr>
              <p:nvPr/>
            </p:nvSpPr>
            <p:spPr bwMode="auto">
              <a:xfrm>
                <a:off x="-4062467" y="3527981"/>
                <a:ext cx="3134066" cy="4920"/>
              </a:xfrm>
              <a:custGeom>
                <a:avLst/>
                <a:gdLst>
                  <a:gd name="T0" fmla="*/ 1 w 834"/>
                  <a:gd name="T1" fmla="*/ 0 h 1"/>
                  <a:gd name="T2" fmla="*/ 0 w 834"/>
                  <a:gd name="T3" fmla="*/ 0 h 1"/>
                  <a:gd name="T4" fmla="*/ 0 w 834"/>
                  <a:gd name="T5" fmla="*/ 1 h 1"/>
                  <a:gd name="T6" fmla="*/ 1 w 834"/>
                  <a:gd name="T7" fmla="*/ 1 h 1"/>
                  <a:gd name="T8" fmla="*/ 1 w 834"/>
                  <a:gd name="T9" fmla="*/ 0 h 1"/>
                  <a:gd name="T10" fmla="*/ 834 w 834"/>
                  <a:gd name="T11" fmla="*/ 0 h 1"/>
                  <a:gd name="T12" fmla="*/ 832 w 834"/>
                  <a:gd name="T13" fmla="*/ 0 h 1"/>
                  <a:gd name="T14" fmla="*/ 833 w 834"/>
                  <a:gd name="T15" fmla="*/ 1 h 1"/>
                  <a:gd name="T16" fmla="*/ 834 w 834"/>
                  <a:gd name="T17" fmla="*/ 1 h 1"/>
                  <a:gd name="T18" fmla="*/ 834 w 834"/>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1" name="Freeform 247"/>
              <p:cNvSpPr>
                <a:spLocks noEditPoints="1"/>
              </p:cNvSpPr>
              <p:nvPr/>
            </p:nvSpPr>
            <p:spPr bwMode="auto">
              <a:xfrm>
                <a:off x="-6245723" y="3527981"/>
                <a:ext cx="2043643" cy="4920"/>
              </a:xfrm>
              <a:custGeom>
                <a:avLst/>
                <a:gdLst>
                  <a:gd name="T0" fmla="*/ 2 w 544"/>
                  <a:gd name="T1" fmla="*/ 0 h 1"/>
                  <a:gd name="T2" fmla="*/ 0 w 544"/>
                  <a:gd name="T3" fmla="*/ 0 h 1"/>
                  <a:gd name="T4" fmla="*/ 0 w 544"/>
                  <a:gd name="T5" fmla="*/ 1 h 1"/>
                  <a:gd name="T6" fmla="*/ 1 w 544"/>
                  <a:gd name="T7" fmla="*/ 1 h 1"/>
                  <a:gd name="T8" fmla="*/ 2 w 544"/>
                  <a:gd name="T9" fmla="*/ 0 h 1"/>
                  <a:gd name="T10" fmla="*/ 544 w 544"/>
                  <a:gd name="T11" fmla="*/ 0 h 1"/>
                  <a:gd name="T12" fmla="*/ 543 w 544"/>
                  <a:gd name="T13" fmla="*/ 0 h 1"/>
                  <a:gd name="T14" fmla="*/ 543 w 544"/>
                  <a:gd name="T15" fmla="*/ 1 h 1"/>
                  <a:gd name="T16" fmla="*/ 544 w 544"/>
                  <a:gd name="T17" fmla="*/ 1 h 1"/>
                  <a:gd name="T18" fmla="*/ 544 w 544"/>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2" name="Freeform 248"/>
              <p:cNvSpPr>
                <a:spLocks/>
              </p:cNvSpPr>
              <p:nvPr/>
            </p:nvSpPr>
            <p:spPr bwMode="auto">
              <a:xfrm>
                <a:off x="-3691771" y="2785124"/>
                <a:ext cx="9628" cy="2459"/>
              </a:xfrm>
              <a:custGeom>
                <a:avLst/>
                <a:gdLst>
                  <a:gd name="T0" fmla="*/ 5 w 5"/>
                  <a:gd name="T1" fmla="*/ 0 h 2"/>
                  <a:gd name="T2" fmla="*/ 0 w 5"/>
                  <a:gd name="T3" fmla="*/ 0 h 2"/>
                  <a:gd name="T4" fmla="*/ 0 w 5"/>
                  <a:gd name="T5" fmla="*/ 2 h 2"/>
                  <a:gd name="T6" fmla="*/ 2 w 5"/>
                  <a:gd name="T7" fmla="*/ 2 h 2"/>
                  <a:gd name="T8" fmla="*/ 5 w 5"/>
                  <a:gd name="T9" fmla="*/ 0 h 2"/>
                  <a:gd name="T10" fmla="*/ 5 w 5"/>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
                    <a:moveTo>
                      <a:pt x="5" y="0"/>
                    </a:moveTo>
                    <a:lnTo>
                      <a:pt x="0" y="0"/>
                    </a:lnTo>
                    <a:lnTo>
                      <a:pt x="0" y="2"/>
                    </a:lnTo>
                    <a:lnTo>
                      <a:pt x="2"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3" name="Freeform 249"/>
              <p:cNvSpPr>
                <a:spLocks noEditPoints="1"/>
              </p:cNvSpPr>
              <p:nvPr/>
            </p:nvSpPr>
            <p:spPr bwMode="auto">
              <a:xfrm>
                <a:off x="-5836513" y="2785124"/>
                <a:ext cx="1314286" cy="2459"/>
              </a:xfrm>
              <a:custGeom>
                <a:avLst/>
                <a:gdLst>
                  <a:gd name="T0" fmla="*/ 1 w 350"/>
                  <a:gd name="T1" fmla="*/ 0 h 1"/>
                  <a:gd name="T2" fmla="*/ 0 w 350"/>
                  <a:gd name="T3" fmla="*/ 0 h 1"/>
                  <a:gd name="T4" fmla="*/ 0 w 350"/>
                  <a:gd name="T5" fmla="*/ 1 h 1"/>
                  <a:gd name="T6" fmla="*/ 1 w 350"/>
                  <a:gd name="T7" fmla="*/ 1 h 1"/>
                  <a:gd name="T8" fmla="*/ 1 w 350"/>
                  <a:gd name="T9" fmla="*/ 0 h 1"/>
                  <a:gd name="T10" fmla="*/ 349 w 350"/>
                  <a:gd name="T11" fmla="*/ 0 h 1"/>
                  <a:gd name="T12" fmla="*/ 348 w 350"/>
                  <a:gd name="T13" fmla="*/ 0 h 1"/>
                  <a:gd name="T14" fmla="*/ 349 w 350"/>
                  <a:gd name="T15" fmla="*/ 1 h 1"/>
                  <a:gd name="T16" fmla="*/ 350 w 350"/>
                  <a:gd name="T17" fmla="*/ 1 h 1"/>
                  <a:gd name="T18" fmla="*/ 350 w 350"/>
                  <a:gd name="T19" fmla="*/ 1 h 1"/>
                  <a:gd name="T20" fmla="*/ 349 w 350"/>
                  <a:gd name="T21" fmla="*/ 1 h 1"/>
                  <a:gd name="T22" fmla="*/ 349 w 350"/>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4" name="Freeform 250"/>
              <p:cNvSpPr>
                <a:spLocks/>
              </p:cNvSpPr>
              <p:nvPr/>
            </p:nvSpPr>
            <p:spPr bwMode="auto">
              <a:xfrm>
                <a:off x="-3672514" y="2669513"/>
                <a:ext cx="4814" cy="2461"/>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5" name="Freeform 251"/>
              <p:cNvSpPr>
                <a:spLocks/>
              </p:cNvSpPr>
              <p:nvPr/>
            </p:nvSpPr>
            <p:spPr bwMode="auto">
              <a:xfrm>
                <a:off x="-1308725" y="3146713"/>
                <a:ext cx="7221" cy="2461"/>
              </a:xfrm>
              <a:custGeom>
                <a:avLst/>
                <a:gdLst>
                  <a:gd name="T0" fmla="*/ 2 w 2"/>
                  <a:gd name="T1" fmla="*/ 0 h 1"/>
                  <a:gd name="T2" fmla="*/ 0 w 2"/>
                  <a:gd name="T3" fmla="*/ 0 h 1"/>
                  <a:gd name="T4" fmla="*/ 1 w 2"/>
                  <a:gd name="T5" fmla="*/ 1 h 1"/>
                  <a:gd name="T6" fmla="*/ 2 w 2"/>
                  <a:gd name="T7" fmla="*/ 1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6" name="Freeform 252"/>
              <p:cNvSpPr>
                <a:spLocks/>
              </p:cNvSpPr>
              <p:nvPr/>
            </p:nvSpPr>
            <p:spPr bwMode="auto">
              <a:xfrm>
                <a:off x="-5737821" y="2669513"/>
                <a:ext cx="2406" cy="2461"/>
              </a:xfrm>
              <a:custGeom>
                <a:avLst/>
                <a:gdLst>
                  <a:gd name="T0" fmla="*/ 1 w 1"/>
                  <a:gd name="T1" fmla="*/ 0 h 1"/>
                  <a:gd name="T2" fmla="*/ 0 w 1"/>
                  <a:gd name="T3" fmla="*/ 0 h 1"/>
                  <a:gd name="T4" fmla="*/ 0 w 1"/>
                  <a:gd name="T5" fmla="*/ 1 h 1"/>
                  <a:gd name="T6" fmla="*/ 0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253"/>
              <p:cNvSpPr>
                <a:spLocks noEditPoints="1"/>
              </p:cNvSpPr>
              <p:nvPr/>
            </p:nvSpPr>
            <p:spPr bwMode="auto">
              <a:xfrm>
                <a:off x="-5034942" y="4460241"/>
                <a:ext cx="1162637" cy="2461"/>
              </a:xfrm>
              <a:custGeom>
                <a:avLst/>
                <a:gdLst>
                  <a:gd name="T0" fmla="*/ 1 w 310"/>
                  <a:gd name="T1" fmla="*/ 0 h 1"/>
                  <a:gd name="T2" fmla="*/ 0 w 310"/>
                  <a:gd name="T3" fmla="*/ 0 h 1"/>
                  <a:gd name="T4" fmla="*/ 0 w 310"/>
                  <a:gd name="T5" fmla="*/ 1 h 1"/>
                  <a:gd name="T6" fmla="*/ 1 w 310"/>
                  <a:gd name="T7" fmla="*/ 1 h 1"/>
                  <a:gd name="T8" fmla="*/ 1 w 310"/>
                  <a:gd name="T9" fmla="*/ 0 h 1"/>
                  <a:gd name="T10" fmla="*/ 310 w 310"/>
                  <a:gd name="T11" fmla="*/ 0 h 1"/>
                  <a:gd name="T12" fmla="*/ 309 w 310"/>
                  <a:gd name="T13" fmla="*/ 0 h 1"/>
                  <a:gd name="T14" fmla="*/ 309 w 310"/>
                  <a:gd name="T15" fmla="*/ 1 h 1"/>
                  <a:gd name="T16" fmla="*/ 310 w 310"/>
                  <a:gd name="T17" fmla="*/ 1 h 1"/>
                  <a:gd name="T18" fmla="*/ 310 w 310"/>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254"/>
              <p:cNvSpPr>
                <a:spLocks noEditPoints="1"/>
              </p:cNvSpPr>
              <p:nvPr/>
            </p:nvSpPr>
            <p:spPr bwMode="auto">
              <a:xfrm>
                <a:off x="-3795278" y="4460241"/>
                <a:ext cx="1449084" cy="2461"/>
              </a:xfrm>
              <a:custGeom>
                <a:avLst/>
                <a:gdLst>
                  <a:gd name="T0" fmla="*/ 386 w 386"/>
                  <a:gd name="T1" fmla="*/ 0 h 1"/>
                  <a:gd name="T2" fmla="*/ 385 w 386"/>
                  <a:gd name="T3" fmla="*/ 1 h 1"/>
                  <a:gd name="T4" fmla="*/ 386 w 386"/>
                  <a:gd name="T5" fmla="*/ 1 h 1"/>
                  <a:gd name="T6" fmla="*/ 386 w 386"/>
                  <a:gd name="T7" fmla="*/ 0 h 1"/>
                  <a:gd name="T8" fmla="*/ 1 w 386"/>
                  <a:gd name="T9" fmla="*/ 0 h 1"/>
                  <a:gd name="T10" fmla="*/ 0 w 386"/>
                  <a:gd name="T11" fmla="*/ 0 h 1"/>
                  <a:gd name="T12" fmla="*/ 0 w 386"/>
                  <a:gd name="T13" fmla="*/ 1 h 1"/>
                  <a:gd name="T14" fmla="*/ 1 w 386"/>
                  <a:gd name="T15" fmla="*/ 1 h 1"/>
                  <a:gd name="T16" fmla="*/ 1 w 386"/>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255"/>
              <p:cNvSpPr>
                <a:spLocks noEditPoints="1"/>
              </p:cNvSpPr>
              <p:nvPr/>
            </p:nvSpPr>
            <p:spPr bwMode="auto">
              <a:xfrm>
                <a:off x="-2199359" y="4460241"/>
                <a:ext cx="1434642" cy="2461"/>
              </a:xfrm>
              <a:custGeom>
                <a:avLst/>
                <a:gdLst>
                  <a:gd name="T0" fmla="*/ 1 w 382"/>
                  <a:gd name="T1" fmla="*/ 0 h 1"/>
                  <a:gd name="T2" fmla="*/ 0 w 382"/>
                  <a:gd name="T3" fmla="*/ 0 h 1"/>
                  <a:gd name="T4" fmla="*/ 0 w 382"/>
                  <a:gd name="T5" fmla="*/ 1 h 1"/>
                  <a:gd name="T6" fmla="*/ 1 w 382"/>
                  <a:gd name="T7" fmla="*/ 1 h 1"/>
                  <a:gd name="T8" fmla="*/ 1 w 382"/>
                  <a:gd name="T9" fmla="*/ 0 h 1"/>
                  <a:gd name="T10" fmla="*/ 382 w 382"/>
                  <a:gd name="T11" fmla="*/ 0 h 1"/>
                  <a:gd name="T12" fmla="*/ 381 w 382"/>
                  <a:gd name="T13" fmla="*/ 0 h 1"/>
                  <a:gd name="T14" fmla="*/ 381 w 382"/>
                  <a:gd name="T15" fmla="*/ 1 h 1"/>
                  <a:gd name="T16" fmla="*/ 382 w 382"/>
                  <a:gd name="T17" fmla="*/ 1 h 1"/>
                  <a:gd name="T18" fmla="*/ 382 w 38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256"/>
              <p:cNvSpPr>
                <a:spLocks noEditPoints="1"/>
              </p:cNvSpPr>
              <p:nvPr/>
            </p:nvSpPr>
            <p:spPr bwMode="auto">
              <a:xfrm>
                <a:off x="-6315529" y="4460241"/>
                <a:ext cx="1167451" cy="2461"/>
              </a:xfrm>
              <a:custGeom>
                <a:avLst/>
                <a:gdLst>
                  <a:gd name="T0" fmla="*/ 1 w 311"/>
                  <a:gd name="T1" fmla="*/ 0 h 1"/>
                  <a:gd name="T2" fmla="*/ 0 w 311"/>
                  <a:gd name="T3" fmla="*/ 0 h 1"/>
                  <a:gd name="T4" fmla="*/ 0 w 311"/>
                  <a:gd name="T5" fmla="*/ 1 h 1"/>
                  <a:gd name="T6" fmla="*/ 1 w 311"/>
                  <a:gd name="T7" fmla="*/ 1 h 1"/>
                  <a:gd name="T8" fmla="*/ 1 w 311"/>
                  <a:gd name="T9" fmla="*/ 0 h 1"/>
                  <a:gd name="T10" fmla="*/ 311 w 311"/>
                  <a:gd name="T11" fmla="*/ 0 h 1"/>
                  <a:gd name="T12" fmla="*/ 311 w 311"/>
                  <a:gd name="T13" fmla="*/ 0 h 1"/>
                  <a:gd name="T14" fmla="*/ 310 w 311"/>
                  <a:gd name="T15" fmla="*/ 1 h 1"/>
                  <a:gd name="T16" fmla="*/ 311 w 311"/>
                  <a:gd name="T17" fmla="*/ 1 h 1"/>
                  <a:gd name="T18" fmla="*/ 311 w 31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257"/>
              <p:cNvSpPr>
                <a:spLocks noEditPoints="1"/>
              </p:cNvSpPr>
              <p:nvPr/>
            </p:nvSpPr>
            <p:spPr bwMode="auto">
              <a:xfrm>
                <a:off x="-6212023" y="5200638"/>
                <a:ext cx="748614" cy="2459"/>
              </a:xfrm>
              <a:custGeom>
                <a:avLst/>
                <a:gdLst>
                  <a:gd name="T0" fmla="*/ 0 w 199"/>
                  <a:gd name="T1" fmla="*/ 0 h 1"/>
                  <a:gd name="T2" fmla="*/ 0 w 199"/>
                  <a:gd name="T3" fmla="*/ 0 h 1"/>
                  <a:gd name="T4" fmla="*/ 0 w 199"/>
                  <a:gd name="T5" fmla="*/ 1 h 1"/>
                  <a:gd name="T6" fmla="*/ 0 w 199"/>
                  <a:gd name="T7" fmla="*/ 1 h 1"/>
                  <a:gd name="T8" fmla="*/ 0 w 199"/>
                  <a:gd name="T9" fmla="*/ 0 h 1"/>
                  <a:gd name="T10" fmla="*/ 199 w 199"/>
                  <a:gd name="T11" fmla="*/ 0 h 1"/>
                  <a:gd name="T12" fmla="*/ 198 w 199"/>
                  <a:gd name="T13" fmla="*/ 0 h 1"/>
                  <a:gd name="T14" fmla="*/ 198 w 199"/>
                  <a:gd name="T15" fmla="*/ 1 h 1"/>
                  <a:gd name="T16" fmla="*/ 199 w 199"/>
                  <a:gd name="T17" fmla="*/ 1 h 1"/>
                  <a:gd name="T18" fmla="*/ 199 w 199"/>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258"/>
              <p:cNvSpPr>
                <a:spLocks noEditPoints="1"/>
              </p:cNvSpPr>
              <p:nvPr/>
            </p:nvSpPr>
            <p:spPr bwMode="auto">
              <a:xfrm>
                <a:off x="-4837559" y="5200638"/>
                <a:ext cx="741392" cy="2459"/>
              </a:xfrm>
              <a:custGeom>
                <a:avLst/>
                <a:gdLst>
                  <a:gd name="T0" fmla="*/ 1 w 197"/>
                  <a:gd name="T1" fmla="*/ 0 h 1"/>
                  <a:gd name="T2" fmla="*/ 0 w 197"/>
                  <a:gd name="T3" fmla="*/ 0 h 1"/>
                  <a:gd name="T4" fmla="*/ 0 w 197"/>
                  <a:gd name="T5" fmla="*/ 1 h 1"/>
                  <a:gd name="T6" fmla="*/ 1 w 197"/>
                  <a:gd name="T7" fmla="*/ 1 h 1"/>
                  <a:gd name="T8" fmla="*/ 1 w 197"/>
                  <a:gd name="T9" fmla="*/ 0 h 1"/>
                  <a:gd name="T10" fmla="*/ 197 w 197"/>
                  <a:gd name="T11" fmla="*/ 0 h 1"/>
                  <a:gd name="T12" fmla="*/ 196 w 197"/>
                  <a:gd name="T13" fmla="*/ 0 h 1"/>
                  <a:gd name="T14" fmla="*/ 196 w 197"/>
                  <a:gd name="T15" fmla="*/ 1 h 1"/>
                  <a:gd name="T16" fmla="*/ 197 w 197"/>
                  <a:gd name="T17" fmla="*/ 1 h 1"/>
                  <a:gd name="T18" fmla="*/ 197 w 19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Freeform 259"/>
              <p:cNvSpPr>
                <a:spLocks noEditPoints="1"/>
              </p:cNvSpPr>
              <p:nvPr/>
            </p:nvSpPr>
            <p:spPr bwMode="auto">
              <a:xfrm>
                <a:off x="-3593080" y="5200638"/>
                <a:ext cx="926741" cy="2459"/>
              </a:xfrm>
              <a:custGeom>
                <a:avLst/>
                <a:gdLst>
                  <a:gd name="T0" fmla="*/ 1 w 247"/>
                  <a:gd name="T1" fmla="*/ 0 h 1"/>
                  <a:gd name="T2" fmla="*/ 0 w 247"/>
                  <a:gd name="T3" fmla="*/ 0 h 1"/>
                  <a:gd name="T4" fmla="*/ 0 w 247"/>
                  <a:gd name="T5" fmla="*/ 1 h 1"/>
                  <a:gd name="T6" fmla="*/ 1 w 247"/>
                  <a:gd name="T7" fmla="*/ 1 h 1"/>
                  <a:gd name="T8" fmla="*/ 1 w 247"/>
                  <a:gd name="T9" fmla="*/ 0 h 1"/>
                  <a:gd name="T10" fmla="*/ 247 w 247"/>
                  <a:gd name="T11" fmla="*/ 0 h 1"/>
                  <a:gd name="T12" fmla="*/ 246 w 247"/>
                  <a:gd name="T13" fmla="*/ 0 h 1"/>
                  <a:gd name="T14" fmla="*/ 246 w 247"/>
                  <a:gd name="T15" fmla="*/ 1 h 1"/>
                  <a:gd name="T16" fmla="*/ 247 w 247"/>
                  <a:gd name="T17" fmla="*/ 1 h 1"/>
                  <a:gd name="T18" fmla="*/ 247 w 24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4" name="Freeform 260"/>
              <p:cNvSpPr>
                <a:spLocks noEditPoints="1"/>
              </p:cNvSpPr>
              <p:nvPr/>
            </p:nvSpPr>
            <p:spPr bwMode="auto">
              <a:xfrm>
                <a:off x="-1879213" y="5200638"/>
                <a:ext cx="967661" cy="2459"/>
              </a:xfrm>
              <a:custGeom>
                <a:avLst/>
                <a:gdLst>
                  <a:gd name="T0" fmla="*/ 1 w 258"/>
                  <a:gd name="T1" fmla="*/ 0 h 1"/>
                  <a:gd name="T2" fmla="*/ 0 w 258"/>
                  <a:gd name="T3" fmla="*/ 0 h 1"/>
                  <a:gd name="T4" fmla="*/ 0 w 258"/>
                  <a:gd name="T5" fmla="*/ 1 h 1"/>
                  <a:gd name="T6" fmla="*/ 2 w 258"/>
                  <a:gd name="T7" fmla="*/ 1 h 1"/>
                  <a:gd name="T8" fmla="*/ 1 w 258"/>
                  <a:gd name="T9" fmla="*/ 0 h 1"/>
                  <a:gd name="T10" fmla="*/ 258 w 258"/>
                  <a:gd name="T11" fmla="*/ 0 h 1"/>
                  <a:gd name="T12" fmla="*/ 258 w 258"/>
                  <a:gd name="T13" fmla="*/ 0 h 1"/>
                  <a:gd name="T14" fmla="*/ 257 w 258"/>
                  <a:gd name="T15" fmla="*/ 1 h 1"/>
                  <a:gd name="T16" fmla="*/ 258 w 258"/>
                  <a:gd name="T17" fmla="*/ 1 h 1"/>
                  <a:gd name="T18" fmla="*/ 258 w 258"/>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5" name="Freeform 261"/>
              <p:cNvSpPr>
                <a:spLocks noEditPoints="1"/>
              </p:cNvSpPr>
              <p:nvPr/>
            </p:nvSpPr>
            <p:spPr bwMode="auto">
              <a:xfrm>
                <a:off x="-6175916" y="5318708"/>
                <a:ext cx="633071" cy="2459"/>
              </a:xfrm>
              <a:custGeom>
                <a:avLst/>
                <a:gdLst>
                  <a:gd name="T0" fmla="*/ 1 w 168"/>
                  <a:gd name="T1" fmla="*/ 0 h 2459"/>
                  <a:gd name="T2" fmla="*/ 0 w 168"/>
                  <a:gd name="T3" fmla="*/ 0 h 2459"/>
                  <a:gd name="T4" fmla="*/ 0 w 168"/>
                  <a:gd name="T5" fmla="*/ 0 h 2459"/>
                  <a:gd name="T6" fmla="*/ 1 w 168"/>
                  <a:gd name="T7" fmla="*/ 0 h 2459"/>
                  <a:gd name="T8" fmla="*/ 1 w 168"/>
                  <a:gd name="T9" fmla="*/ 0 h 2459"/>
                  <a:gd name="T10" fmla="*/ 1 w 168"/>
                  <a:gd name="T11" fmla="*/ 0 h 2459"/>
                  <a:gd name="T12" fmla="*/ 1 w 168"/>
                  <a:gd name="T13" fmla="*/ 0 h 2459"/>
                  <a:gd name="T14" fmla="*/ 168 w 168"/>
                  <a:gd name="T15" fmla="*/ 0 h 2459"/>
                  <a:gd name="T16" fmla="*/ 168 w 168"/>
                  <a:gd name="T17" fmla="*/ 0 h 2459"/>
                  <a:gd name="T18" fmla="*/ 168 w 168"/>
                  <a:gd name="T19" fmla="*/ 0 h 2459"/>
                  <a:gd name="T20" fmla="*/ 168 w 168"/>
                  <a:gd name="T21" fmla="*/ 0 h 2459"/>
                  <a:gd name="T22" fmla="*/ 168 w 168"/>
                  <a:gd name="T23" fmla="*/ 0 h 2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 h="2459">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Freeform 262"/>
              <p:cNvSpPr>
                <a:spLocks noEditPoints="1"/>
              </p:cNvSpPr>
              <p:nvPr/>
            </p:nvSpPr>
            <p:spPr bwMode="auto">
              <a:xfrm>
                <a:off x="-4779788" y="5323628"/>
                <a:ext cx="625850" cy="4920"/>
              </a:xfrm>
              <a:custGeom>
                <a:avLst/>
                <a:gdLst>
                  <a:gd name="T0" fmla="*/ 0 w 167"/>
                  <a:gd name="T1" fmla="*/ 0 h 1"/>
                  <a:gd name="T2" fmla="*/ 0 w 167"/>
                  <a:gd name="T3" fmla="*/ 0 h 1"/>
                  <a:gd name="T4" fmla="*/ 0 w 167"/>
                  <a:gd name="T5" fmla="*/ 1 h 1"/>
                  <a:gd name="T6" fmla="*/ 1 w 167"/>
                  <a:gd name="T7" fmla="*/ 1 h 1"/>
                  <a:gd name="T8" fmla="*/ 0 w 167"/>
                  <a:gd name="T9" fmla="*/ 0 h 1"/>
                  <a:gd name="T10" fmla="*/ 167 w 167"/>
                  <a:gd name="T11" fmla="*/ 0 h 1"/>
                  <a:gd name="T12" fmla="*/ 167 w 167"/>
                  <a:gd name="T13" fmla="*/ 0 h 1"/>
                  <a:gd name="T14" fmla="*/ 166 w 167"/>
                  <a:gd name="T15" fmla="*/ 1 h 1"/>
                  <a:gd name="T16" fmla="*/ 167 w 167"/>
                  <a:gd name="T17" fmla="*/ 1 h 1"/>
                  <a:gd name="T18" fmla="*/ 167 w 16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7" name="Freeform 263"/>
              <p:cNvSpPr>
                <a:spLocks noEditPoints="1"/>
              </p:cNvSpPr>
              <p:nvPr/>
            </p:nvSpPr>
            <p:spPr bwMode="auto">
              <a:xfrm>
                <a:off x="-3537716" y="5323628"/>
                <a:ext cx="791941" cy="4920"/>
              </a:xfrm>
              <a:custGeom>
                <a:avLst/>
                <a:gdLst>
                  <a:gd name="T0" fmla="*/ 0 w 211"/>
                  <a:gd name="T1" fmla="*/ 0 h 1"/>
                  <a:gd name="T2" fmla="*/ 0 w 211"/>
                  <a:gd name="T3" fmla="*/ 0 h 1"/>
                  <a:gd name="T4" fmla="*/ 0 w 211"/>
                  <a:gd name="T5" fmla="*/ 1 h 1"/>
                  <a:gd name="T6" fmla="*/ 1 w 211"/>
                  <a:gd name="T7" fmla="*/ 1 h 1"/>
                  <a:gd name="T8" fmla="*/ 0 w 211"/>
                  <a:gd name="T9" fmla="*/ 0 h 1"/>
                  <a:gd name="T10" fmla="*/ 211 w 211"/>
                  <a:gd name="T11" fmla="*/ 0 h 1"/>
                  <a:gd name="T12" fmla="*/ 210 w 211"/>
                  <a:gd name="T13" fmla="*/ 0 h 1"/>
                  <a:gd name="T14" fmla="*/ 210 w 211"/>
                  <a:gd name="T15" fmla="*/ 1 h 1"/>
                  <a:gd name="T16" fmla="*/ 211 w 211"/>
                  <a:gd name="T17" fmla="*/ 1 h 1"/>
                  <a:gd name="T18" fmla="*/ 211 w 21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8" name="Freeform 264"/>
              <p:cNvSpPr>
                <a:spLocks/>
              </p:cNvSpPr>
              <p:nvPr/>
            </p:nvSpPr>
            <p:spPr bwMode="auto">
              <a:xfrm>
                <a:off x="-1766077" y="5323628"/>
                <a:ext cx="7221" cy="4920"/>
              </a:xfrm>
              <a:custGeom>
                <a:avLst/>
                <a:gdLst>
                  <a:gd name="T0" fmla="*/ 1 w 2"/>
                  <a:gd name="T1" fmla="*/ 0 h 1"/>
                  <a:gd name="T2" fmla="*/ 0 w 2"/>
                  <a:gd name="T3" fmla="*/ 0 h 1"/>
                  <a:gd name="T4" fmla="*/ 0 w 2"/>
                  <a:gd name="T5" fmla="*/ 1 h 1"/>
                  <a:gd name="T6" fmla="*/ 2 w 2"/>
                  <a:gd name="T7" fmla="*/ 1 h 1"/>
                  <a:gd name="T8" fmla="*/ 1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9" name="Freeform 265"/>
              <p:cNvSpPr>
                <a:spLocks noEditPoints="1"/>
              </p:cNvSpPr>
              <p:nvPr/>
            </p:nvSpPr>
            <p:spPr bwMode="auto">
              <a:xfrm>
                <a:off x="-6344414" y="3965824"/>
                <a:ext cx="5591732" cy="4920"/>
              </a:xfrm>
              <a:custGeom>
                <a:avLst/>
                <a:gdLst>
                  <a:gd name="T0" fmla="*/ 1 w 1488"/>
                  <a:gd name="T1" fmla="*/ 0 h 1"/>
                  <a:gd name="T2" fmla="*/ 0 w 1488"/>
                  <a:gd name="T3" fmla="*/ 0 h 1"/>
                  <a:gd name="T4" fmla="*/ 0 w 1488"/>
                  <a:gd name="T5" fmla="*/ 1 h 1"/>
                  <a:gd name="T6" fmla="*/ 1 w 1488"/>
                  <a:gd name="T7" fmla="*/ 1 h 1"/>
                  <a:gd name="T8" fmla="*/ 1 w 1488"/>
                  <a:gd name="T9" fmla="*/ 0 h 1"/>
                  <a:gd name="T10" fmla="*/ 1488 w 1488"/>
                  <a:gd name="T11" fmla="*/ 0 h 1"/>
                  <a:gd name="T12" fmla="*/ 1487 w 1488"/>
                  <a:gd name="T13" fmla="*/ 0 h 1"/>
                  <a:gd name="T14" fmla="*/ 1487 w 1488"/>
                  <a:gd name="T15" fmla="*/ 1 h 1"/>
                  <a:gd name="T16" fmla="*/ 1488 w 1488"/>
                  <a:gd name="T17" fmla="*/ 1 h 1"/>
                  <a:gd name="T18" fmla="*/ 1488 w 1488"/>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0" name="Freeform 266"/>
              <p:cNvSpPr>
                <a:spLocks noEditPoints="1"/>
              </p:cNvSpPr>
              <p:nvPr/>
            </p:nvSpPr>
            <p:spPr bwMode="auto">
              <a:xfrm>
                <a:off x="-6264980" y="3582096"/>
                <a:ext cx="2074935" cy="4920"/>
              </a:xfrm>
              <a:custGeom>
                <a:avLst/>
                <a:gdLst>
                  <a:gd name="T0" fmla="*/ 1 w 552"/>
                  <a:gd name="T1" fmla="*/ 0 h 1"/>
                  <a:gd name="T2" fmla="*/ 0 w 552"/>
                  <a:gd name="T3" fmla="*/ 0 h 1"/>
                  <a:gd name="T4" fmla="*/ 0 w 552"/>
                  <a:gd name="T5" fmla="*/ 1 h 1"/>
                  <a:gd name="T6" fmla="*/ 1 w 552"/>
                  <a:gd name="T7" fmla="*/ 1 h 1"/>
                  <a:gd name="T8" fmla="*/ 1 w 552"/>
                  <a:gd name="T9" fmla="*/ 0 h 1"/>
                  <a:gd name="T10" fmla="*/ 552 w 552"/>
                  <a:gd name="T11" fmla="*/ 0 h 1"/>
                  <a:gd name="T12" fmla="*/ 551 w 552"/>
                  <a:gd name="T13" fmla="*/ 0 h 1"/>
                  <a:gd name="T14" fmla="*/ 551 w 552"/>
                  <a:gd name="T15" fmla="*/ 1 h 1"/>
                  <a:gd name="T16" fmla="*/ 552 w 552"/>
                  <a:gd name="T17" fmla="*/ 1 h 1"/>
                  <a:gd name="T18" fmla="*/ 552 w 55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1" name="Freeform 267"/>
              <p:cNvSpPr>
                <a:spLocks noEditPoints="1"/>
              </p:cNvSpPr>
              <p:nvPr/>
            </p:nvSpPr>
            <p:spPr bwMode="auto">
              <a:xfrm>
                <a:off x="-4079318" y="3582096"/>
                <a:ext cx="3184617" cy="4920"/>
              </a:xfrm>
              <a:custGeom>
                <a:avLst/>
                <a:gdLst>
                  <a:gd name="T0" fmla="*/ 1 w 847"/>
                  <a:gd name="T1" fmla="*/ 0 h 1"/>
                  <a:gd name="T2" fmla="*/ 0 w 847"/>
                  <a:gd name="T3" fmla="*/ 0 h 1"/>
                  <a:gd name="T4" fmla="*/ 0 w 847"/>
                  <a:gd name="T5" fmla="*/ 1 h 1"/>
                  <a:gd name="T6" fmla="*/ 1 w 847"/>
                  <a:gd name="T7" fmla="*/ 1 h 1"/>
                  <a:gd name="T8" fmla="*/ 1 w 847"/>
                  <a:gd name="T9" fmla="*/ 0 h 1"/>
                  <a:gd name="T10" fmla="*/ 847 w 847"/>
                  <a:gd name="T11" fmla="*/ 0 h 1"/>
                  <a:gd name="T12" fmla="*/ 846 w 847"/>
                  <a:gd name="T13" fmla="*/ 0 h 1"/>
                  <a:gd name="T14" fmla="*/ 846 w 847"/>
                  <a:gd name="T15" fmla="*/ 1 h 1"/>
                  <a:gd name="T16" fmla="*/ 847 w 847"/>
                  <a:gd name="T17" fmla="*/ 1 h 1"/>
                  <a:gd name="T18" fmla="*/ 847 w 84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2" name="Freeform 268"/>
              <p:cNvSpPr>
                <a:spLocks/>
              </p:cNvSpPr>
              <p:nvPr/>
            </p:nvSpPr>
            <p:spPr bwMode="auto">
              <a:xfrm>
                <a:off x="-3833792" y="4088813"/>
                <a:ext cx="2408" cy="2459"/>
              </a:xfrm>
              <a:custGeom>
                <a:avLst/>
                <a:gdLst>
                  <a:gd name="T0" fmla="*/ 1 w 1"/>
                  <a:gd name="T1" fmla="*/ 0 h 2459"/>
                  <a:gd name="T2" fmla="*/ 0 w 1"/>
                  <a:gd name="T3" fmla="*/ 0 h 2459"/>
                  <a:gd name="T4" fmla="*/ 0 w 1"/>
                  <a:gd name="T5" fmla="*/ 0 h 2459"/>
                  <a:gd name="T6" fmla="*/ 1 w 1"/>
                  <a:gd name="T7" fmla="*/ 0 h 2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459">
                    <a:moveTo>
                      <a:pt x="1" y="0"/>
                    </a:moveTo>
                    <a:cubicBezTo>
                      <a:pt x="0" y="0"/>
                      <a:pt x="0" y="0"/>
                      <a:pt x="0" y="0"/>
                    </a:cubicBezTo>
                    <a:cubicBezTo>
                      <a:pt x="0" y="0"/>
                      <a:pt x="0" y="0"/>
                      <a:pt x="0"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3" name="Freeform 269"/>
              <p:cNvSpPr>
                <a:spLocks/>
              </p:cNvSpPr>
              <p:nvPr/>
            </p:nvSpPr>
            <p:spPr bwMode="auto">
              <a:xfrm>
                <a:off x="-2269166" y="4044537"/>
                <a:ext cx="2408" cy="2459"/>
              </a:xfrm>
              <a:custGeom>
                <a:avLst/>
                <a:gdLst>
                  <a:gd name="T0" fmla="*/ 2 w 2"/>
                  <a:gd name="T1" fmla="*/ 0 h 2459"/>
                  <a:gd name="T2" fmla="*/ 0 w 2"/>
                  <a:gd name="T3" fmla="*/ 0 h 2459"/>
                  <a:gd name="T4" fmla="*/ 0 w 2"/>
                  <a:gd name="T5" fmla="*/ 0 h 2459"/>
                  <a:gd name="T6" fmla="*/ 2 w 2"/>
                  <a:gd name="T7" fmla="*/ 0 h 2459"/>
                  <a:gd name="T8" fmla="*/ 2 w 2"/>
                  <a:gd name="T9" fmla="*/ 0 h 2459"/>
                  <a:gd name="T10" fmla="*/ 2 w 2"/>
                  <a:gd name="T11" fmla="*/ 0 h 24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459">
                    <a:moveTo>
                      <a:pt x="2" y="0"/>
                    </a:move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4" name="Freeform 270"/>
              <p:cNvSpPr>
                <a:spLocks/>
              </p:cNvSpPr>
              <p:nvPr/>
            </p:nvSpPr>
            <p:spPr bwMode="auto">
              <a:xfrm>
                <a:off x="-1301505" y="3146713"/>
                <a:ext cx="7222" cy="2461"/>
              </a:xfrm>
              <a:custGeom>
                <a:avLst/>
                <a:gdLst>
                  <a:gd name="T0" fmla="*/ 1 w 2"/>
                  <a:gd name="T1" fmla="*/ 0 h 1"/>
                  <a:gd name="T2" fmla="*/ 0 w 2"/>
                  <a:gd name="T3" fmla="*/ 0 h 1"/>
                  <a:gd name="T4" fmla="*/ 0 w 2"/>
                  <a:gd name="T5" fmla="*/ 1 h 1"/>
                  <a:gd name="T6" fmla="*/ 1 w 2"/>
                  <a:gd name="T7" fmla="*/ 1 h 1"/>
                  <a:gd name="T8" fmla="*/ 1 w 2"/>
                  <a:gd name="T9" fmla="*/ 1 h 1"/>
                  <a:gd name="T10" fmla="*/ 2 w 2"/>
                  <a:gd name="T11" fmla="*/ 1 h 1"/>
                  <a:gd name="T12" fmla="*/ 1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5" name="Freeform 271"/>
              <p:cNvSpPr>
                <a:spLocks/>
              </p:cNvSpPr>
              <p:nvPr/>
            </p:nvSpPr>
            <p:spPr bwMode="auto">
              <a:xfrm>
                <a:off x="-4139495" y="3892030"/>
                <a:ext cx="9628" cy="2459"/>
              </a:xfrm>
              <a:custGeom>
                <a:avLst/>
                <a:gdLst>
                  <a:gd name="T0" fmla="*/ 2 w 2"/>
                  <a:gd name="T1" fmla="*/ 0 h 1"/>
                  <a:gd name="T2" fmla="*/ 0 w 2"/>
                  <a:gd name="T3" fmla="*/ 1 h 1"/>
                  <a:gd name="T4" fmla="*/ 2 w 2"/>
                  <a:gd name="T5" fmla="*/ 1 h 1"/>
                  <a:gd name="T6" fmla="*/ 2 w 2"/>
                  <a:gd name="T7" fmla="*/ 0 h 1"/>
                  <a:gd name="T8" fmla="*/ 2 w 2"/>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6" name="Freeform 272"/>
              <p:cNvSpPr>
                <a:spLocks/>
              </p:cNvSpPr>
              <p:nvPr/>
            </p:nvSpPr>
            <p:spPr bwMode="auto">
              <a:xfrm>
                <a:off x="-5075864" y="4002720"/>
                <a:ext cx="2408" cy="2461"/>
              </a:xfrm>
              <a:custGeom>
                <a:avLst/>
                <a:gdLst>
                  <a:gd name="T0" fmla="*/ 2 w 2"/>
                  <a:gd name="T1" fmla="*/ 0 h 2461"/>
                  <a:gd name="T2" fmla="*/ 0 w 2"/>
                  <a:gd name="T3" fmla="*/ 0 h 2461"/>
                  <a:gd name="T4" fmla="*/ 0 w 2"/>
                  <a:gd name="T5" fmla="*/ 0 h 2461"/>
                  <a:gd name="T6" fmla="*/ 2 w 2"/>
                  <a:gd name="T7" fmla="*/ 0 h 2461"/>
                  <a:gd name="T8" fmla="*/ 2 w 2"/>
                  <a:gd name="T9" fmla="*/ 0 h 2461"/>
                  <a:gd name="T10" fmla="*/ 2 w 2"/>
                  <a:gd name="T11" fmla="*/ 0 h 24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2461">
                    <a:moveTo>
                      <a:pt x="2" y="0"/>
                    </a:move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7" name="Freeform 273"/>
              <p:cNvSpPr>
                <a:spLocks/>
              </p:cNvSpPr>
              <p:nvPr/>
            </p:nvSpPr>
            <p:spPr bwMode="auto">
              <a:xfrm>
                <a:off x="-4529448" y="2785124"/>
                <a:ext cx="7221" cy="2459"/>
              </a:xfrm>
              <a:custGeom>
                <a:avLst/>
                <a:gdLst>
                  <a:gd name="T0" fmla="*/ 0 w 2"/>
                  <a:gd name="T1" fmla="*/ 0 h 1"/>
                  <a:gd name="T2" fmla="*/ 1 w 2"/>
                  <a:gd name="T3" fmla="*/ 0 h 1"/>
                  <a:gd name="T4" fmla="*/ 2 w 2"/>
                  <a:gd name="T5" fmla="*/ 0 h 1"/>
                  <a:gd name="T6" fmla="*/ 2 w 2"/>
                  <a:gd name="T7" fmla="*/ 1 h 1"/>
                  <a:gd name="T8" fmla="*/ 2 w 2"/>
                  <a:gd name="T9" fmla="*/ 0 h 1"/>
                  <a:gd name="T10" fmla="*/ 2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8" name="Freeform 274"/>
              <p:cNvSpPr>
                <a:spLocks/>
              </p:cNvSpPr>
              <p:nvPr/>
            </p:nvSpPr>
            <p:spPr bwMode="auto">
              <a:xfrm>
                <a:off x="-4524634" y="2785124"/>
                <a:ext cx="2406" cy="2459"/>
              </a:xfrm>
              <a:custGeom>
                <a:avLst/>
                <a:gdLst>
                  <a:gd name="T0" fmla="*/ 1 w 1"/>
                  <a:gd name="T1" fmla="*/ 0 h 1"/>
                  <a:gd name="T2" fmla="*/ 0 w 1"/>
                  <a:gd name="T3" fmla="*/ 0 h 1"/>
                  <a:gd name="T4" fmla="*/ 0 w 1"/>
                  <a:gd name="T5" fmla="*/ 1 h 1"/>
                  <a:gd name="T6" fmla="*/ 1 w 1"/>
                  <a:gd name="T7" fmla="*/ 1 h 1"/>
                  <a:gd name="T8" fmla="*/ 1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9" name="Freeform 275"/>
              <p:cNvSpPr>
                <a:spLocks/>
              </p:cNvSpPr>
              <p:nvPr/>
            </p:nvSpPr>
            <p:spPr bwMode="auto">
              <a:xfrm>
                <a:off x="-4341693" y="2785124"/>
                <a:ext cx="4814" cy="2459"/>
              </a:xfrm>
              <a:custGeom>
                <a:avLst/>
                <a:gdLst>
                  <a:gd name="T0" fmla="*/ 0 w 1"/>
                  <a:gd name="T1" fmla="*/ 0 h 1"/>
                  <a:gd name="T2" fmla="*/ 0 w 1"/>
                  <a:gd name="T3" fmla="*/ 1 h 1"/>
                  <a:gd name="T4" fmla="*/ 1 w 1"/>
                  <a:gd name="T5" fmla="*/ 0 h 1"/>
                  <a:gd name="T6" fmla="*/ 1 w 1"/>
                  <a:gd name="T7" fmla="*/ 0 h 1"/>
                  <a:gd name="T8" fmla="*/ 0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0" name="Freeform 276"/>
              <p:cNvSpPr>
                <a:spLocks noEditPoints="1"/>
              </p:cNvSpPr>
              <p:nvPr/>
            </p:nvSpPr>
            <p:spPr bwMode="auto">
              <a:xfrm>
                <a:off x="-6036303" y="3149173"/>
                <a:ext cx="1660911" cy="2459"/>
              </a:xfrm>
              <a:custGeom>
                <a:avLst/>
                <a:gdLst>
                  <a:gd name="T0" fmla="*/ 2 w 442"/>
                  <a:gd name="T1" fmla="*/ 0 h 1"/>
                  <a:gd name="T2" fmla="*/ 0 w 442"/>
                  <a:gd name="T3" fmla="*/ 0 h 1"/>
                  <a:gd name="T4" fmla="*/ 0 w 442"/>
                  <a:gd name="T5" fmla="*/ 1 h 1"/>
                  <a:gd name="T6" fmla="*/ 1 w 442"/>
                  <a:gd name="T7" fmla="*/ 1 h 1"/>
                  <a:gd name="T8" fmla="*/ 1 w 442"/>
                  <a:gd name="T9" fmla="*/ 0 h 1"/>
                  <a:gd name="T10" fmla="*/ 2 w 442"/>
                  <a:gd name="T11" fmla="*/ 0 h 1"/>
                  <a:gd name="T12" fmla="*/ 442 w 442"/>
                  <a:gd name="T13" fmla="*/ 0 h 1"/>
                  <a:gd name="T14" fmla="*/ 442 w 442"/>
                  <a:gd name="T15" fmla="*/ 0 h 1"/>
                  <a:gd name="T16" fmla="*/ 442 w 442"/>
                  <a:gd name="T17" fmla="*/ 1 h 1"/>
                  <a:gd name="T18" fmla="*/ 442 w 442"/>
                  <a:gd name="T19" fmla="*/ 1 h 1"/>
                  <a:gd name="T20" fmla="*/ 442 w 442"/>
                  <a:gd name="T21" fmla="*/ 0 h 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1" name="Freeform 277"/>
              <p:cNvSpPr>
                <a:spLocks/>
              </p:cNvSpPr>
              <p:nvPr/>
            </p:nvSpPr>
            <p:spPr bwMode="auto">
              <a:xfrm>
                <a:off x="-1303911" y="3149173"/>
                <a:ext cx="7221" cy="2459"/>
              </a:xfrm>
              <a:custGeom>
                <a:avLst/>
                <a:gdLst>
                  <a:gd name="T0" fmla="*/ 1 w 2"/>
                  <a:gd name="T1" fmla="*/ 0 h 1"/>
                  <a:gd name="T2" fmla="*/ 0 w 2"/>
                  <a:gd name="T3" fmla="*/ 0 h 1"/>
                  <a:gd name="T4" fmla="*/ 1 w 2"/>
                  <a:gd name="T5" fmla="*/ 1 h 1"/>
                  <a:gd name="T6" fmla="*/ 2 w 2"/>
                  <a:gd name="T7" fmla="*/ 1 h 1"/>
                  <a:gd name="T8" fmla="*/ 2 w 2"/>
                  <a:gd name="T9" fmla="*/ 0 h 1"/>
                  <a:gd name="T10" fmla="*/ 2 w 2"/>
                  <a:gd name="T11" fmla="*/ 0 h 1"/>
                  <a:gd name="T12" fmla="*/ 1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2" name="Freeform 278"/>
              <p:cNvSpPr>
                <a:spLocks/>
              </p:cNvSpPr>
              <p:nvPr/>
            </p:nvSpPr>
            <p:spPr bwMode="auto">
              <a:xfrm>
                <a:off x="-1301505" y="3149173"/>
                <a:ext cx="4814" cy="2459"/>
              </a:xfrm>
              <a:custGeom>
                <a:avLst/>
                <a:gdLst>
                  <a:gd name="T0" fmla="*/ 1 w 1"/>
                  <a:gd name="T1" fmla="*/ 0 h 2459"/>
                  <a:gd name="T2" fmla="*/ 0 w 1"/>
                  <a:gd name="T3" fmla="*/ 0 h 2459"/>
                  <a:gd name="T4" fmla="*/ 1 w 1"/>
                  <a:gd name="T5" fmla="*/ 0 h 2459"/>
                  <a:gd name="T6" fmla="*/ 1 w 1"/>
                  <a:gd name="T7" fmla="*/ 0 h 2459"/>
                  <a:gd name="T8" fmla="*/ 1 w 1"/>
                  <a:gd name="T9" fmla="*/ 0 h 24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2459">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3" name="Freeform 279"/>
              <p:cNvSpPr>
                <a:spLocks/>
              </p:cNvSpPr>
              <p:nvPr/>
            </p:nvSpPr>
            <p:spPr bwMode="auto">
              <a:xfrm>
                <a:off x="-3872306" y="3149173"/>
                <a:ext cx="4814" cy="2459"/>
              </a:xfrm>
              <a:custGeom>
                <a:avLst/>
                <a:gdLst>
                  <a:gd name="T0" fmla="*/ 1 w 1"/>
                  <a:gd name="T1" fmla="*/ 0 h 1"/>
                  <a:gd name="T2" fmla="*/ 0 w 1"/>
                  <a:gd name="T3" fmla="*/ 0 h 1"/>
                  <a:gd name="T4" fmla="*/ 0 w 1"/>
                  <a:gd name="T5" fmla="*/ 1 h 1"/>
                  <a:gd name="T6" fmla="*/ 1 w 1"/>
                  <a:gd name="T7" fmla="*/ 1 h 1"/>
                  <a:gd name="T8" fmla="*/ 1 w 1"/>
                  <a:gd name="T9" fmla="*/ 0 h 1"/>
                  <a:gd name="T10" fmla="*/ 1 w 1"/>
                  <a:gd name="T11" fmla="*/ 0 h 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4" name="Freeform 280"/>
              <p:cNvSpPr>
                <a:spLocks/>
              </p:cNvSpPr>
              <p:nvPr/>
            </p:nvSpPr>
            <p:spPr bwMode="auto">
              <a:xfrm>
                <a:off x="-5675236" y="2593261"/>
                <a:ext cx="1612768" cy="2508986"/>
              </a:xfrm>
              <a:custGeom>
                <a:avLst/>
                <a:gdLst>
                  <a:gd name="T0" fmla="*/ 104 w 429"/>
                  <a:gd name="T1" fmla="*/ 6 h 667"/>
                  <a:gd name="T2" fmla="*/ 177 w 429"/>
                  <a:gd name="T3" fmla="*/ 34 h 667"/>
                  <a:gd name="T4" fmla="*/ 216 w 429"/>
                  <a:gd name="T5" fmla="*/ 87 h 667"/>
                  <a:gd name="T6" fmla="*/ 211 w 429"/>
                  <a:gd name="T7" fmla="*/ 41 h 667"/>
                  <a:gd name="T8" fmla="*/ 238 w 429"/>
                  <a:gd name="T9" fmla="*/ 57 h 667"/>
                  <a:gd name="T10" fmla="*/ 242 w 429"/>
                  <a:gd name="T11" fmla="*/ 47 h 667"/>
                  <a:gd name="T12" fmla="*/ 276 w 429"/>
                  <a:gd name="T13" fmla="*/ 86 h 667"/>
                  <a:gd name="T14" fmla="*/ 257 w 429"/>
                  <a:gd name="T15" fmla="*/ 108 h 667"/>
                  <a:gd name="T16" fmla="*/ 269 w 429"/>
                  <a:gd name="T17" fmla="*/ 119 h 667"/>
                  <a:gd name="T18" fmla="*/ 236 w 429"/>
                  <a:gd name="T19" fmla="*/ 155 h 667"/>
                  <a:gd name="T20" fmla="*/ 229 w 429"/>
                  <a:gd name="T21" fmla="*/ 230 h 667"/>
                  <a:gd name="T22" fmla="*/ 230 w 429"/>
                  <a:gd name="T23" fmla="*/ 230 h 667"/>
                  <a:gd name="T24" fmla="*/ 225 w 429"/>
                  <a:gd name="T25" fmla="*/ 221 h 667"/>
                  <a:gd name="T26" fmla="*/ 177 w 429"/>
                  <a:gd name="T27" fmla="*/ 269 h 667"/>
                  <a:gd name="T28" fmla="*/ 201 w 429"/>
                  <a:gd name="T29" fmla="*/ 277 h 667"/>
                  <a:gd name="T30" fmla="*/ 215 w 429"/>
                  <a:gd name="T31" fmla="*/ 282 h 667"/>
                  <a:gd name="T32" fmla="*/ 225 w 429"/>
                  <a:gd name="T33" fmla="*/ 313 h 667"/>
                  <a:gd name="T34" fmla="*/ 319 w 429"/>
                  <a:gd name="T35" fmla="*/ 323 h 667"/>
                  <a:gd name="T36" fmla="*/ 378 w 429"/>
                  <a:gd name="T37" fmla="*/ 381 h 667"/>
                  <a:gd name="T38" fmla="*/ 301 w 429"/>
                  <a:gd name="T39" fmla="*/ 662 h 667"/>
                  <a:gd name="T40" fmla="*/ 303 w 429"/>
                  <a:gd name="T41" fmla="*/ 663 h 667"/>
                  <a:gd name="T42" fmla="*/ 303 w 429"/>
                  <a:gd name="T43" fmla="*/ 663 h 667"/>
                  <a:gd name="T44" fmla="*/ 250 w 429"/>
                  <a:gd name="T45" fmla="*/ 346 h 667"/>
                  <a:gd name="T46" fmla="*/ 203 w 429"/>
                  <a:gd name="T47" fmla="*/ 293 h 667"/>
                  <a:gd name="T48" fmla="*/ 112 w 429"/>
                  <a:gd name="T49" fmla="*/ 200 h 667"/>
                  <a:gd name="T50" fmla="*/ 118 w 429"/>
                  <a:gd name="T51" fmla="*/ 241 h 667"/>
                  <a:gd name="T52" fmla="*/ 117 w 429"/>
                  <a:gd name="T53" fmla="*/ 239 h 667"/>
                  <a:gd name="T54" fmla="*/ 120 w 429"/>
                  <a:gd name="T55" fmla="*/ 239 h 667"/>
                  <a:gd name="T56" fmla="*/ 63 w 429"/>
                  <a:gd name="T57" fmla="*/ 48 h 667"/>
                  <a:gd name="T58" fmla="*/ 3 w 429"/>
                  <a:gd name="T59" fmla="*/ 64 h 667"/>
                  <a:gd name="T60" fmla="*/ 5 w 429"/>
                  <a:gd name="T61" fmla="*/ 65 h 667"/>
                  <a:gd name="T62" fmla="*/ 9 w 429"/>
                  <a:gd name="T63" fmla="*/ 43 h 667"/>
                  <a:gd name="T64" fmla="*/ 6 w 429"/>
                  <a:gd name="T65" fmla="*/ 35 h 667"/>
                  <a:gd name="T66" fmla="*/ 0 w 429"/>
                  <a:gd name="T67" fmla="*/ 65 h 667"/>
                  <a:gd name="T68" fmla="*/ 66 w 429"/>
                  <a:gd name="T69" fmla="*/ 52 h 667"/>
                  <a:gd name="T70" fmla="*/ 117 w 429"/>
                  <a:gd name="T71" fmla="*/ 243 h 667"/>
                  <a:gd name="T72" fmla="*/ 110 w 429"/>
                  <a:gd name="T73" fmla="*/ 201 h 667"/>
                  <a:gd name="T74" fmla="*/ 109 w 429"/>
                  <a:gd name="T75" fmla="*/ 201 h 667"/>
                  <a:gd name="T76" fmla="*/ 129 w 429"/>
                  <a:gd name="T77" fmla="*/ 238 h 667"/>
                  <a:gd name="T78" fmla="*/ 218 w 429"/>
                  <a:gd name="T79" fmla="*/ 323 h 667"/>
                  <a:gd name="T80" fmla="*/ 237 w 429"/>
                  <a:gd name="T81" fmla="*/ 397 h 667"/>
                  <a:gd name="T82" fmla="*/ 306 w 429"/>
                  <a:gd name="T83" fmla="*/ 662 h 667"/>
                  <a:gd name="T84" fmla="*/ 378 w 429"/>
                  <a:gd name="T85" fmla="*/ 377 h 667"/>
                  <a:gd name="T86" fmla="*/ 320 w 429"/>
                  <a:gd name="T87" fmla="*/ 319 h 667"/>
                  <a:gd name="T88" fmla="*/ 229 w 429"/>
                  <a:gd name="T89" fmla="*/ 311 h 667"/>
                  <a:gd name="T90" fmla="*/ 211 w 429"/>
                  <a:gd name="T91" fmla="*/ 280 h 667"/>
                  <a:gd name="T92" fmla="*/ 192 w 429"/>
                  <a:gd name="T93" fmla="*/ 260 h 667"/>
                  <a:gd name="T94" fmla="*/ 216 w 429"/>
                  <a:gd name="T95" fmla="*/ 212 h 667"/>
                  <a:gd name="T96" fmla="*/ 233 w 429"/>
                  <a:gd name="T97" fmla="*/ 219 h 667"/>
                  <a:gd name="T98" fmla="*/ 261 w 429"/>
                  <a:gd name="T99" fmla="*/ 123 h 667"/>
                  <a:gd name="T100" fmla="*/ 254 w 429"/>
                  <a:gd name="T101" fmla="*/ 105 h 667"/>
                  <a:gd name="T102" fmla="*/ 255 w 429"/>
                  <a:gd name="T103" fmla="*/ 106 h 667"/>
                  <a:gd name="T104" fmla="*/ 242 w 429"/>
                  <a:gd name="T105" fmla="*/ 43 h 667"/>
                  <a:gd name="T106" fmla="*/ 207 w 429"/>
                  <a:gd name="T107" fmla="*/ 44 h 667"/>
                  <a:gd name="T108" fmla="*/ 213 w 429"/>
                  <a:gd name="T109" fmla="*/ 88 h 667"/>
                  <a:gd name="T110" fmla="*/ 214 w 429"/>
                  <a:gd name="T111" fmla="*/ 89 h 667"/>
                  <a:gd name="T112" fmla="*/ 177 w 429"/>
                  <a:gd name="T113" fmla="*/ 47 h 667"/>
                  <a:gd name="T114" fmla="*/ 108 w 429"/>
                  <a:gd name="T115" fmla="*/ 1 h 667"/>
                  <a:gd name="T116" fmla="*/ 38 w 429"/>
                  <a:gd name="T117" fmla="*/ 6 h 66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5" name="Freeform 281"/>
              <p:cNvSpPr>
                <a:spLocks/>
              </p:cNvSpPr>
              <p:nvPr/>
            </p:nvSpPr>
            <p:spPr bwMode="auto">
              <a:xfrm>
                <a:off x="-5010871" y="2548984"/>
                <a:ext cx="231083" cy="186944"/>
              </a:xfrm>
              <a:custGeom>
                <a:avLst/>
                <a:gdLst>
                  <a:gd name="T0" fmla="*/ 8 w 61"/>
                  <a:gd name="T1" fmla="*/ 4 h 50"/>
                  <a:gd name="T2" fmla="*/ 36 w 61"/>
                  <a:gd name="T3" fmla="*/ 15 h 50"/>
                  <a:gd name="T4" fmla="*/ 48 w 61"/>
                  <a:gd name="T5" fmla="*/ 28 h 50"/>
                  <a:gd name="T6" fmla="*/ 53 w 61"/>
                  <a:gd name="T7" fmla="*/ 30 h 50"/>
                  <a:gd name="T8" fmla="*/ 54 w 61"/>
                  <a:gd name="T9" fmla="*/ 31 h 50"/>
                  <a:gd name="T10" fmla="*/ 57 w 61"/>
                  <a:gd name="T11" fmla="*/ 33 h 50"/>
                  <a:gd name="T12" fmla="*/ 57 w 61"/>
                  <a:gd name="T13" fmla="*/ 33 h 50"/>
                  <a:gd name="T14" fmla="*/ 57 w 61"/>
                  <a:gd name="T15" fmla="*/ 33 h 50"/>
                  <a:gd name="T16" fmla="*/ 57 w 61"/>
                  <a:gd name="T17" fmla="*/ 33 h 50"/>
                  <a:gd name="T18" fmla="*/ 56 w 61"/>
                  <a:gd name="T19" fmla="*/ 33 h 50"/>
                  <a:gd name="T20" fmla="*/ 55 w 61"/>
                  <a:gd name="T21" fmla="*/ 33 h 50"/>
                  <a:gd name="T22" fmla="*/ 53 w 61"/>
                  <a:gd name="T23" fmla="*/ 38 h 50"/>
                  <a:gd name="T24" fmla="*/ 55 w 61"/>
                  <a:gd name="T25" fmla="*/ 42 h 50"/>
                  <a:gd name="T26" fmla="*/ 56 w 61"/>
                  <a:gd name="T27" fmla="*/ 46 h 50"/>
                  <a:gd name="T28" fmla="*/ 56 w 61"/>
                  <a:gd name="T29" fmla="*/ 46 h 50"/>
                  <a:gd name="T30" fmla="*/ 56 w 61"/>
                  <a:gd name="T31" fmla="*/ 46 h 50"/>
                  <a:gd name="T32" fmla="*/ 56 w 61"/>
                  <a:gd name="T33" fmla="*/ 46 h 50"/>
                  <a:gd name="T34" fmla="*/ 57 w 61"/>
                  <a:gd name="T35" fmla="*/ 45 h 50"/>
                  <a:gd name="T36" fmla="*/ 57 w 61"/>
                  <a:gd name="T37" fmla="*/ 45 h 50"/>
                  <a:gd name="T38" fmla="*/ 57 w 61"/>
                  <a:gd name="T39" fmla="*/ 45 h 50"/>
                  <a:gd name="T40" fmla="*/ 53 w 61"/>
                  <a:gd name="T41" fmla="*/ 45 h 50"/>
                  <a:gd name="T42" fmla="*/ 33 w 61"/>
                  <a:gd name="T43" fmla="*/ 36 h 50"/>
                  <a:gd name="T44" fmla="*/ 34 w 61"/>
                  <a:gd name="T45" fmla="*/ 34 h 50"/>
                  <a:gd name="T46" fmla="*/ 37 w 61"/>
                  <a:gd name="T47" fmla="*/ 30 h 50"/>
                  <a:gd name="T48" fmla="*/ 33 w 61"/>
                  <a:gd name="T49" fmla="*/ 19 h 50"/>
                  <a:gd name="T50" fmla="*/ 19 w 61"/>
                  <a:gd name="T51" fmla="*/ 12 h 50"/>
                  <a:gd name="T52" fmla="*/ 12 w 61"/>
                  <a:gd name="T53" fmla="*/ 12 h 50"/>
                  <a:gd name="T54" fmla="*/ 4 w 61"/>
                  <a:gd name="T55" fmla="*/ 7 h 50"/>
                  <a:gd name="T56" fmla="*/ 3 w 61"/>
                  <a:gd name="T57" fmla="*/ 4 h 50"/>
                  <a:gd name="T58" fmla="*/ 1 w 61"/>
                  <a:gd name="T59" fmla="*/ 9 h 50"/>
                  <a:gd name="T60" fmla="*/ 9 w 61"/>
                  <a:gd name="T61" fmla="*/ 15 h 50"/>
                  <a:gd name="T62" fmla="*/ 19 w 61"/>
                  <a:gd name="T63" fmla="*/ 16 h 50"/>
                  <a:gd name="T64" fmla="*/ 29 w 61"/>
                  <a:gd name="T65" fmla="*/ 22 h 50"/>
                  <a:gd name="T66" fmla="*/ 33 w 61"/>
                  <a:gd name="T67" fmla="*/ 30 h 50"/>
                  <a:gd name="T68" fmla="*/ 33 w 61"/>
                  <a:gd name="T69" fmla="*/ 31 h 50"/>
                  <a:gd name="T70" fmla="*/ 33 w 61"/>
                  <a:gd name="T71" fmla="*/ 31 h 50"/>
                  <a:gd name="T72" fmla="*/ 34 w 61"/>
                  <a:gd name="T73" fmla="*/ 30 h 50"/>
                  <a:gd name="T74" fmla="*/ 34 w 61"/>
                  <a:gd name="T75" fmla="*/ 30 h 50"/>
                  <a:gd name="T76" fmla="*/ 31 w 61"/>
                  <a:gd name="T77" fmla="*/ 40 h 50"/>
                  <a:gd name="T78" fmla="*/ 56 w 61"/>
                  <a:gd name="T79" fmla="*/ 50 h 50"/>
                  <a:gd name="T80" fmla="*/ 60 w 61"/>
                  <a:gd name="T81" fmla="*/ 48 h 50"/>
                  <a:gd name="T82" fmla="*/ 60 w 61"/>
                  <a:gd name="T83" fmla="*/ 42 h 50"/>
                  <a:gd name="T84" fmla="*/ 56 w 61"/>
                  <a:gd name="T85" fmla="*/ 37 h 50"/>
                  <a:gd name="T86" fmla="*/ 56 w 61"/>
                  <a:gd name="T87" fmla="*/ 36 h 50"/>
                  <a:gd name="T88" fmla="*/ 56 w 61"/>
                  <a:gd name="T89" fmla="*/ 36 h 50"/>
                  <a:gd name="T90" fmla="*/ 56 w 61"/>
                  <a:gd name="T91" fmla="*/ 37 h 50"/>
                  <a:gd name="T92" fmla="*/ 56 w 61"/>
                  <a:gd name="T93" fmla="*/ 37 h 50"/>
                  <a:gd name="T94" fmla="*/ 56 w 61"/>
                  <a:gd name="T95" fmla="*/ 37 h 50"/>
                  <a:gd name="T96" fmla="*/ 55 w 61"/>
                  <a:gd name="T97" fmla="*/ 37 h 50"/>
                  <a:gd name="T98" fmla="*/ 55 w 61"/>
                  <a:gd name="T99" fmla="*/ 37 h 50"/>
                  <a:gd name="T100" fmla="*/ 55 w 61"/>
                  <a:gd name="T101" fmla="*/ 37 h 50"/>
                  <a:gd name="T102" fmla="*/ 61 w 61"/>
                  <a:gd name="T103" fmla="*/ 34 h 50"/>
                  <a:gd name="T104" fmla="*/ 56 w 61"/>
                  <a:gd name="T105" fmla="*/ 27 h 50"/>
                  <a:gd name="T106" fmla="*/ 55 w 61"/>
                  <a:gd name="T107" fmla="*/ 26 h 50"/>
                  <a:gd name="T108" fmla="*/ 51 w 61"/>
                  <a:gd name="T109" fmla="*/ 24 h 50"/>
                  <a:gd name="T110" fmla="*/ 39 w 61"/>
                  <a:gd name="T111" fmla="*/ 11 h 50"/>
                  <a:gd name="T112" fmla="*/ 8 w 61"/>
                  <a:gd name="T113" fmla="*/ 0 h 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6" name="Freeform 282"/>
              <p:cNvSpPr>
                <a:spLocks/>
              </p:cNvSpPr>
              <p:nvPr/>
            </p:nvSpPr>
            <p:spPr bwMode="auto">
              <a:xfrm>
                <a:off x="-4938658" y="2428454"/>
                <a:ext cx="385139" cy="341912"/>
              </a:xfrm>
              <a:custGeom>
                <a:avLst/>
                <a:gdLst>
                  <a:gd name="T0" fmla="*/ 5 w 102"/>
                  <a:gd name="T1" fmla="*/ 9 h 91"/>
                  <a:gd name="T2" fmla="*/ 5 w 102"/>
                  <a:gd name="T3" fmla="*/ 9 h 91"/>
                  <a:gd name="T4" fmla="*/ 5 w 102"/>
                  <a:gd name="T5" fmla="*/ 9 h 91"/>
                  <a:gd name="T6" fmla="*/ 6 w 102"/>
                  <a:gd name="T7" fmla="*/ 8 h 91"/>
                  <a:gd name="T8" fmla="*/ 19 w 102"/>
                  <a:gd name="T9" fmla="*/ 11 h 91"/>
                  <a:gd name="T10" fmla="*/ 25 w 102"/>
                  <a:gd name="T11" fmla="*/ 5 h 91"/>
                  <a:gd name="T12" fmla="*/ 25 w 102"/>
                  <a:gd name="T13" fmla="*/ 5 h 91"/>
                  <a:gd name="T14" fmla="*/ 36 w 102"/>
                  <a:gd name="T15" fmla="*/ 7 h 91"/>
                  <a:gd name="T16" fmla="*/ 53 w 102"/>
                  <a:gd name="T17" fmla="*/ 14 h 91"/>
                  <a:gd name="T18" fmla="*/ 60 w 102"/>
                  <a:gd name="T19" fmla="*/ 13 h 91"/>
                  <a:gd name="T20" fmla="*/ 93 w 102"/>
                  <a:gd name="T21" fmla="*/ 33 h 91"/>
                  <a:gd name="T22" fmla="*/ 98 w 102"/>
                  <a:gd name="T23" fmla="*/ 59 h 91"/>
                  <a:gd name="T24" fmla="*/ 93 w 102"/>
                  <a:gd name="T25" fmla="*/ 72 h 91"/>
                  <a:gd name="T26" fmla="*/ 96 w 102"/>
                  <a:gd name="T27" fmla="*/ 87 h 91"/>
                  <a:gd name="T28" fmla="*/ 96 w 102"/>
                  <a:gd name="T29" fmla="*/ 87 h 91"/>
                  <a:gd name="T30" fmla="*/ 97 w 102"/>
                  <a:gd name="T31" fmla="*/ 87 h 91"/>
                  <a:gd name="T32" fmla="*/ 97 w 102"/>
                  <a:gd name="T33" fmla="*/ 87 h 91"/>
                  <a:gd name="T34" fmla="*/ 97 w 102"/>
                  <a:gd name="T35" fmla="*/ 87 h 91"/>
                  <a:gd name="T36" fmla="*/ 65 w 102"/>
                  <a:gd name="T37" fmla="*/ 60 h 91"/>
                  <a:gd name="T38" fmla="*/ 57 w 102"/>
                  <a:gd name="T39" fmla="*/ 42 h 91"/>
                  <a:gd name="T40" fmla="*/ 30 w 102"/>
                  <a:gd name="T41" fmla="*/ 23 h 91"/>
                  <a:gd name="T42" fmla="*/ 12 w 102"/>
                  <a:gd name="T43" fmla="*/ 23 h 91"/>
                  <a:gd name="T44" fmla="*/ 11 w 102"/>
                  <a:gd name="T45" fmla="*/ 22 h 91"/>
                  <a:gd name="T46" fmla="*/ 10 w 102"/>
                  <a:gd name="T47" fmla="*/ 22 h 91"/>
                  <a:gd name="T48" fmla="*/ 11 w 102"/>
                  <a:gd name="T49" fmla="*/ 22 h 91"/>
                  <a:gd name="T50" fmla="*/ 11 w 102"/>
                  <a:gd name="T51" fmla="*/ 21 h 91"/>
                  <a:gd name="T52" fmla="*/ 5 w 102"/>
                  <a:gd name="T53" fmla="*/ 15 h 91"/>
                  <a:gd name="T54" fmla="*/ 4 w 102"/>
                  <a:gd name="T55" fmla="*/ 16 h 91"/>
                  <a:gd name="T56" fmla="*/ 5 w 102"/>
                  <a:gd name="T57" fmla="*/ 16 h 91"/>
                  <a:gd name="T58" fmla="*/ 5 w 102"/>
                  <a:gd name="T59" fmla="*/ 9 h 91"/>
                  <a:gd name="T60" fmla="*/ 2 w 102"/>
                  <a:gd name="T61" fmla="*/ 13 h 91"/>
                  <a:gd name="T62" fmla="*/ 6 w 102"/>
                  <a:gd name="T63" fmla="*/ 20 h 91"/>
                  <a:gd name="T64" fmla="*/ 8 w 102"/>
                  <a:gd name="T65" fmla="*/ 26 h 91"/>
                  <a:gd name="T66" fmla="*/ 24 w 102"/>
                  <a:gd name="T67" fmla="*/ 27 h 91"/>
                  <a:gd name="T68" fmla="*/ 43 w 102"/>
                  <a:gd name="T69" fmla="*/ 37 h 91"/>
                  <a:gd name="T70" fmla="*/ 59 w 102"/>
                  <a:gd name="T71" fmla="*/ 54 h 91"/>
                  <a:gd name="T72" fmla="*/ 93 w 102"/>
                  <a:gd name="T73" fmla="*/ 90 h 91"/>
                  <a:gd name="T74" fmla="*/ 100 w 102"/>
                  <a:gd name="T75" fmla="*/ 84 h 91"/>
                  <a:gd name="T76" fmla="*/ 98 w 102"/>
                  <a:gd name="T77" fmla="*/ 69 h 91"/>
                  <a:gd name="T78" fmla="*/ 102 w 102"/>
                  <a:gd name="T79" fmla="*/ 58 h 91"/>
                  <a:gd name="T80" fmla="*/ 70 w 102"/>
                  <a:gd name="T81" fmla="*/ 16 h 91"/>
                  <a:gd name="T82" fmla="*/ 58 w 102"/>
                  <a:gd name="T83" fmla="*/ 8 h 91"/>
                  <a:gd name="T84" fmla="*/ 50 w 102"/>
                  <a:gd name="T85" fmla="*/ 10 h 91"/>
                  <a:gd name="T86" fmla="*/ 50 w 102"/>
                  <a:gd name="T87" fmla="*/ 11 h 91"/>
                  <a:gd name="T88" fmla="*/ 46 w 102"/>
                  <a:gd name="T89" fmla="*/ 9 h 91"/>
                  <a:gd name="T90" fmla="*/ 24 w 102"/>
                  <a:gd name="T91" fmla="*/ 1 h 91"/>
                  <a:gd name="T92" fmla="*/ 19 w 102"/>
                  <a:gd name="T93" fmla="*/ 7 h 91"/>
                  <a:gd name="T94" fmla="*/ 19 w 102"/>
                  <a:gd name="T95" fmla="*/ 7 h 91"/>
                  <a:gd name="T96" fmla="*/ 19 w 102"/>
                  <a:gd name="T97" fmla="*/ 7 h 91"/>
                  <a:gd name="T98" fmla="*/ 4 w 102"/>
                  <a:gd name="T99" fmla="*/ 4 h 91"/>
                  <a:gd name="T100" fmla="*/ 2 w 102"/>
                  <a:gd name="T101" fmla="*/ 12 h 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7" name="Freeform 283"/>
              <p:cNvSpPr>
                <a:spLocks/>
              </p:cNvSpPr>
              <p:nvPr/>
            </p:nvSpPr>
            <p:spPr bwMode="auto">
              <a:xfrm>
                <a:off x="-3747136" y="2502248"/>
                <a:ext cx="2043643" cy="2208892"/>
              </a:xfrm>
              <a:custGeom>
                <a:avLst/>
                <a:gdLst>
                  <a:gd name="T0" fmla="*/ 149 w 544"/>
                  <a:gd name="T1" fmla="*/ 233 h 587"/>
                  <a:gd name="T2" fmla="*/ 200 w 544"/>
                  <a:gd name="T3" fmla="*/ 200 h 587"/>
                  <a:gd name="T4" fmla="*/ 136 w 544"/>
                  <a:gd name="T5" fmla="*/ 153 h 587"/>
                  <a:gd name="T6" fmla="*/ 118 w 544"/>
                  <a:gd name="T7" fmla="*/ 159 h 587"/>
                  <a:gd name="T8" fmla="*/ 91 w 544"/>
                  <a:gd name="T9" fmla="*/ 153 h 587"/>
                  <a:gd name="T10" fmla="*/ 125 w 544"/>
                  <a:gd name="T11" fmla="*/ 110 h 587"/>
                  <a:gd name="T12" fmla="*/ 135 w 544"/>
                  <a:gd name="T13" fmla="*/ 95 h 587"/>
                  <a:gd name="T14" fmla="*/ 144 w 544"/>
                  <a:gd name="T15" fmla="*/ 108 h 587"/>
                  <a:gd name="T16" fmla="*/ 176 w 544"/>
                  <a:gd name="T17" fmla="*/ 71 h 587"/>
                  <a:gd name="T18" fmla="*/ 146 w 544"/>
                  <a:gd name="T19" fmla="*/ 91 h 587"/>
                  <a:gd name="T20" fmla="*/ 186 w 544"/>
                  <a:gd name="T21" fmla="*/ 35 h 587"/>
                  <a:gd name="T22" fmla="*/ 206 w 544"/>
                  <a:gd name="T23" fmla="*/ 57 h 587"/>
                  <a:gd name="T24" fmla="*/ 376 w 544"/>
                  <a:gd name="T25" fmla="*/ 30 h 587"/>
                  <a:gd name="T26" fmla="*/ 540 w 544"/>
                  <a:gd name="T27" fmla="*/ 125 h 587"/>
                  <a:gd name="T28" fmla="*/ 499 w 544"/>
                  <a:gd name="T29" fmla="*/ 130 h 587"/>
                  <a:gd name="T30" fmla="*/ 471 w 544"/>
                  <a:gd name="T31" fmla="*/ 177 h 587"/>
                  <a:gd name="T32" fmla="*/ 513 w 544"/>
                  <a:gd name="T33" fmla="*/ 269 h 587"/>
                  <a:gd name="T34" fmla="*/ 475 w 544"/>
                  <a:gd name="T35" fmla="*/ 332 h 587"/>
                  <a:gd name="T36" fmla="*/ 488 w 544"/>
                  <a:gd name="T37" fmla="*/ 385 h 587"/>
                  <a:gd name="T38" fmla="*/ 462 w 544"/>
                  <a:gd name="T39" fmla="*/ 329 h 587"/>
                  <a:gd name="T40" fmla="*/ 380 w 544"/>
                  <a:gd name="T41" fmla="*/ 349 h 587"/>
                  <a:gd name="T42" fmla="*/ 380 w 544"/>
                  <a:gd name="T43" fmla="*/ 350 h 587"/>
                  <a:gd name="T44" fmla="*/ 260 w 544"/>
                  <a:gd name="T45" fmla="*/ 232 h 587"/>
                  <a:gd name="T46" fmla="*/ 295 w 544"/>
                  <a:gd name="T47" fmla="*/ 281 h 587"/>
                  <a:gd name="T48" fmla="*/ 236 w 544"/>
                  <a:gd name="T49" fmla="*/ 336 h 587"/>
                  <a:gd name="T50" fmla="*/ 223 w 544"/>
                  <a:gd name="T51" fmla="*/ 451 h 587"/>
                  <a:gd name="T52" fmla="*/ 142 w 544"/>
                  <a:gd name="T53" fmla="*/ 582 h 587"/>
                  <a:gd name="T54" fmla="*/ 71 w 544"/>
                  <a:gd name="T55" fmla="*/ 361 h 587"/>
                  <a:gd name="T56" fmla="*/ 73 w 544"/>
                  <a:gd name="T57" fmla="*/ 364 h 587"/>
                  <a:gd name="T58" fmla="*/ 142 w 544"/>
                  <a:gd name="T59" fmla="*/ 587 h 587"/>
                  <a:gd name="T60" fmla="*/ 226 w 544"/>
                  <a:gd name="T61" fmla="*/ 449 h 587"/>
                  <a:gd name="T62" fmla="*/ 239 w 544"/>
                  <a:gd name="T63" fmla="*/ 332 h 587"/>
                  <a:gd name="T64" fmla="*/ 206 w 544"/>
                  <a:gd name="T65" fmla="*/ 251 h 587"/>
                  <a:gd name="T66" fmla="*/ 301 w 544"/>
                  <a:gd name="T67" fmla="*/ 278 h 587"/>
                  <a:gd name="T68" fmla="*/ 298 w 544"/>
                  <a:gd name="T69" fmla="*/ 266 h 587"/>
                  <a:gd name="T70" fmla="*/ 376 w 544"/>
                  <a:gd name="T71" fmla="*/ 350 h 587"/>
                  <a:gd name="T72" fmla="*/ 459 w 544"/>
                  <a:gd name="T73" fmla="*/ 336 h 587"/>
                  <a:gd name="T74" fmla="*/ 473 w 544"/>
                  <a:gd name="T75" fmla="*/ 335 h 587"/>
                  <a:gd name="T76" fmla="*/ 473 w 544"/>
                  <a:gd name="T77" fmla="*/ 336 h 587"/>
                  <a:gd name="T78" fmla="*/ 516 w 544"/>
                  <a:gd name="T79" fmla="*/ 242 h 587"/>
                  <a:gd name="T80" fmla="*/ 475 w 544"/>
                  <a:gd name="T81" fmla="*/ 179 h 587"/>
                  <a:gd name="T82" fmla="*/ 501 w 544"/>
                  <a:gd name="T83" fmla="*/ 123 h 587"/>
                  <a:gd name="T84" fmla="*/ 542 w 544"/>
                  <a:gd name="T85" fmla="*/ 118 h 587"/>
                  <a:gd name="T86" fmla="*/ 299 w 544"/>
                  <a:gd name="T87" fmla="*/ 0 h 587"/>
                  <a:gd name="T88" fmla="*/ 199 w 544"/>
                  <a:gd name="T89" fmla="*/ 48 h 587"/>
                  <a:gd name="T90" fmla="*/ 197 w 544"/>
                  <a:gd name="T91" fmla="*/ 48 h 587"/>
                  <a:gd name="T92" fmla="*/ 206 w 544"/>
                  <a:gd name="T93" fmla="*/ 38 h 587"/>
                  <a:gd name="T94" fmla="*/ 138 w 544"/>
                  <a:gd name="T95" fmla="*/ 85 h 587"/>
                  <a:gd name="T96" fmla="*/ 171 w 544"/>
                  <a:gd name="T97" fmla="*/ 57 h 587"/>
                  <a:gd name="T98" fmla="*/ 175 w 544"/>
                  <a:gd name="T99" fmla="*/ 75 h 587"/>
                  <a:gd name="T100" fmla="*/ 182 w 544"/>
                  <a:gd name="T101" fmla="*/ 74 h 587"/>
                  <a:gd name="T102" fmla="*/ 145 w 544"/>
                  <a:gd name="T103" fmla="*/ 106 h 587"/>
                  <a:gd name="T104" fmla="*/ 125 w 544"/>
                  <a:gd name="T105" fmla="*/ 106 h 587"/>
                  <a:gd name="T106" fmla="*/ 68 w 544"/>
                  <a:gd name="T107" fmla="*/ 160 h 587"/>
                  <a:gd name="T108" fmla="*/ 134 w 544"/>
                  <a:gd name="T109" fmla="*/ 185 h 587"/>
                  <a:gd name="T110" fmla="*/ 139 w 544"/>
                  <a:gd name="T111" fmla="*/ 157 h 587"/>
                  <a:gd name="T112" fmla="*/ 171 w 544"/>
                  <a:gd name="T113" fmla="*/ 181 h 587"/>
                  <a:gd name="T114" fmla="*/ 173 w 544"/>
                  <a:gd name="T115" fmla="*/ 187 h 587"/>
                  <a:gd name="T116" fmla="*/ 195 w 544"/>
                  <a:gd name="T117" fmla="*/ 229 h 587"/>
                  <a:gd name="T118" fmla="*/ 122 w 544"/>
                  <a:gd name="T119" fmla="*/ 196 h 58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8" name="Freeform 284"/>
              <p:cNvSpPr>
                <a:spLocks/>
              </p:cNvSpPr>
              <p:nvPr/>
            </p:nvSpPr>
            <p:spPr bwMode="auto">
              <a:xfrm>
                <a:off x="-3751950" y="2445673"/>
                <a:ext cx="507902" cy="324692"/>
              </a:xfrm>
              <a:custGeom>
                <a:avLst/>
                <a:gdLst>
                  <a:gd name="T0" fmla="*/ 6 w 135"/>
                  <a:gd name="T1" fmla="*/ 86 h 86"/>
                  <a:gd name="T2" fmla="*/ 11 w 135"/>
                  <a:gd name="T3" fmla="*/ 85 h 86"/>
                  <a:gd name="T4" fmla="*/ 10 w 135"/>
                  <a:gd name="T5" fmla="*/ 84 h 86"/>
                  <a:gd name="T6" fmla="*/ 10 w 135"/>
                  <a:gd name="T7" fmla="*/ 84 h 86"/>
                  <a:gd name="T8" fmla="*/ 10 w 135"/>
                  <a:gd name="T9" fmla="*/ 84 h 86"/>
                  <a:gd name="T10" fmla="*/ 11 w 135"/>
                  <a:gd name="T11" fmla="*/ 86 h 86"/>
                  <a:gd name="T12" fmla="*/ 19 w 135"/>
                  <a:gd name="T13" fmla="*/ 83 h 86"/>
                  <a:gd name="T14" fmla="*/ 34 w 135"/>
                  <a:gd name="T15" fmla="*/ 70 h 86"/>
                  <a:gd name="T16" fmla="*/ 69 w 135"/>
                  <a:gd name="T17" fmla="*/ 53 h 86"/>
                  <a:gd name="T18" fmla="*/ 84 w 135"/>
                  <a:gd name="T19" fmla="*/ 55 h 86"/>
                  <a:gd name="T20" fmla="*/ 87 w 135"/>
                  <a:gd name="T21" fmla="*/ 47 h 86"/>
                  <a:gd name="T22" fmla="*/ 84 w 135"/>
                  <a:gd name="T23" fmla="*/ 42 h 86"/>
                  <a:gd name="T24" fmla="*/ 84 w 135"/>
                  <a:gd name="T25" fmla="*/ 42 h 86"/>
                  <a:gd name="T26" fmla="*/ 84 w 135"/>
                  <a:gd name="T27" fmla="*/ 41 h 86"/>
                  <a:gd name="T28" fmla="*/ 84 w 135"/>
                  <a:gd name="T29" fmla="*/ 41 h 86"/>
                  <a:gd name="T30" fmla="*/ 88 w 135"/>
                  <a:gd name="T31" fmla="*/ 41 h 86"/>
                  <a:gd name="T32" fmla="*/ 93 w 135"/>
                  <a:gd name="T33" fmla="*/ 40 h 86"/>
                  <a:gd name="T34" fmla="*/ 134 w 135"/>
                  <a:gd name="T35" fmla="*/ 12 h 86"/>
                  <a:gd name="T36" fmla="*/ 131 w 135"/>
                  <a:gd name="T37" fmla="*/ 5 h 86"/>
                  <a:gd name="T38" fmla="*/ 130 w 135"/>
                  <a:gd name="T39" fmla="*/ 9 h 86"/>
                  <a:gd name="T40" fmla="*/ 131 w 135"/>
                  <a:gd name="T41" fmla="*/ 10 h 86"/>
                  <a:gd name="T42" fmla="*/ 131 w 135"/>
                  <a:gd name="T43" fmla="*/ 10 h 86"/>
                  <a:gd name="T44" fmla="*/ 131 w 135"/>
                  <a:gd name="T45" fmla="*/ 10 h 86"/>
                  <a:gd name="T46" fmla="*/ 131 w 135"/>
                  <a:gd name="T47" fmla="*/ 9 h 86"/>
                  <a:gd name="T48" fmla="*/ 131 w 135"/>
                  <a:gd name="T49" fmla="*/ 9 h 86"/>
                  <a:gd name="T50" fmla="*/ 130 w 135"/>
                  <a:gd name="T51" fmla="*/ 10 h 86"/>
                  <a:gd name="T52" fmla="*/ 89 w 135"/>
                  <a:gd name="T53" fmla="*/ 37 h 86"/>
                  <a:gd name="T54" fmla="*/ 84 w 135"/>
                  <a:gd name="T55" fmla="*/ 37 h 86"/>
                  <a:gd name="T56" fmla="*/ 82 w 135"/>
                  <a:gd name="T57" fmla="*/ 48 h 86"/>
                  <a:gd name="T58" fmla="*/ 84 w 135"/>
                  <a:gd name="T59" fmla="*/ 51 h 86"/>
                  <a:gd name="T60" fmla="*/ 84 w 135"/>
                  <a:gd name="T61" fmla="*/ 51 h 86"/>
                  <a:gd name="T62" fmla="*/ 84 w 135"/>
                  <a:gd name="T63" fmla="*/ 51 h 86"/>
                  <a:gd name="T64" fmla="*/ 84 w 135"/>
                  <a:gd name="T65" fmla="*/ 51 h 86"/>
                  <a:gd name="T66" fmla="*/ 84 w 135"/>
                  <a:gd name="T67" fmla="*/ 51 h 86"/>
                  <a:gd name="T68" fmla="*/ 84 w 135"/>
                  <a:gd name="T69" fmla="*/ 51 h 86"/>
                  <a:gd name="T70" fmla="*/ 69 w 135"/>
                  <a:gd name="T71" fmla="*/ 49 h 86"/>
                  <a:gd name="T72" fmla="*/ 31 w 135"/>
                  <a:gd name="T73" fmla="*/ 66 h 86"/>
                  <a:gd name="T74" fmla="*/ 16 w 135"/>
                  <a:gd name="T75" fmla="*/ 80 h 86"/>
                  <a:gd name="T76" fmla="*/ 13 w 135"/>
                  <a:gd name="T77" fmla="*/ 82 h 86"/>
                  <a:gd name="T78" fmla="*/ 13 w 135"/>
                  <a:gd name="T79" fmla="*/ 82 h 86"/>
                  <a:gd name="T80" fmla="*/ 13 w 135"/>
                  <a:gd name="T81" fmla="*/ 82 h 86"/>
                  <a:gd name="T82" fmla="*/ 13 w 135"/>
                  <a:gd name="T83" fmla="*/ 82 h 86"/>
                  <a:gd name="T84" fmla="*/ 13 w 135"/>
                  <a:gd name="T85" fmla="*/ 83 h 86"/>
                  <a:gd name="T86" fmla="*/ 13 w 135"/>
                  <a:gd name="T87" fmla="*/ 83 h 86"/>
                  <a:gd name="T88" fmla="*/ 11 w 135"/>
                  <a:gd name="T89" fmla="*/ 80 h 86"/>
                  <a:gd name="T90" fmla="*/ 5 w 135"/>
                  <a:gd name="T91" fmla="*/ 82 h 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9" name="Freeform 285"/>
              <p:cNvSpPr>
                <a:spLocks/>
              </p:cNvSpPr>
              <p:nvPr/>
            </p:nvSpPr>
            <p:spPr bwMode="auto">
              <a:xfrm>
                <a:off x="-1826256" y="3864971"/>
                <a:ext cx="149241" cy="223842"/>
              </a:xfrm>
              <a:custGeom>
                <a:avLst/>
                <a:gdLst>
                  <a:gd name="T0" fmla="*/ 4 w 40"/>
                  <a:gd name="T1" fmla="*/ 37 h 60"/>
                  <a:gd name="T2" fmla="*/ 6 w 40"/>
                  <a:gd name="T3" fmla="*/ 36 h 60"/>
                  <a:gd name="T4" fmla="*/ 4 w 40"/>
                  <a:gd name="T5" fmla="*/ 33 h 60"/>
                  <a:gd name="T6" fmla="*/ 5 w 40"/>
                  <a:gd name="T7" fmla="*/ 30 h 60"/>
                  <a:gd name="T8" fmla="*/ 25 w 40"/>
                  <a:gd name="T9" fmla="*/ 6 h 60"/>
                  <a:gd name="T10" fmla="*/ 28 w 40"/>
                  <a:gd name="T11" fmla="*/ 5 h 60"/>
                  <a:gd name="T12" fmla="*/ 30 w 40"/>
                  <a:gd name="T13" fmla="*/ 5 h 60"/>
                  <a:gd name="T14" fmla="*/ 33 w 40"/>
                  <a:gd name="T15" fmla="*/ 8 h 60"/>
                  <a:gd name="T16" fmla="*/ 35 w 40"/>
                  <a:gd name="T17" fmla="*/ 10 h 60"/>
                  <a:gd name="T18" fmla="*/ 35 w 40"/>
                  <a:gd name="T19" fmla="*/ 14 h 60"/>
                  <a:gd name="T20" fmla="*/ 35 w 40"/>
                  <a:gd name="T21" fmla="*/ 15 h 60"/>
                  <a:gd name="T22" fmla="*/ 26 w 40"/>
                  <a:gd name="T23" fmla="*/ 54 h 60"/>
                  <a:gd name="T24" fmla="*/ 26 w 40"/>
                  <a:gd name="T25" fmla="*/ 55 h 60"/>
                  <a:gd name="T26" fmla="*/ 25 w 40"/>
                  <a:gd name="T27" fmla="*/ 55 h 60"/>
                  <a:gd name="T28" fmla="*/ 24 w 40"/>
                  <a:gd name="T29" fmla="*/ 55 h 60"/>
                  <a:gd name="T30" fmla="*/ 6 w 40"/>
                  <a:gd name="T31" fmla="*/ 36 h 60"/>
                  <a:gd name="T32" fmla="*/ 4 w 40"/>
                  <a:gd name="T33" fmla="*/ 37 h 60"/>
                  <a:gd name="T34" fmla="*/ 2 w 40"/>
                  <a:gd name="T35" fmla="*/ 39 h 60"/>
                  <a:gd name="T36" fmla="*/ 21 w 40"/>
                  <a:gd name="T37" fmla="*/ 58 h 60"/>
                  <a:gd name="T38" fmla="*/ 25 w 40"/>
                  <a:gd name="T39" fmla="*/ 60 h 60"/>
                  <a:gd name="T40" fmla="*/ 29 w 40"/>
                  <a:gd name="T41" fmla="*/ 58 h 60"/>
                  <a:gd name="T42" fmla="*/ 31 w 40"/>
                  <a:gd name="T43" fmla="*/ 55 h 60"/>
                  <a:gd name="T44" fmla="*/ 39 w 40"/>
                  <a:gd name="T45" fmla="*/ 16 h 60"/>
                  <a:gd name="T46" fmla="*/ 40 w 40"/>
                  <a:gd name="T47" fmla="*/ 14 h 60"/>
                  <a:gd name="T48" fmla="*/ 39 w 40"/>
                  <a:gd name="T49" fmla="*/ 9 h 60"/>
                  <a:gd name="T50" fmla="*/ 36 w 40"/>
                  <a:gd name="T51" fmla="*/ 4 h 60"/>
                  <a:gd name="T52" fmla="*/ 33 w 40"/>
                  <a:gd name="T53" fmla="*/ 2 h 60"/>
                  <a:gd name="T54" fmla="*/ 28 w 40"/>
                  <a:gd name="T55" fmla="*/ 0 h 60"/>
                  <a:gd name="T56" fmla="*/ 22 w 40"/>
                  <a:gd name="T57" fmla="*/ 3 h 60"/>
                  <a:gd name="T58" fmla="*/ 2 w 40"/>
                  <a:gd name="T59" fmla="*/ 27 h 60"/>
                  <a:gd name="T60" fmla="*/ 0 w 40"/>
                  <a:gd name="T61" fmla="*/ 33 h 60"/>
                  <a:gd name="T62" fmla="*/ 2 w 40"/>
                  <a:gd name="T63" fmla="*/ 39 h 60"/>
                  <a:gd name="T64" fmla="*/ 4 w 40"/>
                  <a:gd name="T65" fmla="*/ 3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0" name="Freeform 286"/>
              <p:cNvSpPr>
                <a:spLocks/>
              </p:cNvSpPr>
              <p:nvPr/>
            </p:nvSpPr>
            <p:spPr bwMode="auto">
              <a:xfrm>
                <a:off x="-2038082" y="3899408"/>
                <a:ext cx="180535" cy="250899"/>
              </a:xfrm>
              <a:custGeom>
                <a:avLst/>
                <a:gdLst>
                  <a:gd name="T0" fmla="*/ 5 w 48"/>
                  <a:gd name="T1" fmla="*/ 4 h 67"/>
                  <a:gd name="T2" fmla="*/ 5 w 48"/>
                  <a:gd name="T3" fmla="*/ 3 h 67"/>
                  <a:gd name="T4" fmla="*/ 4 w 48"/>
                  <a:gd name="T5" fmla="*/ 3 h 67"/>
                  <a:gd name="T6" fmla="*/ 4 w 48"/>
                  <a:gd name="T7" fmla="*/ 3 h 67"/>
                  <a:gd name="T8" fmla="*/ 4 w 48"/>
                  <a:gd name="T9" fmla="*/ 3 h 67"/>
                  <a:gd name="T10" fmla="*/ 4 w 48"/>
                  <a:gd name="T11" fmla="*/ 4 h 67"/>
                  <a:gd name="T12" fmla="*/ 3 w 48"/>
                  <a:gd name="T13" fmla="*/ 3 h 67"/>
                  <a:gd name="T14" fmla="*/ 3 w 48"/>
                  <a:gd name="T15" fmla="*/ 3 h 67"/>
                  <a:gd name="T16" fmla="*/ 4 w 48"/>
                  <a:gd name="T17" fmla="*/ 4 h 67"/>
                  <a:gd name="T18" fmla="*/ 4 w 48"/>
                  <a:gd name="T19" fmla="*/ 4 h 67"/>
                  <a:gd name="T20" fmla="*/ 4 w 48"/>
                  <a:gd name="T21" fmla="*/ 4 h 67"/>
                  <a:gd name="T22" fmla="*/ 4 w 48"/>
                  <a:gd name="T23" fmla="*/ 3 h 67"/>
                  <a:gd name="T24" fmla="*/ 4 w 48"/>
                  <a:gd name="T25" fmla="*/ 4 h 67"/>
                  <a:gd name="T26" fmla="*/ 4 w 48"/>
                  <a:gd name="T27" fmla="*/ 4 h 67"/>
                  <a:gd name="T28" fmla="*/ 4 w 48"/>
                  <a:gd name="T29" fmla="*/ 4 h 67"/>
                  <a:gd name="T30" fmla="*/ 5 w 48"/>
                  <a:gd name="T31" fmla="*/ 5 h 67"/>
                  <a:gd name="T32" fmla="*/ 13 w 48"/>
                  <a:gd name="T33" fmla="*/ 10 h 67"/>
                  <a:gd name="T34" fmla="*/ 44 w 48"/>
                  <a:gd name="T35" fmla="*/ 61 h 67"/>
                  <a:gd name="T36" fmla="*/ 44 w 48"/>
                  <a:gd name="T37" fmla="*/ 63 h 67"/>
                  <a:gd name="T38" fmla="*/ 45 w 48"/>
                  <a:gd name="T39" fmla="*/ 64 h 67"/>
                  <a:gd name="T40" fmla="*/ 44 w 48"/>
                  <a:gd name="T41" fmla="*/ 63 h 67"/>
                  <a:gd name="T42" fmla="*/ 45 w 48"/>
                  <a:gd name="T43" fmla="*/ 63 h 67"/>
                  <a:gd name="T44" fmla="*/ 45 w 48"/>
                  <a:gd name="T45" fmla="*/ 63 h 67"/>
                  <a:gd name="T46" fmla="*/ 45 w 48"/>
                  <a:gd name="T47" fmla="*/ 64 h 67"/>
                  <a:gd name="T48" fmla="*/ 45 w 48"/>
                  <a:gd name="T49" fmla="*/ 63 h 67"/>
                  <a:gd name="T50" fmla="*/ 45 w 48"/>
                  <a:gd name="T51" fmla="*/ 63 h 67"/>
                  <a:gd name="T52" fmla="*/ 45 w 48"/>
                  <a:gd name="T53" fmla="*/ 63 h 67"/>
                  <a:gd name="T54" fmla="*/ 44 w 48"/>
                  <a:gd name="T55" fmla="*/ 62 h 67"/>
                  <a:gd name="T56" fmla="*/ 3 w 48"/>
                  <a:gd name="T57" fmla="*/ 6 h 67"/>
                  <a:gd name="T58" fmla="*/ 41 w 48"/>
                  <a:gd name="T59" fmla="*/ 64 h 67"/>
                  <a:gd name="T60" fmla="*/ 45 w 48"/>
                  <a:gd name="T61" fmla="*/ 67 h 67"/>
                  <a:gd name="T62" fmla="*/ 48 w 48"/>
                  <a:gd name="T63" fmla="*/ 64 h 67"/>
                  <a:gd name="T64" fmla="*/ 48 w 48"/>
                  <a:gd name="T65" fmla="*/ 61 h 67"/>
                  <a:gd name="T66" fmla="*/ 16 w 48"/>
                  <a:gd name="T67" fmla="*/ 8 h 67"/>
                  <a:gd name="T68" fmla="*/ 7 w 48"/>
                  <a:gd name="T69" fmla="*/ 0 h 67"/>
                  <a:gd name="T70" fmla="*/ 4 w 48"/>
                  <a:gd name="T71" fmla="*/ 0 h 67"/>
                  <a:gd name="T72" fmla="*/ 0 w 48"/>
                  <a:gd name="T73" fmla="*/ 3 h 67"/>
                  <a:gd name="T74" fmla="*/ 3 w 48"/>
                  <a:gd name="T75" fmla="*/ 6 h 6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1" name="Freeform 287"/>
              <p:cNvSpPr>
                <a:spLocks/>
              </p:cNvSpPr>
              <p:nvPr/>
            </p:nvSpPr>
            <p:spPr bwMode="auto">
              <a:xfrm>
                <a:off x="-1486852" y="4024859"/>
                <a:ext cx="305703" cy="201703"/>
              </a:xfrm>
              <a:custGeom>
                <a:avLst/>
                <a:gdLst>
                  <a:gd name="T0" fmla="*/ 4 w 81"/>
                  <a:gd name="T1" fmla="*/ 8 h 53"/>
                  <a:gd name="T2" fmla="*/ 5 w 81"/>
                  <a:gd name="T3" fmla="*/ 5 h 53"/>
                  <a:gd name="T4" fmla="*/ 9 w 81"/>
                  <a:gd name="T5" fmla="*/ 4 h 53"/>
                  <a:gd name="T6" fmla="*/ 16 w 81"/>
                  <a:gd name="T7" fmla="*/ 8 h 53"/>
                  <a:gd name="T8" fmla="*/ 27 w 81"/>
                  <a:gd name="T9" fmla="*/ 9 h 53"/>
                  <a:gd name="T10" fmla="*/ 32 w 81"/>
                  <a:gd name="T11" fmla="*/ 7 h 53"/>
                  <a:gd name="T12" fmla="*/ 66 w 81"/>
                  <a:gd name="T13" fmla="*/ 27 h 53"/>
                  <a:gd name="T14" fmla="*/ 69 w 81"/>
                  <a:gd name="T15" fmla="*/ 33 h 53"/>
                  <a:gd name="T16" fmla="*/ 69 w 81"/>
                  <a:gd name="T17" fmla="*/ 33 h 53"/>
                  <a:gd name="T18" fmla="*/ 69 w 81"/>
                  <a:gd name="T19" fmla="*/ 34 h 53"/>
                  <a:gd name="T20" fmla="*/ 76 w 81"/>
                  <a:gd name="T21" fmla="*/ 50 h 53"/>
                  <a:gd name="T22" fmla="*/ 77 w 81"/>
                  <a:gd name="T23" fmla="*/ 51 h 53"/>
                  <a:gd name="T24" fmla="*/ 77 w 81"/>
                  <a:gd name="T25" fmla="*/ 51 h 53"/>
                  <a:gd name="T26" fmla="*/ 78 w 81"/>
                  <a:gd name="T27" fmla="*/ 51 h 53"/>
                  <a:gd name="T28" fmla="*/ 79 w 81"/>
                  <a:gd name="T29" fmla="*/ 51 h 53"/>
                  <a:gd name="T30" fmla="*/ 77 w 81"/>
                  <a:gd name="T31" fmla="*/ 51 h 53"/>
                  <a:gd name="T32" fmla="*/ 77 w 81"/>
                  <a:gd name="T33" fmla="*/ 49 h 53"/>
                  <a:gd name="T34" fmla="*/ 78 w 81"/>
                  <a:gd name="T35" fmla="*/ 49 h 53"/>
                  <a:gd name="T36" fmla="*/ 78 w 81"/>
                  <a:gd name="T37" fmla="*/ 51 h 53"/>
                  <a:gd name="T38" fmla="*/ 78 w 81"/>
                  <a:gd name="T39" fmla="*/ 49 h 53"/>
                  <a:gd name="T40" fmla="*/ 78 w 81"/>
                  <a:gd name="T41" fmla="*/ 49 h 53"/>
                  <a:gd name="T42" fmla="*/ 79 w 81"/>
                  <a:gd name="T43" fmla="*/ 49 h 53"/>
                  <a:gd name="T44" fmla="*/ 61 w 81"/>
                  <a:gd name="T45" fmla="*/ 39 h 53"/>
                  <a:gd name="T46" fmla="*/ 49 w 81"/>
                  <a:gd name="T47" fmla="*/ 39 h 53"/>
                  <a:gd name="T48" fmla="*/ 42 w 81"/>
                  <a:gd name="T49" fmla="*/ 43 h 53"/>
                  <a:gd name="T50" fmla="*/ 26 w 81"/>
                  <a:gd name="T51" fmla="*/ 23 h 53"/>
                  <a:gd name="T52" fmla="*/ 16 w 81"/>
                  <a:gd name="T53" fmla="*/ 16 h 53"/>
                  <a:gd name="T54" fmla="*/ 6 w 81"/>
                  <a:gd name="T55" fmla="*/ 15 h 53"/>
                  <a:gd name="T56" fmla="*/ 4 w 81"/>
                  <a:gd name="T57" fmla="*/ 8 h 53"/>
                  <a:gd name="T58" fmla="*/ 0 w 81"/>
                  <a:gd name="T59" fmla="*/ 9 h 53"/>
                  <a:gd name="T60" fmla="*/ 3 w 81"/>
                  <a:gd name="T61" fmla="*/ 18 h 53"/>
                  <a:gd name="T62" fmla="*/ 16 w 81"/>
                  <a:gd name="T63" fmla="*/ 21 h 53"/>
                  <a:gd name="T64" fmla="*/ 22 w 81"/>
                  <a:gd name="T65" fmla="*/ 25 h 53"/>
                  <a:gd name="T66" fmla="*/ 42 w 81"/>
                  <a:gd name="T67" fmla="*/ 47 h 53"/>
                  <a:gd name="T68" fmla="*/ 51 w 81"/>
                  <a:gd name="T69" fmla="*/ 43 h 53"/>
                  <a:gd name="T70" fmla="*/ 59 w 81"/>
                  <a:gd name="T71" fmla="*/ 43 h 53"/>
                  <a:gd name="T72" fmla="*/ 78 w 81"/>
                  <a:gd name="T73" fmla="*/ 53 h 53"/>
                  <a:gd name="T74" fmla="*/ 81 w 81"/>
                  <a:gd name="T75" fmla="*/ 51 h 53"/>
                  <a:gd name="T76" fmla="*/ 79 w 81"/>
                  <a:gd name="T77" fmla="*/ 47 h 53"/>
                  <a:gd name="T78" fmla="*/ 73 w 81"/>
                  <a:gd name="T79" fmla="*/ 34 h 53"/>
                  <a:gd name="T80" fmla="*/ 73 w 81"/>
                  <a:gd name="T81" fmla="*/ 34 h 53"/>
                  <a:gd name="T82" fmla="*/ 73 w 81"/>
                  <a:gd name="T83" fmla="*/ 33 h 53"/>
                  <a:gd name="T84" fmla="*/ 68 w 81"/>
                  <a:gd name="T85" fmla="*/ 23 h 53"/>
                  <a:gd name="T86" fmla="*/ 32 w 81"/>
                  <a:gd name="T87" fmla="*/ 3 h 53"/>
                  <a:gd name="T88" fmla="*/ 24 w 81"/>
                  <a:gd name="T89" fmla="*/ 6 h 53"/>
                  <a:gd name="T90" fmla="*/ 19 w 81"/>
                  <a:gd name="T91" fmla="*/ 5 h 53"/>
                  <a:gd name="T92" fmla="*/ 9 w 81"/>
                  <a:gd name="T93" fmla="*/ 0 h 53"/>
                  <a:gd name="T94" fmla="*/ 1 w 81"/>
                  <a:gd name="T95" fmla="*/ 2 h 53"/>
                  <a:gd name="T96" fmla="*/ 0 w 81"/>
                  <a:gd name="T97" fmla="*/ 9 h 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2" name="Freeform 288"/>
              <p:cNvSpPr>
                <a:spLocks/>
              </p:cNvSpPr>
              <p:nvPr/>
            </p:nvSpPr>
            <p:spPr bwMode="auto">
              <a:xfrm>
                <a:off x="-1710715" y="4251159"/>
                <a:ext cx="572894" cy="568211"/>
              </a:xfrm>
              <a:custGeom>
                <a:avLst/>
                <a:gdLst>
                  <a:gd name="T0" fmla="*/ 5 w 153"/>
                  <a:gd name="T1" fmla="*/ 60 h 151"/>
                  <a:gd name="T2" fmla="*/ 6 w 153"/>
                  <a:gd name="T3" fmla="*/ 53 h 151"/>
                  <a:gd name="T4" fmla="*/ 45 w 153"/>
                  <a:gd name="T5" fmla="*/ 21 h 151"/>
                  <a:gd name="T6" fmla="*/ 50 w 153"/>
                  <a:gd name="T7" fmla="*/ 20 h 151"/>
                  <a:gd name="T8" fmla="*/ 59 w 153"/>
                  <a:gd name="T9" fmla="*/ 12 h 151"/>
                  <a:gd name="T10" fmla="*/ 62 w 153"/>
                  <a:gd name="T11" fmla="*/ 5 h 151"/>
                  <a:gd name="T12" fmla="*/ 65 w 153"/>
                  <a:gd name="T13" fmla="*/ 4 h 151"/>
                  <a:gd name="T14" fmla="*/ 82 w 153"/>
                  <a:gd name="T15" fmla="*/ 8 h 151"/>
                  <a:gd name="T16" fmla="*/ 83 w 153"/>
                  <a:gd name="T17" fmla="*/ 14 h 151"/>
                  <a:gd name="T18" fmla="*/ 89 w 153"/>
                  <a:gd name="T19" fmla="*/ 25 h 151"/>
                  <a:gd name="T20" fmla="*/ 99 w 153"/>
                  <a:gd name="T21" fmla="*/ 32 h 151"/>
                  <a:gd name="T22" fmla="*/ 104 w 153"/>
                  <a:gd name="T23" fmla="*/ 25 h 151"/>
                  <a:gd name="T24" fmla="*/ 104 w 153"/>
                  <a:gd name="T25" fmla="*/ 4 h 151"/>
                  <a:gd name="T26" fmla="*/ 104 w 153"/>
                  <a:gd name="T27" fmla="*/ 4 h 151"/>
                  <a:gd name="T28" fmla="*/ 104 w 153"/>
                  <a:gd name="T29" fmla="*/ 4 h 151"/>
                  <a:gd name="T30" fmla="*/ 104 w 153"/>
                  <a:gd name="T31" fmla="*/ 4 h 151"/>
                  <a:gd name="T32" fmla="*/ 103 w 153"/>
                  <a:gd name="T33" fmla="*/ 4 h 151"/>
                  <a:gd name="T34" fmla="*/ 103 w 153"/>
                  <a:gd name="T35" fmla="*/ 3 h 151"/>
                  <a:gd name="T36" fmla="*/ 103 w 153"/>
                  <a:gd name="T37" fmla="*/ 3 h 151"/>
                  <a:gd name="T38" fmla="*/ 103 w 153"/>
                  <a:gd name="T39" fmla="*/ 4 h 151"/>
                  <a:gd name="T40" fmla="*/ 103 w 153"/>
                  <a:gd name="T41" fmla="*/ 4 h 151"/>
                  <a:gd name="T42" fmla="*/ 104 w 153"/>
                  <a:gd name="T43" fmla="*/ 5 h 151"/>
                  <a:gd name="T44" fmla="*/ 119 w 153"/>
                  <a:gd name="T45" fmla="*/ 26 h 151"/>
                  <a:gd name="T46" fmla="*/ 120 w 153"/>
                  <a:gd name="T47" fmla="*/ 37 h 151"/>
                  <a:gd name="T48" fmla="*/ 124 w 153"/>
                  <a:gd name="T49" fmla="*/ 50 h 151"/>
                  <a:gd name="T50" fmla="*/ 147 w 153"/>
                  <a:gd name="T51" fmla="*/ 83 h 151"/>
                  <a:gd name="T52" fmla="*/ 148 w 153"/>
                  <a:gd name="T53" fmla="*/ 108 h 151"/>
                  <a:gd name="T54" fmla="*/ 127 w 153"/>
                  <a:gd name="T55" fmla="*/ 145 h 151"/>
                  <a:gd name="T56" fmla="*/ 122 w 153"/>
                  <a:gd name="T57" fmla="*/ 147 h 151"/>
                  <a:gd name="T58" fmla="*/ 72 w 153"/>
                  <a:gd name="T59" fmla="*/ 111 h 151"/>
                  <a:gd name="T60" fmla="*/ 31 w 153"/>
                  <a:gd name="T61" fmla="*/ 125 h 151"/>
                  <a:gd name="T62" fmla="*/ 27 w 153"/>
                  <a:gd name="T63" fmla="*/ 122 h 151"/>
                  <a:gd name="T64" fmla="*/ 3 w 153"/>
                  <a:gd name="T65" fmla="*/ 61 h 151"/>
                  <a:gd name="T66" fmla="*/ 23 w 153"/>
                  <a:gd name="T67" fmla="*/ 124 h 151"/>
                  <a:gd name="T68" fmla="*/ 32 w 153"/>
                  <a:gd name="T69" fmla="*/ 129 h 151"/>
                  <a:gd name="T70" fmla="*/ 72 w 153"/>
                  <a:gd name="T71" fmla="*/ 115 h 151"/>
                  <a:gd name="T72" fmla="*/ 119 w 153"/>
                  <a:gd name="T73" fmla="*/ 150 h 151"/>
                  <a:gd name="T74" fmla="*/ 130 w 153"/>
                  <a:gd name="T75" fmla="*/ 148 h 151"/>
                  <a:gd name="T76" fmla="*/ 153 w 153"/>
                  <a:gd name="T77" fmla="*/ 108 h 151"/>
                  <a:gd name="T78" fmla="*/ 151 w 153"/>
                  <a:gd name="T79" fmla="*/ 82 h 151"/>
                  <a:gd name="T80" fmla="*/ 128 w 153"/>
                  <a:gd name="T81" fmla="*/ 47 h 151"/>
                  <a:gd name="T82" fmla="*/ 125 w 153"/>
                  <a:gd name="T83" fmla="*/ 37 h 151"/>
                  <a:gd name="T84" fmla="*/ 123 w 153"/>
                  <a:gd name="T85" fmla="*/ 25 h 151"/>
                  <a:gd name="T86" fmla="*/ 107 w 153"/>
                  <a:gd name="T87" fmla="*/ 2 h 151"/>
                  <a:gd name="T88" fmla="*/ 103 w 153"/>
                  <a:gd name="T89" fmla="*/ 0 h 151"/>
                  <a:gd name="T90" fmla="*/ 100 w 153"/>
                  <a:gd name="T91" fmla="*/ 3 h 151"/>
                  <a:gd name="T92" fmla="*/ 100 w 153"/>
                  <a:gd name="T93" fmla="*/ 25 h 151"/>
                  <a:gd name="T94" fmla="*/ 99 w 153"/>
                  <a:gd name="T95" fmla="*/ 27 h 151"/>
                  <a:gd name="T96" fmla="*/ 99 w 153"/>
                  <a:gd name="T97" fmla="*/ 28 h 151"/>
                  <a:gd name="T98" fmla="*/ 99 w 153"/>
                  <a:gd name="T99" fmla="*/ 27 h 151"/>
                  <a:gd name="T100" fmla="*/ 99 w 153"/>
                  <a:gd name="T101" fmla="*/ 27 h 151"/>
                  <a:gd name="T102" fmla="*/ 91 w 153"/>
                  <a:gd name="T103" fmla="*/ 22 h 151"/>
                  <a:gd name="T104" fmla="*/ 88 w 153"/>
                  <a:gd name="T105" fmla="*/ 14 h 151"/>
                  <a:gd name="T106" fmla="*/ 86 w 153"/>
                  <a:gd name="T107" fmla="*/ 5 h 151"/>
                  <a:gd name="T108" fmla="*/ 66 w 153"/>
                  <a:gd name="T109" fmla="*/ 0 h 151"/>
                  <a:gd name="T110" fmla="*/ 59 w 153"/>
                  <a:gd name="T111" fmla="*/ 2 h 151"/>
                  <a:gd name="T112" fmla="*/ 55 w 153"/>
                  <a:gd name="T113" fmla="*/ 11 h 151"/>
                  <a:gd name="T114" fmla="*/ 50 w 153"/>
                  <a:gd name="T115" fmla="*/ 16 h 151"/>
                  <a:gd name="T116" fmla="*/ 43 w 153"/>
                  <a:gd name="T117" fmla="*/ 17 h 151"/>
                  <a:gd name="T118" fmla="*/ 3 w 153"/>
                  <a:gd name="T119" fmla="*/ 49 h 151"/>
                  <a:gd name="T120" fmla="*/ 1 w 153"/>
                  <a:gd name="T121" fmla="*/ 61 h 1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 name="Freeform 289"/>
              <p:cNvSpPr>
                <a:spLocks/>
              </p:cNvSpPr>
              <p:nvPr/>
            </p:nvSpPr>
            <p:spPr bwMode="auto">
              <a:xfrm>
                <a:off x="-5229920" y="2526846"/>
                <a:ext cx="50550" cy="46737"/>
              </a:xfrm>
              <a:custGeom>
                <a:avLst/>
                <a:gdLst>
                  <a:gd name="T0" fmla="*/ 4 w 14"/>
                  <a:gd name="T1" fmla="*/ 11 h 13"/>
                  <a:gd name="T2" fmla="*/ 5 w 14"/>
                  <a:gd name="T3" fmla="*/ 9 h 13"/>
                  <a:gd name="T4" fmla="*/ 4 w 14"/>
                  <a:gd name="T5" fmla="*/ 9 h 13"/>
                  <a:gd name="T6" fmla="*/ 4 w 14"/>
                  <a:gd name="T7" fmla="*/ 8 h 13"/>
                  <a:gd name="T8" fmla="*/ 5 w 14"/>
                  <a:gd name="T9" fmla="*/ 6 h 13"/>
                  <a:gd name="T10" fmla="*/ 8 w 14"/>
                  <a:gd name="T11" fmla="*/ 4 h 13"/>
                  <a:gd name="T12" fmla="*/ 9 w 14"/>
                  <a:gd name="T13" fmla="*/ 4 h 13"/>
                  <a:gd name="T14" fmla="*/ 10 w 14"/>
                  <a:gd name="T15" fmla="*/ 6 h 13"/>
                  <a:gd name="T16" fmla="*/ 9 w 14"/>
                  <a:gd name="T17" fmla="*/ 8 h 13"/>
                  <a:gd name="T18" fmla="*/ 6 w 14"/>
                  <a:gd name="T19" fmla="*/ 9 h 13"/>
                  <a:gd name="T20" fmla="*/ 5 w 14"/>
                  <a:gd name="T21" fmla="*/ 9 h 13"/>
                  <a:gd name="T22" fmla="*/ 4 w 14"/>
                  <a:gd name="T23" fmla="*/ 11 h 13"/>
                  <a:gd name="T24" fmla="*/ 3 w 14"/>
                  <a:gd name="T25" fmla="*/ 13 h 13"/>
                  <a:gd name="T26" fmla="*/ 6 w 14"/>
                  <a:gd name="T27" fmla="*/ 13 h 13"/>
                  <a:gd name="T28" fmla="*/ 13 w 14"/>
                  <a:gd name="T29" fmla="*/ 11 h 13"/>
                  <a:gd name="T30" fmla="*/ 14 w 14"/>
                  <a:gd name="T31" fmla="*/ 6 h 13"/>
                  <a:gd name="T32" fmla="*/ 12 w 14"/>
                  <a:gd name="T33" fmla="*/ 1 h 13"/>
                  <a:gd name="T34" fmla="*/ 8 w 14"/>
                  <a:gd name="T35" fmla="*/ 0 h 13"/>
                  <a:gd name="T36" fmla="*/ 2 w 14"/>
                  <a:gd name="T37" fmla="*/ 3 h 13"/>
                  <a:gd name="T38" fmla="*/ 0 w 14"/>
                  <a:gd name="T39" fmla="*/ 8 h 13"/>
                  <a:gd name="T40" fmla="*/ 1 w 14"/>
                  <a:gd name="T41" fmla="*/ 11 h 13"/>
                  <a:gd name="T42" fmla="*/ 3 w 14"/>
                  <a:gd name="T43" fmla="*/ 13 h 13"/>
                  <a:gd name="T44" fmla="*/ 4 w 14"/>
                  <a:gd name="T45" fmla="*/ 11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 name="Freeform 290"/>
              <p:cNvSpPr>
                <a:spLocks/>
              </p:cNvSpPr>
              <p:nvPr/>
            </p:nvSpPr>
            <p:spPr bwMode="auto">
              <a:xfrm>
                <a:off x="-5172149" y="2558824"/>
                <a:ext cx="86656" cy="56574"/>
              </a:xfrm>
              <a:custGeom>
                <a:avLst/>
                <a:gdLst>
                  <a:gd name="T0" fmla="*/ 3 w 23"/>
                  <a:gd name="T1" fmla="*/ 6 h 15"/>
                  <a:gd name="T2" fmla="*/ 5 w 23"/>
                  <a:gd name="T3" fmla="*/ 6 h 15"/>
                  <a:gd name="T4" fmla="*/ 5 w 23"/>
                  <a:gd name="T5" fmla="*/ 5 h 15"/>
                  <a:gd name="T6" fmla="*/ 7 w 23"/>
                  <a:gd name="T7" fmla="*/ 4 h 15"/>
                  <a:gd name="T8" fmla="*/ 7 w 23"/>
                  <a:gd name="T9" fmla="*/ 4 h 15"/>
                  <a:gd name="T10" fmla="*/ 8 w 23"/>
                  <a:gd name="T11" fmla="*/ 5 h 15"/>
                  <a:gd name="T12" fmla="*/ 17 w 23"/>
                  <a:gd name="T13" fmla="*/ 8 h 15"/>
                  <a:gd name="T14" fmla="*/ 19 w 23"/>
                  <a:gd name="T15" fmla="*/ 10 h 15"/>
                  <a:gd name="T16" fmla="*/ 19 w 23"/>
                  <a:gd name="T17" fmla="*/ 10 h 15"/>
                  <a:gd name="T18" fmla="*/ 17 w 23"/>
                  <a:gd name="T19" fmla="*/ 11 h 15"/>
                  <a:gd name="T20" fmla="*/ 15 w 23"/>
                  <a:gd name="T21" fmla="*/ 11 h 15"/>
                  <a:gd name="T22" fmla="*/ 13 w 23"/>
                  <a:gd name="T23" fmla="*/ 11 h 15"/>
                  <a:gd name="T24" fmla="*/ 8 w 23"/>
                  <a:gd name="T25" fmla="*/ 10 h 15"/>
                  <a:gd name="T26" fmla="*/ 6 w 23"/>
                  <a:gd name="T27" fmla="*/ 8 h 15"/>
                  <a:gd name="T28" fmla="*/ 5 w 23"/>
                  <a:gd name="T29" fmla="*/ 6 h 15"/>
                  <a:gd name="T30" fmla="*/ 3 w 23"/>
                  <a:gd name="T31" fmla="*/ 6 h 15"/>
                  <a:gd name="T32" fmla="*/ 0 w 23"/>
                  <a:gd name="T33" fmla="*/ 6 h 15"/>
                  <a:gd name="T34" fmla="*/ 2 w 23"/>
                  <a:gd name="T35" fmla="*/ 11 h 15"/>
                  <a:gd name="T36" fmla="*/ 7 w 23"/>
                  <a:gd name="T37" fmla="*/ 14 h 15"/>
                  <a:gd name="T38" fmla="*/ 12 w 23"/>
                  <a:gd name="T39" fmla="*/ 15 h 15"/>
                  <a:gd name="T40" fmla="*/ 15 w 23"/>
                  <a:gd name="T41" fmla="*/ 15 h 15"/>
                  <a:gd name="T42" fmla="*/ 19 w 23"/>
                  <a:gd name="T43" fmla="*/ 15 h 15"/>
                  <a:gd name="T44" fmla="*/ 22 w 23"/>
                  <a:gd name="T45" fmla="*/ 13 h 15"/>
                  <a:gd name="T46" fmla="*/ 23 w 23"/>
                  <a:gd name="T47" fmla="*/ 10 h 15"/>
                  <a:gd name="T48" fmla="*/ 19 w 23"/>
                  <a:gd name="T49" fmla="*/ 4 h 15"/>
                  <a:gd name="T50" fmla="*/ 9 w 23"/>
                  <a:gd name="T51" fmla="*/ 0 h 15"/>
                  <a:gd name="T52" fmla="*/ 8 w 23"/>
                  <a:gd name="T53" fmla="*/ 0 h 15"/>
                  <a:gd name="T54" fmla="*/ 7 w 23"/>
                  <a:gd name="T55" fmla="*/ 0 h 15"/>
                  <a:gd name="T56" fmla="*/ 2 w 23"/>
                  <a:gd name="T57" fmla="*/ 2 h 15"/>
                  <a:gd name="T58" fmla="*/ 0 w 23"/>
                  <a:gd name="T59" fmla="*/ 6 h 15"/>
                  <a:gd name="T60" fmla="*/ 3 w 23"/>
                  <a:gd name="T61" fmla="*/ 6 h 1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 name="Freeform 291"/>
              <p:cNvSpPr>
                <a:spLocks/>
              </p:cNvSpPr>
              <p:nvPr/>
            </p:nvSpPr>
            <p:spPr bwMode="auto">
              <a:xfrm>
                <a:off x="-5030128" y="2418615"/>
                <a:ext cx="79434" cy="91013"/>
              </a:xfrm>
              <a:custGeom>
                <a:avLst/>
                <a:gdLst>
                  <a:gd name="T0" fmla="*/ 4 w 21"/>
                  <a:gd name="T1" fmla="*/ 13 h 24"/>
                  <a:gd name="T2" fmla="*/ 5 w 21"/>
                  <a:gd name="T3" fmla="*/ 12 h 24"/>
                  <a:gd name="T4" fmla="*/ 5 w 21"/>
                  <a:gd name="T5" fmla="*/ 10 h 24"/>
                  <a:gd name="T6" fmla="*/ 6 w 21"/>
                  <a:gd name="T7" fmla="*/ 9 h 24"/>
                  <a:gd name="T8" fmla="*/ 16 w 21"/>
                  <a:gd name="T9" fmla="*/ 4 h 24"/>
                  <a:gd name="T10" fmla="*/ 16 w 21"/>
                  <a:gd name="T11" fmla="*/ 4 h 24"/>
                  <a:gd name="T12" fmla="*/ 16 w 21"/>
                  <a:gd name="T13" fmla="*/ 4 h 24"/>
                  <a:gd name="T14" fmla="*/ 16 w 21"/>
                  <a:gd name="T15" fmla="*/ 4 h 24"/>
                  <a:gd name="T16" fmla="*/ 16 w 21"/>
                  <a:gd name="T17" fmla="*/ 4 h 24"/>
                  <a:gd name="T18" fmla="*/ 16 w 21"/>
                  <a:gd name="T19" fmla="*/ 4 h 24"/>
                  <a:gd name="T20" fmla="*/ 16 w 21"/>
                  <a:gd name="T21" fmla="*/ 4 h 24"/>
                  <a:gd name="T22" fmla="*/ 16 w 21"/>
                  <a:gd name="T23" fmla="*/ 4 h 24"/>
                  <a:gd name="T24" fmla="*/ 16 w 21"/>
                  <a:gd name="T25" fmla="*/ 4 h 24"/>
                  <a:gd name="T26" fmla="*/ 16 w 21"/>
                  <a:gd name="T27" fmla="*/ 4 h 24"/>
                  <a:gd name="T28" fmla="*/ 16 w 21"/>
                  <a:gd name="T29" fmla="*/ 4 h 24"/>
                  <a:gd name="T30" fmla="*/ 16 w 21"/>
                  <a:gd name="T31" fmla="*/ 4 h 24"/>
                  <a:gd name="T32" fmla="*/ 16 w 21"/>
                  <a:gd name="T33" fmla="*/ 4 h 24"/>
                  <a:gd name="T34" fmla="*/ 16 w 21"/>
                  <a:gd name="T35" fmla="*/ 5 h 24"/>
                  <a:gd name="T36" fmla="*/ 16 w 21"/>
                  <a:gd name="T37" fmla="*/ 6 h 24"/>
                  <a:gd name="T38" fmla="*/ 14 w 21"/>
                  <a:gd name="T39" fmla="*/ 18 h 24"/>
                  <a:gd name="T40" fmla="*/ 13 w 21"/>
                  <a:gd name="T41" fmla="*/ 20 h 24"/>
                  <a:gd name="T42" fmla="*/ 13 w 21"/>
                  <a:gd name="T43" fmla="*/ 20 h 24"/>
                  <a:gd name="T44" fmla="*/ 13 w 21"/>
                  <a:gd name="T45" fmla="*/ 20 h 24"/>
                  <a:gd name="T46" fmla="*/ 13 w 21"/>
                  <a:gd name="T47" fmla="*/ 20 h 24"/>
                  <a:gd name="T48" fmla="*/ 13 w 21"/>
                  <a:gd name="T49" fmla="*/ 20 h 24"/>
                  <a:gd name="T50" fmla="*/ 13 w 21"/>
                  <a:gd name="T51" fmla="*/ 20 h 24"/>
                  <a:gd name="T52" fmla="*/ 13 w 21"/>
                  <a:gd name="T53" fmla="*/ 20 h 24"/>
                  <a:gd name="T54" fmla="*/ 13 w 21"/>
                  <a:gd name="T55" fmla="*/ 20 h 24"/>
                  <a:gd name="T56" fmla="*/ 12 w 21"/>
                  <a:gd name="T57" fmla="*/ 19 h 24"/>
                  <a:gd name="T58" fmla="*/ 5 w 21"/>
                  <a:gd name="T59" fmla="*/ 12 h 24"/>
                  <a:gd name="T60" fmla="*/ 4 w 21"/>
                  <a:gd name="T61" fmla="*/ 13 h 24"/>
                  <a:gd name="T62" fmla="*/ 2 w 21"/>
                  <a:gd name="T63" fmla="*/ 14 h 24"/>
                  <a:gd name="T64" fmla="*/ 9 w 21"/>
                  <a:gd name="T65" fmla="*/ 22 h 24"/>
                  <a:gd name="T66" fmla="*/ 13 w 21"/>
                  <a:gd name="T67" fmla="*/ 24 h 24"/>
                  <a:gd name="T68" fmla="*/ 16 w 21"/>
                  <a:gd name="T69" fmla="*/ 23 h 24"/>
                  <a:gd name="T70" fmla="*/ 18 w 21"/>
                  <a:gd name="T71" fmla="*/ 19 h 24"/>
                  <a:gd name="T72" fmla="*/ 20 w 21"/>
                  <a:gd name="T73" fmla="*/ 7 h 24"/>
                  <a:gd name="T74" fmla="*/ 21 w 21"/>
                  <a:gd name="T75" fmla="*/ 5 h 24"/>
                  <a:gd name="T76" fmla="*/ 20 w 21"/>
                  <a:gd name="T77" fmla="*/ 2 h 24"/>
                  <a:gd name="T78" fmla="*/ 16 w 21"/>
                  <a:gd name="T79" fmla="*/ 0 h 24"/>
                  <a:gd name="T80" fmla="*/ 14 w 21"/>
                  <a:gd name="T81" fmla="*/ 0 h 24"/>
                  <a:gd name="T82" fmla="*/ 4 w 21"/>
                  <a:gd name="T83" fmla="*/ 5 h 24"/>
                  <a:gd name="T84" fmla="*/ 0 w 21"/>
                  <a:gd name="T85" fmla="*/ 10 h 24"/>
                  <a:gd name="T86" fmla="*/ 2 w 21"/>
                  <a:gd name="T87" fmla="*/ 14 h 24"/>
                  <a:gd name="T88" fmla="*/ 4 w 21"/>
                  <a:gd name="T89" fmla="*/ 13 h 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 name="Freeform 292"/>
              <p:cNvSpPr>
                <a:spLocks/>
              </p:cNvSpPr>
              <p:nvPr/>
            </p:nvSpPr>
            <p:spPr bwMode="auto">
              <a:xfrm>
                <a:off x="-5054199" y="2553904"/>
                <a:ext cx="113134" cy="127909"/>
              </a:xfrm>
              <a:custGeom>
                <a:avLst/>
                <a:gdLst>
                  <a:gd name="T0" fmla="*/ 7 w 30"/>
                  <a:gd name="T1" fmla="*/ 6 h 34"/>
                  <a:gd name="T2" fmla="*/ 7 w 30"/>
                  <a:gd name="T3" fmla="*/ 4 h 34"/>
                  <a:gd name="T4" fmla="*/ 7 w 30"/>
                  <a:gd name="T5" fmla="*/ 4 h 34"/>
                  <a:gd name="T6" fmla="*/ 6 w 30"/>
                  <a:gd name="T7" fmla="*/ 3 h 34"/>
                  <a:gd name="T8" fmla="*/ 6 w 30"/>
                  <a:gd name="T9" fmla="*/ 3 h 34"/>
                  <a:gd name="T10" fmla="*/ 7 w 30"/>
                  <a:gd name="T11" fmla="*/ 4 h 34"/>
                  <a:gd name="T12" fmla="*/ 6 w 30"/>
                  <a:gd name="T13" fmla="*/ 5 h 34"/>
                  <a:gd name="T14" fmla="*/ 5 w 30"/>
                  <a:gd name="T15" fmla="*/ 4 h 34"/>
                  <a:gd name="T16" fmla="*/ 6 w 30"/>
                  <a:gd name="T17" fmla="*/ 3 h 34"/>
                  <a:gd name="T18" fmla="*/ 6 w 30"/>
                  <a:gd name="T19" fmla="*/ 3 h 34"/>
                  <a:gd name="T20" fmla="*/ 5 w 30"/>
                  <a:gd name="T21" fmla="*/ 4 h 34"/>
                  <a:gd name="T22" fmla="*/ 4 w 30"/>
                  <a:gd name="T23" fmla="*/ 4 h 34"/>
                  <a:gd name="T24" fmla="*/ 4 w 30"/>
                  <a:gd name="T25" fmla="*/ 4 h 34"/>
                  <a:gd name="T26" fmla="*/ 4 w 30"/>
                  <a:gd name="T27" fmla="*/ 4 h 34"/>
                  <a:gd name="T28" fmla="*/ 5 w 30"/>
                  <a:gd name="T29" fmla="*/ 6 h 34"/>
                  <a:gd name="T30" fmla="*/ 7 w 30"/>
                  <a:gd name="T31" fmla="*/ 14 h 34"/>
                  <a:gd name="T32" fmla="*/ 15 w 30"/>
                  <a:gd name="T33" fmla="*/ 21 h 34"/>
                  <a:gd name="T34" fmla="*/ 23 w 30"/>
                  <a:gd name="T35" fmla="*/ 24 h 34"/>
                  <a:gd name="T36" fmla="*/ 24 w 30"/>
                  <a:gd name="T37" fmla="*/ 24 h 34"/>
                  <a:gd name="T38" fmla="*/ 24 w 30"/>
                  <a:gd name="T39" fmla="*/ 24 h 34"/>
                  <a:gd name="T40" fmla="*/ 24 w 30"/>
                  <a:gd name="T41" fmla="*/ 24 h 34"/>
                  <a:gd name="T42" fmla="*/ 24 w 30"/>
                  <a:gd name="T43" fmla="*/ 24 h 34"/>
                  <a:gd name="T44" fmla="*/ 24 w 30"/>
                  <a:gd name="T45" fmla="*/ 24 h 34"/>
                  <a:gd name="T46" fmla="*/ 24 w 30"/>
                  <a:gd name="T47" fmla="*/ 24 h 34"/>
                  <a:gd name="T48" fmla="*/ 25 w 30"/>
                  <a:gd name="T49" fmla="*/ 27 h 34"/>
                  <a:gd name="T50" fmla="*/ 25 w 30"/>
                  <a:gd name="T51" fmla="*/ 29 h 34"/>
                  <a:gd name="T52" fmla="*/ 19 w 30"/>
                  <a:gd name="T53" fmla="*/ 29 h 34"/>
                  <a:gd name="T54" fmla="*/ 7 w 30"/>
                  <a:gd name="T55" fmla="*/ 22 h 34"/>
                  <a:gd name="T56" fmla="*/ 5 w 30"/>
                  <a:gd name="T57" fmla="*/ 17 h 34"/>
                  <a:gd name="T58" fmla="*/ 7 w 30"/>
                  <a:gd name="T59" fmla="*/ 6 h 34"/>
                  <a:gd name="T60" fmla="*/ 3 w 30"/>
                  <a:gd name="T61" fmla="*/ 5 h 34"/>
                  <a:gd name="T62" fmla="*/ 0 w 30"/>
                  <a:gd name="T63" fmla="*/ 17 h 34"/>
                  <a:gd name="T64" fmla="*/ 5 w 30"/>
                  <a:gd name="T65" fmla="*/ 26 h 34"/>
                  <a:gd name="T66" fmla="*/ 18 w 30"/>
                  <a:gd name="T67" fmla="*/ 33 h 34"/>
                  <a:gd name="T68" fmla="*/ 28 w 30"/>
                  <a:gd name="T69" fmla="*/ 32 h 34"/>
                  <a:gd name="T70" fmla="*/ 30 w 30"/>
                  <a:gd name="T71" fmla="*/ 26 h 34"/>
                  <a:gd name="T72" fmla="*/ 24 w 30"/>
                  <a:gd name="T73" fmla="*/ 20 h 34"/>
                  <a:gd name="T74" fmla="*/ 23 w 30"/>
                  <a:gd name="T75" fmla="*/ 20 h 34"/>
                  <a:gd name="T76" fmla="*/ 20 w 30"/>
                  <a:gd name="T77" fmla="*/ 19 h 34"/>
                  <a:gd name="T78" fmla="*/ 13 w 30"/>
                  <a:gd name="T79" fmla="*/ 15 h 34"/>
                  <a:gd name="T80" fmla="*/ 9 w 30"/>
                  <a:gd name="T81" fmla="*/ 7 h 34"/>
                  <a:gd name="T82" fmla="*/ 8 w 30"/>
                  <a:gd name="T83" fmla="*/ 3 h 34"/>
                  <a:gd name="T84" fmla="*/ 7 w 30"/>
                  <a:gd name="T85" fmla="*/ 1 h 34"/>
                  <a:gd name="T86" fmla="*/ 5 w 30"/>
                  <a:gd name="T87" fmla="*/ 1 h 34"/>
                  <a:gd name="T88" fmla="*/ 3 w 30"/>
                  <a:gd name="T89" fmla="*/ 5 h 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Freeform 293"/>
              <p:cNvSpPr>
                <a:spLocks/>
              </p:cNvSpPr>
              <p:nvPr/>
            </p:nvSpPr>
            <p:spPr bwMode="auto">
              <a:xfrm>
                <a:off x="-5126413" y="2482569"/>
                <a:ext cx="52957" cy="61496"/>
              </a:xfrm>
              <a:custGeom>
                <a:avLst/>
                <a:gdLst>
                  <a:gd name="T0" fmla="*/ 2 w 14"/>
                  <a:gd name="T1" fmla="*/ 8 h 16"/>
                  <a:gd name="T2" fmla="*/ 4 w 14"/>
                  <a:gd name="T3" fmla="*/ 8 h 16"/>
                  <a:gd name="T4" fmla="*/ 5 w 14"/>
                  <a:gd name="T5" fmla="*/ 6 h 16"/>
                  <a:gd name="T6" fmla="*/ 7 w 14"/>
                  <a:gd name="T7" fmla="*/ 4 h 16"/>
                  <a:gd name="T8" fmla="*/ 9 w 14"/>
                  <a:gd name="T9" fmla="*/ 5 h 16"/>
                  <a:gd name="T10" fmla="*/ 10 w 14"/>
                  <a:gd name="T11" fmla="*/ 8 h 16"/>
                  <a:gd name="T12" fmla="*/ 10 w 14"/>
                  <a:gd name="T13" fmla="*/ 8 h 16"/>
                  <a:gd name="T14" fmla="*/ 8 w 14"/>
                  <a:gd name="T15" fmla="*/ 11 h 16"/>
                  <a:gd name="T16" fmla="*/ 6 w 14"/>
                  <a:gd name="T17" fmla="*/ 12 h 16"/>
                  <a:gd name="T18" fmla="*/ 5 w 14"/>
                  <a:gd name="T19" fmla="*/ 11 h 16"/>
                  <a:gd name="T20" fmla="*/ 4 w 14"/>
                  <a:gd name="T21" fmla="*/ 9 h 16"/>
                  <a:gd name="T22" fmla="*/ 4 w 14"/>
                  <a:gd name="T23" fmla="*/ 8 h 16"/>
                  <a:gd name="T24" fmla="*/ 2 w 14"/>
                  <a:gd name="T25" fmla="*/ 8 h 16"/>
                  <a:gd name="T26" fmla="*/ 0 w 14"/>
                  <a:gd name="T27" fmla="*/ 8 h 16"/>
                  <a:gd name="T28" fmla="*/ 0 w 14"/>
                  <a:gd name="T29" fmla="*/ 9 h 16"/>
                  <a:gd name="T30" fmla="*/ 2 w 14"/>
                  <a:gd name="T31" fmla="*/ 14 h 16"/>
                  <a:gd name="T32" fmla="*/ 6 w 14"/>
                  <a:gd name="T33" fmla="*/ 16 h 16"/>
                  <a:gd name="T34" fmla="*/ 12 w 14"/>
                  <a:gd name="T35" fmla="*/ 14 h 16"/>
                  <a:gd name="T36" fmla="*/ 14 w 14"/>
                  <a:gd name="T37" fmla="*/ 8 h 16"/>
                  <a:gd name="T38" fmla="*/ 14 w 14"/>
                  <a:gd name="T39" fmla="*/ 8 h 16"/>
                  <a:gd name="T40" fmla="*/ 12 w 14"/>
                  <a:gd name="T41" fmla="*/ 3 h 16"/>
                  <a:gd name="T42" fmla="*/ 7 w 14"/>
                  <a:gd name="T43" fmla="*/ 0 h 16"/>
                  <a:gd name="T44" fmla="*/ 2 w 14"/>
                  <a:gd name="T45" fmla="*/ 3 h 16"/>
                  <a:gd name="T46" fmla="*/ 0 w 14"/>
                  <a:gd name="T47" fmla="*/ 8 h 16"/>
                  <a:gd name="T48" fmla="*/ 2 w 14"/>
                  <a:gd name="T49" fmla="*/ 8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 name="Freeform 294"/>
              <p:cNvSpPr>
                <a:spLocks/>
              </p:cNvSpPr>
              <p:nvPr/>
            </p:nvSpPr>
            <p:spPr bwMode="auto">
              <a:xfrm>
                <a:off x="-4844781" y="3505842"/>
                <a:ext cx="117949" cy="98392"/>
              </a:xfrm>
              <a:custGeom>
                <a:avLst/>
                <a:gdLst>
                  <a:gd name="T0" fmla="*/ 4 w 31"/>
                  <a:gd name="T1" fmla="*/ 6 h 26"/>
                  <a:gd name="T2" fmla="*/ 5 w 31"/>
                  <a:gd name="T3" fmla="*/ 4 h 26"/>
                  <a:gd name="T4" fmla="*/ 4 w 31"/>
                  <a:gd name="T5" fmla="*/ 4 h 26"/>
                  <a:gd name="T6" fmla="*/ 4 w 31"/>
                  <a:gd name="T7" fmla="*/ 3 h 26"/>
                  <a:gd name="T8" fmla="*/ 4 w 31"/>
                  <a:gd name="T9" fmla="*/ 4 h 26"/>
                  <a:gd name="T10" fmla="*/ 4 w 31"/>
                  <a:gd name="T11" fmla="*/ 4 h 26"/>
                  <a:gd name="T12" fmla="*/ 4 w 31"/>
                  <a:gd name="T13" fmla="*/ 3 h 26"/>
                  <a:gd name="T14" fmla="*/ 4 w 31"/>
                  <a:gd name="T15" fmla="*/ 4 h 26"/>
                  <a:gd name="T16" fmla="*/ 4 w 31"/>
                  <a:gd name="T17" fmla="*/ 4 h 26"/>
                  <a:gd name="T18" fmla="*/ 3 w 31"/>
                  <a:gd name="T19" fmla="*/ 4 h 26"/>
                  <a:gd name="T20" fmla="*/ 4 w 31"/>
                  <a:gd name="T21" fmla="*/ 5 h 26"/>
                  <a:gd name="T22" fmla="*/ 4 w 31"/>
                  <a:gd name="T23" fmla="*/ 4 h 26"/>
                  <a:gd name="T24" fmla="*/ 3 w 31"/>
                  <a:gd name="T25" fmla="*/ 4 h 26"/>
                  <a:gd name="T26" fmla="*/ 4 w 31"/>
                  <a:gd name="T27" fmla="*/ 5 h 26"/>
                  <a:gd name="T28" fmla="*/ 3 w 31"/>
                  <a:gd name="T29" fmla="*/ 4 h 26"/>
                  <a:gd name="T30" fmla="*/ 4 w 31"/>
                  <a:gd name="T31" fmla="*/ 5 h 26"/>
                  <a:gd name="T32" fmla="*/ 4 w 31"/>
                  <a:gd name="T33" fmla="*/ 5 h 26"/>
                  <a:gd name="T34" fmla="*/ 3 w 31"/>
                  <a:gd name="T35" fmla="*/ 4 h 26"/>
                  <a:gd name="T36" fmla="*/ 4 w 31"/>
                  <a:gd name="T37" fmla="*/ 5 h 26"/>
                  <a:gd name="T38" fmla="*/ 4 w 31"/>
                  <a:gd name="T39" fmla="*/ 5 h 26"/>
                  <a:gd name="T40" fmla="*/ 4 w 31"/>
                  <a:gd name="T41" fmla="*/ 5 h 26"/>
                  <a:gd name="T42" fmla="*/ 15 w 31"/>
                  <a:gd name="T43" fmla="*/ 6 h 26"/>
                  <a:gd name="T44" fmla="*/ 18 w 31"/>
                  <a:gd name="T45" fmla="*/ 8 h 26"/>
                  <a:gd name="T46" fmla="*/ 22 w 31"/>
                  <a:gd name="T47" fmla="*/ 11 h 26"/>
                  <a:gd name="T48" fmla="*/ 26 w 31"/>
                  <a:gd name="T49" fmla="*/ 17 h 26"/>
                  <a:gd name="T50" fmla="*/ 27 w 31"/>
                  <a:gd name="T51" fmla="*/ 19 h 26"/>
                  <a:gd name="T52" fmla="*/ 26 w 31"/>
                  <a:gd name="T53" fmla="*/ 21 h 26"/>
                  <a:gd name="T54" fmla="*/ 25 w 31"/>
                  <a:gd name="T55" fmla="*/ 22 h 26"/>
                  <a:gd name="T56" fmla="*/ 21 w 31"/>
                  <a:gd name="T57" fmla="*/ 20 h 26"/>
                  <a:gd name="T58" fmla="*/ 5 w 31"/>
                  <a:gd name="T59" fmla="*/ 4 h 26"/>
                  <a:gd name="T60" fmla="*/ 4 w 31"/>
                  <a:gd name="T61" fmla="*/ 6 h 26"/>
                  <a:gd name="T62" fmla="*/ 2 w 31"/>
                  <a:gd name="T63" fmla="*/ 7 h 26"/>
                  <a:gd name="T64" fmla="*/ 18 w 31"/>
                  <a:gd name="T65" fmla="*/ 23 h 26"/>
                  <a:gd name="T66" fmla="*/ 25 w 31"/>
                  <a:gd name="T67" fmla="*/ 26 h 26"/>
                  <a:gd name="T68" fmla="*/ 29 w 31"/>
                  <a:gd name="T69" fmla="*/ 25 h 26"/>
                  <a:gd name="T70" fmla="*/ 31 w 31"/>
                  <a:gd name="T71" fmla="*/ 19 h 26"/>
                  <a:gd name="T72" fmla="*/ 30 w 31"/>
                  <a:gd name="T73" fmla="*/ 14 h 26"/>
                  <a:gd name="T74" fmla="*/ 25 w 31"/>
                  <a:gd name="T75" fmla="*/ 9 h 26"/>
                  <a:gd name="T76" fmla="*/ 21 w 31"/>
                  <a:gd name="T77" fmla="*/ 4 h 26"/>
                  <a:gd name="T78" fmla="*/ 15 w 31"/>
                  <a:gd name="T79" fmla="*/ 2 h 26"/>
                  <a:gd name="T80" fmla="*/ 5 w 31"/>
                  <a:gd name="T81" fmla="*/ 1 h 26"/>
                  <a:gd name="T82" fmla="*/ 4 w 31"/>
                  <a:gd name="T83" fmla="*/ 0 h 26"/>
                  <a:gd name="T84" fmla="*/ 1 w 31"/>
                  <a:gd name="T85" fmla="*/ 1 h 26"/>
                  <a:gd name="T86" fmla="*/ 0 w 31"/>
                  <a:gd name="T87" fmla="*/ 4 h 26"/>
                  <a:gd name="T88" fmla="*/ 1 w 31"/>
                  <a:gd name="T89" fmla="*/ 6 h 26"/>
                  <a:gd name="T90" fmla="*/ 2 w 31"/>
                  <a:gd name="T91" fmla="*/ 7 h 26"/>
                  <a:gd name="T92" fmla="*/ 4 w 31"/>
                  <a:gd name="T93" fmla="*/ 6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295"/>
              <p:cNvSpPr>
                <a:spLocks/>
              </p:cNvSpPr>
              <p:nvPr/>
            </p:nvSpPr>
            <p:spPr bwMode="auto">
              <a:xfrm>
                <a:off x="-4454828" y="2664594"/>
                <a:ext cx="96285" cy="56576"/>
              </a:xfrm>
              <a:custGeom>
                <a:avLst/>
                <a:gdLst>
                  <a:gd name="T0" fmla="*/ 3 w 25"/>
                  <a:gd name="T1" fmla="*/ 7 h 15"/>
                  <a:gd name="T2" fmla="*/ 5 w 25"/>
                  <a:gd name="T3" fmla="*/ 7 h 15"/>
                  <a:gd name="T4" fmla="*/ 5 w 25"/>
                  <a:gd name="T5" fmla="*/ 6 h 15"/>
                  <a:gd name="T6" fmla="*/ 5 w 25"/>
                  <a:gd name="T7" fmla="*/ 4 h 15"/>
                  <a:gd name="T8" fmla="*/ 7 w 25"/>
                  <a:gd name="T9" fmla="*/ 4 h 15"/>
                  <a:gd name="T10" fmla="*/ 17 w 25"/>
                  <a:gd name="T11" fmla="*/ 4 h 15"/>
                  <a:gd name="T12" fmla="*/ 19 w 25"/>
                  <a:gd name="T13" fmla="*/ 5 h 15"/>
                  <a:gd name="T14" fmla="*/ 20 w 25"/>
                  <a:gd name="T15" fmla="*/ 7 h 15"/>
                  <a:gd name="T16" fmla="*/ 20 w 25"/>
                  <a:gd name="T17" fmla="*/ 8 h 15"/>
                  <a:gd name="T18" fmla="*/ 20 w 25"/>
                  <a:gd name="T19" fmla="*/ 10 h 15"/>
                  <a:gd name="T20" fmla="*/ 18 w 25"/>
                  <a:gd name="T21" fmla="*/ 11 h 15"/>
                  <a:gd name="T22" fmla="*/ 9 w 25"/>
                  <a:gd name="T23" fmla="*/ 11 h 15"/>
                  <a:gd name="T24" fmla="*/ 6 w 25"/>
                  <a:gd name="T25" fmla="*/ 10 h 15"/>
                  <a:gd name="T26" fmla="*/ 5 w 25"/>
                  <a:gd name="T27" fmla="*/ 7 h 15"/>
                  <a:gd name="T28" fmla="*/ 3 w 25"/>
                  <a:gd name="T29" fmla="*/ 7 h 15"/>
                  <a:gd name="T30" fmla="*/ 1 w 25"/>
                  <a:gd name="T31" fmla="*/ 8 h 15"/>
                  <a:gd name="T32" fmla="*/ 4 w 25"/>
                  <a:gd name="T33" fmla="*/ 13 h 15"/>
                  <a:gd name="T34" fmla="*/ 9 w 25"/>
                  <a:gd name="T35" fmla="*/ 15 h 15"/>
                  <a:gd name="T36" fmla="*/ 18 w 25"/>
                  <a:gd name="T37" fmla="*/ 15 h 15"/>
                  <a:gd name="T38" fmla="*/ 23 w 25"/>
                  <a:gd name="T39" fmla="*/ 13 h 15"/>
                  <a:gd name="T40" fmla="*/ 25 w 25"/>
                  <a:gd name="T41" fmla="*/ 8 h 15"/>
                  <a:gd name="T42" fmla="*/ 25 w 25"/>
                  <a:gd name="T43" fmla="*/ 7 h 15"/>
                  <a:gd name="T44" fmla="*/ 22 w 25"/>
                  <a:gd name="T45" fmla="*/ 2 h 15"/>
                  <a:gd name="T46" fmla="*/ 17 w 25"/>
                  <a:gd name="T47" fmla="*/ 0 h 15"/>
                  <a:gd name="T48" fmla="*/ 7 w 25"/>
                  <a:gd name="T49" fmla="*/ 0 h 15"/>
                  <a:gd name="T50" fmla="*/ 2 w 25"/>
                  <a:gd name="T51" fmla="*/ 1 h 15"/>
                  <a:gd name="T52" fmla="*/ 0 w 25"/>
                  <a:gd name="T53" fmla="*/ 6 h 15"/>
                  <a:gd name="T54" fmla="*/ 1 w 25"/>
                  <a:gd name="T55" fmla="*/ 8 h 15"/>
                  <a:gd name="T56" fmla="*/ 3 w 25"/>
                  <a:gd name="T57" fmla="*/ 7 h 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296"/>
              <p:cNvSpPr>
                <a:spLocks/>
              </p:cNvSpPr>
              <p:nvPr/>
            </p:nvSpPr>
            <p:spPr bwMode="auto">
              <a:xfrm>
                <a:off x="-3431802" y="2822020"/>
                <a:ext cx="86656" cy="164807"/>
              </a:xfrm>
              <a:custGeom>
                <a:avLst/>
                <a:gdLst>
                  <a:gd name="T0" fmla="*/ 3 w 23"/>
                  <a:gd name="T1" fmla="*/ 9 h 44"/>
                  <a:gd name="T2" fmla="*/ 1 w 23"/>
                  <a:gd name="T3" fmla="*/ 15 h 44"/>
                  <a:gd name="T4" fmla="*/ 6 w 23"/>
                  <a:gd name="T5" fmla="*/ 21 h 44"/>
                  <a:gd name="T6" fmla="*/ 6 w 23"/>
                  <a:gd name="T7" fmla="*/ 23 h 44"/>
                  <a:gd name="T8" fmla="*/ 2 w 23"/>
                  <a:gd name="T9" fmla="*/ 34 h 44"/>
                  <a:gd name="T10" fmla="*/ 0 w 23"/>
                  <a:gd name="T11" fmla="*/ 40 h 44"/>
                  <a:gd name="T12" fmla="*/ 0 w 23"/>
                  <a:gd name="T13" fmla="*/ 42 h 44"/>
                  <a:gd name="T14" fmla="*/ 2 w 23"/>
                  <a:gd name="T15" fmla="*/ 44 h 44"/>
                  <a:gd name="T16" fmla="*/ 4 w 23"/>
                  <a:gd name="T17" fmla="*/ 43 h 44"/>
                  <a:gd name="T18" fmla="*/ 15 w 23"/>
                  <a:gd name="T19" fmla="*/ 37 h 44"/>
                  <a:gd name="T20" fmla="*/ 23 w 23"/>
                  <a:gd name="T21" fmla="*/ 24 h 44"/>
                  <a:gd name="T22" fmla="*/ 14 w 23"/>
                  <a:gd name="T23" fmla="*/ 7 h 44"/>
                  <a:gd name="T24" fmla="*/ 12 w 23"/>
                  <a:gd name="T25" fmla="*/ 4 h 44"/>
                  <a:gd name="T26" fmla="*/ 12 w 23"/>
                  <a:gd name="T27" fmla="*/ 4 h 44"/>
                  <a:gd name="T28" fmla="*/ 12 w 23"/>
                  <a:gd name="T29" fmla="*/ 4 h 44"/>
                  <a:gd name="T30" fmla="*/ 12 w 23"/>
                  <a:gd name="T31" fmla="*/ 4 h 44"/>
                  <a:gd name="T32" fmla="*/ 12 w 23"/>
                  <a:gd name="T33" fmla="*/ 4 h 44"/>
                  <a:gd name="T34" fmla="*/ 12 w 23"/>
                  <a:gd name="T35" fmla="*/ 3 h 44"/>
                  <a:gd name="T36" fmla="*/ 10 w 23"/>
                  <a:gd name="T37" fmla="*/ 0 h 44"/>
                  <a:gd name="T38" fmla="*/ 4 w 23"/>
                  <a:gd name="T39" fmla="*/ 4 h 44"/>
                  <a:gd name="T40" fmla="*/ 5 w 23"/>
                  <a:gd name="T41" fmla="*/ 9 h 44"/>
                  <a:gd name="T42" fmla="*/ 8 w 23"/>
                  <a:gd name="T43" fmla="*/ 6 h 44"/>
                  <a:gd name="T44" fmla="*/ 10 w 23"/>
                  <a:gd name="T45" fmla="*/ 5 h 44"/>
                  <a:gd name="T46" fmla="*/ 10 w 23"/>
                  <a:gd name="T47" fmla="*/ 4 h 44"/>
                  <a:gd name="T48" fmla="*/ 10 w 23"/>
                  <a:gd name="T49" fmla="*/ 5 h 44"/>
                  <a:gd name="T50" fmla="*/ 10 w 23"/>
                  <a:gd name="T51" fmla="*/ 5 h 44"/>
                  <a:gd name="T52" fmla="*/ 9 w 23"/>
                  <a:gd name="T53" fmla="*/ 4 h 44"/>
                  <a:gd name="T54" fmla="*/ 10 w 23"/>
                  <a:gd name="T55" fmla="*/ 3 h 44"/>
                  <a:gd name="T56" fmla="*/ 10 w 23"/>
                  <a:gd name="T57" fmla="*/ 3 h 44"/>
                  <a:gd name="T58" fmla="*/ 9 w 23"/>
                  <a:gd name="T59" fmla="*/ 4 h 44"/>
                  <a:gd name="T60" fmla="*/ 8 w 23"/>
                  <a:gd name="T61" fmla="*/ 3 h 44"/>
                  <a:gd name="T62" fmla="*/ 8 w 23"/>
                  <a:gd name="T63" fmla="*/ 3 h 44"/>
                  <a:gd name="T64" fmla="*/ 9 w 23"/>
                  <a:gd name="T65" fmla="*/ 3 h 44"/>
                  <a:gd name="T66" fmla="*/ 8 w 23"/>
                  <a:gd name="T67" fmla="*/ 3 h 44"/>
                  <a:gd name="T68" fmla="*/ 9 w 23"/>
                  <a:gd name="T69" fmla="*/ 7 h 44"/>
                  <a:gd name="T70" fmla="*/ 19 w 23"/>
                  <a:gd name="T71" fmla="*/ 24 h 44"/>
                  <a:gd name="T72" fmla="*/ 10 w 23"/>
                  <a:gd name="T73" fmla="*/ 35 h 44"/>
                  <a:gd name="T74" fmla="*/ 2 w 23"/>
                  <a:gd name="T75" fmla="*/ 40 h 44"/>
                  <a:gd name="T76" fmla="*/ 2 w 23"/>
                  <a:gd name="T77" fmla="*/ 41 h 44"/>
                  <a:gd name="T78" fmla="*/ 2 w 23"/>
                  <a:gd name="T79" fmla="*/ 40 h 44"/>
                  <a:gd name="T80" fmla="*/ 2 w 23"/>
                  <a:gd name="T81" fmla="*/ 40 h 44"/>
                  <a:gd name="T82" fmla="*/ 4 w 23"/>
                  <a:gd name="T83" fmla="*/ 41 h 44"/>
                  <a:gd name="T84" fmla="*/ 2 w 23"/>
                  <a:gd name="T85" fmla="*/ 42 h 44"/>
                  <a:gd name="T86" fmla="*/ 2 w 23"/>
                  <a:gd name="T87" fmla="*/ 42 h 44"/>
                  <a:gd name="T88" fmla="*/ 4 w 23"/>
                  <a:gd name="T89" fmla="*/ 41 h 44"/>
                  <a:gd name="T90" fmla="*/ 4 w 23"/>
                  <a:gd name="T91" fmla="*/ 42 h 44"/>
                  <a:gd name="T92" fmla="*/ 4 w 23"/>
                  <a:gd name="T93" fmla="*/ 42 h 44"/>
                  <a:gd name="T94" fmla="*/ 3 w 23"/>
                  <a:gd name="T95" fmla="*/ 42 h 44"/>
                  <a:gd name="T96" fmla="*/ 5 w 23"/>
                  <a:gd name="T97" fmla="*/ 41 h 44"/>
                  <a:gd name="T98" fmla="*/ 7 w 23"/>
                  <a:gd name="T99" fmla="*/ 34 h 44"/>
                  <a:gd name="T100" fmla="*/ 10 w 23"/>
                  <a:gd name="T101" fmla="*/ 23 h 44"/>
                  <a:gd name="T102" fmla="*/ 9 w 23"/>
                  <a:gd name="T103" fmla="*/ 18 h 44"/>
                  <a:gd name="T104" fmla="*/ 6 w 23"/>
                  <a:gd name="T105" fmla="*/ 16 h 44"/>
                  <a:gd name="T106" fmla="*/ 6 w 23"/>
                  <a:gd name="T107" fmla="*/ 13 h 44"/>
                  <a:gd name="T108" fmla="*/ 5 w 23"/>
                  <a:gd name="T109" fmla="*/ 9 h 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297"/>
              <p:cNvSpPr>
                <a:spLocks/>
              </p:cNvSpPr>
              <p:nvPr/>
            </p:nvSpPr>
            <p:spPr bwMode="auto">
              <a:xfrm>
                <a:off x="-3487167" y="2888436"/>
                <a:ext cx="64993" cy="66414"/>
              </a:xfrm>
              <a:custGeom>
                <a:avLst/>
                <a:gdLst>
                  <a:gd name="T0" fmla="*/ 10 w 18"/>
                  <a:gd name="T1" fmla="*/ 2 h 17"/>
                  <a:gd name="T2" fmla="*/ 10 w 18"/>
                  <a:gd name="T3" fmla="*/ 4 h 17"/>
                  <a:gd name="T4" fmla="*/ 13 w 18"/>
                  <a:gd name="T5" fmla="*/ 5 h 17"/>
                  <a:gd name="T6" fmla="*/ 14 w 18"/>
                  <a:gd name="T7" fmla="*/ 6 h 17"/>
                  <a:gd name="T8" fmla="*/ 14 w 18"/>
                  <a:gd name="T9" fmla="*/ 6 h 17"/>
                  <a:gd name="T10" fmla="*/ 14 w 18"/>
                  <a:gd name="T11" fmla="*/ 6 h 17"/>
                  <a:gd name="T12" fmla="*/ 14 w 18"/>
                  <a:gd name="T13" fmla="*/ 6 h 17"/>
                  <a:gd name="T14" fmla="*/ 14 w 18"/>
                  <a:gd name="T15" fmla="*/ 6 h 17"/>
                  <a:gd name="T16" fmla="*/ 14 w 18"/>
                  <a:gd name="T17" fmla="*/ 6 h 17"/>
                  <a:gd name="T18" fmla="*/ 14 w 18"/>
                  <a:gd name="T19" fmla="*/ 6 h 17"/>
                  <a:gd name="T20" fmla="*/ 14 w 18"/>
                  <a:gd name="T21" fmla="*/ 6 h 17"/>
                  <a:gd name="T22" fmla="*/ 12 w 18"/>
                  <a:gd name="T23" fmla="*/ 10 h 17"/>
                  <a:gd name="T24" fmla="*/ 11 w 18"/>
                  <a:gd name="T25" fmla="*/ 11 h 17"/>
                  <a:gd name="T26" fmla="*/ 10 w 18"/>
                  <a:gd name="T27" fmla="*/ 12 h 17"/>
                  <a:gd name="T28" fmla="*/ 6 w 18"/>
                  <a:gd name="T29" fmla="*/ 12 h 17"/>
                  <a:gd name="T30" fmla="*/ 4 w 18"/>
                  <a:gd name="T31" fmla="*/ 12 h 17"/>
                  <a:gd name="T32" fmla="*/ 4 w 18"/>
                  <a:gd name="T33" fmla="*/ 12 h 17"/>
                  <a:gd name="T34" fmla="*/ 4 w 18"/>
                  <a:gd name="T35" fmla="*/ 11 h 17"/>
                  <a:gd name="T36" fmla="*/ 7 w 18"/>
                  <a:gd name="T37" fmla="*/ 6 h 17"/>
                  <a:gd name="T38" fmla="*/ 10 w 18"/>
                  <a:gd name="T39" fmla="*/ 4 h 17"/>
                  <a:gd name="T40" fmla="*/ 10 w 18"/>
                  <a:gd name="T41" fmla="*/ 2 h 17"/>
                  <a:gd name="T42" fmla="*/ 10 w 18"/>
                  <a:gd name="T43" fmla="*/ 0 h 17"/>
                  <a:gd name="T44" fmla="*/ 4 w 18"/>
                  <a:gd name="T45" fmla="*/ 3 h 17"/>
                  <a:gd name="T46" fmla="*/ 0 w 18"/>
                  <a:gd name="T47" fmla="*/ 10 h 17"/>
                  <a:gd name="T48" fmla="*/ 0 w 18"/>
                  <a:gd name="T49" fmla="*/ 12 h 17"/>
                  <a:gd name="T50" fmla="*/ 2 w 18"/>
                  <a:gd name="T51" fmla="*/ 16 h 17"/>
                  <a:gd name="T52" fmla="*/ 6 w 18"/>
                  <a:gd name="T53" fmla="*/ 17 h 17"/>
                  <a:gd name="T54" fmla="*/ 11 w 18"/>
                  <a:gd name="T55" fmla="*/ 16 h 17"/>
                  <a:gd name="T56" fmla="*/ 14 w 18"/>
                  <a:gd name="T57" fmla="*/ 14 h 17"/>
                  <a:gd name="T58" fmla="*/ 16 w 18"/>
                  <a:gd name="T59" fmla="*/ 11 h 17"/>
                  <a:gd name="T60" fmla="*/ 18 w 18"/>
                  <a:gd name="T61" fmla="*/ 8 h 17"/>
                  <a:gd name="T62" fmla="*/ 18 w 18"/>
                  <a:gd name="T63" fmla="*/ 6 h 17"/>
                  <a:gd name="T64" fmla="*/ 17 w 18"/>
                  <a:gd name="T65" fmla="*/ 3 h 17"/>
                  <a:gd name="T66" fmla="*/ 13 w 18"/>
                  <a:gd name="T67" fmla="*/ 1 h 17"/>
                  <a:gd name="T68" fmla="*/ 10 w 18"/>
                  <a:gd name="T69" fmla="*/ 0 h 17"/>
                  <a:gd name="T70" fmla="*/ 10 w 18"/>
                  <a:gd name="T71" fmla="*/ 2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 name="Freeform 298"/>
              <p:cNvSpPr>
                <a:spLocks/>
              </p:cNvSpPr>
              <p:nvPr/>
            </p:nvSpPr>
            <p:spPr bwMode="auto">
              <a:xfrm>
                <a:off x="-5085493" y="2418615"/>
                <a:ext cx="9628" cy="1584105"/>
              </a:xfrm>
              <a:custGeom>
                <a:avLst/>
                <a:gdLst>
                  <a:gd name="T0" fmla="*/ 2 w 2"/>
                  <a:gd name="T1" fmla="*/ 421 h 421"/>
                  <a:gd name="T2" fmla="*/ 0 w 2"/>
                  <a:gd name="T3" fmla="*/ 0 h 421"/>
                  <a:gd name="T4" fmla="*/ 0 60000 65536"/>
                  <a:gd name="T5" fmla="*/ 0 60000 65536"/>
                </a:gdLst>
                <a:ahLst/>
                <a:cxnLst>
                  <a:cxn ang="T4">
                    <a:pos x="T0" y="T1"/>
                  </a:cxn>
                  <a:cxn ang="T5">
                    <a:pos x="T2" y="T3"/>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3" name="Freeform 299"/>
              <p:cNvSpPr>
                <a:spLocks/>
              </p:cNvSpPr>
              <p:nvPr/>
            </p:nvSpPr>
            <p:spPr bwMode="auto">
              <a:xfrm>
                <a:off x="-2902237" y="2418615"/>
                <a:ext cx="647514" cy="1648059"/>
              </a:xfrm>
              <a:custGeom>
                <a:avLst/>
                <a:gdLst>
                  <a:gd name="T0" fmla="*/ 0 w 172"/>
                  <a:gd name="T1" fmla="*/ 0 h 438"/>
                  <a:gd name="T2" fmla="*/ 136 w 172"/>
                  <a:gd name="T3" fmla="*/ 198 h 438"/>
                  <a:gd name="T4" fmla="*/ 170 w 172"/>
                  <a:gd name="T5" fmla="*/ 438 h 438"/>
                  <a:gd name="T6" fmla="*/ 0 60000 65536"/>
                  <a:gd name="T7" fmla="*/ 0 60000 65536"/>
                  <a:gd name="T8" fmla="*/ 0 60000 65536"/>
                </a:gdLst>
                <a:ahLst/>
                <a:cxnLst>
                  <a:cxn ang="T6">
                    <a:pos x="T0" y="T1"/>
                  </a:cxn>
                  <a:cxn ang="T7">
                    <a:pos x="T2" y="T3"/>
                  </a:cxn>
                  <a:cxn ang="T8">
                    <a:pos x="T4" y="T5"/>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rPr>
              <a:t>TM</a:t>
            </a:r>
            <a:r>
              <a:rPr lang="en-US" sz="1000" dirty="0">
                <a:solidFill>
                  <a:schemeClr val="bg1"/>
                </a:solidFill>
              </a:rPr>
              <a:t>, and draws on 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extLst>
              <a:ext uri="{28A0092B-C50C-407E-A947-70E740481C1C}">
                <a14:useLocalDpi xmlns:a14="http://schemas.microsoft.com/office/drawing/2010/main" val="0"/>
              </a:ext>
            </a:extLst>
          </a:blip>
          <a:srcRect/>
          <a:stretch>
            <a:fillRect/>
          </a:stretch>
        </p:blipFill>
        <p:spPr bwMode="auto">
          <a:xfrm>
            <a:off x="868363" y="3468688"/>
            <a:ext cx="5191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61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360" name="think-cell Slide" r:id="rId16" imgW="360" imgH="360" progId="">
                  <p:embed/>
                </p:oleObj>
              </mc:Choice>
              <mc:Fallback>
                <p:oleObj name="think-cell Slide" r:id="rId16" imgW="360" imgH="360" progId="">
                  <p:embed/>
                  <p:pic>
                    <p:nvPicPr>
                      <p:cNvPr id="0" name="Picture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690563" y="930275"/>
            <a:ext cx="3154362"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4" descr="C:\Users\UserSim\Desktop\Capgemini\moto.emf"/>
          <p:cNvPicPr>
            <a:picLocks noChangeAspect="1" noChangeArrowheads="1"/>
          </p:cNvPicPr>
          <p:nvPr>
            <p:custDataLst>
              <p:tags r:id="rId5"/>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5491163" y="1173163"/>
            <a:ext cx="364648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p:custDataLst>
              <p:tags r:id="rId6"/>
            </p:custDataLst>
          </p:nvPr>
        </p:nvSpPr>
        <p:spPr bwMode="auto">
          <a:xfrm>
            <a:off x="5524500" y="6380163"/>
            <a:ext cx="43815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59" tIns="33059" rIns="330588" bIns="33059" anchor="b">
            <a:spAutoFit/>
          </a:bodyPr>
          <a:lstStyle/>
          <a:p>
            <a:pPr algn="r"/>
            <a:r>
              <a:rPr lang="en-US" sz="700" dirty="0">
                <a:solidFill>
                  <a:schemeClr val="bg1"/>
                </a:solidFill>
              </a:rPr>
              <a:t>The information contained in this presentation is proprietary.</a:t>
            </a:r>
          </a:p>
          <a:p>
            <a:pPr algn="r"/>
            <a:r>
              <a:rPr lang="en-US" sz="700" dirty="0">
                <a:solidFill>
                  <a:schemeClr val="bg1"/>
                </a:solidFill>
              </a:rPr>
              <a:t>© 2012 Capgemini. All rights reserved.</a:t>
            </a:r>
          </a:p>
        </p:txBody>
      </p:sp>
      <p:sp>
        <p:nvSpPr>
          <p:cNvPr id="7" name="Rectangle 20"/>
          <p:cNvSpPr>
            <a:spLocks noChangeArrowheads="1"/>
          </p:cNvSpPr>
          <p:nvPr>
            <p:custDataLst>
              <p:tags r:id="rId7"/>
            </p:custDataLst>
          </p:nvPr>
        </p:nvSpPr>
        <p:spPr bwMode="auto">
          <a:xfrm>
            <a:off x="6983413" y="5457825"/>
            <a:ext cx="292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0" bIns="36000" anchor="b">
            <a:spAutoFit/>
          </a:bodyPr>
          <a:lstStyle/>
          <a:p>
            <a:pPr algn="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7939088" y="5932488"/>
            <a:ext cx="2778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8274050" y="5932488"/>
            <a:ext cx="2825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8904288" y="5932488"/>
            <a:ext cx="2809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9242425" y="5932488"/>
            <a:ext cx="2809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userDrawn="1">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361" name="think-cell Slide" r:id="rId30" imgW="360" imgH="360" progId="">
                  <p:embed/>
                </p:oleObj>
              </mc:Choice>
              <mc:Fallback>
                <p:oleObj name="think-cell Slide" r:id="rId30" imgW="360" imgH="360" progId="">
                  <p:embed/>
                  <p:pic>
                    <p:nvPicPr>
                      <p:cNvPr id="0" name="Picture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rPr>
              <a:t>TM</a:t>
            </a:r>
            <a:r>
              <a:rPr lang="en-US" sz="1000" dirty="0">
                <a:solidFill>
                  <a:schemeClr val="bg1"/>
                </a:solidFill>
              </a:rPr>
              <a:t>, and draws on 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extLst>
              <a:ext uri="{28A0092B-C50C-407E-A947-70E740481C1C}">
                <a14:useLocalDpi xmlns:a14="http://schemas.microsoft.com/office/drawing/2010/main" val="0"/>
              </a:ext>
            </a:extLst>
          </a:blip>
          <a:srcRect/>
          <a:stretch>
            <a:fillRect/>
          </a:stretch>
        </p:blipFill>
        <p:spPr bwMode="auto">
          <a:xfrm>
            <a:off x="5035550" y="2790825"/>
            <a:ext cx="520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3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384" name="think-cell Slide" r:id="rId15" imgW="360" imgH="360" progId="">
                  <p:embed/>
                </p:oleObj>
              </mc:Choice>
              <mc:Fallback>
                <p:oleObj name="think-cell Slide" r:id="rId15" imgW="360" imgH="360" progId="">
                  <p:embed/>
                  <p:pic>
                    <p:nvPicPr>
                      <p:cNvPr id="0" name="Picture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690563" y="930275"/>
            <a:ext cx="3154362"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4" descr="C:\Users\UserSim\Desktop\Capgemini\moto.emf"/>
          <p:cNvPicPr>
            <a:picLocks noChangeAspect="1" noChangeArrowheads="1"/>
          </p:cNvPicPr>
          <p:nvPr>
            <p:custDataLst>
              <p:tags r:id="rId5"/>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5491163" y="1173163"/>
            <a:ext cx="364648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p:custDataLst>
              <p:tags r:id="rId6"/>
            </p:custDataLst>
          </p:nvPr>
        </p:nvSpPr>
        <p:spPr bwMode="auto">
          <a:xfrm>
            <a:off x="5524500" y="6380163"/>
            <a:ext cx="43815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59" tIns="33059" rIns="330588" bIns="33059" anchor="b">
            <a:spAutoFit/>
          </a:bodyPr>
          <a:lstStyle/>
          <a:p>
            <a:pPr algn="r"/>
            <a:r>
              <a:rPr lang="en-US" sz="700" dirty="0">
                <a:solidFill>
                  <a:schemeClr val="bg1"/>
                </a:solidFill>
              </a:rPr>
              <a:t>The information contained in this presentation is proprietary.</a:t>
            </a:r>
          </a:p>
          <a:p>
            <a:pPr algn="r"/>
            <a:r>
              <a:rPr lang="en-US" sz="700" dirty="0">
                <a:solidFill>
                  <a:schemeClr val="bg1"/>
                </a:solidFill>
              </a:rPr>
              <a:t>© 2012 Capgemini. All rights reserved.</a:t>
            </a:r>
          </a:p>
        </p:txBody>
      </p:sp>
      <p:sp>
        <p:nvSpPr>
          <p:cNvPr id="7" name="Rectangle 20"/>
          <p:cNvSpPr>
            <a:spLocks noChangeArrowheads="1"/>
          </p:cNvSpPr>
          <p:nvPr>
            <p:custDataLst>
              <p:tags r:id="rId7"/>
            </p:custDataLst>
          </p:nvPr>
        </p:nvSpPr>
        <p:spPr bwMode="auto">
          <a:xfrm>
            <a:off x="6983413" y="5457825"/>
            <a:ext cx="292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0" bIns="36000" anchor="b">
            <a:spAutoFit/>
          </a:bodyPr>
          <a:lstStyle/>
          <a:p>
            <a:pPr algn="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7939088" y="5932488"/>
            <a:ext cx="2778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8274050" y="5932488"/>
            <a:ext cx="2825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8904288" y="5932488"/>
            <a:ext cx="2809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9242425" y="5932488"/>
            <a:ext cx="2809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userDrawn="1">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385" name="think-cell Slide" r:id="rId29" imgW="360" imgH="360" progId="">
                  <p:embed/>
                </p:oleObj>
              </mc:Choice>
              <mc:Fallback>
                <p:oleObj name="think-cell Slide" r:id="rId29" imgW="360" imgH="360" progId="">
                  <p:embed/>
                  <p:pic>
                    <p:nvPicPr>
                      <p:cNvPr id="0" name="Picture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63051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408" name="think-cell Slide" r:id="rId6" imgW="360" imgH="360" progId="">
                  <p:embed/>
                </p:oleObj>
              </mc:Choice>
              <mc:Fallback>
                <p:oleObj name="think-cell Slide" r:id="rId6" imgW="360" imgH="360" progId="">
                  <p:embed/>
                  <p:pic>
                    <p:nvPicPr>
                      <p:cNvPr id="0"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0"/>
            <a:ext cx="9906000" cy="660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409" name="think-cell Slide" r:id="rId9" imgW="360" imgH="360" progId="">
                  <p:embed/>
                </p:oleObj>
              </mc:Choice>
              <mc:Fallback>
                <p:oleObj name="think-cell Slide" r:id="rId9" imgW="360" imgH="360" progId="">
                  <p:embed/>
                  <p:pic>
                    <p:nvPicPr>
                      <p:cNvPr id="0" name="Picture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64555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432" name="think-cell Slide" r:id="rId6" imgW="360" imgH="360" progId="">
                  <p:embed/>
                </p:oleObj>
              </mc:Choice>
              <mc:Fallback>
                <p:oleObj name="think-cell Slide" r:id="rId6" imgW="360" imgH="360" progId="">
                  <p:embed/>
                  <p:pic>
                    <p:nvPicPr>
                      <p:cNvPr id="0"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extLst>
              <a:ext uri="{28A0092B-C50C-407E-A947-70E740481C1C}">
                <a14:useLocalDpi xmlns:a14="http://schemas.microsoft.com/office/drawing/2010/main" val="0"/>
              </a:ext>
            </a:extLst>
          </a:blip>
          <a:srcRect l="240" t="179" r="380" b="511"/>
          <a:stretch>
            <a:fillRect/>
          </a:stretch>
        </p:blipFill>
        <p:spPr bwMode="auto">
          <a:xfrm>
            <a:off x="0" y="1050925"/>
            <a:ext cx="9906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433" name="think-cell Slide" r:id="rId9" imgW="360" imgH="360" progId="">
                  <p:embed/>
                </p:oleObj>
              </mc:Choice>
              <mc:Fallback>
                <p:oleObj name="think-cell Slide" r:id="rId9" imgW="360" imgH="360" progId="">
                  <p:embed/>
                  <p:pic>
                    <p:nvPicPr>
                      <p:cNvPr id="0" name="Picture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27874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extLst>
              <a:ext uri="{28A0092B-C50C-407E-A947-70E740481C1C}">
                <a14:useLocalDpi xmlns:a14="http://schemas.microsoft.com/office/drawing/2010/main" val="0"/>
              </a:ext>
            </a:extLst>
          </a:blip>
          <a:srcRect l="240" t="24" r="259" b="533"/>
          <a:stretch>
            <a:fillRect/>
          </a:stretch>
        </p:blipFill>
        <p:spPr bwMode="auto">
          <a:xfrm>
            <a:off x="0" y="1323975"/>
            <a:ext cx="9906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74" name="think-cell Slide" r:id="rId9" imgW="360" imgH="360" progId="">
                  <p:embed/>
                </p:oleObj>
              </mc:Choice>
              <mc:Fallback>
                <p:oleObj name="think-cell Slide" r:id="rId9" imgW="360" imgH="360" progId="">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6569075" y="6521450"/>
            <a:ext cx="30019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715963" y="652463"/>
            <a:ext cx="3001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4330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 y="2"/>
            <a:ext cx="9905999" cy="100213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23394" y="1501977"/>
            <a:ext cx="9438125" cy="463654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4261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 y="2"/>
            <a:ext cx="9905999" cy="1002135"/>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05016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blipFill dpi="0" rotWithShape="1">
          <a:blip r:embed="rId8" cstate="print">
            <a:lum/>
          </a:blip>
          <a:srcRect/>
          <a:stretch>
            <a:fillRect l="-32000" r="-32000"/>
          </a:stretch>
        </a:blipFill>
        <a:effectLst/>
      </p:bgPr>
    </p:bg>
    <p:spTree>
      <p:nvGrpSpPr>
        <p:cNvPr id="1" name=""/>
        <p:cNvGrpSpPr/>
        <p:nvPr/>
      </p:nvGrpSpPr>
      <p:grpSpPr>
        <a:xfrm>
          <a:off x="0" y="0"/>
          <a:ext cx="0" cy="0"/>
          <a:chOff x="0" y="0"/>
          <a:chExt cx="0" cy="0"/>
        </a:xfrm>
      </p:grpSpPr>
      <p:graphicFrame>
        <p:nvGraphicFramePr>
          <p:cNvPr id="5" name="Object 2" hidden="1"/>
          <p:cNvGraphicFramePr>
            <a:graphicFrameLocks noChangeAspect="1"/>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65"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15963" y="652463"/>
            <a:ext cx="3001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569075" y="6521450"/>
            <a:ext cx="30019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Lattice_Semiconductor_logo.png"/>
          <p:cNvPicPr>
            <a:picLocks noChangeAspect="1"/>
          </p:cNvPicPr>
          <p:nvPr userDrawn="1"/>
        </p:nvPicPr>
        <p:blipFill>
          <a:blip r:embed="rId13" cstate="print"/>
          <a:stretch>
            <a:fillRect/>
          </a:stretch>
        </p:blipFill>
        <p:spPr>
          <a:xfrm>
            <a:off x="5651430" y="369017"/>
            <a:ext cx="3747753" cy="813818"/>
          </a:xfrm>
          <a:prstGeom prst="rect">
            <a:avLst/>
          </a:prstGeom>
        </p:spPr>
      </p:pic>
    </p:spTree>
    <p:extLst>
      <p:ext uri="{BB962C8B-B14F-4D97-AF65-F5344CB8AC3E}">
        <p14:creationId xmlns:p14="http://schemas.microsoft.com/office/powerpoint/2010/main" val="2520042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68" name="think-cell Slide" r:id="rId9" imgW="360" imgH="360" progId="">
                  <p:embed/>
                </p:oleObj>
              </mc:Choice>
              <mc:Fallback>
                <p:oleObj name="think-cell Slide" r:id="rId9" imgW="360" imgH="360" progId="">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9D188C3C-690A-4FE0-8051-0C3E85EAA018}" type="slidenum">
              <a:rPr lang="en-US" sz="700">
                <a:solidFill>
                  <a:schemeClr val="tx2"/>
                </a:solidFill>
              </a:rPr>
              <a:pPr algn="ctr" eaLnBrk="1" hangingPunct="1"/>
              <a:t>‹#›</a:t>
            </a:fld>
            <a:endParaRPr lang="en-US" sz="700" dirty="0">
              <a:solidFill>
                <a:schemeClr val="tx2"/>
              </a:solidFill>
            </a:endParaRPr>
          </a:p>
        </p:txBody>
      </p:sp>
      <p:sp>
        <p:nvSpPr>
          <p:cNvPr id="8" name="Rectangle 17"/>
          <p:cNvSpPr>
            <a:spLocks noChangeArrowheads="1"/>
          </p:cNvSpPr>
          <p:nvPr>
            <p:custDataLst>
              <p:tags r:id="rId4"/>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9" name="Rectangle 18"/>
          <p:cNvSpPr>
            <a:spLocks noChangeArrowheads="1"/>
          </p:cNvSpPr>
          <p:nvPr>
            <p:custDataLst>
              <p:tags r:id="rId5"/>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69" name="think-cell Slide" r:id="rId11" imgW="360" imgH="360" progId="">
                  <p:embed/>
                </p:oleObj>
              </mc:Choice>
              <mc:Fallback>
                <p:oleObj name="think-cell Slide" r:id="rId11"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313216" y="2083868"/>
            <a:ext cx="6309415"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4039114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6474" name="think-cell Slide" r:id="rId12" imgW="360" imgH="360" progId="">
                  <p:embed/>
                </p:oleObj>
              </mc:Choice>
              <mc:Fallback>
                <p:oleObj name="think-cell Slide" r:id="rId12" imgW="360" imgH="360" progId="">
                  <p:embed/>
                  <p:pic>
                    <p:nvPicPr>
                      <p:cNvPr id="0" name="Picture 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9D188C3C-690A-4FE0-8051-0C3E85EAA018}" type="slidenum">
              <a:rPr lang="en-US" sz="700">
                <a:solidFill>
                  <a:schemeClr val="tx2"/>
                </a:solidFill>
              </a:rPr>
              <a:pPr algn="ctr" eaLnBrk="1" hangingPunct="1"/>
              <a:t>‹#›</a:t>
            </a:fld>
            <a:endParaRPr lang="en-US" sz="700" dirty="0">
              <a:solidFill>
                <a:schemeClr val="tx2"/>
              </a:solidFil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8" name="Rectangle 17"/>
          <p:cNvSpPr>
            <a:spLocks noChangeArrowheads="1"/>
          </p:cNvSpPr>
          <p:nvPr>
            <p:custDataLst>
              <p:tags r:id="rId5"/>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6475" name="think-cell Slide" r:id="rId15" imgW="360" imgH="360" progId="">
                  <p:embed/>
                </p:oleObj>
              </mc:Choice>
              <mc:Fallback>
                <p:oleObj name="think-cell Slide" r:id="rId15" imgW="360" imgH="360" progId="">
                  <p:embed/>
                  <p:pic>
                    <p:nvPicPr>
                      <p:cNvPr id="0" name="Picture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p>
            <a:r>
              <a:rPr lang="en-US" dirty="0" smtClean="0"/>
              <a:t>Click to edit Master title style</a:t>
            </a:r>
            <a:endParaRPr lang="en-US" dirty="0"/>
          </a:p>
        </p:txBody>
      </p:sp>
      <p:sp>
        <p:nvSpPr>
          <p:cNvPr id="6" name="Espace réservé du contenu 5"/>
          <p:cNvSpPr>
            <a:spLocks noGrp="1"/>
          </p:cNvSpPr>
          <p:nvPr>
            <p:ph sz="quarter" idx="10"/>
          </p:nvPr>
        </p:nvSpPr>
        <p:spPr>
          <a:xfrm>
            <a:off x="3313216" y="2083868"/>
            <a:ext cx="6309415" cy="2950251"/>
          </a:xfrm>
        </p:spPr>
        <p:txBody>
          <a:bodyPr/>
          <a:lstStyle/>
          <a:p>
            <a:pPr lvl="0"/>
            <a:r>
              <a:rPr lang="en-US" noProof="0" smtClean="0"/>
              <a:t>Click to edit Master text styles</a:t>
            </a:r>
          </a:p>
        </p:txBody>
      </p:sp>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70C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Picture 14" descr="Lattice_Semiconductor_logo.png"/>
          <p:cNvPicPr>
            <a:picLocks noChangeAspect="1"/>
          </p:cNvPicPr>
          <p:nvPr userDrawn="1"/>
        </p:nvPicPr>
        <p:blipFill>
          <a:blip r:embed="rId16" cstate="print"/>
          <a:stretch>
            <a:fillRect/>
          </a:stretch>
        </p:blipFill>
        <p:spPr>
          <a:xfrm>
            <a:off x="6853727" y="121189"/>
            <a:ext cx="2714136" cy="589369"/>
          </a:xfrm>
          <a:prstGeom prst="rect">
            <a:avLst/>
          </a:prstGeom>
        </p:spPr>
      </p:pic>
    </p:spTree>
    <p:extLst>
      <p:ext uri="{BB962C8B-B14F-4D97-AF65-F5344CB8AC3E}">
        <p14:creationId xmlns:p14="http://schemas.microsoft.com/office/powerpoint/2010/main" val="29382766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92" name="think-cell Slide" r:id="rId9" imgW="360" imgH="360" progId="">
                  <p:embed/>
                </p:oleObj>
              </mc:Choice>
              <mc:Fallback>
                <p:oleObj name="think-cell Slide" r:id="rId9" imgW="360" imgH="360" progId="">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67EADCB9-2AF7-474A-ABAD-D6CD53340E21}" type="slidenum">
              <a:rPr lang="en-US" sz="700">
                <a:solidFill>
                  <a:schemeClr val="tx2"/>
                </a:solidFill>
              </a:rPr>
              <a:pPr algn="ctr" eaLnBrk="1" hangingPunct="1"/>
              <a:t>‹#›</a:t>
            </a:fld>
            <a:endParaRPr lang="en-US" sz="700" dirty="0">
              <a:solidFill>
                <a:schemeClr val="tx2"/>
              </a:solidFill>
            </a:endParaRPr>
          </a:p>
        </p:txBody>
      </p:sp>
      <p:sp>
        <p:nvSpPr>
          <p:cNvPr id="7" name="Rectangle 17"/>
          <p:cNvSpPr>
            <a:spLocks noChangeArrowheads="1"/>
          </p:cNvSpPr>
          <p:nvPr>
            <p:custDataLst>
              <p:tags r:id="rId4"/>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8" name="Rectangle 18"/>
          <p:cNvSpPr>
            <a:spLocks noChangeArrowheads="1"/>
          </p:cNvSpPr>
          <p:nvPr>
            <p:custDataLst>
              <p:tags r:id="rId5"/>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4193" name="think-cell Slide" r:id="rId11" imgW="360" imgH="360" progId="">
                  <p:embed/>
                </p:oleObj>
              </mc:Choice>
              <mc:Fallback>
                <p:oleObj name="think-cell Slide" r:id="rId11"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Title 1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00349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216" name="think-cell Slide" r:id="rId9" imgW="360" imgH="360" progId="">
                  <p:embed/>
                </p:oleObj>
              </mc:Choice>
              <mc:Fallback>
                <p:oleObj name="think-cell Slide" r:id="rId9" imgW="360" imgH="360" progId="">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5D2E5917-2BFC-4CB7-A3EC-F62B7778EBD2}" type="slidenum">
              <a:rPr lang="en-US" sz="700">
                <a:solidFill>
                  <a:schemeClr val="tx2"/>
                </a:solidFill>
              </a:rPr>
              <a:pPr algn="ctr" eaLnBrk="1" hangingPunct="1"/>
              <a:t>‹#›</a:t>
            </a:fld>
            <a:endParaRPr lang="en-US" sz="700" dirty="0">
              <a:solidFill>
                <a:schemeClr val="tx2"/>
              </a:solidFill>
            </a:endParaRPr>
          </a:p>
        </p:txBody>
      </p:sp>
      <p:sp>
        <p:nvSpPr>
          <p:cNvPr id="9" name="Rectangle 17"/>
          <p:cNvSpPr>
            <a:spLocks noChangeArrowheads="1"/>
          </p:cNvSpPr>
          <p:nvPr>
            <p:custDataLst>
              <p:tags r:id="rId4"/>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10" name="Rectangle 18"/>
          <p:cNvSpPr>
            <a:spLocks noChangeArrowheads="1"/>
          </p:cNvSpPr>
          <p:nvPr>
            <p:custDataLst>
              <p:tags r:id="rId5"/>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cxnSp>
        <p:nvCxnSpPr>
          <p:cNvPr id="12"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217" name="think-cell Slide" r:id="rId11" imgW="360" imgH="360" progId="">
                  <p:embed/>
                </p:oleObj>
              </mc:Choice>
              <mc:Fallback>
                <p:oleObj name="think-cell Slide" r:id="rId11"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5542113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240" name="think-cell Slide" r:id="rId9" imgW="360" imgH="360" progId="">
                  <p:embed/>
                </p:oleObj>
              </mc:Choice>
              <mc:Fallback>
                <p:oleObj name="think-cell Slide" r:id="rId9" imgW="360" imgH="360" progId="">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2903928F-8594-4667-B0CB-9AE5C15C1DFE}" type="slidenum">
              <a:rPr lang="en-US" sz="700">
                <a:solidFill>
                  <a:schemeClr val="tx2"/>
                </a:solidFill>
              </a:rPr>
              <a:pPr algn="ctr" eaLnBrk="1" hangingPunct="1"/>
              <a:t>‹#›</a:t>
            </a:fld>
            <a:endParaRPr lang="en-US" sz="700" dirty="0">
              <a:solidFill>
                <a:schemeClr val="tx2"/>
              </a:solidFill>
            </a:endParaRPr>
          </a:p>
        </p:txBody>
      </p:sp>
      <p:sp>
        <p:nvSpPr>
          <p:cNvPr id="9" name="Rectangle 17"/>
          <p:cNvSpPr>
            <a:spLocks noChangeArrowheads="1"/>
          </p:cNvSpPr>
          <p:nvPr>
            <p:custDataLst>
              <p:tags r:id="rId4"/>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10" name="Rectangle 18"/>
          <p:cNvSpPr>
            <a:spLocks noChangeArrowheads="1"/>
          </p:cNvSpPr>
          <p:nvPr>
            <p:custDataLst>
              <p:tags r:id="rId5"/>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cxnSp>
        <p:nvCxnSpPr>
          <p:cNvPr id="12"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241" name="think-cell Slide" r:id="rId11" imgW="360" imgH="360" progId="">
                  <p:embed/>
                </p:oleObj>
              </mc:Choice>
              <mc:Fallback>
                <p:oleObj name="think-cell Slide" r:id="rId11"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03679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64" name="think-cell Slide" r:id="rId9" imgW="360" imgH="360" progId="">
                  <p:embed/>
                </p:oleObj>
              </mc:Choice>
              <mc:Fallback>
                <p:oleObj name="think-cell Slide" r:id="rId9" imgW="360" imgH="360" progId="">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4FC56718-DD7B-41CE-8578-94DEFCC85558}" type="slidenum">
              <a:rPr lang="en-US" sz="700">
                <a:solidFill>
                  <a:schemeClr val="tx2"/>
                </a:solidFill>
              </a:rPr>
              <a:pPr algn="ctr" eaLnBrk="1" hangingPunct="1"/>
              <a:t>‹#›</a:t>
            </a:fld>
            <a:endParaRPr lang="en-US" sz="700" dirty="0">
              <a:solidFill>
                <a:schemeClr val="tx2"/>
              </a:solidFill>
            </a:endParaRPr>
          </a:p>
        </p:txBody>
      </p:sp>
      <p:sp>
        <p:nvSpPr>
          <p:cNvPr id="12" name="Rectangle 17"/>
          <p:cNvSpPr>
            <a:spLocks noChangeArrowheads="1"/>
          </p:cNvSpPr>
          <p:nvPr>
            <p:custDataLst>
              <p:tags r:id="rId4"/>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13" name="Rectangle 18"/>
          <p:cNvSpPr>
            <a:spLocks noChangeArrowheads="1"/>
          </p:cNvSpPr>
          <p:nvPr>
            <p:custDataLst>
              <p:tags r:id="rId5"/>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cxnSp>
        <p:nvCxnSpPr>
          <p:cNvPr id="15"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65" name="think-cell Slide" r:id="rId11" imgW="360" imgH="360" progId="">
                  <p:embed/>
                </p:oleObj>
              </mc:Choice>
              <mc:Fallback>
                <p:oleObj name="think-cell Slide" r:id="rId11"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77401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image" Target="../media/image1.emf"/><Relationship Id="rId26" Type="http://schemas.openxmlformats.org/officeDocument/2006/relationships/image" Target="../media/image11.png"/><Relationship Id="rId3" Type="http://schemas.openxmlformats.org/officeDocument/2006/relationships/slideLayout" Target="../slideLayouts/slideLayout17.xml"/><Relationship Id="rId21" Type="http://schemas.openxmlformats.org/officeDocument/2006/relationships/hyperlink" Target="http://www.facebook.com/Capgemini" TargetMode="Externa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oleObject" Target="../embeddings/oleObject20.bin"/><Relationship Id="rId25" Type="http://schemas.openxmlformats.org/officeDocument/2006/relationships/hyperlink" Target="http://www.twitter.com/capgemini" TargetMode="External"/><Relationship Id="rId2" Type="http://schemas.openxmlformats.org/officeDocument/2006/relationships/slideLayout" Target="../slideLayouts/slideLayout16.xml"/><Relationship Id="rId16" Type="http://schemas.openxmlformats.org/officeDocument/2006/relationships/tags" Target="../tags/tag82.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5.xml"/><Relationship Id="rId6" Type="http://schemas.openxmlformats.org/officeDocument/2006/relationships/tags" Target="../tags/tag72.xml"/><Relationship Id="rId11" Type="http://schemas.openxmlformats.org/officeDocument/2006/relationships/tags" Target="../tags/tag77.xml"/><Relationship Id="rId24" Type="http://schemas.openxmlformats.org/officeDocument/2006/relationships/image" Target="../media/image10.png"/><Relationship Id="rId5" Type="http://schemas.openxmlformats.org/officeDocument/2006/relationships/vmlDrawing" Target="../drawings/vmlDrawing13.vml"/><Relationship Id="rId15" Type="http://schemas.openxmlformats.org/officeDocument/2006/relationships/tags" Target="../tags/tag81.xml"/><Relationship Id="rId23" Type="http://schemas.openxmlformats.org/officeDocument/2006/relationships/hyperlink" Target="http://www.linkedin.com/company/capgemini" TargetMode="External"/><Relationship Id="rId28" Type="http://schemas.openxmlformats.org/officeDocument/2006/relationships/image" Target="../media/image12.png"/><Relationship Id="rId10" Type="http://schemas.openxmlformats.org/officeDocument/2006/relationships/tags" Target="../tags/tag76.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75.xml"/><Relationship Id="rId14" Type="http://schemas.openxmlformats.org/officeDocument/2006/relationships/tags" Target="../tags/tag80.xml"/><Relationship Id="rId22" Type="http://schemas.openxmlformats.org/officeDocument/2006/relationships/image" Target="../media/image9.png"/><Relationship Id="rId27" Type="http://schemas.openxmlformats.org/officeDocument/2006/relationships/hyperlink" Target="http://www.youtube.com/capgemini" TargetMode="External"/><Relationship Id="rId30"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Layout" Target="../slideLayouts/slideLayout20.xml"/><Relationship Id="rId7" Type="http://schemas.openxmlformats.org/officeDocument/2006/relationships/tags" Target="../tags/tag1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vmlDrawing" Target="../drawings/vmlDrawing17.vml"/><Relationship Id="rId5"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16" name="think-cell Slide" r:id="rId26" imgW="360" imgH="360" progId="">
                  <p:embed/>
                </p:oleObj>
              </mc:Choice>
              <mc:Fallback>
                <p:oleObj name="think-cell Slide" r:id="rId26" imgW="360" imgH="360" progId="">
                  <p:embed/>
                  <p:pic>
                    <p:nvPicPr>
                      <p:cNvPr id="0" name="Picture 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itle Placeholder 1"/>
          <p:cNvSpPr>
            <a:spLocks noGrp="1"/>
          </p:cNvSpPr>
          <p:nvPr>
            <p:ph type="title"/>
            <p:custDataLst>
              <p:tags r:id="rId18"/>
            </p:custDataLst>
          </p:nvPr>
        </p:nvSpPr>
        <p:spPr bwMode="auto">
          <a:xfrm>
            <a:off x="0" y="0"/>
            <a:ext cx="9906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endParaRPr lang="en-US" dirty="0" smtClean="0"/>
          </a:p>
        </p:txBody>
      </p:sp>
      <p:sp>
        <p:nvSpPr>
          <p:cNvPr id="1028" name="Text Placeholder 2"/>
          <p:cNvSpPr>
            <a:spLocks noGrp="1"/>
          </p:cNvSpPr>
          <p:nvPr>
            <p:ph type="body" idx="1"/>
            <p:custDataLst>
              <p:tags r:id="rId19"/>
            </p:custDataLst>
          </p:nvPr>
        </p:nvSpPr>
        <p:spPr bwMode="auto">
          <a:xfrm>
            <a:off x="323850" y="1501775"/>
            <a:ext cx="9437688"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dirty="0" smtClean="0"/>
              <a:t>Click to edit Master text style</a:t>
            </a:r>
          </a:p>
          <a:p>
            <a:pPr lvl="1"/>
            <a:r>
              <a:rPr lang="en-US" dirty="0" smtClean="0"/>
              <a:t>Text style level 2</a:t>
            </a:r>
          </a:p>
          <a:p>
            <a:pPr lvl="2"/>
            <a:r>
              <a:rPr lang="en-US" dirty="0" smtClean="0"/>
              <a:t>Text style level 3</a:t>
            </a:r>
          </a:p>
          <a:p>
            <a:pPr lvl="3"/>
            <a:r>
              <a:rPr lang="en-US" dirty="0" smtClean="0"/>
              <a:t>Text style level 4</a:t>
            </a:r>
          </a:p>
        </p:txBody>
      </p:sp>
      <p:sp>
        <p:nvSpPr>
          <p:cNvPr id="1029" name="TextBox 10"/>
          <p:cNvSpPr txBox="1">
            <a:spLocks noChangeArrowheads="1"/>
          </p:cNvSpPr>
          <p:nvPr>
            <p:custDataLst>
              <p:tags r:id="rId20"/>
            </p:custDataLst>
          </p:nvPr>
        </p:nvSpPr>
        <p:spPr bwMode="auto">
          <a:xfrm>
            <a:off x="9567863" y="6661150"/>
            <a:ext cx="10953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D8DAF335-849F-4D34-B7BB-674D45E20BB3}" type="slidenum">
              <a:rPr lang="en-US" sz="700">
                <a:solidFill>
                  <a:schemeClr val="tx2"/>
                </a:solidFill>
              </a:rPr>
              <a:pPr algn="ctr" eaLnBrk="1" hangingPunct="1"/>
              <a:t>‹#›</a:t>
            </a:fld>
            <a:endParaRPr lang="en-US" sz="700" dirty="0">
              <a:solidFill>
                <a:schemeClr val="tx2"/>
              </a:solidFill>
            </a:endParaRPr>
          </a:p>
        </p:txBody>
      </p:sp>
      <p:sp>
        <p:nvSpPr>
          <p:cNvPr id="9" name="Freeform 4"/>
          <p:cNvSpPr>
            <a:spLocks/>
          </p:cNvSpPr>
          <p:nvPr>
            <p:custDataLst>
              <p:tags r:id="rId21"/>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70C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031" name="Rectangle 11"/>
          <p:cNvSpPr>
            <a:spLocks noChangeArrowheads="1"/>
          </p:cNvSpPr>
          <p:nvPr>
            <p:custDataLst>
              <p:tags r:id="rId22"/>
            </p:custDataLst>
          </p:nvPr>
        </p:nvSpPr>
        <p:spPr bwMode="auto">
          <a:xfrm>
            <a:off x="6742113" y="6623050"/>
            <a:ext cx="2660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r>
              <a:rPr lang="en-US" altLang="en-US" sz="700" dirty="0">
                <a:solidFill>
                  <a:schemeClr val="tx2"/>
                </a:solidFill>
                <a:ea typeface="Helvetica Light"/>
                <a:cs typeface="Helvetica Light"/>
              </a:rPr>
              <a:t>Copyright © Capgemini 2012. All Rights Reserved</a:t>
            </a:r>
          </a:p>
        </p:txBody>
      </p:sp>
      <p:sp>
        <p:nvSpPr>
          <p:cNvPr id="1032" name="Rectangle 12"/>
          <p:cNvSpPr>
            <a:spLocks noChangeArrowheads="1"/>
          </p:cNvSpPr>
          <p:nvPr>
            <p:custDataLst>
              <p:tags r:id="rId23"/>
            </p:custDataLst>
          </p:nvPr>
        </p:nvSpPr>
        <p:spPr bwMode="auto">
          <a:xfrm>
            <a:off x="7488238" y="6427788"/>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en-US" sz="700" dirty="0">
                <a:solidFill>
                  <a:schemeClr val="tx2"/>
                </a:solidFill>
              </a:rPr>
              <a:t>Presentation Title | Date</a:t>
            </a:r>
          </a:p>
        </p:txBody>
      </p:sp>
      <p:pic>
        <p:nvPicPr>
          <p:cNvPr id="1033" name="Picture 103" descr="C:\Users\UserSim\Desktop\Capgemini\Capgemini_logo_cmyk.png"/>
          <p:cNvPicPr>
            <a:picLocks noChangeAspect="1" noChangeArrowheads="1"/>
          </p:cNvPicPr>
          <p:nvPr>
            <p:custDataLst>
              <p:tags r:id="rId24"/>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5"/>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Text Box 5"/>
          <p:cNvSpPr txBox="1">
            <a:spLocks noChangeArrowheads="1"/>
          </p:cNvSpPr>
          <p:nvPr userDrawn="1"/>
        </p:nvSpPr>
        <p:spPr bwMode="gray">
          <a:xfrm>
            <a:off x="1848071" y="6484543"/>
            <a:ext cx="1311275" cy="223837"/>
          </a:xfrm>
          <a:prstGeom prst="rect">
            <a:avLst/>
          </a:prstGeom>
          <a:noFill/>
          <a:ln w="19050">
            <a:noFill/>
            <a:miter lim="800000"/>
            <a:headEnd/>
            <a:tailEnd/>
          </a:ln>
          <a:effectLst/>
        </p:spPr>
        <p:txBody>
          <a:bodyPr wrap="none">
            <a:spAutoFit/>
          </a:bodyPr>
          <a:lstStyle/>
          <a:p>
            <a:pPr eaLnBrk="0" fontAlgn="auto" hangingPunct="0">
              <a:lnSpc>
                <a:spcPct val="85000"/>
              </a:lnSpc>
              <a:spcBef>
                <a:spcPts val="0"/>
              </a:spcBef>
              <a:spcAft>
                <a:spcPts val="0"/>
              </a:spcAft>
              <a:defRPr/>
            </a:pPr>
            <a:r>
              <a:rPr lang="en-US" sz="1000" dirty="0">
                <a:solidFill>
                  <a:srgbClr val="969696"/>
                </a:solidFill>
                <a:latin typeface="+mn-lt"/>
                <a:cs typeface="+mn-cs"/>
              </a:rPr>
              <a:t>In collaboration with</a:t>
            </a:r>
          </a:p>
        </p:txBody>
      </p:sp>
      <p:pic>
        <p:nvPicPr>
          <p:cNvPr id="13" name="Picture 12" descr="Lattice_Semiconductor_logo.png"/>
          <p:cNvPicPr>
            <a:picLocks noChangeAspect="1"/>
          </p:cNvPicPr>
          <p:nvPr userDrawn="1"/>
        </p:nvPicPr>
        <p:blipFill>
          <a:blip r:embed="rId29" cstate="print"/>
          <a:stretch>
            <a:fillRect/>
          </a:stretch>
        </p:blipFill>
        <p:spPr>
          <a:xfrm>
            <a:off x="6802452" y="121189"/>
            <a:ext cx="2739255" cy="594824"/>
          </a:xfrm>
          <a:prstGeom prst="rect">
            <a:avLst/>
          </a:prstGeom>
        </p:spPr>
      </p:pic>
    </p:spTree>
  </p:cSld>
  <p:clrMap bg1="lt1" tx1="dk1" bg2="lt2" tx2="dk2" accent1="accent1" accent2="accent2" accent3="accent3" accent4="accent4" accent5="accent5" accent6="accent6" hlink="hlink" folHlink="folHlink"/>
  <p:sldLayoutIdLst>
    <p:sldLayoutId id="2147484013" r:id="rId1"/>
    <p:sldLayoutId id="2147484027" r:id="rId2"/>
    <p:sldLayoutId id="2147484014" r:id="rId3"/>
    <p:sldLayoutId id="2147484015" r:id="rId4"/>
    <p:sldLayoutId id="2147484028" r:id="rId5"/>
    <p:sldLayoutId id="2147484016" r:id="rId6"/>
    <p:sldLayoutId id="2147484017" r:id="rId7"/>
    <p:sldLayoutId id="2147484018" r:id="rId8"/>
    <p:sldLayoutId id="2147484019" r:id="rId9"/>
    <p:sldLayoutId id="2147484012" r:id="rId10"/>
    <p:sldLayoutId id="2147484020" r:id="rId11"/>
    <p:sldLayoutId id="2147484021" r:id="rId12"/>
    <p:sldLayoutId id="2147484030" r:id="rId13"/>
    <p:sldLayoutId id="2147484032" r:id="rId14"/>
  </p:sldLayoutIdLst>
  <p:timing>
    <p:tnLst>
      <p:par>
        <p:cTn id="1" dur="indefinite" restart="never" nodeType="tmRoot"/>
      </p:par>
    </p:tnLst>
  </p:timing>
  <p:hf sldNum="0" hdr="0" dt="0"/>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40" name="think-cell Slide" r:id="rId17" imgW="360" imgH="360" progId="">
                  <p:embed/>
                </p:oleObj>
              </mc:Choice>
              <mc:Fallback>
                <p:oleObj name="think-cell Slide" r:id="rId17" imgW="360" imgH="360" progId="">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2052" name="Image 10" descr="Capgemini_logo_lr.tif"/>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690563" y="930275"/>
            <a:ext cx="3154362"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04" descr="C:\Users\UserSim\Desktop\Capgemini\moto.emf"/>
          <p:cNvPicPr>
            <a:picLocks noChangeAspect="1" noChangeArrowheads="1"/>
          </p:cNvPicPr>
          <p:nvPr>
            <p:custDataLst>
              <p:tags r:id="rId9"/>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5491163" y="1173163"/>
            <a:ext cx="364648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12"/>
          <p:cNvSpPr>
            <a:spLocks noChangeArrowheads="1"/>
          </p:cNvSpPr>
          <p:nvPr>
            <p:custDataLst>
              <p:tags r:id="rId10"/>
            </p:custDataLst>
          </p:nvPr>
        </p:nvSpPr>
        <p:spPr bwMode="auto">
          <a:xfrm>
            <a:off x="5524500" y="6380163"/>
            <a:ext cx="43815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59" tIns="33059" rIns="330588" bIns="33059" anchor="b">
            <a:spAutoFit/>
          </a:bodyPr>
          <a:lstStyle/>
          <a:p>
            <a:pPr algn="r"/>
            <a:r>
              <a:rPr lang="en-US" sz="700" dirty="0">
                <a:solidFill>
                  <a:schemeClr val="bg1"/>
                </a:solidFill>
              </a:rPr>
              <a:t>The information contained in this presentation is proprietary.</a:t>
            </a:r>
          </a:p>
          <a:p>
            <a:pPr algn="r"/>
            <a:r>
              <a:rPr lang="en-US" sz="700" dirty="0">
                <a:solidFill>
                  <a:schemeClr val="bg1"/>
                </a:solidFill>
              </a:rPr>
              <a:t>© 2012 Capgemini. All rights reserved.</a:t>
            </a:r>
          </a:p>
        </p:txBody>
      </p:sp>
      <p:sp>
        <p:nvSpPr>
          <p:cNvPr id="2055" name="Rectangle 14"/>
          <p:cNvSpPr>
            <a:spLocks noChangeArrowheads="1"/>
          </p:cNvSpPr>
          <p:nvPr>
            <p:custDataLst>
              <p:tags r:id="rId11"/>
            </p:custDataLst>
          </p:nvPr>
        </p:nvSpPr>
        <p:spPr bwMode="auto">
          <a:xfrm>
            <a:off x="6983413" y="5457825"/>
            <a:ext cx="292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0" bIns="36000" anchor="b">
            <a:spAutoFit/>
          </a:bodyPr>
          <a:lstStyle/>
          <a:p>
            <a:pPr algn="r"/>
            <a:r>
              <a:rPr lang="en-US" sz="2000" b="1" dirty="0">
                <a:solidFill>
                  <a:schemeClr val="bg1"/>
                </a:solidFill>
              </a:rPr>
              <a:t>www.capgemini.com</a:t>
            </a:r>
          </a:p>
        </p:txBody>
      </p:sp>
      <p:pic>
        <p:nvPicPr>
          <p:cNvPr id="2056" name="Picture 3" descr="C:\Users\UserSim\Desktop\DS_icons\128x128 shadows\facebook.png">
            <a:hlinkClick r:id="rId21"/>
          </p:cNvPr>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7939088" y="5932488"/>
            <a:ext cx="2778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4" descr="C:\Users\UserSim\Desktop\DS_icons\128x128 shadows\linkedin.png">
            <a:hlinkClick r:id="rId23"/>
          </p:cNvPr>
          <p:cNvPicPr>
            <a:picLocks noChangeAspect="1" noChangeArrowheads="1"/>
          </p:cNvPicPr>
          <p:nvPr>
            <p:custDataLst>
              <p:tags r:id="rId13"/>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8274050" y="5932488"/>
            <a:ext cx="2825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5" descr="C:\Users\UserSim\Desktop\DS_icons\128x128 shadows\twitter.png">
            <a:hlinkClick r:id="rId25"/>
          </p:cNvPr>
          <p:cNvPicPr>
            <a:picLocks noChangeAspect="1" noChangeArrowheads="1"/>
          </p:cNvPicPr>
          <p:nvPr>
            <p:custDataLst>
              <p:tags r:id="rId14"/>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8904288" y="5932488"/>
            <a:ext cx="2809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6" descr="C:\Users\UserSim\Desktop\DS_icons\128x128 shadows\youtube.png">
            <a:hlinkClick r:id="rId27"/>
          </p:cNvPr>
          <p:cNvPicPr>
            <a:picLocks noChangeAspect="1" noChangeArrowheads="1"/>
          </p:cNvPicPr>
          <p:nvPr>
            <p:custDataLst>
              <p:tags r:id="rId15"/>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9242425" y="5932488"/>
            <a:ext cx="2809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Lst>
  <p:hf sldNum="0" hdr="0" dt="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Calibri" pitchFamily="34" charset="0"/>
        </a:defRPr>
      </a:lvl2pPr>
      <a:lvl3pPr algn="ctr" defTabSz="838200" rtl="0" eaLnBrk="0" fontAlgn="base" hangingPunct="0">
        <a:spcBef>
          <a:spcPct val="0"/>
        </a:spcBef>
        <a:spcAft>
          <a:spcPct val="0"/>
        </a:spcAft>
        <a:defRPr sz="4000">
          <a:solidFill>
            <a:schemeClr val="tx1"/>
          </a:solidFill>
          <a:latin typeface="Calibri" pitchFamily="34" charset="0"/>
        </a:defRPr>
      </a:lvl3pPr>
      <a:lvl4pPr algn="ctr" defTabSz="838200" rtl="0" eaLnBrk="0" fontAlgn="base" hangingPunct="0">
        <a:spcBef>
          <a:spcPct val="0"/>
        </a:spcBef>
        <a:spcAft>
          <a:spcPct val="0"/>
        </a:spcAft>
        <a:defRPr sz="4000">
          <a:solidFill>
            <a:schemeClr val="tx1"/>
          </a:solidFill>
          <a:latin typeface="Calibri" pitchFamily="34" charset="0"/>
        </a:defRPr>
      </a:lvl4pPr>
      <a:lvl5pPr algn="ctr" defTabSz="838200" rtl="0" eaLnBrk="0" fontAlgn="base" hangingPunct="0">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074" name="Object 1"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55" name="think-cell Slide" r:id="rId8" imgW="360" imgH="360" progId="">
                  <p:embed/>
                </p:oleObj>
              </mc:Choice>
              <mc:Fallback>
                <p:oleObj name="think-cell Slide" r:id="rId8" imgW="360" imgH="360" progId="">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25" r:id="rId1"/>
    <p:sldLayoutId id="2147484026" r:id="rId2"/>
    <p:sldLayoutId id="2147484033" r:id="rId3"/>
    <p:sldLayoutId id="2147484034" r:id="rId4"/>
  </p:sldLayoutIdLst>
  <p:hf sldNum="0" hdr="0" dt="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Calibri" pitchFamily="34" charset="0"/>
        </a:defRPr>
      </a:lvl2pPr>
      <a:lvl3pPr algn="ctr" defTabSz="838200" rtl="0" eaLnBrk="0" fontAlgn="base" hangingPunct="0">
        <a:spcBef>
          <a:spcPct val="0"/>
        </a:spcBef>
        <a:spcAft>
          <a:spcPct val="0"/>
        </a:spcAft>
        <a:defRPr sz="4000">
          <a:solidFill>
            <a:schemeClr val="tx1"/>
          </a:solidFill>
          <a:latin typeface="Calibri" pitchFamily="34" charset="0"/>
        </a:defRPr>
      </a:lvl3pPr>
      <a:lvl4pPr algn="ctr" defTabSz="838200" rtl="0" eaLnBrk="0" fontAlgn="base" hangingPunct="0">
        <a:spcBef>
          <a:spcPct val="0"/>
        </a:spcBef>
        <a:spcAft>
          <a:spcPct val="0"/>
        </a:spcAft>
        <a:defRPr sz="4000">
          <a:solidFill>
            <a:schemeClr val="tx1"/>
          </a:solidFill>
          <a:latin typeface="Calibri" pitchFamily="34" charset="0"/>
        </a:defRPr>
      </a:lvl4pPr>
      <a:lvl5pPr algn="ctr" defTabSz="838200" rtl="0" eaLnBrk="0" fontAlgn="base" hangingPunct="0">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337" y="3526971"/>
            <a:ext cx="184731" cy="307777"/>
          </a:xfrm>
          <a:prstGeom prst="rect">
            <a:avLst/>
          </a:prstGeom>
          <a:noFill/>
        </p:spPr>
        <p:txBody>
          <a:bodyPr wrap="none" rtlCol="0">
            <a:spAutoFit/>
          </a:bodyPr>
          <a:lstStyle/>
          <a:p>
            <a:endParaRPr lang="en-US" sz="1400" dirty="0" smtClean="0">
              <a:solidFill>
                <a:schemeClr val="tx2">
                  <a:lumMod val="50000"/>
                </a:schemeClr>
              </a:solidFill>
            </a:endParaRPr>
          </a:p>
        </p:txBody>
      </p:sp>
      <p:sp>
        <p:nvSpPr>
          <p:cNvPr id="9" name="TextBox 8"/>
          <p:cNvSpPr txBox="1"/>
          <p:nvPr/>
        </p:nvSpPr>
        <p:spPr>
          <a:xfrm>
            <a:off x="65306" y="3396342"/>
            <a:ext cx="5786853" cy="1077218"/>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fr-FR"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ndara" pitchFamily="34" charset="0"/>
              </a:rPr>
              <a:t>Lattice Oracle CRM Understanding</a:t>
            </a:r>
            <a:endPar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ndara" pitchFamily="34" charset="0"/>
            </a:endParaRPr>
          </a:p>
        </p:txBody>
      </p:sp>
    </p:spTree>
    <p:extLst>
      <p:ext uri="{BB962C8B-B14F-4D97-AF65-F5344CB8AC3E}">
        <p14:creationId xmlns:p14="http://schemas.microsoft.com/office/powerpoint/2010/main" val="1807139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itchFamily="34" charset="0"/>
              </a:rPr>
              <a:t>Agenda</a:t>
            </a:r>
            <a:endParaRPr lang="en-US" dirty="0">
              <a:latin typeface="Candara" pitchFamily="34" charset="0"/>
            </a:endParaRPr>
          </a:p>
        </p:txBody>
      </p:sp>
      <p:sp>
        <p:nvSpPr>
          <p:cNvPr id="5" name="Content Placeholder 2"/>
          <p:cNvSpPr txBox="1">
            <a:spLocks/>
          </p:cNvSpPr>
          <p:nvPr/>
        </p:nvSpPr>
        <p:spPr bwMode="auto">
          <a:xfrm>
            <a:off x="671229" y="1682095"/>
            <a:ext cx="8267671" cy="410340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vert="horz" wrap="square" lIns="108000" tIns="72000" rIns="72000" bIns="72000" numCol="1" anchor="t" anchorCtr="0" compatLnSpc="1">
            <a:prstTxWarp prst="textNoShape">
              <a:avLst/>
            </a:prstTxWarp>
          </a:bodyPr>
          <a:lstStyle/>
          <a:p>
            <a:pPr marL="165100" marR="0" lvl="0" indent="-165100" algn="just" defTabSz="912813" rtl="0" eaLnBrk="1" fontAlgn="base" latinLnBrk="0" hangingPunct="1">
              <a:lnSpc>
                <a:spcPct val="90000"/>
              </a:lnSpc>
              <a:spcBef>
                <a:spcPct val="0"/>
              </a:spcBef>
              <a:spcAft>
                <a:spcPts val="600"/>
              </a:spcAft>
              <a:buClr>
                <a:srgbClr val="0098C7"/>
              </a:buClr>
              <a:buSzTx/>
              <a:buFont typeface="Arial" pitchFamily="34" charset="0"/>
              <a:buChar char="•"/>
              <a:tabLst/>
              <a:defRPr/>
            </a:pPr>
            <a:r>
              <a:rPr kumimoji="0" lang="en-US" sz="1800" b="0" i="0" u="none" strike="noStrike" kern="1200" cap="none" spc="0" normalizeH="0" baseline="0" noProof="0" dirty="0" smtClean="0">
                <a:ln>
                  <a:noFill/>
                </a:ln>
                <a:solidFill>
                  <a:srgbClr val="4E4641"/>
                </a:solidFill>
                <a:effectLst/>
                <a:uLnTx/>
                <a:uFillTx/>
                <a:latin typeface="Candara" pitchFamily="34" charset="0"/>
                <a:cs typeface="+mn-cs"/>
              </a:rPr>
              <a:t>Our Understanding</a:t>
            </a:r>
          </a:p>
          <a:p>
            <a:pPr marL="165100" lvl="0" indent="-165100" defTabSz="912813">
              <a:lnSpc>
                <a:spcPct val="90000"/>
              </a:lnSpc>
              <a:spcAft>
                <a:spcPts val="600"/>
              </a:spcAft>
              <a:buClr>
                <a:srgbClr val="0098C7"/>
              </a:buClr>
              <a:buFont typeface="Arial" pitchFamily="34" charset="0"/>
              <a:buChar char="•"/>
              <a:defRPr/>
            </a:pPr>
            <a:r>
              <a:rPr lang="en-US" sz="1800" dirty="0">
                <a:solidFill>
                  <a:srgbClr val="4E4641"/>
                </a:solidFill>
                <a:latin typeface="Candara" pitchFamily="34" charset="0"/>
                <a:cs typeface="+mn-cs"/>
              </a:rPr>
              <a:t>CRM Footprint </a:t>
            </a:r>
          </a:p>
          <a:p>
            <a:pPr marL="165100" lvl="0" indent="-165100" defTabSz="912813">
              <a:lnSpc>
                <a:spcPct val="90000"/>
              </a:lnSpc>
              <a:spcAft>
                <a:spcPts val="600"/>
              </a:spcAft>
              <a:buClr>
                <a:srgbClr val="0098C7"/>
              </a:buClr>
              <a:buFont typeface="Arial" pitchFamily="34" charset="0"/>
              <a:buChar char="•"/>
              <a:defRPr/>
            </a:pPr>
            <a:r>
              <a:rPr kumimoji="0" lang="en-US" sz="1800" b="0" i="0" u="none" strike="noStrike" kern="1200" cap="none" spc="0" normalizeH="0" baseline="0" noProof="0" dirty="0" smtClean="0">
                <a:ln>
                  <a:noFill/>
                </a:ln>
                <a:solidFill>
                  <a:srgbClr val="4E4641"/>
                </a:solidFill>
                <a:effectLst/>
                <a:uLnTx/>
                <a:uFillTx/>
                <a:latin typeface="Candara" pitchFamily="34" charset="0"/>
                <a:cs typeface="+mn-cs"/>
              </a:rPr>
              <a:t>Scope Summary</a:t>
            </a:r>
          </a:p>
          <a:p>
            <a:pPr marL="642938" lvl="1" indent="-165100" defTabSz="912813">
              <a:lnSpc>
                <a:spcPct val="90000"/>
              </a:lnSpc>
              <a:spcAft>
                <a:spcPts val="600"/>
              </a:spcAft>
              <a:buClr>
                <a:srgbClr val="0098C7"/>
              </a:buClr>
              <a:buFont typeface="Arial" pitchFamily="34" charset="0"/>
              <a:buChar char="•"/>
            </a:pPr>
            <a:r>
              <a:rPr kumimoji="0" lang="en-US" sz="1800" b="0" i="0" u="none" strike="noStrike" kern="1200" cap="none" spc="0" normalizeH="0" baseline="0" noProof="0" dirty="0" smtClean="0">
                <a:ln>
                  <a:noFill/>
                </a:ln>
                <a:solidFill>
                  <a:srgbClr val="4E4641"/>
                </a:solidFill>
                <a:effectLst/>
                <a:uLnTx/>
                <a:uFillTx/>
                <a:latin typeface="Candara" pitchFamily="34" charset="0"/>
                <a:cs typeface="+mn-cs"/>
              </a:rPr>
              <a:t>Account Management</a:t>
            </a:r>
          </a:p>
          <a:p>
            <a:pPr marL="642938" lvl="1" indent="-165100" defTabSz="912813">
              <a:lnSpc>
                <a:spcPct val="90000"/>
              </a:lnSpc>
              <a:spcAft>
                <a:spcPts val="600"/>
              </a:spcAft>
              <a:buClr>
                <a:srgbClr val="0098C7"/>
              </a:buClr>
              <a:buFont typeface="Arial" pitchFamily="34" charset="0"/>
              <a:buChar char="•"/>
            </a:pPr>
            <a:r>
              <a:rPr lang="en-US" sz="1800" dirty="0" smtClean="0">
                <a:solidFill>
                  <a:srgbClr val="4E4641"/>
                </a:solidFill>
                <a:latin typeface="Candara" pitchFamily="34" charset="0"/>
                <a:cs typeface="+mn-cs"/>
              </a:rPr>
              <a:t>Opportunity/Lead Management</a:t>
            </a:r>
          </a:p>
          <a:p>
            <a:pPr marL="642938" lvl="1" indent="-165100" defTabSz="912813">
              <a:lnSpc>
                <a:spcPct val="90000"/>
              </a:lnSpc>
              <a:spcAft>
                <a:spcPts val="600"/>
              </a:spcAft>
              <a:buClr>
                <a:srgbClr val="0098C7"/>
              </a:buClr>
              <a:buFont typeface="Arial" pitchFamily="34" charset="0"/>
              <a:buChar char="•"/>
            </a:pPr>
            <a:r>
              <a:rPr lang="en-US" sz="1800" dirty="0" smtClean="0">
                <a:solidFill>
                  <a:srgbClr val="4E4641"/>
                </a:solidFill>
                <a:latin typeface="Candara" pitchFamily="34" charset="0"/>
                <a:cs typeface="+mn-cs"/>
              </a:rPr>
              <a:t>Quote Management</a:t>
            </a:r>
          </a:p>
          <a:p>
            <a:pPr marL="642938" lvl="1" indent="-165100" defTabSz="912813">
              <a:lnSpc>
                <a:spcPct val="90000"/>
              </a:lnSpc>
              <a:spcAft>
                <a:spcPts val="600"/>
              </a:spcAft>
              <a:buClr>
                <a:srgbClr val="0098C7"/>
              </a:buClr>
              <a:buFont typeface="Arial" pitchFamily="34" charset="0"/>
              <a:buChar char="•"/>
            </a:pPr>
            <a:r>
              <a:rPr kumimoji="0" lang="en-US" sz="1800" b="0" i="0" u="none" strike="noStrike" kern="1200" cap="none" spc="0" normalizeH="0" noProof="0" dirty="0" smtClean="0">
                <a:ln>
                  <a:noFill/>
                </a:ln>
                <a:solidFill>
                  <a:srgbClr val="4E4641"/>
                </a:solidFill>
                <a:effectLst/>
                <a:uLnTx/>
                <a:uFillTx/>
                <a:latin typeface="Candara" pitchFamily="34" charset="0"/>
                <a:cs typeface="+mn-cs"/>
              </a:rPr>
              <a:t>Incentive Compensation</a:t>
            </a:r>
          </a:p>
          <a:p>
            <a:pPr marL="165100" marR="0" lvl="0" indent="-165100" algn="l" defTabSz="912813" rtl="0" eaLnBrk="1" fontAlgn="base" latinLnBrk="0" hangingPunct="1">
              <a:lnSpc>
                <a:spcPct val="90000"/>
              </a:lnSpc>
              <a:spcBef>
                <a:spcPct val="0"/>
              </a:spcBef>
              <a:spcAft>
                <a:spcPts val="600"/>
              </a:spcAft>
              <a:buClr>
                <a:srgbClr val="0098C7"/>
              </a:buClr>
              <a:buSzTx/>
              <a:buFont typeface="Arial" pitchFamily="34" charset="0"/>
              <a:buChar char="•"/>
              <a:tabLst/>
              <a:defRPr/>
            </a:pPr>
            <a:r>
              <a:rPr kumimoji="0" lang="en-US" sz="1800" b="0" i="0" u="none" strike="noStrike" kern="1200" cap="none" spc="0" normalizeH="0" baseline="0" noProof="0" dirty="0" smtClean="0">
                <a:ln>
                  <a:noFill/>
                </a:ln>
                <a:solidFill>
                  <a:srgbClr val="4E4641"/>
                </a:solidFill>
                <a:effectLst/>
                <a:uLnTx/>
                <a:uFillTx/>
                <a:latin typeface="Candara" pitchFamily="34" charset="0"/>
                <a:cs typeface="+mn-cs"/>
              </a:rPr>
              <a:t>Questions</a:t>
            </a:r>
            <a:endParaRPr lang="en-US" sz="1800" dirty="0" smtClean="0">
              <a:solidFill>
                <a:srgbClr val="4E4641"/>
              </a:solidFill>
              <a:latin typeface="Candara" pitchFamily="34" charset="0"/>
              <a:cs typeface="+mn-cs"/>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Arial" pitchFamily="34" charset="0"/>
              <a:buChar char="•"/>
              <a:tabLst/>
              <a:defRPr/>
            </a:pPr>
            <a:r>
              <a:rPr lang="en-US" sz="1800" dirty="0" smtClean="0">
                <a:solidFill>
                  <a:srgbClr val="4E4641"/>
                </a:solidFill>
                <a:latin typeface="Candara" pitchFamily="34" charset="0"/>
                <a:cs typeface="+mn-cs"/>
              </a:rPr>
              <a:t>Appendix</a:t>
            </a:r>
            <a:endParaRPr kumimoji="0" lang="en-US" sz="1800" b="0" i="0" u="none" strike="noStrike" kern="1200" cap="none" spc="0" normalizeH="0" baseline="0" noProof="0" dirty="0">
              <a:ln>
                <a:noFill/>
              </a:ln>
              <a:solidFill>
                <a:srgbClr val="4E4641"/>
              </a:solidFill>
              <a:effectLst/>
              <a:uLnTx/>
              <a:uFillTx/>
              <a:latin typeface="Candara" pitchFamily="34" charset="0"/>
              <a:cs typeface="+mn-cs"/>
            </a:endParaRPr>
          </a:p>
        </p:txBody>
      </p:sp>
    </p:spTree>
    <p:extLst>
      <p:ext uri="{BB962C8B-B14F-4D97-AF65-F5344CB8AC3E}">
        <p14:creationId xmlns:p14="http://schemas.microsoft.com/office/powerpoint/2010/main" val="281357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392" y="1494765"/>
            <a:ext cx="9160242" cy="4643751"/>
          </a:xfrm>
        </p:spPr>
        <p:txBody>
          <a:bodyPr/>
          <a:lstStyle/>
          <a:p>
            <a:r>
              <a:rPr lang="en-US" dirty="0">
                <a:latin typeface="Candara" pitchFamily="34" charset="0"/>
              </a:rPr>
              <a:t>Lattice North America has deployed </a:t>
            </a:r>
            <a:r>
              <a:rPr lang="en-US" dirty="0" smtClean="0">
                <a:latin typeface="Candara" pitchFamily="34" charset="0"/>
              </a:rPr>
              <a:t>CRM </a:t>
            </a:r>
            <a:r>
              <a:rPr lang="en-US" dirty="0">
                <a:latin typeface="Candara" pitchFamily="34" charset="0"/>
              </a:rPr>
              <a:t>solution </a:t>
            </a:r>
            <a:r>
              <a:rPr lang="en-US" dirty="0" smtClean="0">
                <a:latin typeface="Candara" pitchFamily="34" charset="0"/>
              </a:rPr>
              <a:t>in </a:t>
            </a:r>
            <a:r>
              <a:rPr lang="en-US" dirty="0">
                <a:latin typeface="Candara" pitchFamily="34" charset="0"/>
              </a:rPr>
              <a:t>July 2016.  </a:t>
            </a:r>
          </a:p>
          <a:p>
            <a:endParaRPr lang="en-US" dirty="0">
              <a:latin typeface="Candara" pitchFamily="34" charset="0"/>
            </a:endParaRPr>
          </a:p>
          <a:p>
            <a:r>
              <a:rPr lang="en-US" dirty="0">
                <a:latin typeface="Candara" pitchFamily="34" charset="0"/>
              </a:rPr>
              <a:t>The </a:t>
            </a:r>
            <a:r>
              <a:rPr lang="en-US" dirty="0" smtClean="0">
                <a:latin typeface="Candara" pitchFamily="34" charset="0"/>
              </a:rPr>
              <a:t>CRM Landscape covers </a:t>
            </a:r>
            <a:r>
              <a:rPr lang="en-US" dirty="0">
                <a:latin typeface="Candara" pitchFamily="34" charset="0"/>
              </a:rPr>
              <a:t>the following:</a:t>
            </a:r>
          </a:p>
          <a:p>
            <a:pPr lvl="1"/>
            <a:r>
              <a:rPr lang="en-US" dirty="0" smtClean="0">
                <a:latin typeface="Candara" pitchFamily="34" charset="0"/>
              </a:rPr>
              <a:t>Oracle Sales Cloud</a:t>
            </a:r>
          </a:p>
          <a:p>
            <a:pPr lvl="1"/>
            <a:r>
              <a:rPr lang="en-US" dirty="0" smtClean="0">
                <a:latin typeface="Candara" pitchFamily="34" charset="0"/>
              </a:rPr>
              <a:t>Oracle CPQ Cloud</a:t>
            </a:r>
          </a:p>
          <a:p>
            <a:pPr lvl="1"/>
            <a:r>
              <a:rPr lang="en-US" dirty="0" smtClean="0">
                <a:latin typeface="Candara" pitchFamily="34" charset="0"/>
              </a:rPr>
              <a:t>Oracle Sales Performance Management (Go Live Due in January 2017)</a:t>
            </a:r>
            <a:endParaRPr lang="en-US" dirty="0">
              <a:latin typeface="Candara" pitchFamily="34" charset="0"/>
            </a:endParaRPr>
          </a:p>
          <a:p>
            <a:pPr lvl="1"/>
            <a:endParaRPr lang="en-US" dirty="0">
              <a:latin typeface="Candara" pitchFamily="34" charset="0"/>
            </a:endParaRPr>
          </a:p>
          <a:p>
            <a:r>
              <a:rPr lang="en-US" dirty="0">
                <a:latin typeface="Candara" pitchFamily="34" charset="0"/>
              </a:rPr>
              <a:t>Capgemini oracle team will present their understanding of Lattice </a:t>
            </a:r>
            <a:r>
              <a:rPr lang="en-US" dirty="0" smtClean="0">
                <a:latin typeface="Candara" pitchFamily="34" charset="0"/>
              </a:rPr>
              <a:t>CRM </a:t>
            </a:r>
            <a:r>
              <a:rPr lang="en-US" dirty="0">
                <a:latin typeface="Candara" pitchFamily="34" charset="0"/>
              </a:rPr>
              <a:t>implementation – Business Process, Technology Stack, Customization and third party or Legacy integrations .</a:t>
            </a:r>
            <a:endParaRPr lang="en-US" sz="1600" b="1" baseline="30000" dirty="0">
              <a:latin typeface="Candara" pitchFamily="34" charset="0"/>
            </a:endParaRPr>
          </a:p>
          <a:p>
            <a:endParaRPr lang="en-US" sz="1800" dirty="0" smtClean="0">
              <a:latin typeface="Candara" pitchFamily="34" charset="0"/>
            </a:endParaRPr>
          </a:p>
        </p:txBody>
      </p:sp>
      <p:sp>
        <p:nvSpPr>
          <p:cNvPr id="2" name="Title 1"/>
          <p:cNvSpPr>
            <a:spLocks noGrp="1"/>
          </p:cNvSpPr>
          <p:nvPr>
            <p:ph type="title"/>
          </p:nvPr>
        </p:nvSpPr>
        <p:spPr/>
        <p:txBody>
          <a:bodyPr/>
          <a:lstStyle/>
          <a:p>
            <a:r>
              <a:rPr lang="en-US" dirty="0">
                <a:latin typeface="Candara" pitchFamily="34" charset="0"/>
              </a:rPr>
              <a:t>CRM – Understanding </a:t>
            </a:r>
            <a:r>
              <a:rPr lang="en-US" dirty="0" smtClean="0">
                <a:latin typeface="Candara" pitchFamily="34" charset="0"/>
              </a:rPr>
              <a:t>&amp;Background</a:t>
            </a:r>
            <a:endParaRPr lang="en-US" dirty="0">
              <a:latin typeface="Candara" pitchFamily="34" charset="0"/>
            </a:endParaRPr>
          </a:p>
        </p:txBody>
      </p:sp>
    </p:spTree>
    <p:extLst>
      <p:ext uri="{BB962C8B-B14F-4D97-AF65-F5344CB8AC3E}">
        <p14:creationId xmlns:p14="http://schemas.microsoft.com/office/powerpoint/2010/main" val="256373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itchFamily="34" charset="0"/>
              </a:rPr>
              <a:t>Lattice CRM Footprint</a:t>
            </a:r>
          </a:p>
        </p:txBody>
      </p:sp>
      <p:graphicFrame>
        <p:nvGraphicFramePr>
          <p:cNvPr id="5" name="Table 4"/>
          <p:cNvGraphicFramePr>
            <a:graphicFrameLocks noGrp="1"/>
          </p:cNvGraphicFramePr>
          <p:nvPr>
            <p:extLst>
              <p:ext uri="{D42A27DB-BD31-4B8C-83A1-F6EECF244321}">
                <p14:modId xmlns:p14="http://schemas.microsoft.com/office/powerpoint/2010/main" val="860413911"/>
              </p:ext>
            </p:extLst>
          </p:nvPr>
        </p:nvGraphicFramePr>
        <p:xfrm>
          <a:off x="273466" y="1065933"/>
          <a:ext cx="9493359" cy="5418525"/>
        </p:xfrm>
        <a:graphic>
          <a:graphicData uri="http://schemas.openxmlformats.org/drawingml/2006/table">
            <a:tbl>
              <a:tblPr firstRow="1" bandRow="1">
                <a:tableStyleId>{5C22544A-7EE6-4342-B048-85BDC9FD1C3A}</a:tableStyleId>
              </a:tblPr>
              <a:tblGrid>
                <a:gridCol w="2512463"/>
                <a:gridCol w="6980896"/>
              </a:tblGrid>
              <a:tr h="450292">
                <a:tc>
                  <a:txBody>
                    <a:bodyPr/>
                    <a:lstStyle/>
                    <a:p>
                      <a:endParaRPr lang="en-US" sz="2400" dirty="0">
                        <a:latin typeface="Candara" panose="020E0502030303020204" pitchFamily="34" charset="0"/>
                      </a:endParaRPr>
                    </a:p>
                  </a:txBody>
                  <a:tcPr>
                    <a:noFill/>
                  </a:tcPr>
                </a:tc>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dirty="0" smtClean="0"/>
                        <a:t>Spark* Program</a:t>
                      </a:r>
                      <a:endParaRPr lang="en-US" sz="1800" dirty="0">
                        <a:latin typeface="Candara" panose="020E0502030303020204" pitchFamily="34" charset="0"/>
                      </a:endParaRPr>
                    </a:p>
                  </a:txBody>
                  <a:tcPr/>
                </a:tc>
              </a:tr>
              <a:tr h="506505">
                <a:tc>
                  <a:txBody>
                    <a:bodyPr/>
                    <a:lstStyle/>
                    <a:p>
                      <a:r>
                        <a:rPr lang="en-US" sz="1600" b="1" dirty="0" smtClean="0">
                          <a:solidFill>
                            <a:schemeClr val="bg1"/>
                          </a:solidFill>
                          <a:latin typeface="Candara" panose="020E0502030303020204" pitchFamily="34" charset="0"/>
                        </a:rPr>
                        <a:t>Number Of CRM Instances/Environments</a:t>
                      </a:r>
                      <a:endParaRPr lang="en-US" sz="1600" b="1" dirty="0">
                        <a:solidFill>
                          <a:schemeClr val="bg1"/>
                        </a:solidFill>
                        <a:latin typeface="Candara" panose="020E0502030303020204" pitchFamily="34" charset="0"/>
                      </a:endParaRPr>
                    </a:p>
                  </a:txBody>
                  <a:tcPr>
                    <a:solidFill>
                      <a:schemeClr val="accent1"/>
                    </a:solidFill>
                  </a:tcPr>
                </a:tc>
                <a:tc>
                  <a:txBody>
                    <a:bodyPr/>
                    <a:lstStyle/>
                    <a:p>
                      <a:r>
                        <a:rPr lang="en-US" sz="1400" dirty="0" smtClean="0">
                          <a:latin typeface="Candara" panose="020E0502030303020204" pitchFamily="34" charset="0"/>
                        </a:rPr>
                        <a:t>Oracle applications has</a:t>
                      </a:r>
                      <a:r>
                        <a:rPr lang="en-US" sz="1400" baseline="0" dirty="0" smtClean="0">
                          <a:latin typeface="Candara" panose="020E0502030303020204" pitchFamily="34" charset="0"/>
                        </a:rPr>
                        <a:t> </a:t>
                      </a:r>
                      <a:r>
                        <a:rPr lang="en-US" sz="1400" dirty="0" smtClean="0">
                          <a:latin typeface="Candara" panose="020E0502030303020204" pitchFamily="34" charset="0"/>
                        </a:rPr>
                        <a:t> production, test and development</a:t>
                      </a:r>
                      <a:endParaRPr lang="en-US" sz="1400" dirty="0">
                        <a:latin typeface="Candara" panose="020E0502030303020204" pitchFamily="34" charset="0"/>
                      </a:endParaRPr>
                    </a:p>
                  </a:txBody>
                  <a:tcPr/>
                </a:tc>
              </a:tr>
              <a:tr h="326572">
                <a:tc>
                  <a:txBody>
                    <a:bodyPr/>
                    <a:lstStyle/>
                    <a:p>
                      <a:r>
                        <a:rPr lang="en-US" sz="1600" b="1" dirty="0" smtClean="0">
                          <a:solidFill>
                            <a:schemeClr val="bg1"/>
                          </a:solidFill>
                          <a:latin typeface="Candara" panose="020E0502030303020204" pitchFamily="34" charset="0"/>
                        </a:rPr>
                        <a:t>Geographies Supported</a:t>
                      </a:r>
                      <a:endParaRPr lang="en-US" sz="1600" b="1" dirty="0">
                        <a:solidFill>
                          <a:schemeClr val="bg1"/>
                        </a:solidFill>
                        <a:latin typeface="Candara" panose="020E0502030303020204" pitchFamily="34" charset="0"/>
                      </a:endParaRPr>
                    </a:p>
                  </a:txBody>
                  <a:tcPr>
                    <a:solidFill>
                      <a:schemeClr val="accent1"/>
                    </a:solidFill>
                  </a:tcPr>
                </a:tc>
                <a:tc>
                  <a:txBody>
                    <a:bodyPr/>
                    <a:lstStyle/>
                    <a:p>
                      <a:r>
                        <a:rPr lang="en-US" sz="1400" strike="sngStrike" baseline="0" dirty="0" smtClean="0">
                          <a:latin typeface="Candara" panose="020E0502030303020204" pitchFamily="34" charset="0"/>
                        </a:rPr>
                        <a:t>US, China, India, Philippines and Singapore </a:t>
                      </a:r>
                      <a:r>
                        <a:rPr lang="en-US" sz="1400" strike="sngStrike" baseline="0" dirty="0" smtClean="0">
                          <a:latin typeface="Candara" panose="020E0502030303020204" pitchFamily="34" charset="0"/>
                        </a:rPr>
                        <a:t> </a:t>
                      </a:r>
                      <a:r>
                        <a:rPr lang="en-US" sz="1400" strike="noStrike" baseline="0" dirty="0" smtClean="0">
                          <a:solidFill>
                            <a:srgbClr val="C00000"/>
                          </a:solidFill>
                          <a:latin typeface="Candara" panose="020E0502030303020204" pitchFamily="34" charset="0"/>
                        </a:rPr>
                        <a:t>Europe, Asia, Americans</a:t>
                      </a:r>
                      <a:endParaRPr lang="en-US" sz="1400" strike="noStrike" baseline="0" dirty="0">
                        <a:solidFill>
                          <a:srgbClr val="C00000"/>
                        </a:solidFill>
                        <a:latin typeface="Candara" panose="020E0502030303020204" pitchFamily="34" charset="0"/>
                      </a:endParaRPr>
                    </a:p>
                  </a:txBody>
                  <a:tcPr/>
                </a:tc>
              </a:tr>
              <a:tr h="326572">
                <a:tc>
                  <a:txBody>
                    <a:bodyPr/>
                    <a:lstStyle/>
                    <a:p>
                      <a:r>
                        <a:rPr lang="en-US" sz="1600" b="1" dirty="0" smtClean="0">
                          <a:solidFill>
                            <a:schemeClr val="bg1"/>
                          </a:solidFill>
                          <a:latin typeface="Candara" panose="020E0502030303020204" pitchFamily="34" charset="0"/>
                        </a:rPr>
                        <a:t>Operating </a:t>
                      </a:r>
                      <a:r>
                        <a:rPr lang="en-US" sz="1600" b="1" dirty="0" smtClean="0">
                          <a:solidFill>
                            <a:schemeClr val="bg1"/>
                          </a:solidFill>
                          <a:latin typeface="Candara" panose="020E0502030303020204" pitchFamily="34" charset="0"/>
                        </a:rPr>
                        <a:t>Units (Business Units)</a:t>
                      </a:r>
                      <a:endParaRPr lang="en-US" sz="1600" b="1" dirty="0">
                        <a:solidFill>
                          <a:schemeClr val="bg1"/>
                        </a:solidFill>
                        <a:latin typeface="Candara" panose="020E0502030303020204" pitchFamily="34" charset="0"/>
                      </a:endParaRPr>
                    </a:p>
                  </a:txBody>
                  <a:tcPr>
                    <a:solidFill>
                      <a:schemeClr val="accent1"/>
                    </a:solidFill>
                  </a:tcPr>
                </a:tc>
                <a:tc>
                  <a:txBody>
                    <a:bodyPr/>
                    <a:lstStyle/>
                    <a:p>
                      <a:r>
                        <a:rPr lang="en-US" sz="1400" strike="sngStrike" dirty="0" smtClean="0">
                          <a:latin typeface="Candara" panose="020E0502030303020204" pitchFamily="34" charset="0"/>
                        </a:rPr>
                        <a:t>US, Bermuda, Singapore, Simplay,</a:t>
                      </a:r>
                      <a:r>
                        <a:rPr lang="en-US" sz="1400" strike="sngStrike" baseline="0" dirty="0" smtClean="0">
                          <a:latin typeface="Candara" panose="020E0502030303020204" pitchFamily="34" charset="0"/>
                        </a:rPr>
                        <a:t> HDMI and </a:t>
                      </a:r>
                      <a:r>
                        <a:rPr lang="en-US" sz="1400" strike="sngStrike" baseline="0" dirty="0" smtClean="0">
                          <a:latin typeface="Candara" panose="020E0502030303020204" pitchFamily="34" charset="0"/>
                        </a:rPr>
                        <a:t>MHL, </a:t>
                      </a:r>
                      <a:r>
                        <a:rPr lang="en-US" sz="1400" baseline="0" dirty="0" err="1" smtClean="0">
                          <a:solidFill>
                            <a:srgbClr val="C00000"/>
                          </a:solidFill>
                          <a:latin typeface="Candara" panose="020E0502030303020204" pitchFamily="34" charset="0"/>
                        </a:rPr>
                        <a:t>Comm</a:t>
                      </a:r>
                      <a:r>
                        <a:rPr lang="en-US" sz="1400" baseline="0" dirty="0" smtClean="0">
                          <a:solidFill>
                            <a:srgbClr val="C00000"/>
                          </a:solidFill>
                          <a:latin typeface="Candara" panose="020E0502030303020204" pitchFamily="34" charset="0"/>
                        </a:rPr>
                        <a:t> and Communication, Consumer, Industrial</a:t>
                      </a:r>
                      <a:endParaRPr lang="en-US" sz="1400" dirty="0">
                        <a:solidFill>
                          <a:srgbClr val="C00000"/>
                        </a:solidFill>
                        <a:latin typeface="Candara" panose="020E0502030303020204" pitchFamily="34" charset="0"/>
                      </a:endParaRPr>
                    </a:p>
                  </a:txBody>
                  <a:tcPr/>
                </a:tc>
              </a:tr>
              <a:tr h="597505">
                <a:tc>
                  <a:txBody>
                    <a:bodyPr/>
                    <a:lstStyle/>
                    <a:p>
                      <a:r>
                        <a:rPr lang="en-US" sz="1600" b="1" dirty="0" smtClean="0">
                          <a:solidFill>
                            <a:schemeClr val="bg1"/>
                          </a:solidFill>
                          <a:latin typeface="Candara" panose="020E0502030303020204" pitchFamily="34" charset="0"/>
                        </a:rPr>
                        <a:t>Main Modules</a:t>
                      </a:r>
                      <a:endParaRPr lang="en-US" sz="1600" b="1" dirty="0">
                        <a:solidFill>
                          <a:schemeClr val="bg1"/>
                        </a:solidFill>
                        <a:latin typeface="Candara" panose="020E0502030303020204" pitchFamily="34" charset="0"/>
                      </a:endParaRPr>
                    </a:p>
                  </a:txBody>
                  <a:tcPr>
                    <a:solidFill>
                      <a:schemeClr val="accent1"/>
                    </a:solidFill>
                  </a:tcPr>
                </a:tc>
                <a:tc>
                  <a:txBody>
                    <a:bodyPr/>
                    <a:lstStyle/>
                    <a:p>
                      <a:pPr marL="0" algn="l" defTabSz="914400" rtl="0" eaLnBrk="1" latinLnBrk="0" hangingPunct="1"/>
                      <a:r>
                        <a:rPr lang="en-US" sz="1400" kern="1200" dirty="0" smtClean="0">
                          <a:solidFill>
                            <a:schemeClr val="dk1"/>
                          </a:solidFill>
                          <a:latin typeface="Candara" panose="020E0502030303020204" pitchFamily="34" charset="0"/>
                          <a:ea typeface="+mn-ea"/>
                          <a:cs typeface="+mn-cs"/>
                        </a:rPr>
                        <a:t>Oracle Sales Cloud:</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Account Management</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Contact Management</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Lead Management</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Opportunity Management</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Territory Management</a:t>
                      </a:r>
                    </a:p>
                    <a:p>
                      <a:pPr marL="0" lvl="0" algn="l" defTabSz="914400" rtl="0" eaLnBrk="1" latinLnBrk="0" hangingPunct="1"/>
                      <a:r>
                        <a:rPr lang="en-US" sz="1400" kern="1200" dirty="0" smtClean="0">
                          <a:solidFill>
                            <a:schemeClr val="dk1"/>
                          </a:solidFill>
                          <a:latin typeface="Candara" panose="020E0502030303020204" pitchFamily="34" charset="0"/>
                          <a:ea typeface="+mn-ea"/>
                          <a:cs typeface="+mn-cs"/>
                        </a:rPr>
                        <a:t>Oracle Sales</a:t>
                      </a:r>
                      <a:r>
                        <a:rPr lang="en-US" sz="1400" kern="1200" baseline="0" dirty="0" smtClean="0">
                          <a:solidFill>
                            <a:schemeClr val="dk1"/>
                          </a:solidFill>
                          <a:latin typeface="Candara" panose="020E0502030303020204" pitchFamily="34" charset="0"/>
                          <a:ea typeface="+mn-ea"/>
                          <a:cs typeface="+mn-cs"/>
                        </a:rPr>
                        <a:t> Performance Management (Due in January 2017)</a:t>
                      </a:r>
                      <a:endParaRPr lang="en-US" sz="1400" kern="1200" dirty="0" smtClean="0">
                        <a:solidFill>
                          <a:schemeClr val="dk1"/>
                        </a:solidFill>
                        <a:latin typeface="Candara" panose="020E0502030303020204" pitchFamily="34" charset="0"/>
                        <a:ea typeface="+mn-ea"/>
                        <a:cs typeface="+mn-cs"/>
                      </a:endParaRPr>
                    </a:p>
                    <a:p>
                      <a:pPr marL="0" algn="l" defTabSz="914400" rtl="0" eaLnBrk="1" latinLnBrk="0" hangingPunct="1"/>
                      <a:r>
                        <a:rPr lang="en-US" sz="1400" kern="1200" dirty="0" smtClean="0">
                          <a:solidFill>
                            <a:schemeClr val="dk1"/>
                          </a:solidFill>
                          <a:latin typeface="Candara" panose="020E0502030303020204" pitchFamily="34" charset="0"/>
                          <a:ea typeface="+mn-ea"/>
                          <a:cs typeface="+mn-cs"/>
                        </a:rPr>
                        <a:t>Oracle CPQ Cloud:</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Pricing</a:t>
                      </a:r>
                    </a:p>
                    <a:p>
                      <a:pPr marL="457171" lvl="1" algn="l" defTabSz="914400" rtl="0" eaLnBrk="1" latinLnBrk="0" hangingPunct="1"/>
                      <a:r>
                        <a:rPr lang="en-US" sz="1400" kern="1200" dirty="0" smtClean="0">
                          <a:solidFill>
                            <a:schemeClr val="dk1"/>
                          </a:solidFill>
                          <a:latin typeface="Candara" panose="020E0502030303020204" pitchFamily="34" charset="0"/>
                          <a:ea typeface="+mn-ea"/>
                          <a:cs typeface="+mn-cs"/>
                        </a:rPr>
                        <a:t>Quoting</a:t>
                      </a:r>
                    </a:p>
                  </a:txBody>
                  <a:tcPr/>
                </a:tc>
              </a:tr>
              <a:tr h="548640">
                <a:tc>
                  <a:txBody>
                    <a:bodyPr/>
                    <a:lstStyle/>
                    <a:p>
                      <a:r>
                        <a:rPr lang="en-US" sz="1600" b="1" dirty="0" smtClean="0">
                          <a:solidFill>
                            <a:schemeClr val="bg1"/>
                          </a:solidFill>
                          <a:latin typeface="Candara" panose="020E0502030303020204" pitchFamily="34" charset="0"/>
                        </a:rPr>
                        <a:t>Currencies</a:t>
                      </a:r>
                      <a:endParaRPr lang="en-US" sz="1600" b="1" dirty="0">
                        <a:solidFill>
                          <a:schemeClr val="bg1"/>
                        </a:solidFill>
                        <a:latin typeface="Candara" panose="020E0502030303020204" pitchFamily="34" charset="0"/>
                      </a:endParaRPr>
                    </a:p>
                  </a:txBody>
                  <a:tcPr>
                    <a:solidFill>
                      <a:schemeClr val="accent1"/>
                    </a:solidFill>
                  </a:tcPr>
                </a:tc>
                <a:tc>
                  <a:txBody>
                    <a:bodyPr/>
                    <a:lstStyle/>
                    <a:p>
                      <a:r>
                        <a:rPr lang="en-US" sz="1400" kern="1200" dirty="0" smtClean="0">
                          <a:solidFill>
                            <a:srgbClr val="C00000"/>
                          </a:solidFill>
                          <a:latin typeface="Candara" panose="020E0502030303020204" pitchFamily="34" charset="0"/>
                          <a:ea typeface="+mn-ea"/>
                          <a:cs typeface="+mn-cs"/>
                        </a:rPr>
                        <a:t>USD - US Dollar </a:t>
                      </a:r>
                      <a:r>
                        <a:rPr lang="en-US" sz="1400" kern="1200" dirty="0" smtClean="0">
                          <a:solidFill>
                            <a:schemeClr val="dk1"/>
                          </a:solidFill>
                          <a:latin typeface="Candara" panose="020E0502030303020204" pitchFamily="34" charset="0"/>
                          <a:ea typeface="+mn-ea"/>
                          <a:cs typeface="+mn-cs"/>
                        </a:rPr>
                        <a:t>; </a:t>
                      </a:r>
                      <a:r>
                        <a:rPr lang="en-US" sz="1400" strike="sngStrike" kern="1200" baseline="0" dirty="0" smtClean="0">
                          <a:solidFill>
                            <a:schemeClr val="dk1"/>
                          </a:solidFill>
                          <a:latin typeface="Candara" panose="020E0502030303020204" pitchFamily="34" charset="0"/>
                          <a:ea typeface="+mn-ea"/>
                          <a:cs typeface="+mn-cs"/>
                        </a:rPr>
                        <a:t>CNY - Chinese Yuan </a:t>
                      </a:r>
                      <a:r>
                        <a:rPr lang="en-US" sz="1400" strike="sngStrike" kern="1200" baseline="0" dirty="0" err="1" smtClean="0">
                          <a:solidFill>
                            <a:schemeClr val="dk1"/>
                          </a:solidFill>
                          <a:latin typeface="Candara" panose="020E0502030303020204" pitchFamily="34" charset="0"/>
                          <a:ea typeface="+mn-ea"/>
                          <a:cs typeface="+mn-cs"/>
                        </a:rPr>
                        <a:t>Renminbi</a:t>
                      </a:r>
                      <a:r>
                        <a:rPr lang="en-US" sz="1400" strike="sngStrike" kern="1200" baseline="0" dirty="0" smtClean="0">
                          <a:solidFill>
                            <a:schemeClr val="dk1"/>
                          </a:solidFill>
                          <a:latin typeface="Candara" panose="020E0502030303020204" pitchFamily="34" charset="0"/>
                          <a:ea typeface="+mn-ea"/>
                          <a:cs typeface="+mn-cs"/>
                        </a:rPr>
                        <a:t> ; INR - Indian rupee; Singapore dollar- Singapore; Philippine peso - Philippines </a:t>
                      </a:r>
                      <a:endParaRPr lang="en-US" sz="1400" strike="sngStrike" kern="1200" baseline="0" dirty="0">
                        <a:solidFill>
                          <a:schemeClr val="dk1"/>
                        </a:solidFill>
                        <a:latin typeface="Candara" panose="020E0502030303020204" pitchFamily="34" charset="0"/>
                        <a:ea typeface="+mn-ea"/>
                        <a:cs typeface="+mn-cs"/>
                      </a:endParaRPr>
                    </a:p>
                  </a:txBody>
                  <a:tcPr/>
                </a:tc>
              </a:tr>
              <a:tr h="341428">
                <a:tc>
                  <a:txBody>
                    <a:bodyPr/>
                    <a:lstStyle/>
                    <a:p>
                      <a:r>
                        <a:rPr lang="en-US" sz="1600" b="1" dirty="0" smtClean="0">
                          <a:solidFill>
                            <a:schemeClr val="bg1"/>
                          </a:solidFill>
                          <a:latin typeface="Candara" panose="020E0502030303020204" pitchFamily="34" charset="0"/>
                        </a:rPr>
                        <a:t>User</a:t>
                      </a:r>
                      <a:r>
                        <a:rPr lang="en-US" sz="1600" b="1" baseline="0" dirty="0" smtClean="0">
                          <a:solidFill>
                            <a:schemeClr val="bg1"/>
                          </a:solidFill>
                          <a:latin typeface="Candara" panose="020E0502030303020204" pitchFamily="34" charset="0"/>
                        </a:rPr>
                        <a:t> base </a:t>
                      </a:r>
                      <a:endParaRPr lang="en-US" sz="1600" b="1" dirty="0">
                        <a:solidFill>
                          <a:schemeClr val="bg1"/>
                        </a:solidFill>
                        <a:latin typeface="Candara" panose="020E0502030303020204" pitchFamily="34" charset="0"/>
                      </a:endParaRPr>
                    </a:p>
                  </a:txBody>
                  <a:tcPr>
                    <a:solidFill>
                      <a:schemeClr val="accent1"/>
                    </a:solidFill>
                  </a:tcPr>
                </a:tc>
                <a:tc>
                  <a:txBody>
                    <a:bodyPr/>
                    <a:lstStyle/>
                    <a:p>
                      <a:r>
                        <a:rPr lang="en-US" sz="1400" dirty="0" smtClean="0">
                          <a:latin typeface="Candara" panose="020E0502030303020204" pitchFamily="34" charset="0"/>
                        </a:rPr>
                        <a:t>OSC ~450; CPQ ~250, SPM ~</a:t>
                      </a:r>
                      <a:r>
                        <a:rPr lang="en-US" sz="1400" dirty="0" smtClean="0">
                          <a:latin typeface="Candara" panose="020E0502030303020204" pitchFamily="34" charset="0"/>
                        </a:rPr>
                        <a:t>50</a:t>
                      </a:r>
                      <a:r>
                        <a:rPr lang="en-US" sz="1400" dirty="0" smtClean="0">
                          <a:solidFill>
                            <a:srgbClr val="C00000"/>
                          </a:solidFill>
                          <a:latin typeface="Candara" panose="020E0502030303020204" pitchFamily="34" charset="0"/>
                        </a:rPr>
                        <a:t>+70</a:t>
                      </a:r>
                      <a:r>
                        <a:rPr lang="en-US" sz="1400" dirty="0" smtClean="0">
                          <a:latin typeface="Candara" panose="020E0502030303020204" pitchFamily="34" charset="0"/>
                        </a:rPr>
                        <a:t> </a:t>
                      </a:r>
                      <a:r>
                        <a:rPr lang="en-US" sz="1400" dirty="0" smtClean="0">
                          <a:latin typeface="Candara" panose="020E0502030303020204" pitchFamily="34" charset="0"/>
                        </a:rPr>
                        <a:t>(Across all geographies.</a:t>
                      </a:r>
                      <a:r>
                        <a:rPr lang="en-US" sz="1400" baseline="0" dirty="0" smtClean="0">
                          <a:latin typeface="Candara" panose="020E0502030303020204" pitchFamily="34" charset="0"/>
                        </a:rPr>
                        <a:t> Includes Employees &amp; Partners)</a:t>
                      </a:r>
                      <a:endParaRPr lang="en-US" sz="1400" dirty="0">
                        <a:latin typeface="Candara" panose="020E0502030303020204" pitchFamily="34" charset="0"/>
                      </a:endParaRPr>
                    </a:p>
                  </a:txBody>
                  <a:tcPr/>
                </a:tc>
              </a:tr>
              <a:tr h="352697">
                <a:tc>
                  <a:txBody>
                    <a:bodyPr/>
                    <a:lstStyle/>
                    <a:p>
                      <a:r>
                        <a:rPr lang="en-US" sz="1600" b="1" dirty="0" smtClean="0">
                          <a:solidFill>
                            <a:schemeClr val="bg1"/>
                          </a:solidFill>
                          <a:latin typeface="Candara" panose="020E0502030303020204" pitchFamily="34" charset="0"/>
                        </a:rPr>
                        <a:t>Language </a:t>
                      </a:r>
                      <a:endParaRPr lang="en-US" sz="1600" b="1" dirty="0">
                        <a:solidFill>
                          <a:schemeClr val="bg1"/>
                        </a:solidFill>
                        <a:latin typeface="Candara" panose="020E0502030303020204" pitchFamily="34" charset="0"/>
                      </a:endParaRPr>
                    </a:p>
                  </a:txBody>
                  <a:tcPr>
                    <a:solidFill>
                      <a:schemeClr val="accent1"/>
                    </a:solidFill>
                  </a:tcPr>
                </a:tc>
                <a:tc>
                  <a:txBody>
                    <a:bodyPr/>
                    <a:lstStyle/>
                    <a:p>
                      <a:r>
                        <a:rPr lang="en-US" sz="1400" dirty="0" smtClean="0">
                          <a:latin typeface="Candara" panose="020E0502030303020204" pitchFamily="34" charset="0"/>
                        </a:rPr>
                        <a:t>English </a:t>
                      </a:r>
                      <a:endParaRPr lang="en-US" sz="140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1865826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400" dirty="0" smtClean="0"/>
              <a:t>CRM Scope Summary- Business Processes</a:t>
            </a:r>
            <a:endParaRPr lang="en-US" sz="2400" b="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26793201"/>
              </p:ext>
            </p:extLst>
          </p:nvPr>
        </p:nvGraphicFramePr>
        <p:xfrm>
          <a:off x="727363" y="1330703"/>
          <a:ext cx="8296995" cy="4226936"/>
        </p:xfrm>
        <a:graphic>
          <a:graphicData uri="http://schemas.openxmlformats.org/drawingml/2006/table">
            <a:tbl>
              <a:tblPr firstRow="1" bandRow="1">
                <a:tableStyleId>{073A0DAA-6AF3-43AB-8588-CEC1D06C72B9}</a:tableStyleId>
              </a:tblPr>
              <a:tblGrid>
                <a:gridCol w="1286954"/>
                <a:gridCol w="2768698"/>
                <a:gridCol w="2262124"/>
                <a:gridCol w="1979219"/>
              </a:tblGrid>
              <a:tr h="289280">
                <a:tc>
                  <a:txBody>
                    <a:bodyPr/>
                    <a:lstStyle/>
                    <a:p>
                      <a:r>
                        <a:rPr lang="en-US" sz="1200" dirty="0" smtClean="0"/>
                        <a:t>Process Name</a:t>
                      </a:r>
                      <a:endParaRPr lang="en-US" sz="1200" dirty="0"/>
                    </a:p>
                  </a:txBody>
                  <a:tcPr marL="99060" marR="99060"/>
                </a:tc>
                <a:tc>
                  <a:txBody>
                    <a:bodyPr/>
                    <a:lstStyle/>
                    <a:p>
                      <a:r>
                        <a:rPr lang="en-US" sz="1200" dirty="0" smtClean="0"/>
                        <a:t>CRM </a:t>
                      </a:r>
                      <a:r>
                        <a:rPr lang="en-US" sz="1200" baseline="0" dirty="0" smtClean="0"/>
                        <a:t>Components Involved</a:t>
                      </a:r>
                      <a:endParaRPr lang="en-US" sz="1200" dirty="0"/>
                    </a:p>
                  </a:txBody>
                  <a:tcPr marL="99060" marR="99060"/>
                </a:tc>
                <a:tc>
                  <a:txBody>
                    <a:bodyPr/>
                    <a:lstStyle/>
                    <a:p>
                      <a:r>
                        <a:rPr lang="en-US" sz="1200" dirty="0" smtClean="0"/>
                        <a:t>Key</a:t>
                      </a:r>
                      <a:r>
                        <a:rPr lang="en-US" sz="1200" baseline="0" dirty="0" smtClean="0"/>
                        <a:t> Sub Processes</a:t>
                      </a:r>
                      <a:endParaRPr lang="en-US" sz="1200" dirty="0"/>
                    </a:p>
                  </a:txBody>
                  <a:tcPr marL="99060" marR="99060"/>
                </a:tc>
                <a:tc>
                  <a:txBody>
                    <a:bodyPr/>
                    <a:lstStyle/>
                    <a:p>
                      <a:r>
                        <a:rPr lang="en-US" sz="1200" dirty="0" smtClean="0"/>
                        <a:t>Integration Points</a:t>
                      </a:r>
                      <a:endParaRPr lang="en-US" sz="1200" dirty="0"/>
                    </a:p>
                  </a:txBody>
                  <a:tcPr marL="99060" marR="99060"/>
                </a:tc>
              </a:tr>
              <a:tr h="1191588">
                <a:tc>
                  <a:txBody>
                    <a:bodyPr/>
                    <a:lstStyle/>
                    <a:p>
                      <a:pPr marL="0" marR="0">
                        <a:spcBef>
                          <a:spcPts val="0"/>
                        </a:spcBef>
                        <a:spcAft>
                          <a:spcPts val="0"/>
                        </a:spcAft>
                      </a:pPr>
                      <a:r>
                        <a:rPr lang="en-US" sz="1200" kern="1200" dirty="0" smtClean="0">
                          <a:latin typeface="Candara" pitchFamily="34" charset="0"/>
                        </a:rPr>
                        <a:t>Account Management</a:t>
                      </a: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effectLst/>
                          <a:latin typeface="Candara" pitchFamily="34" charset="0"/>
                        </a:rPr>
                        <a:t>Contact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Account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effectLst/>
                          <a:latin typeface="Candara" pitchFamily="34" charset="0"/>
                        </a:rPr>
                        <a:t>Territory </a:t>
                      </a:r>
                      <a:r>
                        <a:rPr lang="en-AU" sz="1200" kern="1200" baseline="0" dirty="0" smtClean="0">
                          <a:effectLst/>
                          <a:latin typeface="Candara" pitchFamily="34" charset="0"/>
                        </a:rPr>
                        <a:t>Management</a:t>
                      </a:r>
                      <a:endParaRPr lang="en-AU" sz="1200" kern="1200" baseline="0" dirty="0" smtClean="0">
                        <a:solidFill>
                          <a:srgbClr val="FF0000"/>
                        </a:solidFill>
                        <a:effectLst/>
                        <a:latin typeface="Candara" pitchFamily="34" charset="0"/>
                      </a:endParaRP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dirty="0" smtClean="0">
                          <a:solidFill>
                            <a:schemeClr val="dk1"/>
                          </a:solidFill>
                          <a:effectLst/>
                          <a:latin typeface="Candara" pitchFamily="34" charset="0"/>
                          <a:ea typeface="+mn-ea"/>
                          <a:cs typeface="+mn-cs"/>
                        </a:rPr>
                        <a:t>Manual Export &amp; NDA Control Check</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dirty="0" smtClean="0">
                          <a:solidFill>
                            <a:schemeClr val="dk1"/>
                          </a:solidFill>
                          <a:effectLst/>
                          <a:latin typeface="Candara" pitchFamily="34" charset="0"/>
                          <a:ea typeface="+mn-ea"/>
                          <a:cs typeface="+mn-cs"/>
                        </a:rPr>
                        <a:t>Duplicate Account Merge </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dirty="0" smtClean="0">
                          <a:solidFill>
                            <a:schemeClr val="dk1"/>
                          </a:solidFill>
                          <a:effectLst/>
                          <a:latin typeface="Candara" pitchFamily="34" charset="0"/>
                          <a:ea typeface="+mn-ea"/>
                          <a:cs typeface="+mn-cs"/>
                        </a:rPr>
                        <a:t>Parent Account </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strike="sngStrike" kern="1200" baseline="0" dirty="0" smtClean="0">
                          <a:solidFill>
                            <a:schemeClr val="dk1"/>
                          </a:solidFill>
                          <a:effectLst/>
                          <a:latin typeface="Candara" pitchFamily="34" charset="0"/>
                          <a:ea typeface="+mn-ea"/>
                          <a:cs typeface="+mn-cs"/>
                        </a:rPr>
                        <a:t>Legal Validation Process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dirty="0" smtClean="0">
                          <a:solidFill>
                            <a:schemeClr val="dk1"/>
                          </a:solidFill>
                          <a:effectLst/>
                          <a:latin typeface="Candara" pitchFamily="34" charset="0"/>
                          <a:ea typeface="+mn-ea"/>
                          <a:cs typeface="+mn-cs"/>
                        </a:rPr>
                        <a:t>Human Validation</a:t>
                      </a: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effectLst/>
                          <a:latin typeface="Candara" pitchFamily="34" charset="0"/>
                        </a:rPr>
                        <a:t>GTM/Matrix</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endParaRPr lang="en-US" sz="1200" kern="1200" dirty="0" smtClean="0">
                        <a:effectLst/>
                        <a:latin typeface="Candara" pitchFamily="34" charset="0"/>
                      </a:endParaRP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effectLst/>
                          <a:latin typeface="Candara" pitchFamily="34" charset="0"/>
                        </a:rPr>
                        <a:t>EBS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endParaRPr lang="en-US" sz="1200" kern="1200" dirty="0" smtClean="0">
                        <a:effectLst/>
                        <a:latin typeface="Candara" pitchFamily="34" charset="0"/>
                      </a:endParaRP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endParaRPr lang="en-US" sz="1200" kern="1200" dirty="0" smtClean="0">
                        <a:effectLst/>
                        <a:latin typeface="Candara" pitchFamily="34" charset="0"/>
                      </a:endParaRPr>
                    </a:p>
                  </a:txBody>
                  <a:tcPr marL="99060" marR="99060"/>
                </a:tc>
              </a:tr>
              <a:tr h="1191588">
                <a:tc>
                  <a:txBody>
                    <a:bodyPr/>
                    <a:lstStyle/>
                    <a:p>
                      <a:r>
                        <a:rPr lang="en-US" sz="1200" kern="1200" dirty="0" smtClean="0">
                          <a:solidFill>
                            <a:schemeClr val="dk1"/>
                          </a:solidFill>
                          <a:latin typeface="Candara" pitchFamily="34" charset="0"/>
                          <a:ea typeface="+mn-ea"/>
                          <a:cs typeface="+mn-cs"/>
                        </a:rPr>
                        <a:t>Lead Management</a:t>
                      </a: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effectLst/>
                          <a:latin typeface="Candara" pitchFamily="34" charset="0"/>
                        </a:rPr>
                        <a:t>Contact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Account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Marketing Campaign</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Lead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Territory Management</a:t>
                      </a:r>
                    </a:p>
                    <a:p>
                      <a:pPr marL="171450" indent="-171450">
                        <a:buFont typeface="Arial" pitchFamily="34" charset="0"/>
                        <a:buChar char="•"/>
                      </a:pPr>
                      <a:endParaRPr lang="en-US" sz="1200" dirty="0">
                        <a:latin typeface="Candara" pitchFamily="34" charset="0"/>
                      </a:endParaRPr>
                    </a:p>
                  </a:txBody>
                  <a:tcPr marL="99060" marR="99060"/>
                </a:tc>
                <a:tc>
                  <a:txBody>
                    <a:bodyPr/>
                    <a:lstStyle/>
                    <a:p>
                      <a:pPr marL="171450" indent="-171450">
                        <a:buFont typeface="Arial" pitchFamily="34" charset="0"/>
                        <a:buChar char="•"/>
                      </a:pPr>
                      <a:r>
                        <a:rPr lang="en-US" sz="1200" kern="1200" baseline="0" dirty="0" smtClean="0">
                          <a:solidFill>
                            <a:schemeClr val="dk1"/>
                          </a:solidFill>
                          <a:effectLst/>
                          <a:latin typeface="Candara" pitchFamily="34" charset="0"/>
                          <a:ea typeface="+mn-ea"/>
                          <a:cs typeface="+mn-cs"/>
                        </a:rPr>
                        <a:t>Lead Nurturing Process</a:t>
                      </a:r>
                    </a:p>
                    <a:p>
                      <a:pPr marL="171450" indent="-171450">
                        <a:buFont typeface="Arial" pitchFamily="34" charset="0"/>
                        <a:buChar char="•"/>
                      </a:pPr>
                      <a:r>
                        <a:rPr lang="en-US" sz="1200" kern="1200" baseline="0" dirty="0" smtClean="0">
                          <a:solidFill>
                            <a:schemeClr val="dk1"/>
                          </a:solidFill>
                          <a:effectLst/>
                          <a:latin typeface="Candara" pitchFamily="34" charset="0"/>
                          <a:ea typeface="+mn-ea"/>
                          <a:cs typeface="+mn-cs"/>
                        </a:rPr>
                        <a:t>Assessment Process</a:t>
                      </a:r>
                    </a:p>
                    <a:p>
                      <a:pPr marL="171450" indent="-171450">
                        <a:buFont typeface="Arial" pitchFamily="34" charset="0"/>
                        <a:buChar char="•"/>
                      </a:pPr>
                      <a:r>
                        <a:rPr lang="en-US" sz="1200" kern="1200" baseline="0" dirty="0" smtClean="0">
                          <a:solidFill>
                            <a:schemeClr val="dk1"/>
                          </a:solidFill>
                          <a:effectLst/>
                          <a:latin typeface="Candara" pitchFamily="34" charset="0"/>
                          <a:ea typeface="+mn-ea"/>
                          <a:cs typeface="+mn-cs"/>
                        </a:rPr>
                        <a:t>Account Management Process</a:t>
                      </a:r>
                    </a:p>
                    <a:p>
                      <a:pPr marL="0" indent="0">
                        <a:buFont typeface="Arial" pitchFamily="34" charset="0"/>
                        <a:buNone/>
                      </a:pPr>
                      <a:endParaRPr lang="en-US" sz="1200" kern="1200" baseline="0" dirty="0">
                        <a:solidFill>
                          <a:schemeClr val="dk1"/>
                        </a:solidFill>
                        <a:effectLst/>
                        <a:latin typeface="Candara" pitchFamily="34" charset="0"/>
                        <a:ea typeface="+mn-ea"/>
                        <a:cs typeface="+mn-cs"/>
                      </a:endParaRPr>
                    </a:p>
                  </a:txBody>
                  <a:tcPr marL="99060" marR="99060"/>
                </a:tc>
                <a:tc>
                  <a:txBody>
                    <a:bodyPr/>
                    <a:lstStyle/>
                    <a:p>
                      <a:pPr marL="171450" indent="-171450">
                        <a:buFont typeface="Arial" pitchFamily="34" charset="0"/>
                        <a:buChar char="•"/>
                      </a:pPr>
                      <a:r>
                        <a:rPr lang="en-US" sz="1200" dirty="0" err="1" smtClean="0">
                          <a:latin typeface="Candara" pitchFamily="34" charset="0"/>
                        </a:rPr>
                        <a:t>Marketo</a:t>
                      </a:r>
                      <a:endParaRPr lang="en-US" sz="1200" dirty="0">
                        <a:latin typeface="Candara" pitchFamily="34" charset="0"/>
                      </a:endParaRPr>
                    </a:p>
                  </a:txBody>
                  <a:tcPr marL="99060" marR="99060"/>
                </a:tc>
              </a:tr>
              <a:tr h="1191588">
                <a:tc>
                  <a:txBody>
                    <a:bodyPr/>
                    <a:lstStyle/>
                    <a:p>
                      <a:pPr marL="0" marR="0">
                        <a:spcBef>
                          <a:spcPts val="0"/>
                        </a:spcBef>
                        <a:spcAft>
                          <a:spcPts val="0"/>
                        </a:spcAft>
                      </a:pPr>
                      <a:r>
                        <a:rPr lang="en-US" sz="1200" dirty="0" smtClean="0">
                          <a:effectLst/>
                          <a:latin typeface="Candara" pitchFamily="34" charset="0"/>
                        </a:rPr>
                        <a:t>Opportunity Request</a:t>
                      </a:r>
                      <a:endParaRPr lang="en-US" sz="1200" kern="1200" dirty="0" smtClean="0">
                        <a:latin typeface="Candara" pitchFamily="34" charset="0"/>
                      </a:endParaRPr>
                    </a:p>
                    <a:p>
                      <a:endParaRPr lang="en-US" sz="1200" kern="1200" dirty="0" smtClean="0">
                        <a:solidFill>
                          <a:schemeClr val="dk1"/>
                        </a:solidFill>
                        <a:latin typeface="Candara" pitchFamily="34" charset="0"/>
                        <a:ea typeface="+mn-ea"/>
                        <a:cs typeface="+mn-cs"/>
                      </a:endParaRP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effectLst/>
                          <a:latin typeface="Candara" pitchFamily="34" charset="0"/>
                        </a:rPr>
                        <a:t>Contact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Account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Opportunity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Deal Registration</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Products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Territory Management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AU" sz="1200" kern="1200" baseline="0" dirty="0" smtClean="0">
                        <a:effectLst/>
                        <a:latin typeface="Candara" pitchFamily="34" charset="0"/>
                      </a:endParaRPr>
                    </a:p>
                    <a:p>
                      <a:pPr marL="171450" indent="-171450">
                        <a:buFont typeface="Arial" pitchFamily="34" charset="0"/>
                        <a:buChar char="•"/>
                      </a:pPr>
                      <a:endParaRPr lang="en-US" sz="1200" dirty="0">
                        <a:latin typeface="Candara" pitchFamily="34" charset="0"/>
                      </a:endParaRPr>
                    </a:p>
                  </a:txBody>
                  <a:tcPr marL="99060" marR="99060"/>
                </a:tc>
                <a:tc>
                  <a:txBody>
                    <a:bodyPr/>
                    <a:lstStyle/>
                    <a:p>
                      <a:pPr marL="171450" indent="-171450">
                        <a:buFont typeface="Arial" pitchFamily="34" charset="0"/>
                        <a:buChar char="•"/>
                      </a:pPr>
                      <a:r>
                        <a:rPr lang="en-US" sz="1200" kern="1200" baseline="0" dirty="0" smtClean="0">
                          <a:solidFill>
                            <a:schemeClr val="dk1"/>
                          </a:solidFill>
                          <a:effectLst/>
                          <a:latin typeface="Candara" pitchFamily="34" charset="0"/>
                          <a:ea typeface="+mn-ea"/>
                          <a:cs typeface="+mn-cs"/>
                        </a:rPr>
                        <a:t>Account Management Process</a:t>
                      </a:r>
                      <a:endParaRPr lang="en-US" sz="1200" kern="1200" baseline="0" dirty="0">
                        <a:solidFill>
                          <a:schemeClr val="dk1"/>
                        </a:solidFill>
                        <a:effectLst/>
                        <a:latin typeface="Candara" pitchFamily="34" charset="0"/>
                        <a:ea typeface="+mn-ea"/>
                        <a:cs typeface="+mn-cs"/>
                      </a:endParaRP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effectLst/>
                          <a:latin typeface="Candara" pitchFamily="34" charset="0"/>
                        </a:rPr>
                        <a:t>NA</a:t>
                      </a:r>
                    </a:p>
                    <a:p>
                      <a:pPr>
                        <a:buFont typeface="Arial" pitchFamily="34" charset="0"/>
                        <a:buNone/>
                      </a:pPr>
                      <a:endParaRPr lang="en-US" sz="1200" dirty="0">
                        <a:latin typeface="Candara" pitchFamily="34" charset="0"/>
                      </a:endParaRPr>
                    </a:p>
                  </a:txBody>
                  <a:tcPr marL="99060" marR="99060"/>
                </a:tc>
              </a:tr>
            </a:tbl>
          </a:graphicData>
        </a:graphic>
      </p:graphicFrame>
    </p:spTree>
    <p:extLst>
      <p:ext uri="{BB962C8B-B14F-4D97-AF65-F5344CB8AC3E}">
        <p14:creationId xmlns:p14="http://schemas.microsoft.com/office/powerpoint/2010/main" val="723255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400" dirty="0" smtClean="0"/>
              <a:t>CRM Scope Summary- Business Processes</a:t>
            </a:r>
            <a:endParaRPr lang="en-US" sz="2400" b="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6868934"/>
              </p:ext>
            </p:extLst>
          </p:nvPr>
        </p:nvGraphicFramePr>
        <p:xfrm>
          <a:off x="727363" y="1322157"/>
          <a:ext cx="8296995" cy="4586960"/>
        </p:xfrm>
        <a:graphic>
          <a:graphicData uri="http://schemas.openxmlformats.org/drawingml/2006/table">
            <a:tbl>
              <a:tblPr firstRow="1" bandRow="1">
                <a:tableStyleId>{073A0DAA-6AF3-43AB-8588-CEC1D06C72B9}</a:tableStyleId>
              </a:tblPr>
              <a:tblGrid>
                <a:gridCol w="1503371"/>
                <a:gridCol w="2793442"/>
                <a:gridCol w="2020963"/>
                <a:gridCol w="1979219"/>
              </a:tblGrid>
              <a:tr h="289280">
                <a:tc>
                  <a:txBody>
                    <a:bodyPr/>
                    <a:lstStyle/>
                    <a:p>
                      <a:r>
                        <a:rPr lang="en-US" sz="1200" dirty="0" smtClean="0"/>
                        <a:t>Process Name</a:t>
                      </a:r>
                      <a:endParaRPr lang="en-US" sz="1200" dirty="0"/>
                    </a:p>
                  </a:txBody>
                  <a:tcPr marL="99060" marR="99060"/>
                </a:tc>
                <a:tc>
                  <a:txBody>
                    <a:bodyPr/>
                    <a:lstStyle/>
                    <a:p>
                      <a:r>
                        <a:rPr lang="en-US" sz="1200" dirty="0" smtClean="0"/>
                        <a:t>CRM </a:t>
                      </a:r>
                      <a:r>
                        <a:rPr lang="en-US" sz="1200" baseline="0" dirty="0" smtClean="0"/>
                        <a:t>Components Involved</a:t>
                      </a:r>
                      <a:endParaRPr lang="en-US" sz="1200" dirty="0"/>
                    </a:p>
                  </a:txBody>
                  <a:tcPr marL="99060" marR="99060"/>
                </a:tc>
                <a:tc>
                  <a:txBody>
                    <a:bodyPr/>
                    <a:lstStyle/>
                    <a:p>
                      <a:r>
                        <a:rPr lang="en-US" sz="1200" dirty="0" smtClean="0"/>
                        <a:t>Key Sub Process</a:t>
                      </a:r>
                      <a:endParaRPr lang="en-US" sz="1200" dirty="0"/>
                    </a:p>
                  </a:txBody>
                  <a:tcPr marL="99060" marR="99060"/>
                </a:tc>
                <a:tc>
                  <a:txBody>
                    <a:bodyPr/>
                    <a:lstStyle/>
                    <a:p>
                      <a:r>
                        <a:rPr lang="en-US" sz="1200" dirty="0" smtClean="0"/>
                        <a:t>Integration Points</a:t>
                      </a:r>
                      <a:endParaRPr lang="en-US" sz="1200" dirty="0"/>
                    </a:p>
                  </a:txBody>
                  <a:tcPr marL="99060" marR="99060"/>
                </a:tc>
              </a:tr>
              <a:tr h="980337">
                <a:tc>
                  <a:txBody>
                    <a:bodyPr/>
                    <a:lstStyle/>
                    <a:p>
                      <a:pPr marL="0" marR="0">
                        <a:spcBef>
                          <a:spcPts val="0"/>
                        </a:spcBef>
                        <a:spcAft>
                          <a:spcPts val="0"/>
                        </a:spcAft>
                      </a:pPr>
                      <a:r>
                        <a:rPr lang="en-US" sz="1200" dirty="0" smtClean="0">
                          <a:effectLst/>
                          <a:latin typeface="Candara" pitchFamily="34" charset="0"/>
                        </a:rPr>
                        <a:t>Opportunity Management</a:t>
                      </a:r>
                      <a:endParaRPr lang="en-US" sz="1200" kern="1200" dirty="0" smtClean="0">
                        <a:latin typeface="Candara" pitchFamily="34" charset="0"/>
                      </a:endParaRP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effectLst/>
                          <a:latin typeface="Candara" pitchFamily="34" charset="0"/>
                        </a:rPr>
                        <a:t>Contact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Account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Opportunity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Lead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Products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Territory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strike="sngStrike" kern="1200" baseline="0" dirty="0" smtClean="0">
                          <a:effectLst/>
                          <a:latin typeface="Candara" pitchFamily="34" charset="0"/>
                        </a:rPr>
                        <a:t>Forecast Management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effectLst/>
                          <a:latin typeface="Candara" pitchFamily="34" charset="0"/>
                        </a:rPr>
                        <a:t>Quota </a:t>
                      </a:r>
                      <a:r>
                        <a:rPr lang="en-US" sz="1200" kern="1200" baseline="0" dirty="0" smtClean="0">
                          <a:effectLst/>
                          <a:latin typeface="Candara" pitchFamily="34" charset="0"/>
                        </a:rPr>
                        <a:t>Management (SPM)</a:t>
                      </a:r>
                      <a:endParaRPr lang="en-US" sz="1200" kern="1200" baseline="0" dirty="0" smtClean="0">
                        <a:effectLst/>
                        <a:latin typeface="Candara" pitchFamily="34" charset="0"/>
                      </a:endParaRP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effectLst/>
                          <a:latin typeface="Candara" pitchFamily="34" charset="0"/>
                        </a:rPr>
                        <a:t>NDA Process (Manual)</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strike="sngStrike" kern="1200" baseline="0" dirty="0" smtClean="0">
                          <a:effectLst/>
                          <a:latin typeface="Candara" pitchFamily="34" charset="0"/>
                        </a:rPr>
                        <a:t>Lattice Sample Program</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solidFill>
                            <a:schemeClr val="tx1"/>
                          </a:solidFill>
                          <a:effectLst/>
                          <a:latin typeface="Candara" pitchFamily="34" charset="0"/>
                        </a:rPr>
                        <a:t>Win/Loss Evaluation (Criteria???)</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solidFill>
                            <a:srgbClr val="C00000"/>
                          </a:solidFill>
                          <a:effectLst/>
                          <a:latin typeface="Candara" pitchFamily="34" charset="0"/>
                        </a:rPr>
                        <a:t>Opportunity Duplicate (!!!)</a:t>
                      </a:r>
                      <a:endParaRPr lang="en-AU" sz="1200" kern="1200" baseline="0" dirty="0" smtClean="0">
                        <a:solidFill>
                          <a:srgbClr val="C00000"/>
                        </a:solidFill>
                        <a:effectLst/>
                        <a:latin typeface="Candara" pitchFamily="34" charset="0"/>
                      </a:endParaRP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effectLst/>
                          <a:latin typeface="Candara" pitchFamily="34" charset="0"/>
                        </a:rPr>
                        <a:t>GTM/Matrix</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effectLst/>
                          <a:latin typeface="Candara" pitchFamily="34" charset="0"/>
                        </a:rPr>
                        <a:t>EBS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strike="sngStrike" kern="1200" baseline="0" dirty="0" err="1" smtClean="0">
                          <a:effectLst/>
                          <a:latin typeface="Candara" pitchFamily="34" charset="0"/>
                        </a:rPr>
                        <a:t>Azerity</a:t>
                      </a:r>
                      <a:r>
                        <a:rPr lang="en-US" sz="1200" strike="sngStrike" kern="1200" baseline="0" dirty="0" smtClean="0">
                          <a:solidFill>
                            <a:srgbClr val="FF0000"/>
                          </a:solidFill>
                          <a:effectLst/>
                          <a:latin typeface="Candara" pitchFamily="34" charset="0"/>
                        </a:rPr>
                        <a:t>??</a:t>
                      </a:r>
                    </a:p>
                  </a:txBody>
                  <a:tcPr marL="99060" marR="99060"/>
                </a:tc>
              </a:tr>
              <a:tr h="980337">
                <a:tc>
                  <a:txBody>
                    <a:bodyPr/>
                    <a:lstStyle/>
                    <a:p>
                      <a:pPr marL="0" marR="0" lvl="0" indent="0" algn="l" defTabSz="914239" rtl="0" eaLnBrk="1" fontAlgn="auto" latinLnBrk="0" hangingPunct="1">
                        <a:lnSpc>
                          <a:spcPct val="100000"/>
                        </a:lnSpc>
                        <a:spcBef>
                          <a:spcPts val="0"/>
                        </a:spcBef>
                        <a:spcAft>
                          <a:spcPts val="0"/>
                        </a:spcAft>
                        <a:buClrTx/>
                        <a:buSzTx/>
                        <a:buFont typeface="Arial" pitchFamily="34" charset="0"/>
                        <a:buNone/>
                        <a:tabLst>
                          <a:tab pos="457200" algn="l"/>
                        </a:tabLst>
                        <a:defRPr/>
                      </a:pPr>
                      <a:r>
                        <a:rPr lang="en-US" sz="1200" kern="1200" baseline="0" dirty="0" smtClean="0">
                          <a:solidFill>
                            <a:schemeClr val="dk1"/>
                          </a:solidFill>
                          <a:effectLst/>
                          <a:latin typeface="Candara" pitchFamily="34" charset="0"/>
                          <a:ea typeface="+mn-ea"/>
                          <a:cs typeface="+mn-cs"/>
                        </a:rPr>
                        <a:t>Incentive Compensation</a:t>
                      </a:r>
                      <a:endParaRPr lang="en-US" sz="1200" kern="1200" dirty="0" smtClean="0">
                        <a:solidFill>
                          <a:schemeClr val="dk1"/>
                        </a:solidFill>
                        <a:effectLst/>
                        <a:latin typeface="Candara" pitchFamily="34" charset="0"/>
                        <a:ea typeface="+mn-ea"/>
                        <a:cs typeface="+mn-cs"/>
                      </a:endParaRP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Account Management</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Opportunity Management</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Territory Management</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Quota Management</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Sales Performance</a:t>
                      </a:r>
                      <a:r>
                        <a:rPr lang="en-US" sz="1200" kern="1200" baseline="0" dirty="0" smtClean="0">
                          <a:solidFill>
                            <a:schemeClr val="dk1"/>
                          </a:solidFill>
                          <a:effectLst/>
                          <a:latin typeface="Candara" pitchFamily="34" charset="0"/>
                          <a:ea typeface="+mn-ea"/>
                          <a:cs typeface="+mn-cs"/>
                        </a:rPr>
                        <a:t> Management</a:t>
                      </a:r>
                      <a:endParaRPr lang="en-US" sz="1200" kern="1200" dirty="0" smtClean="0">
                        <a:solidFill>
                          <a:schemeClr val="dk1"/>
                        </a:solidFill>
                        <a:effectLst/>
                        <a:latin typeface="Candara" pitchFamily="34" charset="0"/>
                        <a:ea typeface="+mn-ea"/>
                        <a:cs typeface="+mn-cs"/>
                      </a:endParaRP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endParaRPr lang="en-AU" sz="1200" kern="1200" dirty="0" smtClean="0">
                        <a:solidFill>
                          <a:schemeClr val="dk1"/>
                        </a:solidFill>
                        <a:effectLst/>
                        <a:latin typeface="Candara" pitchFamily="34" charset="0"/>
                        <a:ea typeface="+mn-ea"/>
                        <a:cs typeface="+mn-cs"/>
                      </a:endParaRP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AU" sz="1200" kern="1200" dirty="0" smtClean="0">
                          <a:solidFill>
                            <a:schemeClr val="dk1"/>
                          </a:solidFill>
                          <a:effectLst/>
                          <a:latin typeface="Candara" pitchFamily="34" charset="0"/>
                          <a:ea typeface="+mn-ea"/>
                          <a:cs typeface="+mn-cs"/>
                        </a:rPr>
                        <a:t>Sales Incentive Plan &amp; Payout</a:t>
                      </a:r>
                      <a:r>
                        <a:rPr lang="en-AU" sz="1200" kern="1200" baseline="0" dirty="0" smtClean="0">
                          <a:solidFill>
                            <a:schemeClr val="dk1"/>
                          </a:solidFill>
                          <a:effectLst/>
                          <a:latin typeface="Candara" pitchFamily="34" charset="0"/>
                          <a:ea typeface="+mn-ea"/>
                          <a:cs typeface="+mn-cs"/>
                        </a:rPr>
                        <a:t> Process for Employees and Sales Firms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AU" sz="1200" kern="1200" dirty="0" smtClean="0">
                          <a:solidFill>
                            <a:schemeClr val="dk1"/>
                          </a:solidFill>
                          <a:effectLst/>
                          <a:latin typeface="Candara" pitchFamily="34" charset="0"/>
                          <a:ea typeface="+mn-ea"/>
                          <a:cs typeface="+mn-cs"/>
                        </a:rPr>
                        <a:t>Split Process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AU" sz="1200" kern="1200" dirty="0" smtClean="0">
                          <a:solidFill>
                            <a:schemeClr val="dk1"/>
                          </a:solidFill>
                          <a:effectLst/>
                          <a:latin typeface="Candara" pitchFamily="34" charset="0"/>
                          <a:ea typeface="+mn-ea"/>
                          <a:cs typeface="+mn-cs"/>
                        </a:rPr>
                        <a:t>Revenue Based Commission </a:t>
                      </a:r>
                      <a:r>
                        <a:rPr lang="en-AU" sz="1200" kern="1200" dirty="0" smtClean="0">
                          <a:solidFill>
                            <a:schemeClr val="dk1"/>
                          </a:solidFill>
                          <a:effectLst/>
                          <a:latin typeface="Candara" pitchFamily="34" charset="0"/>
                          <a:ea typeface="+mn-ea"/>
                          <a:cs typeface="+mn-cs"/>
                        </a:rPr>
                        <a:t>Process for</a:t>
                      </a:r>
                      <a:r>
                        <a:rPr lang="en-AU" sz="1200" kern="1200" baseline="0" dirty="0" smtClean="0">
                          <a:solidFill>
                            <a:schemeClr val="dk1"/>
                          </a:solidFill>
                          <a:effectLst/>
                          <a:latin typeface="Candara" pitchFamily="34" charset="0"/>
                          <a:ea typeface="+mn-ea"/>
                          <a:cs typeface="+mn-cs"/>
                        </a:rPr>
                        <a:t> Sales Rep</a:t>
                      </a:r>
                      <a:endParaRPr lang="en-AU" sz="1200" kern="1200" dirty="0" smtClean="0">
                        <a:solidFill>
                          <a:schemeClr val="dk1"/>
                        </a:solidFill>
                        <a:effectLst/>
                        <a:latin typeface="Candara" pitchFamily="34" charset="0"/>
                        <a:ea typeface="+mn-ea"/>
                        <a:cs typeface="+mn-cs"/>
                      </a:endParaRP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strike="sngStrike" kern="1200" baseline="0" dirty="0" smtClean="0">
                          <a:solidFill>
                            <a:srgbClr val="FF0000"/>
                          </a:solidFill>
                          <a:effectLst/>
                          <a:latin typeface="Candara" pitchFamily="34" charset="0"/>
                          <a:ea typeface="+mn-ea"/>
                          <a:cs typeface="+mn-cs"/>
                        </a:rPr>
                        <a:t>EBS??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err="1" smtClean="0">
                          <a:solidFill>
                            <a:schemeClr val="dk1"/>
                          </a:solidFill>
                          <a:effectLst/>
                          <a:latin typeface="Candara" pitchFamily="34" charset="0"/>
                          <a:ea typeface="+mn-ea"/>
                          <a:cs typeface="+mn-cs"/>
                        </a:rPr>
                        <a:t>Ultipro</a:t>
                      </a:r>
                      <a:r>
                        <a:rPr lang="en-US" sz="1200" kern="1200" dirty="0" smtClean="0">
                          <a:solidFill>
                            <a:schemeClr val="dk1"/>
                          </a:solidFill>
                          <a:effectLst/>
                          <a:latin typeface="Candara" pitchFamily="34" charset="0"/>
                          <a:ea typeface="+mn-ea"/>
                          <a:cs typeface="+mn-cs"/>
                        </a:rPr>
                        <a:t> (Employee – Manual Process)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EBS (Sales Firm AP - Manual)</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solidFill>
                            <a:schemeClr val="dk1"/>
                          </a:solidFill>
                          <a:effectLst/>
                          <a:latin typeface="Candara" pitchFamily="34" charset="0"/>
                          <a:ea typeface="+mn-ea"/>
                          <a:cs typeface="+mn-cs"/>
                        </a:rPr>
                        <a:t>DW (Manual</a:t>
                      </a:r>
                      <a:r>
                        <a:rPr lang="en-US" sz="1200" kern="1200" baseline="0" dirty="0" smtClean="0">
                          <a:solidFill>
                            <a:schemeClr val="dk1"/>
                          </a:solidFill>
                          <a:effectLst/>
                          <a:latin typeface="Candara" pitchFamily="34" charset="0"/>
                          <a:ea typeface="+mn-ea"/>
                          <a:cs typeface="+mn-cs"/>
                        </a:rPr>
                        <a:t> Process)</a:t>
                      </a:r>
                      <a:endParaRPr lang="en-US" sz="1200" kern="1200" dirty="0" smtClean="0">
                        <a:solidFill>
                          <a:schemeClr val="dk1"/>
                        </a:solidFill>
                        <a:effectLst/>
                        <a:latin typeface="Candara" pitchFamily="34" charset="0"/>
                        <a:ea typeface="+mn-ea"/>
                        <a:cs typeface="+mn-cs"/>
                      </a:endParaRPr>
                    </a:p>
                  </a:txBody>
                  <a:tcPr marL="99060" marR="99060"/>
                </a:tc>
              </a:tr>
              <a:tr h="980337">
                <a:tc>
                  <a:txBody>
                    <a:bodyPr/>
                    <a:lstStyle/>
                    <a:p>
                      <a:pPr marL="0" marR="0">
                        <a:spcBef>
                          <a:spcPts val="0"/>
                        </a:spcBef>
                        <a:spcAft>
                          <a:spcPts val="0"/>
                        </a:spcAft>
                      </a:pPr>
                      <a:r>
                        <a:rPr lang="en-US" sz="1200" kern="1200" dirty="0" smtClean="0">
                          <a:latin typeface="Candara" pitchFamily="34" charset="0"/>
                        </a:rPr>
                        <a:t>Quote Management</a:t>
                      </a:r>
                    </a:p>
                  </a:txBody>
                  <a:tcPr marL="99060" marR="99060"/>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effectLst/>
                          <a:latin typeface="Candara" pitchFamily="34" charset="0"/>
                        </a:rPr>
                        <a:t>Opportunity Management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effectLst/>
                          <a:latin typeface="Candara" pitchFamily="34" charset="0"/>
                        </a:rPr>
                        <a:t>Products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effectLst/>
                          <a:latin typeface="Candara" pitchFamily="34" charset="0"/>
                        </a:rPr>
                        <a:t>Quoting</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effectLst/>
                          <a:latin typeface="Candara" pitchFamily="34" charset="0"/>
                        </a:rPr>
                        <a:t>Price Agreement</a:t>
                      </a:r>
                    </a:p>
                  </a:txBody>
                  <a:tcPr marL="99060" marR="9906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solidFill>
                            <a:schemeClr val="dk1"/>
                          </a:solidFill>
                          <a:effectLst/>
                          <a:latin typeface="Candara" pitchFamily="34" charset="0"/>
                          <a:ea typeface="+mn-ea"/>
                          <a:cs typeface="+mn-cs"/>
                        </a:rPr>
                        <a:t> Quote Approval &amp; Escalation Process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solidFill>
                            <a:schemeClr val="dk1"/>
                          </a:solidFill>
                          <a:effectLst/>
                          <a:latin typeface="Candara" pitchFamily="34" charset="0"/>
                          <a:ea typeface="+mn-ea"/>
                          <a:cs typeface="+mn-cs"/>
                        </a:rPr>
                        <a:t>DPA Creation &amp; Signing Process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baseline="0" dirty="0" smtClean="0">
                          <a:solidFill>
                            <a:schemeClr val="dk1"/>
                          </a:solidFill>
                          <a:effectLst/>
                          <a:latin typeface="Candara" pitchFamily="34" charset="0"/>
                          <a:ea typeface="+mn-ea"/>
                          <a:cs typeface="+mn-cs"/>
                        </a:rPr>
                        <a:t>Account Management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AU" sz="1200" kern="1200" baseline="0" dirty="0" smtClean="0">
                        <a:solidFill>
                          <a:schemeClr val="dk1"/>
                        </a:solidFill>
                        <a:effectLst/>
                        <a:latin typeface="Candara" pitchFamily="34" charset="0"/>
                        <a:ea typeface="+mn-ea"/>
                        <a:cs typeface="+mn-cs"/>
                      </a:endParaRPr>
                    </a:p>
                  </a:txBody>
                  <a:tcPr marL="99060" marR="99060"/>
                </a:tc>
                <a:tc>
                  <a:txBody>
                    <a:bodyPr/>
                    <a:lstStyle/>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smtClean="0">
                          <a:effectLst/>
                          <a:latin typeface="Candara" pitchFamily="34" charset="0"/>
                        </a:rPr>
                        <a:t>EBS</a:t>
                      </a:r>
                    </a:p>
                    <a:p>
                      <a:pPr marL="111125" marR="0" lvl="0" indent="-111125" algn="l" defTabSz="914239" rtl="0" eaLnBrk="1" fontAlgn="auto" latinLnBrk="0" hangingPunct="1">
                        <a:lnSpc>
                          <a:spcPct val="100000"/>
                        </a:lnSpc>
                        <a:spcBef>
                          <a:spcPts val="0"/>
                        </a:spcBef>
                        <a:spcAft>
                          <a:spcPts val="0"/>
                        </a:spcAft>
                        <a:buClrTx/>
                        <a:buSzTx/>
                        <a:buFont typeface="Arial" pitchFamily="34" charset="0"/>
                        <a:buChar char="•"/>
                        <a:tabLst>
                          <a:tab pos="457200" algn="l"/>
                        </a:tabLst>
                        <a:defRPr/>
                      </a:pPr>
                      <a:r>
                        <a:rPr lang="en-US" sz="1200" kern="1200" dirty="0" err="1" smtClean="0">
                          <a:solidFill>
                            <a:srgbClr val="FF0000"/>
                          </a:solidFill>
                          <a:effectLst/>
                          <a:latin typeface="Candara" pitchFamily="34" charset="0"/>
                        </a:rPr>
                        <a:t>Azerity</a:t>
                      </a:r>
                      <a:r>
                        <a:rPr lang="en-US" sz="1200" kern="1200" dirty="0" smtClean="0">
                          <a:solidFill>
                            <a:srgbClr val="FF0000"/>
                          </a:solidFill>
                          <a:effectLst/>
                          <a:latin typeface="Candara" pitchFamily="34" charset="0"/>
                        </a:rPr>
                        <a:t>!!!</a:t>
                      </a:r>
                      <a:endParaRPr lang="en-US" sz="1200" kern="1200" dirty="0" smtClean="0">
                        <a:solidFill>
                          <a:srgbClr val="FF0000"/>
                        </a:solidFill>
                        <a:effectLst/>
                        <a:latin typeface="Candara" pitchFamily="34" charset="0"/>
                      </a:endParaRPr>
                    </a:p>
                  </a:txBody>
                  <a:tcPr marL="99060" marR="99060"/>
                </a:tc>
              </a:tr>
            </a:tbl>
          </a:graphicData>
        </a:graphic>
      </p:graphicFrame>
    </p:spTree>
    <p:extLst>
      <p:ext uri="{BB962C8B-B14F-4D97-AF65-F5344CB8AC3E}">
        <p14:creationId xmlns:p14="http://schemas.microsoft.com/office/powerpoint/2010/main" val="2575708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itchFamily="34" charset="0"/>
              </a:rPr>
              <a:t>Questions/Clarifications </a:t>
            </a:r>
            <a:endParaRPr lang="en-US" dirty="0">
              <a:latin typeface="Candara"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88550155"/>
              </p:ext>
            </p:extLst>
          </p:nvPr>
        </p:nvGraphicFramePr>
        <p:xfrm>
          <a:off x="324742" y="1162594"/>
          <a:ext cx="9408248" cy="4422937"/>
        </p:xfrm>
        <a:graphic>
          <a:graphicData uri="http://schemas.openxmlformats.org/drawingml/2006/table">
            <a:tbl>
              <a:tblPr firstRow="1" bandRow="1">
                <a:tableStyleId>{93296810-A885-4BE3-A3E7-6D5BEEA58F35}</a:tableStyleId>
              </a:tblPr>
              <a:tblGrid>
                <a:gridCol w="1105389"/>
                <a:gridCol w="8302859"/>
              </a:tblGrid>
              <a:tr h="332920">
                <a:tc>
                  <a:txBody>
                    <a:bodyPr/>
                    <a:lstStyle/>
                    <a:p>
                      <a:pPr>
                        <a:lnSpc>
                          <a:spcPct val="100000"/>
                        </a:lnSpc>
                        <a:spcAft>
                          <a:spcPts val="0"/>
                        </a:spcAft>
                      </a:pPr>
                      <a:r>
                        <a:rPr lang="en-US" sz="1800" dirty="0" smtClean="0">
                          <a:latin typeface="Candara" pitchFamily="34" charset="0"/>
                        </a:rPr>
                        <a:t>Area</a:t>
                      </a:r>
                      <a:endParaRPr lang="en-US" sz="1800" dirty="0">
                        <a:latin typeface="Candara" pitchFamily="34" charset="0"/>
                      </a:endParaRPr>
                    </a:p>
                  </a:txBody>
                  <a:tcPr marL="99060" marR="99060" marT="91440" marB="91440" anchor="ctr"/>
                </a:tc>
                <a:tc>
                  <a:txBody>
                    <a:bodyPr/>
                    <a:lstStyle/>
                    <a:p>
                      <a:pPr>
                        <a:lnSpc>
                          <a:spcPct val="100000"/>
                        </a:lnSpc>
                        <a:spcAft>
                          <a:spcPts val="0"/>
                        </a:spcAft>
                      </a:pPr>
                      <a:r>
                        <a:rPr lang="en-US" sz="1800" dirty="0" smtClean="0">
                          <a:latin typeface="Candara" pitchFamily="34" charset="0"/>
                        </a:rPr>
                        <a:t>Questions</a:t>
                      </a:r>
                      <a:endParaRPr lang="en-US" sz="1800" dirty="0">
                        <a:latin typeface="Candara" pitchFamily="34" charset="0"/>
                      </a:endParaRPr>
                    </a:p>
                  </a:txBody>
                  <a:tcPr marL="99060" marR="99060" marT="91440" marB="91440" anchor="ctr"/>
                </a:tc>
              </a:tr>
              <a:tr h="491017">
                <a:tc>
                  <a:txBody>
                    <a:bodyPr/>
                    <a:lstStyle/>
                    <a:p>
                      <a:pPr marL="0" indent="0" algn="l" defTabSz="914239" rtl="0" eaLnBrk="1" latinLnBrk="0" hangingPunct="1">
                        <a:lnSpc>
                          <a:spcPct val="100000"/>
                        </a:lnSpc>
                        <a:spcAft>
                          <a:spcPts val="0"/>
                        </a:spcAft>
                        <a:buClr>
                          <a:schemeClr val="accent2"/>
                        </a:buClr>
                        <a:buFont typeface="Wingdings" pitchFamily="2" charset="2"/>
                        <a:buNone/>
                      </a:pPr>
                      <a:r>
                        <a:rPr lang="en-US" sz="1600" kern="1200" dirty="0" smtClean="0">
                          <a:solidFill>
                            <a:schemeClr val="dk1"/>
                          </a:solidFill>
                          <a:latin typeface="Candara" pitchFamily="34" charset="0"/>
                          <a:ea typeface="+mn-ea"/>
                          <a:cs typeface="+mn-cs"/>
                        </a:rPr>
                        <a:t>General</a:t>
                      </a:r>
                    </a:p>
                  </a:txBody>
                  <a:tcPr marL="99060" marR="99060" marT="91440" marB="91440" anchor="ctr"/>
                </a:tc>
                <a:tc>
                  <a:txBody>
                    <a:bodyPr/>
                    <a:lstStyle/>
                    <a:p>
                      <a:pPr marL="228600" marR="0" lvl="0"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Number of people supporting CRM </a:t>
                      </a:r>
                      <a:r>
                        <a:rPr lang="en-US" sz="1200" kern="1200" baseline="0" dirty="0" smtClean="0">
                          <a:solidFill>
                            <a:schemeClr val="dk1"/>
                          </a:solidFill>
                          <a:latin typeface="Candara" pitchFamily="34" charset="0"/>
                          <a:ea typeface="+mn-ea"/>
                          <a:cs typeface="+mn-cs"/>
                        </a:rPr>
                        <a:t>Landscape </a:t>
                      </a:r>
                      <a:r>
                        <a:rPr lang="en-US" sz="1200" kern="1200" baseline="0" dirty="0" smtClean="0">
                          <a:solidFill>
                            <a:srgbClr val="C00000"/>
                          </a:solidFill>
                          <a:latin typeface="Candara" pitchFamily="34" charset="0"/>
                          <a:ea typeface="+mn-ea"/>
                          <a:cs typeface="+mn-cs"/>
                        </a:rPr>
                        <a:t>– 5 (18/6 – no SLA policies yet)</a:t>
                      </a:r>
                      <a:endParaRPr lang="en-US" sz="1200" kern="1200" baseline="0" dirty="0" smtClean="0">
                        <a:solidFill>
                          <a:srgbClr val="C00000"/>
                        </a:solidFill>
                        <a:latin typeface="Candara" pitchFamily="34" charset="0"/>
                        <a:ea typeface="+mn-ea"/>
                        <a:cs typeface="+mn-cs"/>
                      </a:endParaRPr>
                    </a:p>
                  </a:txBody>
                  <a:tcPr marL="99060" marR="99060" marT="91440" marB="91440" anchor="ctr"/>
                </a:tc>
              </a:tr>
              <a:tr h="1841862">
                <a:tc>
                  <a:txBody>
                    <a:bodyPr/>
                    <a:lstStyle/>
                    <a:p>
                      <a:pPr marL="0" indent="0" algn="l" defTabSz="914239" rtl="0" eaLnBrk="1" latinLnBrk="0" hangingPunct="1">
                        <a:lnSpc>
                          <a:spcPct val="100000"/>
                        </a:lnSpc>
                        <a:spcAft>
                          <a:spcPts val="0"/>
                        </a:spcAft>
                        <a:buClr>
                          <a:schemeClr val="accent2"/>
                        </a:buClr>
                        <a:buFont typeface="Wingdings" pitchFamily="2" charset="2"/>
                        <a:buNone/>
                      </a:pPr>
                      <a:r>
                        <a:rPr lang="en-US" sz="1600" kern="1200" dirty="0" smtClean="0">
                          <a:solidFill>
                            <a:schemeClr val="dk1"/>
                          </a:solidFill>
                          <a:latin typeface="Candara" pitchFamily="34" charset="0"/>
                          <a:ea typeface="+mn-ea"/>
                          <a:cs typeface="+mn-cs"/>
                        </a:rPr>
                        <a:t>Business</a:t>
                      </a:r>
                      <a:r>
                        <a:rPr lang="en-US" sz="1600" kern="1200" baseline="0" dirty="0" smtClean="0">
                          <a:solidFill>
                            <a:schemeClr val="dk1"/>
                          </a:solidFill>
                          <a:latin typeface="Candara" pitchFamily="34" charset="0"/>
                          <a:ea typeface="+mn-ea"/>
                          <a:cs typeface="+mn-cs"/>
                        </a:rPr>
                        <a:t> Area</a:t>
                      </a:r>
                      <a:endParaRPr lang="en-US" sz="1600" kern="1200" dirty="0" smtClean="0">
                        <a:solidFill>
                          <a:schemeClr val="dk1"/>
                        </a:solidFill>
                        <a:latin typeface="Candara" pitchFamily="34" charset="0"/>
                        <a:ea typeface="+mn-ea"/>
                        <a:cs typeface="+mn-cs"/>
                      </a:endParaRPr>
                    </a:p>
                  </a:txBody>
                  <a:tcPr marL="99060" marR="99060" marT="91440" marB="91440" anchor="ctr"/>
                </a:tc>
                <a:tc>
                  <a:txBody>
                    <a:bodyPr/>
                    <a:lstStyle/>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dirty="0" smtClean="0">
                          <a:solidFill>
                            <a:schemeClr val="dk1"/>
                          </a:solidFill>
                          <a:latin typeface="Candara" pitchFamily="34" charset="0"/>
                          <a:ea typeface="+mn-ea"/>
                          <a:cs typeface="+mn-cs"/>
                        </a:rPr>
                        <a:t>In the end to end CRM Process</a:t>
                      </a:r>
                      <a:r>
                        <a:rPr lang="en-US" sz="1200" kern="1200" baseline="0" dirty="0" smtClean="0">
                          <a:solidFill>
                            <a:schemeClr val="dk1"/>
                          </a:solidFill>
                          <a:latin typeface="Candara" pitchFamily="34" charset="0"/>
                          <a:ea typeface="+mn-ea"/>
                          <a:cs typeface="+mn-cs"/>
                        </a:rPr>
                        <a:t> flow, we observed that Quoting can happen at any of the 3 stages. What is the business significance of this?</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Are there any specific data security, privacy and compliance requirements?</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How is the interface with </a:t>
                      </a:r>
                      <a:r>
                        <a:rPr lang="en-US" sz="1200" kern="1200" baseline="0" dirty="0" err="1" smtClean="0">
                          <a:solidFill>
                            <a:schemeClr val="dk1"/>
                          </a:solidFill>
                          <a:latin typeface="Candara" pitchFamily="34" charset="0"/>
                          <a:ea typeface="+mn-ea"/>
                          <a:cs typeface="+mn-cs"/>
                        </a:rPr>
                        <a:t>Ultipro</a:t>
                      </a:r>
                      <a:r>
                        <a:rPr lang="en-US" sz="1200" kern="1200" baseline="0" dirty="0" smtClean="0">
                          <a:solidFill>
                            <a:schemeClr val="dk1"/>
                          </a:solidFill>
                          <a:latin typeface="Candara" pitchFamily="34" charset="0"/>
                          <a:ea typeface="+mn-ea"/>
                          <a:cs typeface="+mn-cs"/>
                        </a:rPr>
                        <a:t> handled?</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Any pending data conversion processes to be executed</a:t>
                      </a:r>
                      <a:r>
                        <a:rPr lang="en-US" sz="1200" kern="1200" baseline="0" dirty="0" smtClean="0">
                          <a:solidFill>
                            <a:schemeClr val="dk1"/>
                          </a:solidFill>
                          <a:latin typeface="Candara" pitchFamily="34" charset="0"/>
                          <a:ea typeface="+mn-ea"/>
                          <a:cs typeface="+mn-cs"/>
                        </a:rPr>
                        <a:t>? – No on-going process</a:t>
                      </a:r>
                      <a:endParaRPr lang="en-US" sz="1200" kern="1200" baseline="0" dirty="0" smtClean="0">
                        <a:solidFill>
                          <a:schemeClr val="dk1"/>
                        </a:solidFill>
                        <a:latin typeface="Candara" pitchFamily="34" charset="0"/>
                        <a:ea typeface="+mn-ea"/>
                        <a:cs typeface="+mn-cs"/>
                      </a:endParaRP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How is the Territory management module implemented</a:t>
                      </a:r>
                      <a:r>
                        <a:rPr lang="en-US" sz="1200" kern="1200" baseline="0" dirty="0" smtClean="0">
                          <a:solidFill>
                            <a:schemeClr val="dk1"/>
                          </a:solidFill>
                          <a:latin typeface="Candara" pitchFamily="34" charset="0"/>
                          <a:ea typeface="+mn-ea"/>
                          <a:cs typeface="+mn-cs"/>
                        </a:rPr>
                        <a:t>?</a:t>
                      </a:r>
                      <a:endParaRPr lang="en-US" sz="1200" kern="1200" baseline="0" dirty="0" smtClean="0">
                        <a:solidFill>
                          <a:schemeClr val="dk1"/>
                        </a:solidFill>
                        <a:latin typeface="Candara" pitchFamily="34" charset="0"/>
                        <a:ea typeface="+mn-ea"/>
                        <a:cs typeface="+mn-cs"/>
                      </a:endParaRP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What is the business significance of following custom Objects:</a:t>
                      </a:r>
                    </a:p>
                    <a:p>
                      <a:pPr marL="685771" marR="0" lvl="1"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Alias</a:t>
                      </a:r>
                    </a:p>
                    <a:p>
                      <a:pPr marL="685771" marR="0" lvl="1"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Actuals </a:t>
                      </a:r>
                      <a:r>
                        <a:rPr lang="en-US" sz="1200" kern="1200" baseline="0" dirty="0" smtClean="0">
                          <a:solidFill>
                            <a:srgbClr val="C00000"/>
                          </a:solidFill>
                          <a:latin typeface="Candara" pitchFamily="34" charset="0"/>
                          <a:ea typeface="+mn-ea"/>
                          <a:cs typeface="+mn-cs"/>
                        </a:rPr>
                        <a:t>(TBC)</a:t>
                      </a:r>
                      <a:endParaRPr lang="en-US" sz="1200" kern="1200" baseline="0" dirty="0" smtClean="0">
                        <a:solidFill>
                          <a:srgbClr val="C00000"/>
                        </a:solidFill>
                        <a:latin typeface="Candara" pitchFamily="34" charset="0"/>
                        <a:ea typeface="+mn-ea"/>
                        <a:cs typeface="+mn-cs"/>
                      </a:endParaRPr>
                    </a:p>
                    <a:p>
                      <a:pPr marL="685771" marR="0" lvl="1"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200" kern="1200" baseline="0" dirty="0" smtClean="0">
                          <a:solidFill>
                            <a:schemeClr val="dk1"/>
                          </a:solidFill>
                          <a:latin typeface="Candara" pitchFamily="34" charset="0"/>
                          <a:ea typeface="+mn-ea"/>
                          <a:cs typeface="+mn-cs"/>
                        </a:rPr>
                        <a:t>Backlogs </a:t>
                      </a:r>
                      <a:r>
                        <a:rPr lang="en-US" sz="1200" kern="1200" baseline="0" dirty="0" smtClean="0">
                          <a:solidFill>
                            <a:srgbClr val="C00000"/>
                          </a:solidFill>
                          <a:latin typeface="Candara" pitchFamily="34" charset="0"/>
                          <a:ea typeface="+mn-ea"/>
                          <a:cs typeface="+mn-cs"/>
                        </a:rPr>
                        <a:t>(TBC)</a:t>
                      </a:r>
                      <a:endParaRPr lang="en-US" sz="1200" kern="1200" baseline="0" dirty="0" smtClean="0">
                        <a:solidFill>
                          <a:srgbClr val="C00000"/>
                        </a:solidFill>
                        <a:latin typeface="Candara" pitchFamily="34" charset="0"/>
                        <a:ea typeface="+mn-ea"/>
                        <a:cs typeface="+mn-cs"/>
                      </a:endParaRPr>
                    </a:p>
                  </a:txBody>
                  <a:tcPr marL="99060" marR="99060" marT="91440" marB="91440" anchor="ctr"/>
                </a:tc>
              </a:tr>
              <a:tr h="1434364">
                <a:tc>
                  <a:txBody>
                    <a:bodyPr/>
                    <a:lstStyle/>
                    <a:p>
                      <a:pPr>
                        <a:lnSpc>
                          <a:spcPct val="100000"/>
                        </a:lnSpc>
                        <a:spcAft>
                          <a:spcPts val="0"/>
                        </a:spcAft>
                      </a:pPr>
                      <a:r>
                        <a:rPr lang="en-US" sz="1600" b="0" dirty="0" smtClean="0">
                          <a:latin typeface="Candara" pitchFamily="34" charset="0"/>
                        </a:rPr>
                        <a:t>Technical </a:t>
                      </a:r>
                      <a:endParaRPr lang="en-US" sz="1600" b="0" dirty="0">
                        <a:latin typeface="Candara" pitchFamily="34" charset="0"/>
                      </a:endParaRPr>
                    </a:p>
                  </a:txBody>
                  <a:tcPr marL="99060" marR="99060" marT="91440" marB="91440" anchor="ctr"/>
                </a:tc>
                <a:tc>
                  <a:txBody>
                    <a:bodyPr/>
                    <a:lstStyle/>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dirty="0" smtClean="0">
                          <a:solidFill>
                            <a:schemeClr val="dk1"/>
                          </a:solidFill>
                          <a:latin typeface="Candara" pitchFamily="34" charset="0"/>
                          <a:ea typeface="+mn-ea"/>
                          <a:cs typeface="+mn-cs"/>
                        </a:rPr>
                        <a:t>Level of Customization</a:t>
                      </a:r>
                      <a:r>
                        <a:rPr lang="en-US" sz="1200" kern="1200" baseline="0" dirty="0" smtClean="0">
                          <a:solidFill>
                            <a:schemeClr val="dk1"/>
                          </a:solidFill>
                          <a:latin typeface="Candara" pitchFamily="34" charset="0"/>
                          <a:ea typeface="+mn-ea"/>
                          <a:cs typeface="+mn-cs"/>
                        </a:rPr>
                        <a:t> for each CRM System</a:t>
                      </a:r>
                      <a:endParaRPr lang="en-US" sz="1200" kern="1200" dirty="0" smtClean="0">
                        <a:solidFill>
                          <a:schemeClr val="dk1"/>
                        </a:solidFill>
                        <a:latin typeface="Candara" pitchFamily="34" charset="0"/>
                        <a:ea typeface="+mn-ea"/>
                        <a:cs typeface="+mn-cs"/>
                      </a:endParaRPr>
                    </a:p>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dirty="0" smtClean="0">
                          <a:solidFill>
                            <a:schemeClr val="dk1"/>
                          </a:solidFill>
                          <a:latin typeface="Candara" pitchFamily="34" charset="0"/>
                          <a:ea typeface="+mn-ea"/>
                          <a:cs typeface="+mn-cs"/>
                        </a:rPr>
                        <a:t>Are the interfaces between Oracle Products custom or implemented via Oracle? </a:t>
                      </a:r>
                    </a:p>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dirty="0" smtClean="0">
                          <a:solidFill>
                            <a:schemeClr val="dk1"/>
                          </a:solidFill>
                          <a:latin typeface="Candara" pitchFamily="34" charset="0"/>
                          <a:ea typeface="+mn-ea"/>
                          <a:cs typeface="+mn-cs"/>
                        </a:rPr>
                        <a:t>Are all non-Oracle</a:t>
                      </a:r>
                      <a:r>
                        <a:rPr lang="en-US" sz="1200" kern="1200" baseline="0" dirty="0" smtClean="0">
                          <a:solidFill>
                            <a:schemeClr val="dk1"/>
                          </a:solidFill>
                          <a:latin typeface="Candara" pitchFamily="34" charset="0"/>
                          <a:ea typeface="+mn-ea"/>
                          <a:cs typeface="+mn-cs"/>
                        </a:rPr>
                        <a:t> </a:t>
                      </a:r>
                      <a:r>
                        <a:rPr lang="en-US" sz="1200" kern="1200" dirty="0" smtClean="0">
                          <a:solidFill>
                            <a:schemeClr val="dk1"/>
                          </a:solidFill>
                          <a:latin typeface="Candara" pitchFamily="34" charset="0"/>
                          <a:ea typeface="+mn-ea"/>
                          <a:cs typeface="+mn-cs"/>
                        </a:rPr>
                        <a:t>interfaces going through SOA or is there any Point to Point?</a:t>
                      </a:r>
                    </a:p>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noProof="0" dirty="0" smtClean="0">
                          <a:solidFill>
                            <a:schemeClr val="dk1"/>
                          </a:solidFill>
                          <a:latin typeface="Candara" pitchFamily="34" charset="0"/>
                          <a:ea typeface="+mn-ea"/>
                          <a:cs typeface="+mn-cs"/>
                        </a:rPr>
                        <a:t>Integration with </a:t>
                      </a:r>
                      <a:r>
                        <a:rPr lang="en-US" sz="1200" kern="1200" noProof="0" dirty="0" err="1" smtClean="0">
                          <a:solidFill>
                            <a:schemeClr val="dk1"/>
                          </a:solidFill>
                          <a:latin typeface="Candara" pitchFamily="34" charset="0"/>
                          <a:ea typeface="+mn-ea"/>
                          <a:cs typeface="+mn-cs"/>
                        </a:rPr>
                        <a:t>Marketo</a:t>
                      </a:r>
                      <a:r>
                        <a:rPr lang="en-US" sz="1200" kern="1200" noProof="0" dirty="0" smtClean="0">
                          <a:solidFill>
                            <a:schemeClr val="dk1"/>
                          </a:solidFill>
                          <a:latin typeface="Candara" pitchFamily="34" charset="0"/>
                          <a:ea typeface="+mn-ea"/>
                          <a:cs typeface="+mn-cs"/>
                        </a:rPr>
                        <a:t> – REST OR SOAP?</a:t>
                      </a:r>
                    </a:p>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dirty="0" smtClean="0">
                          <a:solidFill>
                            <a:schemeClr val="dk1"/>
                          </a:solidFill>
                          <a:latin typeface="Candara" pitchFamily="34" charset="0"/>
                          <a:ea typeface="+mn-ea"/>
                          <a:cs typeface="+mn-cs"/>
                        </a:rPr>
                        <a:t>Is OSC used for any reporting requirements? How many reports are generated from OSC?</a:t>
                      </a:r>
                    </a:p>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dirty="0" smtClean="0">
                          <a:solidFill>
                            <a:schemeClr val="dk1"/>
                          </a:solidFill>
                          <a:latin typeface="Candara" pitchFamily="34" charset="0"/>
                          <a:ea typeface="+mn-ea"/>
                          <a:cs typeface="+mn-cs"/>
                        </a:rPr>
                        <a:t>How is Redwood </a:t>
                      </a:r>
                      <a:r>
                        <a:rPr lang="en-US" sz="1200" kern="1200" dirty="0" err="1" smtClean="0">
                          <a:solidFill>
                            <a:schemeClr val="dk1"/>
                          </a:solidFill>
                          <a:latin typeface="Candara" pitchFamily="34" charset="0"/>
                          <a:ea typeface="+mn-ea"/>
                          <a:cs typeface="+mn-cs"/>
                        </a:rPr>
                        <a:t>Cronacle</a:t>
                      </a:r>
                      <a:r>
                        <a:rPr lang="en-US" sz="1200" kern="1200" dirty="0" smtClean="0">
                          <a:solidFill>
                            <a:schemeClr val="dk1"/>
                          </a:solidFill>
                          <a:latin typeface="Candara" pitchFamily="34" charset="0"/>
                          <a:ea typeface="+mn-ea"/>
                          <a:cs typeface="+mn-cs"/>
                        </a:rPr>
                        <a:t> application integrated with OSC</a:t>
                      </a:r>
                      <a:r>
                        <a:rPr lang="en-US" sz="1200" kern="1200" dirty="0" smtClean="0">
                          <a:solidFill>
                            <a:schemeClr val="dk1"/>
                          </a:solidFill>
                          <a:latin typeface="Candara" pitchFamily="34" charset="0"/>
                          <a:ea typeface="+mn-ea"/>
                          <a:cs typeface="+mn-cs"/>
                        </a:rPr>
                        <a:t>?</a:t>
                      </a:r>
                    </a:p>
                    <a:p>
                      <a:pPr marL="120650" marR="0" lvl="0" indent="-120650" algn="l" defTabSz="914239" rtl="0" eaLnBrk="1" fontAlgn="auto" latinLnBrk="0" hangingPunct="1">
                        <a:lnSpc>
                          <a:spcPct val="100000"/>
                        </a:lnSpc>
                        <a:spcBef>
                          <a:spcPts val="0"/>
                        </a:spcBef>
                        <a:spcAft>
                          <a:spcPts val="0"/>
                        </a:spcAft>
                        <a:buClr>
                          <a:srgbClr val="E47E1A"/>
                        </a:buClr>
                        <a:buSzTx/>
                        <a:buFont typeface="Wingdings" pitchFamily="2" charset="2"/>
                        <a:buChar char="§"/>
                        <a:tabLst/>
                        <a:defRPr/>
                      </a:pPr>
                      <a:r>
                        <a:rPr lang="en-US" sz="1200" kern="1200" dirty="0" smtClean="0">
                          <a:solidFill>
                            <a:schemeClr val="dk1"/>
                          </a:solidFill>
                          <a:latin typeface="Candara" pitchFamily="34" charset="0"/>
                          <a:ea typeface="+mn-ea"/>
                          <a:cs typeface="+mn-cs"/>
                        </a:rPr>
                        <a:t>Typical Interface</a:t>
                      </a:r>
                      <a:r>
                        <a:rPr lang="en-US" sz="1200" kern="1200" baseline="0" dirty="0" smtClean="0">
                          <a:solidFill>
                            <a:schemeClr val="dk1"/>
                          </a:solidFill>
                          <a:latin typeface="Candara" pitchFamily="34" charset="0"/>
                          <a:ea typeface="+mn-ea"/>
                          <a:cs typeface="+mn-cs"/>
                        </a:rPr>
                        <a:t> volumes since go Live?</a:t>
                      </a:r>
                      <a:endParaRPr lang="en-US" sz="1200" kern="1200" dirty="0" smtClean="0">
                        <a:solidFill>
                          <a:schemeClr val="dk1"/>
                        </a:solidFill>
                        <a:latin typeface="Candara" pitchFamily="34" charset="0"/>
                        <a:ea typeface="+mn-ea"/>
                        <a:cs typeface="+mn-cs"/>
                      </a:endParaRPr>
                    </a:p>
                  </a:txBody>
                  <a:tcPr marL="99060" marR="99060" marT="91440" marB="91440" anchor="ctr"/>
                </a:tc>
              </a:tr>
            </a:tbl>
          </a:graphicData>
        </a:graphic>
      </p:graphicFrame>
    </p:spTree>
    <p:extLst>
      <p:ext uri="{BB962C8B-B14F-4D97-AF65-F5344CB8AC3E}">
        <p14:creationId xmlns:p14="http://schemas.microsoft.com/office/powerpoint/2010/main" val="356278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312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6230473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PowerPointTemplat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CGPowerPointTemplate</Template>
  <TotalTime>8806</TotalTime>
  <Words>630</Words>
  <Application>Microsoft Office PowerPoint</Application>
  <PresentationFormat>A4 Paper (210x297 mm)</PresentationFormat>
  <Paragraphs>149</Paragraphs>
  <Slides>9</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3" baseType="lpstr">
      <vt:lpstr>CGPowerPointTemplate</vt:lpstr>
      <vt:lpstr>Closing slides</vt:lpstr>
      <vt:lpstr>Section break</vt:lpstr>
      <vt:lpstr>think-cell Slide</vt:lpstr>
      <vt:lpstr>PowerPoint Presentation</vt:lpstr>
      <vt:lpstr>Agenda</vt:lpstr>
      <vt:lpstr>CRM – Understanding &amp;Background</vt:lpstr>
      <vt:lpstr>Lattice CRM Footprint</vt:lpstr>
      <vt:lpstr>CRM Scope Summary- Business Processes</vt:lpstr>
      <vt:lpstr>CRM Scope Summary- Business Processes</vt:lpstr>
      <vt:lpstr>Questions/Clarifications </vt:lpstr>
      <vt:lpstr>PowerPoint Presentation</vt:lpstr>
      <vt:lpstr>Appendix</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E-Business Suite Implementation ROM Estimates</dc:title>
  <dc:creator>Shivakumar Valadi</dc:creator>
  <cp:lastModifiedBy>Bondre, Anjaneya</cp:lastModifiedBy>
  <cp:revision>794</cp:revision>
  <dcterms:created xsi:type="dcterms:W3CDTF">2016-08-05T06:21:10Z</dcterms:created>
  <dcterms:modified xsi:type="dcterms:W3CDTF">2016-11-13T00:06:14Z</dcterms:modified>
</cp:coreProperties>
</file>