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Default Extension="gif" ContentType="image/gif"/>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14"/>
  </p:notesMasterIdLst>
  <p:handoutMasterIdLst>
    <p:handoutMasterId r:id="rId15"/>
  </p:handoutMasterIdLst>
  <p:sldIdLst>
    <p:sldId id="569" r:id="rId6"/>
    <p:sldId id="584" r:id="rId7"/>
    <p:sldId id="585" r:id="rId8"/>
    <p:sldId id="580" r:id="rId9"/>
    <p:sldId id="578" r:id="rId10"/>
    <p:sldId id="583" r:id="rId11"/>
    <p:sldId id="581" r:id="rId12"/>
    <p:sldId id="586" r:id="rId13"/>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orient="horz" pos="336" userDrawn="1">
          <p15:clr>
            <a:srgbClr val="A4A3A4"/>
          </p15:clr>
        </p15:guide>
        <p15:guide id="3" pos="1344" userDrawn="1">
          <p15:clr>
            <a:srgbClr val="A4A3A4"/>
          </p15:clr>
        </p15:guide>
        <p15:guide id="4" orient="horz" pos="1176" userDrawn="1">
          <p15:clr>
            <a:srgbClr val="A4A3A4"/>
          </p15:clr>
        </p15:guide>
        <p15:guide id="5" pos="5664" userDrawn="1">
          <p15:clr>
            <a:srgbClr val="A4A3A4"/>
          </p15:clr>
        </p15:guide>
        <p15:guide id="6" orient="horz" pos="4032" userDrawn="1">
          <p15:clr>
            <a:srgbClr val="A4A3A4"/>
          </p15:clr>
        </p15:guide>
        <p15:guide id="7" orient="horz" pos="3984" userDrawn="1">
          <p15:clr>
            <a:srgbClr val="A4A3A4"/>
          </p15:clr>
        </p15:guide>
        <p15:guide id="8" orient="horz" pos="744" userDrawn="1">
          <p15:clr>
            <a:srgbClr val="A4A3A4"/>
          </p15:clr>
        </p15:guide>
      </p15:sldGuideLst>
    </p:ext>
    <p:ext uri="{2D200454-40CA-4A62-9FC3-DE9A4176ACB9}">
      <p15:notesGuideLst xmlns="" xmlns:p15="http://schemas.microsoft.com/office/powerpoint/2012/main">
        <p15:guide id="1" orient="horz" pos="2952">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FF9FB"/>
    <a:srgbClr val="401816"/>
    <a:srgbClr val="5C5F0B"/>
    <a:srgbClr val="B7BE16"/>
    <a:srgbClr val="A2BFAF"/>
    <a:srgbClr val="ACB7B2"/>
    <a:srgbClr val="FFBC1D"/>
    <a:srgbClr val="AC2B37"/>
    <a:srgbClr val="762C7C"/>
    <a:srgbClr val="AF1C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4660"/>
  </p:normalViewPr>
  <p:slideViewPr>
    <p:cSldViewPr snapToGrid="0">
      <p:cViewPr varScale="1">
        <p:scale>
          <a:sx n="89" d="100"/>
          <a:sy n="89" d="100"/>
        </p:scale>
        <p:origin x="-120" y="-444"/>
      </p:cViewPr>
      <p:guideLst>
        <p:guide orient="horz" pos="336"/>
        <p:guide orient="horz" pos="1176"/>
        <p:guide orient="horz" pos="4032"/>
        <p:guide orient="horz" pos="3984"/>
        <p:guide orient="horz" pos="744"/>
        <p:guide pos="1344"/>
        <p:guide pos="5664"/>
      </p:guideLst>
    </p:cSldViewPr>
  </p:slideViewPr>
  <p:notesTextViewPr>
    <p:cViewPr>
      <p:scale>
        <a:sx n="100" d="100"/>
        <a:sy n="100" d="100"/>
      </p:scale>
      <p:origin x="0" y="0"/>
    </p:cViewPr>
  </p:notesTextViewPr>
  <p:sorterViewPr>
    <p:cViewPr>
      <p:scale>
        <a:sx n="66" d="100"/>
        <a:sy n="66" d="100"/>
      </p:scale>
      <p:origin x="0" y="-2148"/>
    </p:cViewPr>
  </p:sorterViewPr>
  <p:notesViewPr>
    <p:cSldViewPr snapToGrid="0">
      <p:cViewPr varScale="1">
        <p:scale>
          <a:sx n="55" d="100"/>
          <a:sy n="55" d="100"/>
        </p:scale>
        <p:origin x="-2538" y="-90"/>
      </p:cViewPr>
      <p:guideLst>
        <p:guide orient="horz" pos="2952"/>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11/14/2016</a:t>
            </a:fld>
            <a:endParaRPr lang="en-US" dirty="0"/>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dirty="0"/>
          </a:p>
        </p:txBody>
      </p:sp>
    </p:spTree>
    <p:extLst>
      <p:ext uri="{BB962C8B-B14F-4D97-AF65-F5344CB8AC3E}">
        <p14:creationId xmlns="" xmlns:p14="http://schemas.microsoft.com/office/powerpoint/2010/main" val="85517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11/14/2016</a:t>
            </a:fld>
            <a:endParaRPr lang="en-US" dirty="0"/>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dirty="0"/>
          </a:p>
        </p:txBody>
      </p:sp>
    </p:spTree>
    <p:extLst>
      <p:ext uri="{BB962C8B-B14F-4D97-AF65-F5344CB8AC3E}">
        <p14:creationId xmlns="" xmlns:p14="http://schemas.microsoft.com/office/powerpoint/2010/main" val="311037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dirty="0"/>
          </a:p>
        </p:txBody>
      </p:sp>
    </p:spTree>
    <p:extLst>
      <p:ext uri="{BB962C8B-B14F-4D97-AF65-F5344CB8AC3E}">
        <p14:creationId xmlns="" xmlns:p14="http://schemas.microsoft.com/office/powerpoint/2010/main" val="337693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0.xml"/><Relationship Id="rId7" Type="http://schemas.openxmlformats.org/officeDocument/2006/relationships/oleObject" Target="../embeddings/oleObject3.bin"/><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3.xml"/><Relationship Id="rId7" Type="http://schemas.openxmlformats.org/officeDocument/2006/relationships/oleObject" Target="../embeddings/oleObject5.bin"/><Relationship Id="rId2" Type="http://schemas.openxmlformats.org/officeDocument/2006/relationships/tags" Target="../tags/tag32.xml"/><Relationship Id="rId1" Type="http://schemas.openxmlformats.org/officeDocument/2006/relationships/vmlDrawing" Target="../drawings/vmlDrawing5.vml"/><Relationship Id="rId6" Type="http://schemas.openxmlformats.org/officeDocument/2006/relationships/slideMaster" Target="../slideMasters/slideMaster2.xml"/><Relationship Id="rId5" Type="http://schemas.openxmlformats.org/officeDocument/2006/relationships/tags" Target="../tags/tag35.xml"/><Relationship Id="rId4" Type="http://schemas.openxmlformats.org/officeDocument/2006/relationships/tags" Target="../tags/tag34.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6.vml"/><Relationship Id="rId5" Type="http://schemas.openxmlformats.org/officeDocument/2006/relationships/image" Target="../media/image34.png"/><Relationship Id="rId4" Type="http://schemas.openxmlformats.org/officeDocument/2006/relationships/oleObject" Target="../embeddings/oleObject6.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6.jpeg"/><Relationship Id="rId5" Type="http://schemas.openxmlformats.org/officeDocument/2006/relationships/tags" Target="../tags/tag6.xml"/><Relationship Id="rId10" Type="http://schemas.openxmlformats.org/officeDocument/2006/relationships/image" Target="../media/image5.emf"/><Relationship Id="rId4" Type="http://schemas.openxmlformats.org/officeDocument/2006/relationships/tags" Target="../tags/tag5.xml"/><Relationship Id="rId9"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tags" Target="../tags/tag15.xml"/><Relationship Id="rId21" Type="http://schemas.openxmlformats.org/officeDocument/2006/relationships/image" Target="../media/image22.png"/><Relationship Id="rId34" Type="http://schemas.openxmlformats.org/officeDocument/2006/relationships/image" Target="../media/image33.png"/><Relationship Id="rId7" Type="http://schemas.openxmlformats.org/officeDocument/2006/relationships/slideMaster" Target="../slideMasters/slideMaster1.xml"/><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2.png"/><Relationship Id="rId2" Type="http://schemas.openxmlformats.org/officeDocument/2006/relationships/tags" Target="../tags/tag14.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28.png"/><Relationship Id="rId1" Type="http://schemas.openxmlformats.org/officeDocument/2006/relationships/vmlDrawing" Target="../drawings/vmlDrawing2.vml"/><Relationship Id="rId6" Type="http://schemas.openxmlformats.org/officeDocument/2006/relationships/tags" Target="../tags/tag18.xml"/><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1.png"/><Relationship Id="rId5" Type="http://schemas.openxmlformats.org/officeDocument/2006/relationships/tags" Target="../tags/tag17.xml"/><Relationship Id="rId15" Type="http://schemas.openxmlformats.org/officeDocument/2006/relationships/image" Target="../media/image16.png"/><Relationship Id="rId23" Type="http://schemas.openxmlformats.org/officeDocument/2006/relationships/image" Target="../media/image24.png"/><Relationship Id="rId28" Type="http://schemas.microsoft.com/office/2007/relationships/hdphoto" Target="../media/hdphoto1.wdp"/><Relationship Id="rId36" Type="http://schemas.openxmlformats.org/officeDocument/2006/relationships/oleObject" Target="../embeddings/oleObject2.bin"/><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tags" Target="../tags/tag16.xml"/><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30" Type="http://schemas.openxmlformats.org/officeDocument/2006/relationships/image" Target="../media/image29.png"/><Relationship Id="rId35" Type="http://schemas.microsoft.com/office/2007/relationships/hdphoto" Target="../media/hdphoto2.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73620"/>
            <a:ext cx="3008313" cy="507831"/>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gray">
          <a:xfrm>
            <a:off x="273049" y="6451601"/>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0" name="Rectangle 6"/>
          <p:cNvSpPr>
            <a:spLocks noChangeArrowheads="1"/>
          </p:cNvSpPr>
          <p:nvPr userDrawn="1"/>
        </p:nvSpPr>
        <p:spPr bwMode="gray">
          <a:xfrm>
            <a:off x="2927351" y="6400801"/>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2"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Text Box 9"/>
          <p:cNvSpPr txBox="1">
            <a:spLocks noChangeArrowheads="1"/>
          </p:cNvSpPr>
          <p:nvPr userDrawn="1"/>
        </p:nvSpPr>
        <p:spPr bwMode="gray">
          <a:xfrm>
            <a:off x="4106863"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3"/>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68" y="1005841"/>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6" name="Rectangle 6"/>
          <p:cNvSpPr>
            <a:spLocks noChangeArrowheads="1"/>
          </p:cNvSpPr>
          <p:nvPr userDrawn="1"/>
        </p:nvSpPr>
        <p:spPr bwMode="gray">
          <a:xfrm rot="5400000">
            <a:off x="-236198" y="3261528"/>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8" name="Text Box 8"/>
          <p:cNvSpPr txBox="1">
            <a:spLocks noChangeArrowheads="1"/>
          </p:cNvSpPr>
          <p:nvPr userDrawn="1"/>
        </p:nvSpPr>
        <p:spPr bwMode="gray">
          <a:xfrm rot="5400000">
            <a:off x="47966" y="6528534"/>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2012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6" y="274639"/>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1" y="274639"/>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3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dirty="0"/>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dirty="0"/>
            </a:p>
          </p:txBody>
        </p:sp>
      </p:grpSp>
      <p:pic>
        <p:nvPicPr>
          <p:cNvPr id="14" name="Picture 4" descr="capgemini_rgb-[Converted]"/>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gray">
          <a:xfrm rot="5400000">
            <a:off x="-370342" y="768352"/>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72287" name="think-cell Slide" r:id="rId7" imgW="360" imgH="360" progId="">
              <p:embed/>
            </p:oleObj>
          </a:graphicData>
        </a:graphic>
      </p:graphicFrame>
      <p:grpSp>
        <p:nvGrpSpPr>
          <p:cNvPr id="2" name="Group 351"/>
          <p:cNvGrpSpPr/>
          <p:nvPr userDrawn="1">
            <p:custDataLst>
              <p:tags r:id="rId2"/>
            </p:custDataLst>
          </p:nvPr>
        </p:nvGrpSpPr>
        <p:grpSpPr>
          <a:xfrm>
            <a:off x="5337166"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3"/>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(about $14 billion USD at 2014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775578" y="3395465"/>
            <a:ext cx="519570" cy="523727"/>
          </a:xfrm>
          <a:prstGeom prst="rect">
            <a:avLst/>
          </a:prstGeom>
          <a:noFill/>
          <a:ln>
            <a:noFill/>
          </a:ln>
        </p:spPr>
      </p:pic>
    </p:spTree>
    <p:extLst>
      <p:ext uri="{BB962C8B-B14F-4D97-AF65-F5344CB8AC3E}">
        <p14:creationId xmlns="" xmlns:p14="http://schemas.microsoft.com/office/powerpoint/2010/main" val="1620310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57995" name="think-cell Slide" r:id="rId7" imgW="360" imgH="360" progId="">
              <p:embed/>
            </p:oleObj>
          </a:graphicData>
        </a:graphic>
      </p:graphicFrame>
      <p:grpSp>
        <p:nvGrpSpPr>
          <p:cNvPr id="2" name="Group 351"/>
          <p:cNvGrpSpPr/>
          <p:nvPr userDrawn="1">
            <p:custDataLst>
              <p:tags r:id="rId2"/>
            </p:custDataLst>
          </p:nvPr>
        </p:nvGrpSpPr>
        <p:grpSpPr>
          <a:xfrm>
            <a:off x="5337166"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3"/>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(about $14 billion USD at 2014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775578" y="3395465"/>
            <a:ext cx="519570" cy="52372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584545" y="3083752"/>
            <a:ext cx="4559456"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(about $14 billion USD at 2014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nvGraphicFramePr>
        <p:xfrm>
          <a:off x="1" y="3"/>
          <a:ext cx="135749" cy="143985"/>
        </p:xfrm>
        <a:graphic>
          <a:graphicData uri="http://schemas.openxmlformats.org/presentationml/2006/ole">
            <p:oleObj spid="_x0000_s59019" name="think-cell Slide" r:id="rId4" imgW="360" imgH="360" progId="">
              <p:embed/>
            </p:oleObj>
          </a:graphicData>
        </a:graphic>
      </p:graphicFrame>
      <p:pic>
        <p:nvPicPr>
          <p:cNvPr id="7" name="Image 6" descr="CBE_Label_ppt.png"/>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4318149" y="2791400"/>
            <a:ext cx="519570" cy="5237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60043" name="think-cell Slide" r:id="rId3" imgW="360" imgH="360" progId="">
              <p:embed/>
            </p:oleObj>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8" cstate="print">
            <a:extLst>
              <a:ext uri="{28A0092B-C50C-407E-A947-70E740481C1C}">
                <a14:useLocalDpi xmlns="" xmlns:a14="http://schemas.microsoft.com/office/drawing/2010/main" val="0"/>
              </a:ext>
            </a:extLst>
          </a:blip>
          <a:srcRect b="7916"/>
          <a:stretch/>
        </p:blipFill>
        <p:spPr>
          <a:xfrm>
            <a:off x="-2" y="1031959"/>
            <a:ext cx="9144001" cy="5616267"/>
          </a:xfrm>
          <a:prstGeom prst="rect">
            <a:avLst/>
          </a:prstGeom>
        </p:spPr>
      </p:pic>
      <p:sp>
        <p:nvSpPr>
          <p:cNvPr id="10" name="Rectangle 7"/>
          <p:cNvSpPr/>
          <p:nvPr userDrawn="1">
            <p:custDataLst>
              <p:tags r:id="rId2"/>
            </p:custDataLst>
          </p:nvPr>
        </p:nvSpPr>
        <p:spPr bwMode="auto">
          <a:xfrm>
            <a:off x="-1" y="-659"/>
            <a:ext cx="9144530" cy="17627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432" h="4325468">
                <a:moveTo>
                  <a:pt x="3" y="0"/>
                </a:moveTo>
                <a:lnTo>
                  <a:pt x="21694177" y="21891"/>
                </a:lnTo>
                <a:cubicBezTo>
                  <a:pt x="21694690" y="89491"/>
                  <a:pt x="21695431" y="3122758"/>
                  <a:pt x="21694177" y="3166173"/>
                </a:cubicBezTo>
                <a:cubicBezTo>
                  <a:pt x="21550078" y="3591064"/>
                  <a:pt x="21159648" y="3545215"/>
                  <a:pt x="20899886" y="3551158"/>
                </a:cubicBezTo>
                <a:lnTo>
                  <a:pt x="4219849" y="3526990"/>
                </a:lnTo>
                <a:cubicBezTo>
                  <a:pt x="3642635" y="3560132"/>
                  <a:pt x="3268256" y="3862646"/>
                  <a:pt x="3076647" y="4325468"/>
                </a:cubicBezTo>
                <a:cubicBezTo>
                  <a:pt x="2778293" y="3621691"/>
                  <a:pt x="2180933" y="3526112"/>
                  <a:pt x="1902293" y="3526990"/>
                </a:cubicBezTo>
                <a:lnTo>
                  <a:pt x="5" y="3526990"/>
                </a:lnTo>
                <a:cubicBezTo>
                  <a:pt x="227" y="3165111"/>
                  <a:pt x="1" y="1026327"/>
                  <a:pt x="3"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73085" name="think-cell Slide" r:id="rId9" imgW="360" imgH="360" progId="">
              <p:embed/>
            </p:oleObj>
          </a:graphicData>
        </a:graphic>
      </p:graphicFrame>
      <p:sp>
        <p:nvSpPr>
          <p:cNvPr id="16" name="Title 1"/>
          <p:cNvSpPr>
            <a:spLocks noGrp="1"/>
          </p:cNvSpPr>
          <p:nvPr>
            <p:ph type="title" hasCustomPrompt="1"/>
            <p:custDataLst>
              <p:tags r:id="rId3"/>
            </p:custDataLst>
          </p:nvPr>
        </p:nvSpPr>
        <p:spPr>
          <a:xfrm>
            <a:off x="476250" y="4134678"/>
            <a:ext cx="5354178" cy="1551254"/>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l"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415569" y="5738190"/>
            <a:ext cx="4672738" cy="677987"/>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1" name="Rectangle 10"/>
          <p:cNvSpPr/>
          <p:nvPr userDrawn="1">
            <p:custDataLst>
              <p:tags r:id="rId5"/>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6"/>
            </p:custDataLst>
          </p:nvPr>
        </p:nvPicPr>
        <p:blipFill>
          <a:blip r:embed="rId10" cstate="email">
            <a:extLst>
              <a:ext uri="{28A0092B-C50C-407E-A947-70E740481C1C}">
                <a14:useLocalDpi xmlns="" xmlns:a14="http://schemas.microsoft.com/office/drawing/2010/main" val="0"/>
              </a:ext>
            </a:extLst>
          </a:blip>
          <a:srcRect/>
          <a:stretch>
            <a:fillRect/>
          </a:stretch>
        </p:blipFill>
        <p:spPr bwMode="auto">
          <a:xfrm>
            <a:off x="5807786" y="6520694"/>
            <a:ext cx="3001425" cy="239021"/>
          </a:xfrm>
          <a:prstGeom prst="rect">
            <a:avLst/>
          </a:prstGeom>
          <a:noFill/>
        </p:spPr>
      </p:pic>
      <p:pic>
        <p:nvPicPr>
          <p:cNvPr id="15" name="Picture 14" descr="capgemini_rgb.jpg"/>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476250" y="348898"/>
            <a:ext cx="2355850" cy="720182"/>
          </a:xfrm>
          <a:prstGeom prst="rect">
            <a:avLst/>
          </a:prstGeom>
        </p:spPr>
      </p:pic>
    </p:spTree>
    <p:extLst>
      <p:ext uri="{BB962C8B-B14F-4D97-AF65-F5344CB8AC3E}">
        <p14:creationId xmlns="" xmlns:p14="http://schemas.microsoft.com/office/powerpoint/2010/main" val="3090345463"/>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0">
              <a:srgbClr val="005B7C"/>
            </a:gs>
            <a:gs pos="50000">
              <a:srgbClr val="0085B3"/>
            </a:gs>
            <a:gs pos="100000">
              <a:srgbClr val="00A0D6"/>
            </a:gs>
          </a:gsLst>
          <a:lin ang="18900000" scaled="1"/>
        </a:gradFill>
        <a:effectLst/>
      </p:bgPr>
    </p:bg>
    <p:spTree>
      <p:nvGrpSpPr>
        <p:cNvPr id="1" name=""/>
        <p:cNvGrpSpPr/>
        <p:nvPr/>
      </p:nvGrpSpPr>
      <p:grpSpPr>
        <a:xfrm>
          <a:off x="0" y="0"/>
          <a:ext cx="0" cy="0"/>
          <a:chOff x="0" y="0"/>
          <a:chExt cx="0" cy="0"/>
        </a:xfrm>
      </p:grpSpPr>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t="13502" b="6328"/>
          <a:stretch/>
        </p:blipFill>
        <p:spPr>
          <a:xfrm>
            <a:off x="0" y="-12526"/>
            <a:ext cx="9144000" cy="4772416"/>
          </a:xfrm>
          <a:prstGeom prst="rect">
            <a:avLst/>
          </a:prstGeom>
        </p:spPr>
      </p:pic>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 xmlns:p14="http://schemas.microsoft.com/office/powerpoint/2010/main" val="417692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 y="0"/>
            <a:ext cx="9143999" cy="4543720"/>
            <a:chOff x="27934" y="0"/>
            <a:chExt cx="9116066" cy="4543720"/>
          </a:xfrm>
        </p:grpSpPr>
        <p:sp>
          <p:nvSpPr>
            <p:cNvPr id="9" name="Rectangle 8"/>
            <p:cNvSpPr/>
            <p:nvPr userDrawn="1"/>
          </p:nvSpPr>
          <p:spPr>
            <a:xfrm>
              <a:off x="945823" y="4204067"/>
              <a:ext cx="741575" cy="339653"/>
            </a:xfrm>
            <a:prstGeom prst="rect">
              <a:avLst/>
            </a:prstGeom>
            <a:solidFill>
              <a:srgbClr val="401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5" name="Group 4"/>
            <p:cNvGrpSpPr/>
            <p:nvPr userDrawn="1"/>
          </p:nvGrpSpPr>
          <p:grpSpPr>
            <a:xfrm>
              <a:off x="27934" y="0"/>
              <a:ext cx="9116066" cy="4204067"/>
              <a:chOff x="-581981" y="0"/>
              <a:chExt cx="9725981" cy="4485342"/>
            </a:xfrm>
          </p:grpSpPr>
          <p:pic>
            <p:nvPicPr>
              <p:cNvPr id="4" name="Picture 3"/>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2419350" y="0"/>
                <a:ext cx="6724650" cy="4485342"/>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 xmlns:a14="http://schemas.microsoft.com/office/drawing/2010/main" val="0"/>
                  </a:ext>
                </a:extLst>
              </a:blip>
              <a:srcRect r="75948"/>
              <a:stretch/>
            </p:blipFill>
            <p:spPr>
              <a:xfrm flipH="1">
                <a:off x="-581981" y="0"/>
                <a:ext cx="3031473" cy="4485342"/>
              </a:xfrm>
              <a:prstGeom prst="rect">
                <a:avLst/>
              </a:prstGeom>
            </p:spPr>
          </p:pic>
        </p:grpSp>
      </p:grpSp>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 xmlns:p14="http://schemas.microsoft.com/office/powerpoint/2010/main" val="232185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39" name="Group 38"/>
          <p:cNvGrpSpPr/>
          <p:nvPr userDrawn="1"/>
        </p:nvGrpSpPr>
        <p:grpSpPr>
          <a:xfrm>
            <a:off x="0" y="2418146"/>
            <a:ext cx="9144000" cy="4550691"/>
            <a:chOff x="0" y="0"/>
            <a:chExt cx="12199939" cy="6905964"/>
          </a:xfrm>
        </p:grpSpPr>
        <p:sp>
          <p:nvSpPr>
            <p:cNvPr id="40" name="cdtRectangle 15 Id16"/>
            <p:cNvSpPr>
              <a:spLocks noChangeArrowheads="1"/>
            </p:cNvSpPr>
            <p:nvPr userDrawn="1">
              <p:custDataLst>
                <p:tags r:id="rId4"/>
              </p:custDataLst>
            </p:nvPr>
          </p:nvSpPr>
          <p:spPr bwMode="auto">
            <a:xfrm>
              <a:off x="0" y="0"/>
              <a:ext cx="12198350" cy="5157216"/>
            </a:xfrm>
            <a:prstGeom prst="rect">
              <a:avLst/>
            </a:prstGeom>
            <a:solidFill>
              <a:srgbClr val="D7D7CD"/>
            </a:solidFill>
            <a:ln w="9525">
              <a:noFill/>
              <a:miter lim="800000"/>
              <a:headEnd/>
              <a:tailEnd/>
            </a:ln>
            <a:effectLst/>
          </p:spPr>
          <p:txBody>
            <a:bodyPr wrap="none" anchor="ctr">
              <a:noAutofit/>
            </a:bodyPr>
            <a:lstStyle/>
            <a:p>
              <a:endParaRPr lang="en-US" dirty="0"/>
            </a:p>
          </p:txBody>
        </p:sp>
        <p:sp>
          <p:nvSpPr>
            <p:cNvPr id="41" name="cdtRectangle 1 Id13"/>
            <p:cNvSpPr/>
            <p:nvPr userDrawn="1">
              <p:custDataLst>
                <p:tags r:id="rId5"/>
              </p:custDataLst>
            </p:nvPr>
          </p:nvSpPr>
          <p:spPr bwMode="auto">
            <a:xfrm>
              <a:off x="0" y="0"/>
              <a:ext cx="12198350" cy="5157216"/>
            </a:xfrm>
            <a:prstGeom prst="rect">
              <a:avLst/>
            </a:prstGeom>
            <a:solidFill>
              <a:srgbClr val="FFFFFF">
                <a:alpha val="0"/>
              </a:srgbClr>
            </a:solidFill>
            <a:ln w="9525">
              <a:noFill/>
              <a:miter lim="800000"/>
              <a:headEnd/>
              <a:tailEnd/>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en-US" sz="1800" b="1" dirty="0" smtClean="0">
                <a:solidFill>
                  <a:schemeClr val="tx1"/>
                </a:solidFill>
              </a:endParaRPr>
            </a:p>
          </p:txBody>
        </p:sp>
        <p:pic>
          <p:nvPicPr>
            <p:cNvPr id="42" name="Grafik 9"/>
            <p:cNvPicPr>
              <a:picLocks noChangeAspect="1"/>
            </p:cNvPicPr>
            <p:nvPr userDrawn="1"/>
          </p:nvPicPr>
          <p:blipFill>
            <a:blip r:embed="rId8" cstate="email">
              <a:extLst>
                <a:ext uri="{28A0092B-C50C-407E-A947-70E740481C1C}">
                  <a14:useLocalDpi xmlns="" xmlns:a14="http://schemas.microsoft.com/office/drawing/2010/main"/>
                </a:ext>
              </a:extLst>
            </a:blip>
            <a:stretch>
              <a:fillRect/>
            </a:stretch>
          </p:blipFill>
          <p:spPr>
            <a:xfrm>
              <a:off x="1589" y="3149"/>
              <a:ext cx="12198350" cy="6857999"/>
            </a:xfrm>
            <a:prstGeom prst="rect">
              <a:avLst/>
            </a:prstGeom>
          </p:spPr>
        </p:pic>
        <p:sp>
          <p:nvSpPr>
            <p:cNvPr id="43" name="cdtText Box 101 Id11"/>
            <p:cNvSpPr txBox="1">
              <a:spLocks noChangeArrowheads="1"/>
            </p:cNvSpPr>
            <p:nvPr userDrawn="1">
              <p:custDataLst>
                <p:tags r:id="rId6"/>
              </p:custDataLst>
            </p:nvPr>
          </p:nvSpPr>
          <p:spPr bwMode="auto">
            <a:xfrm>
              <a:off x="6099176" y="0"/>
              <a:ext cx="1589" cy="1588"/>
            </a:xfrm>
            <a:prstGeom prst="rect">
              <a:avLst/>
            </a:prstGeom>
            <a:noFill/>
            <a:ln>
              <a:noFill/>
            </a:ln>
            <a:effectLst/>
            <a:extLst>
              <a:ext uri="{909E8E84-426E-40DD-AFC4-6F175D3DCCD1}">
                <a14:hiddenFill xmlns="" xmlns:a14="http://schemas.microsoft.com/office/drawing/2010/main">
                  <a:solidFill>
                    <a:srgbClr val="FF9900"/>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pic>
          <p:nvPicPr>
            <p:cNvPr id="44" name="Grafik 16"/>
            <p:cNvPicPr>
              <a:picLocks noChangeAspect="1"/>
            </p:cNvPicPr>
            <p:nvPr userDrawn="1"/>
          </p:nvPicPr>
          <p:blipFill>
            <a:blip r:embed="rId9" cstate="email">
              <a:extLst>
                <a:ext uri="{28A0092B-C50C-407E-A947-70E740481C1C}">
                  <a14:useLocalDpi xmlns="" xmlns:a14="http://schemas.microsoft.com/office/drawing/2010/main"/>
                </a:ext>
              </a:extLst>
            </a:blip>
            <a:stretch>
              <a:fillRect/>
            </a:stretch>
          </p:blipFill>
          <p:spPr>
            <a:xfrm>
              <a:off x="1402727" y="2203593"/>
              <a:ext cx="894079" cy="973690"/>
            </a:xfrm>
            <a:prstGeom prst="rect">
              <a:avLst/>
            </a:prstGeom>
          </p:spPr>
        </p:pic>
        <p:pic>
          <p:nvPicPr>
            <p:cNvPr id="45" name="Grafik 17"/>
            <p:cNvPicPr>
              <a:picLocks noChangeAspect="1"/>
            </p:cNvPicPr>
            <p:nvPr userDrawn="1"/>
          </p:nvPicPr>
          <p:blipFill rotWithShape="1">
            <a:blip r:embed="rId10" cstate="email">
              <a:extLst>
                <a:ext uri="{28A0092B-C50C-407E-A947-70E740481C1C}">
                  <a14:useLocalDpi xmlns="" xmlns:a14="http://schemas.microsoft.com/office/drawing/2010/main"/>
                </a:ext>
              </a:extLst>
            </a:blip>
            <a:srcRect/>
            <a:stretch/>
          </p:blipFill>
          <p:spPr>
            <a:xfrm rot="21310415">
              <a:off x="9161015" y="5402403"/>
              <a:ext cx="1615925" cy="1147500"/>
            </a:xfrm>
            <a:prstGeom prst="rect">
              <a:avLst/>
            </a:prstGeom>
          </p:spPr>
        </p:pic>
        <p:pic>
          <p:nvPicPr>
            <p:cNvPr id="46" name="Grafik 18"/>
            <p:cNvPicPr>
              <a:picLocks noChangeAspect="1"/>
            </p:cNvPicPr>
            <p:nvPr userDrawn="1"/>
          </p:nvPicPr>
          <p:blipFill rotWithShape="1">
            <a:blip r:embed="rId11" cstate="email">
              <a:extLst>
                <a:ext uri="{28A0092B-C50C-407E-A947-70E740481C1C}">
                  <a14:useLocalDpi xmlns="" xmlns:a14="http://schemas.microsoft.com/office/drawing/2010/main"/>
                </a:ext>
              </a:extLst>
            </a:blip>
            <a:srcRect/>
            <a:stretch/>
          </p:blipFill>
          <p:spPr>
            <a:xfrm>
              <a:off x="10443655" y="3494480"/>
              <a:ext cx="1293415" cy="918479"/>
            </a:xfrm>
            <a:prstGeom prst="rect">
              <a:avLst/>
            </a:prstGeom>
          </p:spPr>
        </p:pic>
        <p:pic>
          <p:nvPicPr>
            <p:cNvPr id="47" name="Grafik 19"/>
            <p:cNvPicPr>
              <a:picLocks noChangeAspect="1"/>
            </p:cNvPicPr>
            <p:nvPr userDrawn="1"/>
          </p:nvPicPr>
          <p:blipFill rotWithShape="1">
            <a:blip r:embed="rId12" cstate="email">
              <a:extLst>
                <a:ext uri="{28A0092B-C50C-407E-A947-70E740481C1C}">
                  <a14:useLocalDpi xmlns="" xmlns:a14="http://schemas.microsoft.com/office/drawing/2010/main"/>
                </a:ext>
              </a:extLst>
            </a:blip>
            <a:srcRect/>
            <a:stretch/>
          </p:blipFill>
          <p:spPr>
            <a:xfrm>
              <a:off x="9606766" y="3966618"/>
              <a:ext cx="766513" cy="641179"/>
            </a:xfrm>
            <a:prstGeom prst="rect">
              <a:avLst/>
            </a:prstGeom>
          </p:spPr>
        </p:pic>
        <p:pic>
          <p:nvPicPr>
            <p:cNvPr id="48" name="Grafik 20"/>
            <p:cNvPicPr>
              <a:picLocks noChangeAspect="1"/>
            </p:cNvPicPr>
            <p:nvPr userDrawn="1"/>
          </p:nvPicPr>
          <p:blipFill rotWithShape="1">
            <a:blip r:embed="rId13" cstate="email">
              <a:extLst>
                <a:ext uri="{28A0092B-C50C-407E-A947-70E740481C1C}">
                  <a14:useLocalDpi xmlns="" xmlns:a14="http://schemas.microsoft.com/office/drawing/2010/main"/>
                </a:ext>
              </a:extLst>
            </a:blip>
            <a:srcRect/>
            <a:stretch/>
          </p:blipFill>
          <p:spPr>
            <a:xfrm>
              <a:off x="477009" y="3306348"/>
              <a:ext cx="1298110" cy="1134990"/>
            </a:xfrm>
            <a:prstGeom prst="rect">
              <a:avLst/>
            </a:prstGeom>
          </p:spPr>
        </p:pic>
        <p:pic>
          <p:nvPicPr>
            <p:cNvPr id="49" name="Grafik 21"/>
            <p:cNvPicPr>
              <a:picLocks noChangeAspect="1"/>
            </p:cNvPicPr>
            <p:nvPr userDrawn="1"/>
          </p:nvPicPr>
          <p:blipFill rotWithShape="1">
            <a:blip r:embed="rId14" cstate="email">
              <a:extLst>
                <a:ext uri="{28A0092B-C50C-407E-A947-70E740481C1C}">
                  <a14:useLocalDpi xmlns="" xmlns:a14="http://schemas.microsoft.com/office/drawing/2010/main"/>
                </a:ext>
              </a:extLst>
            </a:blip>
            <a:srcRect/>
            <a:stretch/>
          </p:blipFill>
          <p:spPr>
            <a:xfrm>
              <a:off x="2162795" y="2909632"/>
              <a:ext cx="647604" cy="729933"/>
            </a:xfrm>
            <a:prstGeom prst="rect">
              <a:avLst/>
            </a:prstGeom>
          </p:spPr>
        </p:pic>
        <p:pic>
          <p:nvPicPr>
            <p:cNvPr id="50" name="Grafik 22"/>
            <p:cNvPicPr>
              <a:picLocks noChangeAspect="1"/>
            </p:cNvPicPr>
            <p:nvPr userDrawn="1"/>
          </p:nvPicPr>
          <p:blipFill rotWithShape="1">
            <a:blip r:embed="rId15" cstate="email">
              <a:extLst>
                <a:ext uri="{28A0092B-C50C-407E-A947-70E740481C1C}">
                  <a14:useLocalDpi xmlns="" xmlns:a14="http://schemas.microsoft.com/office/drawing/2010/main"/>
                </a:ext>
              </a:extLst>
            </a:blip>
            <a:srcRect/>
            <a:stretch/>
          </p:blipFill>
          <p:spPr>
            <a:xfrm rot="20957595">
              <a:off x="9885962" y="1434517"/>
              <a:ext cx="487882" cy="1215845"/>
            </a:xfrm>
            <a:prstGeom prst="rect">
              <a:avLst/>
            </a:prstGeom>
          </p:spPr>
        </p:pic>
        <p:pic>
          <p:nvPicPr>
            <p:cNvPr id="51" name="Grafik 23"/>
            <p:cNvPicPr>
              <a:picLocks noChangeAspect="1"/>
            </p:cNvPicPr>
            <p:nvPr userDrawn="1"/>
          </p:nvPicPr>
          <p:blipFill rotWithShape="1">
            <a:blip r:embed="rId16" cstate="email">
              <a:extLst>
                <a:ext uri="{28A0092B-C50C-407E-A947-70E740481C1C}">
                  <a14:useLocalDpi xmlns="" xmlns:a14="http://schemas.microsoft.com/office/drawing/2010/main"/>
                </a:ext>
              </a:extLst>
            </a:blip>
            <a:srcRect/>
            <a:stretch/>
          </p:blipFill>
          <p:spPr>
            <a:xfrm>
              <a:off x="10912552" y="4823870"/>
              <a:ext cx="824517" cy="666692"/>
            </a:xfrm>
            <a:prstGeom prst="rect">
              <a:avLst/>
            </a:prstGeom>
          </p:spPr>
        </p:pic>
        <p:pic>
          <p:nvPicPr>
            <p:cNvPr id="52" name="Grafik 24"/>
            <p:cNvPicPr>
              <a:picLocks noChangeAspect="1"/>
            </p:cNvPicPr>
            <p:nvPr userDrawn="1"/>
          </p:nvPicPr>
          <p:blipFill rotWithShape="1">
            <a:blip r:embed="rId17" cstate="email">
              <a:extLst>
                <a:ext uri="{28A0092B-C50C-407E-A947-70E740481C1C}">
                  <a14:useLocalDpi xmlns="" xmlns:a14="http://schemas.microsoft.com/office/drawing/2010/main"/>
                </a:ext>
              </a:extLst>
            </a:blip>
            <a:srcRect/>
            <a:stretch/>
          </p:blipFill>
          <p:spPr>
            <a:xfrm>
              <a:off x="10214252" y="2772981"/>
              <a:ext cx="626851" cy="624123"/>
            </a:xfrm>
            <a:prstGeom prst="rect">
              <a:avLst/>
            </a:prstGeom>
          </p:spPr>
        </p:pic>
        <p:pic>
          <p:nvPicPr>
            <p:cNvPr id="53" name="Grafik 25"/>
            <p:cNvPicPr>
              <a:picLocks noChangeAspect="1"/>
            </p:cNvPicPr>
            <p:nvPr userDrawn="1"/>
          </p:nvPicPr>
          <p:blipFill rotWithShape="1">
            <a:blip r:embed="rId18" cstate="email">
              <a:extLst>
                <a:ext uri="{28A0092B-C50C-407E-A947-70E740481C1C}">
                  <a14:useLocalDpi xmlns="" xmlns:a14="http://schemas.microsoft.com/office/drawing/2010/main"/>
                </a:ext>
              </a:extLst>
            </a:blip>
            <a:srcRect/>
            <a:stretch/>
          </p:blipFill>
          <p:spPr>
            <a:xfrm>
              <a:off x="2929168" y="1374256"/>
              <a:ext cx="1136751" cy="781561"/>
            </a:xfrm>
            <a:prstGeom prst="rect">
              <a:avLst/>
            </a:prstGeom>
          </p:spPr>
        </p:pic>
        <p:pic>
          <p:nvPicPr>
            <p:cNvPr id="54" name="Grafik 26"/>
            <p:cNvPicPr>
              <a:picLocks noChangeAspect="1"/>
            </p:cNvPicPr>
            <p:nvPr userDrawn="1"/>
          </p:nvPicPr>
          <p:blipFill rotWithShape="1">
            <a:blip r:embed="rId19" cstate="email">
              <a:extLst>
                <a:ext uri="{28A0092B-C50C-407E-A947-70E740481C1C}">
                  <a14:useLocalDpi xmlns="" xmlns:a14="http://schemas.microsoft.com/office/drawing/2010/main"/>
                </a:ext>
              </a:extLst>
            </a:blip>
            <a:srcRect/>
            <a:stretch/>
          </p:blipFill>
          <p:spPr>
            <a:xfrm>
              <a:off x="9603526" y="3167534"/>
              <a:ext cx="536343" cy="448272"/>
            </a:xfrm>
            <a:prstGeom prst="rect">
              <a:avLst/>
            </a:prstGeom>
          </p:spPr>
        </p:pic>
        <p:pic>
          <p:nvPicPr>
            <p:cNvPr id="55" name="Grafik 27"/>
            <p:cNvPicPr>
              <a:picLocks noChangeAspect="1"/>
            </p:cNvPicPr>
            <p:nvPr userDrawn="1"/>
          </p:nvPicPr>
          <p:blipFill rotWithShape="1">
            <a:blip r:embed="rId20" cstate="email">
              <a:extLst>
                <a:ext uri="{28A0092B-C50C-407E-A947-70E740481C1C}">
                  <a14:useLocalDpi xmlns="" xmlns:a14="http://schemas.microsoft.com/office/drawing/2010/main"/>
                </a:ext>
              </a:extLst>
            </a:blip>
            <a:srcRect/>
            <a:stretch/>
          </p:blipFill>
          <p:spPr>
            <a:xfrm>
              <a:off x="4183609" y="1978017"/>
              <a:ext cx="903959" cy="491635"/>
            </a:xfrm>
            <a:prstGeom prst="rect">
              <a:avLst/>
            </a:prstGeom>
          </p:spPr>
        </p:pic>
        <p:pic>
          <p:nvPicPr>
            <p:cNvPr id="56" name="Grafik 28"/>
            <p:cNvPicPr>
              <a:picLocks noChangeAspect="1"/>
            </p:cNvPicPr>
            <p:nvPr userDrawn="1"/>
          </p:nvPicPr>
          <p:blipFill rotWithShape="1">
            <a:blip r:embed="rId21" cstate="email">
              <a:extLst>
                <a:ext uri="{28A0092B-C50C-407E-A947-70E740481C1C}">
                  <a14:useLocalDpi xmlns="" xmlns:a14="http://schemas.microsoft.com/office/drawing/2010/main"/>
                </a:ext>
              </a:extLst>
            </a:blip>
            <a:srcRect/>
            <a:stretch/>
          </p:blipFill>
          <p:spPr>
            <a:xfrm>
              <a:off x="2290694" y="1796881"/>
              <a:ext cx="571041" cy="671932"/>
            </a:xfrm>
            <a:prstGeom prst="rect">
              <a:avLst/>
            </a:prstGeom>
          </p:spPr>
        </p:pic>
        <p:pic>
          <p:nvPicPr>
            <p:cNvPr id="57" name="Grafik 29"/>
            <p:cNvPicPr>
              <a:picLocks noChangeAspect="1"/>
            </p:cNvPicPr>
            <p:nvPr userDrawn="1"/>
          </p:nvPicPr>
          <p:blipFill rotWithShape="1">
            <a:blip r:embed="rId22" cstate="email">
              <a:extLst>
                <a:ext uri="{28A0092B-C50C-407E-A947-70E740481C1C}">
                  <a14:useLocalDpi xmlns="" xmlns:a14="http://schemas.microsoft.com/office/drawing/2010/main"/>
                </a:ext>
              </a:extLst>
            </a:blip>
            <a:srcRect/>
            <a:stretch/>
          </p:blipFill>
          <p:spPr>
            <a:xfrm>
              <a:off x="970215" y="5274993"/>
              <a:ext cx="1506743" cy="789227"/>
            </a:xfrm>
            <a:prstGeom prst="rect">
              <a:avLst/>
            </a:prstGeom>
          </p:spPr>
        </p:pic>
        <p:pic>
          <p:nvPicPr>
            <p:cNvPr id="58" name="Grafik 30"/>
            <p:cNvPicPr>
              <a:picLocks noChangeAspect="1"/>
            </p:cNvPicPr>
            <p:nvPr userDrawn="1"/>
          </p:nvPicPr>
          <p:blipFill rotWithShape="1">
            <a:blip r:embed="rId23" cstate="email">
              <a:extLst>
                <a:ext uri="{28A0092B-C50C-407E-A947-70E740481C1C}">
                  <a14:useLocalDpi xmlns="" xmlns:a14="http://schemas.microsoft.com/office/drawing/2010/main"/>
                </a:ext>
              </a:extLst>
            </a:blip>
            <a:srcRect/>
            <a:stretch/>
          </p:blipFill>
          <p:spPr>
            <a:xfrm>
              <a:off x="9026875" y="1907742"/>
              <a:ext cx="730869" cy="666692"/>
            </a:xfrm>
            <a:prstGeom prst="rect">
              <a:avLst/>
            </a:prstGeom>
          </p:spPr>
        </p:pic>
        <p:pic>
          <p:nvPicPr>
            <p:cNvPr id="59" name="Grafik 31"/>
            <p:cNvPicPr>
              <a:picLocks noChangeAspect="1"/>
            </p:cNvPicPr>
            <p:nvPr userDrawn="1"/>
          </p:nvPicPr>
          <p:blipFill rotWithShape="1">
            <a:blip r:embed="rId24" cstate="email">
              <a:extLst>
                <a:ext uri="{28A0092B-C50C-407E-A947-70E740481C1C}">
                  <a14:useLocalDpi xmlns="" xmlns:a14="http://schemas.microsoft.com/office/drawing/2010/main"/>
                </a:ext>
              </a:extLst>
            </a:blip>
            <a:srcRect/>
            <a:stretch/>
          </p:blipFill>
          <p:spPr>
            <a:xfrm>
              <a:off x="1705601" y="3508427"/>
              <a:ext cx="716771" cy="802064"/>
            </a:xfrm>
            <a:prstGeom prst="rect">
              <a:avLst/>
            </a:prstGeom>
          </p:spPr>
        </p:pic>
        <p:pic>
          <p:nvPicPr>
            <p:cNvPr id="60" name="Grafik 32"/>
            <p:cNvPicPr>
              <a:picLocks noChangeAspect="1"/>
            </p:cNvPicPr>
            <p:nvPr userDrawn="1"/>
          </p:nvPicPr>
          <p:blipFill rotWithShape="1">
            <a:blip r:embed="rId25" cstate="email">
              <a:extLst>
                <a:ext uri="{28A0092B-C50C-407E-A947-70E740481C1C}">
                  <a14:useLocalDpi xmlns="" xmlns:a14="http://schemas.microsoft.com/office/drawing/2010/main"/>
                </a:ext>
              </a:extLst>
            </a:blip>
            <a:srcRect/>
            <a:stretch/>
          </p:blipFill>
          <p:spPr>
            <a:xfrm>
              <a:off x="854535" y="4733543"/>
              <a:ext cx="612872" cy="685801"/>
            </a:xfrm>
            <a:prstGeom prst="rect">
              <a:avLst/>
            </a:prstGeom>
          </p:spPr>
        </p:pic>
        <p:pic>
          <p:nvPicPr>
            <p:cNvPr id="61" name="Grafik 33"/>
            <p:cNvPicPr>
              <a:picLocks noChangeAspect="1"/>
            </p:cNvPicPr>
            <p:nvPr userDrawn="1"/>
          </p:nvPicPr>
          <p:blipFill rotWithShape="1">
            <a:blip r:embed="rId26" cstate="email">
              <a:extLst>
                <a:ext uri="{BEBA8EAE-BF5A-486C-A8C5-ECC9F3942E4B}">
                  <a14:imgProps xmlns="" xmlns:a14="http://schemas.microsoft.com/office/drawing/2010/main">
                    <a14:imgLayer r:embed="rId28">
                      <a14:imgEffect>
                        <a14:brightnessContrast bright="-15000"/>
                      </a14:imgEffect>
                    </a14:imgLayer>
                  </a14:imgProps>
                </a:ext>
                <a:ext uri="{28A0092B-C50C-407E-A947-70E740481C1C}">
                  <a14:useLocalDpi xmlns="" xmlns:a14="http://schemas.microsoft.com/office/drawing/2010/main"/>
                </a:ext>
              </a:extLst>
            </a:blip>
            <a:srcRect/>
            <a:stretch/>
          </p:blipFill>
          <p:spPr>
            <a:xfrm>
              <a:off x="9381496" y="2469652"/>
              <a:ext cx="716771" cy="802064"/>
            </a:xfrm>
            <a:prstGeom prst="rect">
              <a:avLst/>
            </a:prstGeom>
          </p:spPr>
        </p:pic>
        <p:pic>
          <p:nvPicPr>
            <p:cNvPr id="62" name="Grafik 34"/>
            <p:cNvPicPr>
              <a:picLocks noChangeAspect="1"/>
            </p:cNvPicPr>
            <p:nvPr userDrawn="1"/>
          </p:nvPicPr>
          <p:blipFill rotWithShape="1">
            <a:blip r:embed="rId29" cstate="email">
              <a:extLst>
                <a:ext uri="{28A0092B-C50C-407E-A947-70E740481C1C}">
                  <a14:useLocalDpi xmlns="" xmlns:a14="http://schemas.microsoft.com/office/drawing/2010/main"/>
                </a:ext>
              </a:extLst>
            </a:blip>
            <a:srcRect/>
            <a:stretch/>
          </p:blipFill>
          <p:spPr>
            <a:xfrm rot="1238755">
              <a:off x="8815761" y="835163"/>
              <a:ext cx="2735296" cy="677957"/>
            </a:xfrm>
            <a:prstGeom prst="rect">
              <a:avLst/>
            </a:prstGeom>
          </p:spPr>
        </p:pic>
        <p:pic>
          <p:nvPicPr>
            <p:cNvPr id="63" name="Grafik 36"/>
            <p:cNvPicPr>
              <a:picLocks noChangeAspect="1"/>
            </p:cNvPicPr>
            <p:nvPr userDrawn="1"/>
          </p:nvPicPr>
          <p:blipFill>
            <a:blip r:embed="rId30" cstate="email">
              <a:extLst>
                <a:ext uri="{28A0092B-C50C-407E-A947-70E740481C1C}">
                  <a14:useLocalDpi xmlns="" xmlns:a14="http://schemas.microsoft.com/office/drawing/2010/main"/>
                </a:ext>
              </a:extLst>
            </a:blip>
            <a:stretch>
              <a:fillRect/>
            </a:stretch>
          </p:blipFill>
          <p:spPr>
            <a:xfrm rot="21308690">
              <a:off x="2968123" y="401787"/>
              <a:ext cx="2814128" cy="720658"/>
            </a:xfrm>
            <a:prstGeom prst="rect">
              <a:avLst/>
            </a:prstGeom>
          </p:spPr>
        </p:pic>
        <p:pic>
          <p:nvPicPr>
            <p:cNvPr id="64" name="Grafik 37"/>
            <p:cNvPicPr>
              <a:picLocks noChangeAspect="1"/>
            </p:cNvPicPr>
            <p:nvPr userDrawn="1"/>
          </p:nvPicPr>
          <p:blipFill rotWithShape="1">
            <a:blip r:embed="rId31" cstate="email">
              <a:extLst>
                <a:ext uri="{28A0092B-C50C-407E-A947-70E740481C1C}">
                  <a14:useLocalDpi xmlns="" xmlns:a14="http://schemas.microsoft.com/office/drawing/2010/main"/>
                </a:ext>
              </a:extLst>
            </a:blip>
            <a:srcRect/>
            <a:stretch/>
          </p:blipFill>
          <p:spPr>
            <a:xfrm rot="21393070">
              <a:off x="5398255" y="54249"/>
              <a:ext cx="3338515" cy="1183849"/>
            </a:xfrm>
            <a:prstGeom prst="rect">
              <a:avLst/>
            </a:prstGeom>
          </p:spPr>
        </p:pic>
        <p:pic>
          <p:nvPicPr>
            <p:cNvPr id="65" name="Grafik 38"/>
            <p:cNvPicPr>
              <a:picLocks noChangeAspect="1"/>
            </p:cNvPicPr>
            <p:nvPr userDrawn="1"/>
          </p:nvPicPr>
          <p:blipFill>
            <a:blip r:embed="rId32" cstate="email">
              <a:extLst>
                <a:ext uri="{28A0092B-C50C-407E-A947-70E740481C1C}">
                  <a14:useLocalDpi xmlns="" xmlns:a14="http://schemas.microsoft.com/office/drawing/2010/main"/>
                </a:ext>
              </a:extLst>
            </a:blip>
            <a:stretch>
              <a:fillRect/>
            </a:stretch>
          </p:blipFill>
          <p:spPr>
            <a:xfrm>
              <a:off x="5266407" y="777371"/>
              <a:ext cx="4596596" cy="1051298"/>
            </a:xfrm>
            <a:prstGeom prst="rect">
              <a:avLst/>
            </a:prstGeom>
          </p:spPr>
        </p:pic>
        <p:pic>
          <p:nvPicPr>
            <p:cNvPr id="66" name="Grafik 39"/>
            <p:cNvPicPr>
              <a:picLocks noChangeAspect="1"/>
            </p:cNvPicPr>
            <p:nvPr userDrawn="1"/>
          </p:nvPicPr>
          <p:blipFill rotWithShape="1">
            <a:blip r:embed="rId33" cstate="email">
              <a:extLst>
                <a:ext uri="{28A0092B-C50C-407E-A947-70E740481C1C}">
                  <a14:useLocalDpi xmlns="" xmlns:a14="http://schemas.microsoft.com/office/drawing/2010/main"/>
                </a:ext>
              </a:extLst>
            </a:blip>
            <a:srcRect t="-5911"/>
            <a:stretch/>
          </p:blipFill>
          <p:spPr>
            <a:xfrm rot="21393070">
              <a:off x="4187210" y="830527"/>
              <a:ext cx="1253819" cy="1183849"/>
            </a:xfrm>
            <a:prstGeom prst="rect">
              <a:avLst/>
            </a:prstGeom>
          </p:spPr>
        </p:pic>
        <p:pic>
          <p:nvPicPr>
            <p:cNvPr id="67" name="Grafik 35"/>
            <p:cNvPicPr>
              <a:picLocks noChangeAspect="1"/>
            </p:cNvPicPr>
            <p:nvPr userDrawn="1"/>
          </p:nvPicPr>
          <p:blipFill rotWithShape="1">
            <a:blip r:embed="rId34" cstate="email">
              <a:extLst>
                <a:ext uri="{BEBA8EAE-BF5A-486C-A8C5-ECC9F3942E4B}">
                  <a14:imgProps xmlns="" xmlns:a14="http://schemas.microsoft.com/office/drawing/2010/main">
                    <a14:imgLayer r:embed="rId35">
                      <a14:imgEffect>
                        <a14:brightnessContrast bright="-19000"/>
                      </a14:imgEffect>
                    </a14:imgLayer>
                  </a14:imgProps>
                </a:ext>
                <a:ext uri="{28A0092B-C50C-407E-A947-70E740481C1C}">
                  <a14:useLocalDpi xmlns="" xmlns:a14="http://schemas.microsoft.com/office/drawing/2010/main"/>
                </a:ext>
              </a:extLst>
            </a:blip>
            <a:srcRect/>
            <a:stretch/>
          </p:blipFill>
          <p:spPr>
            <a:xfrm>
              <a:off x="1439474" y="1563932"/>
              <a:ext cx="8531646" cy="5342032"/>
            </a:xfrm>
            <a:prstGeom prst="rect">
              <a:avLst/>
            </a:prstGeom>
            <a:effectLst>
              <a:outerShdw blurRad="457200" dist="266700" dir="2700000" algn="tl" rotWithShape="0">
                <a:prstClr val="black">
                  <a:alpha val="40000"/>
                </a:prstClr>
              </a:outerShdw>
            </a:effectLst>
          </p:spPr>
        </p:pic>
      </p:grpSp>
      <p:sp>
        <p:nvSpPr>
          <p:cNvPr id="7" name="Rectangle 7"/>
          <p:cNvSpPr/>
          <p:nvPr userDrawn="1">
            <p:custDataLst>
              <p:tags r:id="rId2"/>
            </p:custDataLst>
          </p:nvPr>
        </p:nvSpPr>
        <p:spPr bwMode="auto">
          <a:xfrm>
            <a:off x="-573" y="-4552"/>
            <a:ext cx="9148783" cy="304155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2"/>
              <a:gd name="connsiteY0" fmla="*/ 0 h 7530858"/>
              <a:gd name="connsiteX1" fmla="*/ 21725164 w 21725852"/>
              <a:gd name="connsiteY1" fmla="*/ 3227281 h 7530858"/>
              <a:gd name="connsiteX2" fmla="*/ 21725164 w 21725852"/>
              <a:gd name="connsiteY2" fmla="*/ 6371563 h 7530858"/>
              <a:gd name="connsiteX3" fmla="*/ 20930873 w 21725852"/>
              <a:gd name="connsiteY3" fmla="*/ 6756548 h 7530858"/>
              <a:gd name="connsiteX4" fmla="*/ 4250836 w 21725852"/>
              <a:gd name="connsiteY4" fmla="*/ 6732380 h 7530858"/>
              <a:gd name="connsiteX5" fmla="*/ 3107634 w 21725852"/>
              <a:gd name="connsiteY5" fmla="*/ 7530858 h 7530858"/>
              <a:gd name="connsiteX6" fmla="*/ 1933280 w 21725852"/>
              <a:gd name="connsiteY6" fmla="*/ 6732380 h 7530858"/>
              <a:gd name="connsiteX7" fmla="*/ 30992 w 21725852"/>
              <a:gd name="connsiteY7" fmla="*/ 6732380 h 7530858"/>
              <a:gd name="connsiteX8" fmla="*/ 0 w 21725852"/>
              <a:gd name="connsiteY8" fmla="*/ 0 h 7530858"/>
              <a:gd name="connsiteX0" fmla="*/ 0 w 21818142"/>
              <a:gd name="connsiteY0" fmla="*/ 0 h 7530858"/>
              <a:gd name="connsiteX1" fmla="*/ 21818140 w 21818142"/>
              <a:gd name="connsiteY1" fmla="*/ 85999 h 7530858"/>
              <a:gd name="connsiteX2" fmla="*/ 21725164 w 21818142"/>
              <a:gd name="connsiteY2" fmla="*/ 6371563 h 7530858"/>
              <a:gd name="connsiteX3" fmla="*/ 20930873 w 21818142"/>
              <a:gd name="connsiteY3" fmla="*/ 6756548 h 7530858"/>
              <a:gd name="connsiteX4" fmla="*/ 4250836 w 21818142"/>
              <a:gd name="connsiteY4" fmla="*/ 6732380 h 7530858"/>
              <a:gd name="connsiteX5" fmla="*/ 3107634 w 21818142"/>
              <a:gd name="connsiteY5" fmla="*/ 7530858 h 7530858"/>
              <a:gd name="connsiteX6" fmla="*/ 1933280 w 21818142"/>
              <a:gd name="connsiteY6" fmla="*/ 6732380 h 7530858"/>
              <a:gd name="connsiteX7" fmla="*/ 30992 w 21818142"/>
              <a:gd name="connsiteY7" fmla="*/ 6732380 h 7530858"/>
              <a:gd name="connsiteX8" fmla="*/ 0 w 21818142"/>
              <a:gd name="connsiteY8" fmla="*/ 0 h 7530858"/>
              <a:gd name="connsiteX0" fmla="*/ 419487 w 21787150"/>
              <a:gd name="connsiteY0" fmla="*/ 485240 h 7445958"/>
              <a:gd name="connsiteX1" fmla="*/ 21787148 w 21787150"/>
              <a:gd name="connsiteY1" fmla="*/ 1099 h 7445958"/>
              <a:gd name="connsiteX2" fmla="*/ 21694172 w 21787150"/>
              <a:gd name="connsiteY2" fmla="*/ 6286663 h 7445958"/>
              <a:gd name="connsiteX3" fmla="*/ 20899881 w 21787150"/>
              <a:gd name="connsiteY3" fmla="*/ 6671648 h 7445958"/>
              <a:gd name="connsiteX4" fmla="*/ 4219844 w 21787150"/>
              <a:gd name="connsiteY4" fmla="*/ 6647480 h 7445958"/>
              <a:gd name="connsiteX5" fmla="*/ 3076642 w 21787150"/>
              <a:gd name="connsiteY5" fmla="*/ 7445958 h 7445958"/>
              <a:gd name="connsiteX6" fmla="*/ 1902288 w 21787150"/>
              <a:gd name="connsiteY6" fmla="*/ 6647480 h 7445958"/>
              <a:gd name="connsiteX7" fmla="*/ 0 w 21787150"/>
              <a:gd name="connsiteY7" fmla="*/ 6647480 h 7445958"/>
              <a:gd name="connsiteX8" fmla="*/ 419487 w 21787150"/>
              <a:gd name="connsiteY8" fmla="*/ 485240 h 7445958"/>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35164"/>
              <a:gd name="connsiteY0" fmla="*/ 0 h 7463422"/>
              <a:gd name="connsiteX1" fmla="*/ 21735159 w 21735164"/>
              <a:gd name="connsiteY1" fmla="*/ 6301 h 7463422"/>
              <a:gd name="connsiteX2" fmla="*/ 21695527 w 21735164"/>
              <a:gd name="connsiteY2" fmla="*/ 6304127 h 7463422"/>
              <a:gd name="connsiteX3" fmla="*/ 20901236 w 21735164"/>
              <a:gd name="connsiteY3" fmla="*/ 6689112 h 7463422"/>
              <a:gd name="connsiteX4" fmla="*/ 4221199 w 21735164"/>
              <a:gd name="connsiteY4" fmla="*/ 6664944 h 7463422"/>
              <a:gd name="connsiteX5" fmla="*/ 3077997 w 21735164"/>
              <a:gd name="connsiteY5" fmla="*/ 7463422 h 7463422"/>
              <a:gd name="connsiteX6" fmla="*/ 1903643 w 21735164"/>
              <a:gd name="connsiteY6" fmla="*/ 6664944 h 7463422"/>
              <a:gd name="connsiteX7" fmla="*/ 1355 w 21735164"/>
              <a:gd name="connsiteY7" fmla="*/ 6664944 h 7463422"/>
              <a:gd name="connsiteX8" fmla="*/ 0 w 21735164"/>
              <a:gd name="connsiteY8" fmla="*/ 0 h 7463422"/>
              <a:gd name="connsiteX0" fmla="*/ 0 w 21695531"/>
              <a:gd name="connsiteY0" fmla="*/ 0 h 7463422"/>
              <a:gd name="connsiteX1" fmla="*/ 21421007 w 21695531"/>
              <a:gd name="connsiteY1" fmla="*/ 43084 h 7463422"/>
              <a:gd name="connsiteX2" fmla="*/ 21695527 w 21695531"/>
              <a:gd name="connsiteY2" fmla="*/ 6304127 h 7463422"/>
              <a:gd name="connsiteX3" fmla="*/ 20901236 w 21695531"/>
              <a:gd name="connsiteY3" fmla="*/ 6689112 h 7463422"/>
              <a:gd name="connsiteX4" fmla="*/ 4221199 w 21695531"/>
              <a:gd name="connsiteY4" fmla="*/ 6664944 h 7463422"/>
              <a:gd name="connsiteX5" fmla="*/ 3077997 w 21695531"/>
              <a:gd name="connsiteY5" fmla="*/ 7463422 h 7463422"/>
              <a:gd name="connsiteX6" fmla="*/ 1903643 w 21695531"/>
              <a:gd name="connsiteY6" fmla="*/ 6664944 h 7463422"/>
              <a:gd name="connsiteX7" fmla="*/ 1355 w 21695531"/>
              <a:gd name="connsiteY7" fmla="*/ 6664944 h 7463422"/>
              <a:gd name="connsiteX8" fmla="*/ 0 w 21695531"/>
              <a:gd name="connsiteY8" fmla="*/ 0 h 7463422"/>
              <a:gd name="connsiteX0" fmla="*/ 0 w 21705543"/>
              <a:gd name="connsiteY0" fmla="*/ 0 h 7463422"/>
              <a:gd name="connsiteX1" fmla="*/ 21705522 w 21705543"/>
              <a:gd name="connsiteY1" fmla="*/ 6301 h 7463422"/>
              <a:gd name="connsiteX2" fmla="*/ 21695527 w 21705543"/>
              <a:gd name="connsiteY2" fmla="*/ 6304127 h 7463422"/>
              <a:gd name="connsiteX3" fmla="*/ 20901236 w 21705543"/>
              <a:gd name="connsiteY3" fmla="*/ 6689112 h 7463422"/>
              <a:gd name="connsiteX4" fmla="*/ 4221199 w 21705543"/>
              <a:gd name="connsiteY4" fmla="*/ 6664944 h 7463422"/>
              <a:gd name="connsiteX5" fmla="*/ 3077997 w 21705543"/>
              <a:gd name="connsiteY5" fmla="*/ 7463422 h 7463422"/>
              <a:gd name="connsiteX6" fmla="*/ 1903643 w 21705543"/>
              <a:gd name="connsiteY6" fmla="*/ 6664944 h 7463422"/>
              <a:gd name="connsiteX7" fmla="*/ 1355 w 21705543"/>
              <a:gd name="connsiteY7" fmla="*/ 6664944 h 7463422"/>
              <a:gd name="connsiteX8" fmla="*/ 0 w 21705543"/>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64944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5522" h="7463422">
                <a:moveTo>
                  <a:pt x="0" y="0"/>
                </a:moveTo>
                <a:lnTo>
                  <a:pt x="21705522" y="6301"/>
                </a:lnTo>
                <a:cubicBezTo>
                  <a:pt x="21700524" y="3155214"/>
                  <a:pt x="21703313" y="5368611"/>
                  <a:pt x="21695527" y="6304127"/>
                </a:cubicBezTo>
                <a:cubicBezTo>
                  <a:pt x="21551428" y="6729018"/>
                  <a:pt x="21160998" y="6683169"/>
                  <a:pt x="20901236" y="6689112"/>
                </a:cubicBezTo>
                <a:lnTo>
                  <a:pt x="4221199" y="6664944"/>
                </a:lnTo>
                <a:cubicBezTo>
                  <a:pt x="3643985" y="6698086"/>
                  <a:pt x="3269606" y="7000600"/>
                  <a:pt x="3077997" y="7463422"/>
                </a:cubicBezTo>
                <a:cubicBezTo>
                  <a:pt x="2779643" y="6759645"/>
                  <a:pt x="2182283" y="6664066"/>
                  <a:pt x="1903643" y="6664944"/>
                </a:cubicBezTo>
                <a:lnTo>
                  <a:pt x="1355" y="6658402"/>
                </a:lnTo>
                <a:cubicBezTo>
                  <a:pt x="677" y="3329201"/>
                  <a:pt x="677" y="333247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6190" name="think-cell Slide" r:id="rId36" imgW="360" imgH="360" progId="">
              <p:embed/>
            </p:oleObj>
          </a:graphicData>
        </a:graphic>
      </p:graphicFrame>
      <p:sp>
        <p:nvSpPr>
          <p:cNvPr id="2" name="Titre 1"/>
          <p:cNvSpPr>
            <a:spLocks noGrp="1"/>
          </p:cNvSpPr>
          <p:nvPr>
            <p:ph type="title" hasCustomPrompt="1"/>
            <p:custDataLst>
              <p:tags r:id="rId3"/>
            </p:custDataLst>
          </p:nvPr>
        </p:nvSpPr>
        <p:spPr>
          <a:xfrm>
            <a:off x="0" y="705190"/>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9.xml"/><Relationship Id="rId21" Type="http://schemas.openxmlformats.org/officeDocument/2006/relationships/image" Target="../media/image37.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5.emf"/><Relationship Id="rId25" Type="http://schemas.openxmlformats.org/officeDocument/2006/relationships/image" Target="../media/image39.png"/><Relationship Id="rId2" Type="http://schemas.openxmlformats.org/officeDocument/2006/relationships/slideLayout" Target="../slideLayouts/slideLayout18.xml"/><Relationship Id="rId16" Type="http://schemas.openxmlformats.org/officeDocument/2006/relationships/oleObject" Target="../embeddings/oleObject4.bin"/><Relationship Id="rId20" Type="http://schemas.openxmlformats.org/officeDocument/2006/relationships/hyperlink" Target="http://www.linkedin.com/company/capgemini" TargetMode="External"/><Relationship Id="rId1" Type="http://schemas.openxmlformats.org/officeDocument/2006/relationships/slideLayout" Target="../slideLayouts/slideLayout17.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hyperlink" Target="http://www.youtube.com/capgemini" TargetMode="External"/><Relationship Id="rId5" Type="http://schemas.openxmlformats.org/officeDocument/2006/relationships/vmlDrawing" Target="../drawings/vmlDrawing4.vml"/><Relationship Id="rId15" Type="http://schemas.openxmlformats.org/officeDocument/2006/relationships/image" Target="../media/image35.jpeg"/><Relationship Id="rId23" Type="http://schemas.openxmlformats.org/officeDocument/2006/relationships/image" Target="../media/image38.png"/><Relationship Id="rId10" Type="http://schemas.openxmlformats.org/officeDocument/2006/relationships/tags" Target="../tags/tag27.xml"/><Relationship Id="rId19" Type="http://schemas.openxmlformats.org/officeDocument/2006/relationships/image" Target="../media/image36.png"/><Relationship Id="rId4" Type="http://schemas.openxmlformats.org/officeDocument/2006/relationships/theme" Target="../theme/theme2.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hyperlink" Target="http://www.twitter.com/capgemini" TargetMode="External"/><Relationship Id="rId27" Type="http://schemas.openxmlformats.org/officeDocument/2006/relationships/image" Target="../media/image40.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0" cstate="print">
            <a:extLst>
              <a:ext uri="{28A0092B-C50C-407E-A947-70E740481C1C}">
                <a14:useLocalDpi xmlns="" xmlns:a14="http://schemas.microsoft.com/office/drawing/2010/main" val="0"/>
              </a:ext>
            </a:extLst>
          </a:blip>
          <a:srcRect/>
          <a:stretch>
            <a:fillRect/>
          </a:stretch>
        </p:blipFill>
        <p:spPr bwMode="gray">
          <a:xfrm>
            <a:off x="273049" y="6451601"/>
            <a:ext cx="1289051" cy="301625"/>
          </a:xfrm>
          <a:prstGeom prst="rect">
            <a:avLst/>
          </a:prstGeom>
          <a:noFill/>
          <a:ln w="9525">
            <a:noFill/>
            <a:miter lim="800000"/>
            <a:headEnd/>
            <a:tailEnd/>
          </a:ln>
        </p:spPr>
      </p:pic>
      <p:sp>
        <p:nvSpPr>
          <p:cNvPr id="12" name="Text Box 5"/>
          <p:cNvSpPr txBox="1">
            <a:spLocks noChangeArrowheads="1"/>
          </p:cNvSpPr>
          <p:nvPr/>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2016 Capgemini. All rights reserved.</a:t>
            </a:r>
            <a:endParaRPr lang="en-US" sz="600" dirty="0">
              <a:solidFill>
                <a:schemeClr val="tx2"/>
              </a:solidFill>
              <a:latin typeface="Arial Narrow" pitchFamily="34" charset="0"/>
            </a:endParaRPr>
          </a:p>
        </p:txBody>
      </p:sp>
      <p:sp>
        <p:nvSpPr>
          <p:cNvPr id="18" name="Rectangle 17"/>
          <p:cNvSpPr/>
          <p:nvPr>
            <p:custDataLst>
              <p:tags r:id="rId18"/>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CRM-SHARE Cloud</a:t>
            </a:r>
            <a:r>
              <a:rPr lang="en-US" sz="600" baseline="0" dirty="0" smtClean="0">
                <a:solidFill>
                  <a:schemeClr val="tx2"/>
                </a:solidFill>
                <a:latin typeface="Arial Narrow" pitchFamily="34" charset="0"/>
              </a:rPr>
              <a:t> </a:t>
            </a:r>
            <a:r>
              <a:rPr lang="en-US" sz="600" dirty="0" smtClean="0">
                <a:solidFill>
                  <a:schemeClr val="tx2"/>
                </a:solidFill>
                <a:latin typeface="Arial Narrow" pitchFamily="34" charset="0"/>
              </a:rPr>
              <a:t>Oracle Sales Cloud Implementation Kickoff</a:t>
            </a:r>
            <a:endParaRPr lang="en-US" sz="600" dirty="0">
              <a:solidFill>
                <a:schemeClr val="tx2"/>
              </a:solidFill>
              <a:latin typeface="Arial Narrow" pitchFamily="34" charset="0"/>
            </a:endParaRPr>
          </a:p>
        </p:txBody>
      </p:sp>
      <p:sp>
        <p:nvSpPr>
          <p:cNvPr id="17" name="Rectangle 7"/>
          <p:cNvSpPr/>
          <p:nvPr>
            <p:custDataLst>
              <p:tags r:id="rId19"/>
            </p:custDataLst>
          </p:nvPr>
        </p:nvSpPr>
        <p:spPr bwMode="auto">
          <a:xfrm>
            <a:off x="-4761" y="749616"/>
            <a:ext cx="9147175" cy="30930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8" fmla="*/ 216943 w 21694863"/>
              <a:gd name="connsiteY8" fmla="*/ 224377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0" fmla="*/ 21694173 w 21694861"/>
              <a:gd name="connsiteY0" fmla="*/ 0 h 4303577"/>
              <a:gd name="connsiteX1" fmla="*/ 21694173 w 21694861"/>
              <a:gd name="connsiteY1" fmla="*/ 3144282 h 4303577"/>
              <a:gd name="connsiteX2" fmla="*/ 20899882 w 21694861"/>
              <a:gd name="connsiteY2" fmla="*/ 3529267 h 4303577"/>
              <a:gd name="connsiteX3" fmla="*/ 4219845 w 21694861"/>
              <a:gd name="connsiteY3" fmla="*/ 3505099 h 4303577"/>
              <a:gd name="connsiteX4" fmla="*/ 3076643 w 21694861"/>
              <a:gd name="connsiteY4" fmla="*/ 4303577 h 4303577"/>
              <a:gd name="connsiteX5" fmla="*/ 1902289 w 21694861"/>
              <a:gd name="connsiteY5" fmla="*/ 3505099 h 4303577"/>
              <a:gd name="connsiteX6" fmla="*/ 1 w 21694861"/>
              <a:gd name="connsiteY6" fmla="*/ 3505099 h 4303577"/>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1 w 21694173"/>
              <a:gd name="connsiteY5" fmla="*/ 360817 h 1159295"/>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0 w 21694173"/>
              <a:gd name="connsiteY5" fmla="*/ 325388 h 1159295"/>
              <a:gd name="connsiteX0" fmla="*/ 20572358 w 20572358"/>
              <a:gd name="connsiteY0" fmla="*/ 0 h 1159295"/>
              <a:gd name="connsiteX1" fmla="*/ 19778067 w 20572358"/>
              <a:gd name="connsiteY1" fmla="*/ 384985 h 1159295"/>
              <a:gd name="connsiteX2" fmla="*/ 3098030 w 20572358"/>
              <a:gd name="connsiteY2" fmla="*/ 360817 h 1159295"/>
              <a:gd name="connsiteX3" fmla="*/ 1954828 w 20572358"/>
              <a:gd name="connsiteY3" fmla="*/ 1159295 h 1159295"/>
              <a:gd name="connsiteX4" fmla="*/ 780474 w 20572358"/>
              <a:gd name="connsiteY4" fmla="*/ 360817 h 1159295"/>
              <a:gd name="connsiteX5" fmla="*/ 0 w 20572358"/>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3706597 w 23706597"/>
              <a:gd name="connsiteY0" fmla="*/ 0 h 1203579"/>
              <a:gd name="connsiteX1" fmla="*/ 19546855 w 23706597"/>
              <a:gd name="connsiteY1" fmla="*/ 429269 h 1203579"/>
              <a:gd name="connsiteX2" fmla="*/ 2866818 w 23706597"/>
              <a:gd name="connsiteY2" fmla="*/ 405101 h 1203579"/>
              <a:gd name="connsiteX3" fmla="*/ 1723616 w 23706597"/>
              <a:gd name="connsiteY3" fmla="*/ 1203579 h 1203579"/>
              <a:gd name="connsiteX4" fmla="*/ 549262 w 23706597"/>
              <a:gd name="connsiteY4" fmla="*/ 405101 h 1203579"/>
              <a:gd name="connsiteX5" fmla="*/ 0 w 23706597"/>
              <a:gd name="connsiteY5" fmla="*/ 387384 h 1203579"/>
              <a:gd name="connsiteX0" fmla="*/ 28887508 w 28887508"/>
              <a:gd name="connsiteY0" fmla="*/ 0 h 1159295"/>
              <a:gd name="connsiteX1" fmla="*/ 19546855 w 28887508"/>
              <a:gd name="connsiteY1" fmla="*/ 384985 h 1159295"/>
              <a:gd name="connsiteX2" fmla="*/ 2866818 w 28887508"/>
              <a:gd name="connsiteY2" fmla="*/ 360817 h 1159295"/>
              <a:gd name="connsiteX3" fmla="*/ 1723616 w 28887508"/>
              <a:gd name="connsiteY3" fmla="*/ 1159295 h 1159295"/>
              <a:gd name="connsiteX4" fmla="*/ 549262 w 28887508"/>
              <a:gd name="connsiteY4" fmla="*/ 360817 h 1159295"/>
              <a:gd name="connsiteX5" fmla="*/ 0 w 28887508"/>
              <a:gd name="connsiteY5" fmla="*/ 343100 h 1159295"/>
              <a:gd name="connsiteX0" fmla="*/ 32895222 w 32895222"/>
              <a:gd name="connsiteY0" fmla="*/ 0 h 1150439"/>
              <a:gd name="connsiteX1" fmla="*/ 19546855 w 32895222"/>
              <a:gd name="connsiteY1" fmla="*/ 376129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1858998 w 32895222"/>
              <a:gd name="connsiteY1" fmla="*/ 38498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6645990 w 32895222"/>
              <a:gd name="connsiteY1" fmla="*/ 340701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1818339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9384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95222" h="1150439">
                <a:moveTo>
                  <a:pt x="32895222" y="0"/>
                </a:moveTo>
                <a:cubicBezTo>
                  <a:pt x="32751123" y="424891"/>
                  <a:pt x="32283624" y="352474"/>
                  <a:pt x="32023862" y="358417"/>
                </a:cubicBezTo>
                <a:lnTo>
                  <a:pt x="2866818" y="351961"/>
                </a:lnTo>
                <a:cubicBezTo>
                  <a:pt x="2289604" y="385103"/>
                  <a:pt x="1915225" y="687617"/>
                  <a:pt x="1723616" y="1150439"/>
                </a:cubicBezTo>
                <a:cubicBezTo>
                  <a:pt x="1425262" y="446662"/>
                  <a:pt x="827902" y="351083"/>
                  <a:pt x="549262" y="351961"/>
                </a:cubicBezTo>
                <a:lnTo>
                  <a:pt x="0" y="334244"/>
                </a:lnTo>
              </a:path>
            </a:pathLst>
          </a:custGeom>
          <a:solidFill>
            <a:schemeClr val="bg1"/>
          </a:solidFill>
          <a:ln w="28575" cmpd="sng" algn="ctr">
            <a:solidFill>
              <a:schemeClr val="bg2"/>
            </a:solid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3" name="Picture 1" descr="HEALTHINEERSsignature"/>
          <p:cNvPicPr>
            <a:picLocks noChangeAspect="1" noChangeArrowheads="1"/>
          </p:cNvPicPr>
          <p:nvPr/>
        </p:nvPicPr>
        <p:blipFill>
          <a:blip r:embed="rId21" cstate="print">
            <a:extLst>
              <a:ext uri="{28A0092B-C50C-407E-A947-70E740481C1C}">
                <a14:useLocalDpi xmlns="" xmlns:a14="http://schemas.microsoft.com/office/drawing/2010/main" val="0"/>
              </a:ext>
            </a:extLst>
          </a:blip>
          <a:srcRect/>
          <a:stretch>
            <a:fillRect/>
          </a:stretch>
        </p:blipFill>
        <p:spPr bwMode="auto">
          <a:xfrm>
            <a:off x="2884607" y="6390083"/>
            <a:ext cx="1439134" cy="404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72" r:id="rId3"/>
    <p:sldLayoutId id="2147483651" r:id="rId4"/>
    <p:sldLayoutId id="2147483670" r:id="rId5"/>
    <p:sldLayoutId id="2147483669"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71" r:id="rId16"/>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p:custDataLst>
              <p:tags r:id="rId6"/>
            </p:custDataLst>
          </p:nvPr>
        </p:nvSpPr>
        <p:spPr bwMode="auto">
          <a:xfrm>
            <a:off x="-3890" y="2163291"/>
            <a:ext cx="914724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1" name="Picture 20" descr="capgemini_rgb.jpg"/>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56971" name="think-cell Slide" r:id="rId16" imgW="360" imgH="360" progId="">
              <p:embed/>
            </p:oleObj>
          </a:graphicData>
        </a:graphic>
      </p:graphicFrame>
      <p:pic>
        <p:nvPicPr>
          <p:cNvPr id="9" name="Picture 104" descr="C:\Users\UserSim\Desktop\Capgemini\moto.emf"/>
          <p:cNvPicPr>
            <a:picLocks noChangeAspect="1" noChangeArrowheads="1"/>
          </p:cNvPicPr>
          <p:nvPr>
            <p:custDataLst>
              <p:tags r:id="rId7"/>
            </p:custDataLst>
          </p:nvPr>
        </p:nvPicPr>
        <p:blipFill>
          <a:blip r:embed="rId17" cstate="email">
            <a:extLst>
              <a:ext uri="{28A0092B-C50C-407E-A947-70E740481C1C}">
                <a14:useLocalDpi xmlns="" xmlns:a14="http://schemas.microsoft.com/office/drawing/2010/main" val="0"/>
              </a:ext>
            </a:extLst>
          </a:blip>
          <a:srcRect/>
          <a:stretch>
            <a:fillRect/>
          </a:stretch>
        </p:blipFill>
        <p:spPr bwMode="auto">
          <a:xfrm>
            <a:off x="5069198" y="1173628"/>
            <a:ext cx="3364886" cy="290298"/>
          </a:xfrm>
          <a:prstGeom prst="rect">
            <a:avLst/>
          </a:prstGeom>
          <a:noFill/>
        </p:spPr>
      </p:pic>
      <p:sp>
        <p:nvSpPr>
          <p:cNvPr id="13" name="Rectangle 12"/>
          <p:cNvSpPr/>
          <p:nvPr>
            <p:custDataLst>
              <p:tags r:id="rId8"/>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2016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extLst>
              <a:ext uri="{28A0092B-C50C-407E-A947-70E740481C1C}">
                <a14:useLocalDpi xmlns="" xmlns:a14="http://schemas.microsoft.com/office/drawing/2010/main" val="0"/>
              </a:ext>
            </a:extLst>
          </a:blip>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extLst>
              <a:ext uri="{28A0092B-C50C-407E-A947-70E740481C1C}">
                <a14:useLocalDpi xmlns="" xmlns:a14="http://schemas.microsoft.com/office/drawing/2010/main" val="0"/>
              </a:ext>
            </a:extLst>
          </a:blip>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extLst>
              <a:ext uri="{28A0092B-C50C-407E-A947-70E740481C1C}">
                <a14:useLocalDpi xmlns="" xmlns:a14="http://schemas.microsoft.com/office/drawing/2010/main" val="0"/>
              </a:ext>
            </a:extLst>
          </a:blip>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extLst>
              <a:ext uri="{28A0092B-C50C-407E-A947-70E740481C1C}">
                <a14:useLocalDpi xmlns="" xmlns:a14="http://schemas.microsoft.com/office/drawing/2010/main" val="0"/>
              </a:ext>
            </a:extLst>
          </a:blip>
          <a:srcRect/>
          <a:stretch>
            <a:fillRect/>
          </a:stretch>
        </p:blipFill>
        <p:spPr bwMode="auto">
          <a:xfrm>
            <a:off x="8531283"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extLst>
              <a:ext uri="{28A0092B-C50C-407E-A947-70E740481C1C}">
                <a14:useLocalDpi xmlns="" xmlns:a14="http://schemas.microsoft.com/office/drawing/2010/main" val="0"/>
              </a:ext>
            </a:extLst>
          </a:blip>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oconet.capgemini.com/sf/go/doc9937850?nav=1" TargetMode="External"/><Relationship Id="rId2" Type="http://schemas.openxmlformats.org/officeDocument/2006/relationships/hyperlink" Target="https://coconet.capgemini.com/sf/go/doc10116037?nav=1" TargetMode="External"/><Relationship Id="rId1" Type="http://schemas.openxmlformats.org/officeDocument/2006/relationships/slideLayout" Target="../slideLayouts/slideLayout9.xml"/><Relationship Id="rId5" Type="http://schemas.openxmlformats.org/officeDocument/2006/relationships/hyperlink" Target="https://coconet.capgemini.com/sf/go/doc10115784?nav=1" TargetMode="External"/><Relationship Id="rId4" Type="http://schemas.openxmlformats.org/officeDocument/2006/relationships/hyperlink" Target="https://coconet.capgemini.com/sf/go/doc10115937?nav=1"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oconet.capgemini.com/sf/go/doc10116164?nav=1"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974" y="391889"/>
            <a:ext cx="6644247" cy="1576287"/>
          </a:xfrm>
          <a:effectLst/>
        </p:spPr>
        <p:txBody>
          <a:bodyPr/>
          <a:lstStyle/>
          <a:p>
            <a:r>
              <a:rPr lang="en-US" dirty="0" smtClean="0">
                <a:solidFill>
                  <a:schemeClr val="tx1"/>
                </a:solidFill>
                <a:effectLst/>
              </a:rPr>
              <a:t>Territories – Knowledge Deck</a:t>
            </a:r>
            <a:endParaRPr lang="en-US" dirty="0">
              <a:solidFill>
                <a:schemeClr val="tx1"/>
              </a:solidFill>
              <a:effectLst/>
            </a:endParaRPr>
          </a:p>
        </p:txBody>
      </p:sp>
      <p:pic>
        <p:nvPicPr>
          <p:cNvPr id="8" name="Picture 7" descr="capgemini_rgb.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16482" y="1219204"/>
            <a:ext cx="1538693" cy="470378"/>
          </a:xfrm>
          <a:prstGeom prst="rect">
            <a:avLst/>
          </a:prstGeom>
        </p:spPr>
      </p:pic>
      <p:pic>
        <p:nvPicPr>
          <p:cNvPr id="92162" name="Picture 1" descr="HEALTHINEERSsignatur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49318" y="555187"/>
            <a:ext cx="1743760" cy="4898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163"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860121" y="1861455"/>
            <a:ext cx="1476375" cy="4204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35735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Territory Management</a:t>
            </a:r>
            <a:endParaRPr lang="en-US" dirty="0"/>
          </a:p>
        </p:txBody>
      </p:sp>
      <p:sp>
        <p:nvSpPr>
          <p:cNvPr id="5" name="TextBox 4"/>
          <p:cNvSpPr txBox="1"/>
          <p:nvPr/>
        </p:nvSpPr>
        <p:spPr>
          <a:xfrm>
            <a:off x="552261" y="1113591"/>
            <a:ext cx="8401616" cy="1646605"/>
          </a:xfrm>
          <a:prstGeom prst="rect">
            <a:avLst/>
          </a:prstGeom>
          <a:noFill/>
        </p:spPr>
        <p:txBody>
          <a:bodyPr wrap="square" rtlCol="0">
            <a:spAutoFit/>
          </a:bodyPr>
          <a:lstStyle/>
          <a:p>
            <a:pPr>
              <a:spcAft>
                <a:spcPts val="600"/>
              </a:spcAft>
            </a:pPr>
            <a:r>
              <a:rPr lang="en-US" sz="1600" b="1" dirty="0" smtClean="0"/>
              <a:t>Overview</a:t>
            </a:r>
          </a:p>
          <a:p>
            <a:pPr>
              <a:lnSpc>
                <a:spcPct val="150000"/>
              </a:lnSpc>
              <a:spcAft>
                <a:spcPts val="600"/>
              </a:spcAft>
            </a:pPr>
            <a:r>
              <a:rPr lang="en-US" sz="1400" dirty="0" smtClean="0"/>
              <a:t>Territories provide the rules for automatically assigning salespeople and other resources to sales accounts, partners, leads, and opportunity line items. The structural hierarchy of territories defines resource responsibilities and controls access to customer and sales data.</a:t>
            </a:r>
          </a:p>
          <a:p>
            <a:pPr>
              <a:spcAft>
                <a:spcPts val="600"/>
              </a:spcAft>
            </a:pPr>
            <a:endParaRPr lang="en-US" sz="1200" dirty="0" err="1" smtClean="0">
              <a:latin typeface="Arial" pitchFamily="34" charset="0"/>
              <a:cs typeface="Arial" pitchFamily="34" charset="0"/>
            </a:endParaRPr>
          </a:p>
        </p:txBody>
      </p:sp>
      <p:sp>
        <p:nvSpPr>
          <p:cNvPr id="89089" name="Rectangle 1"/>
          <p:cNvSpPr>
            <a:spLocks noChangeArrowheads="1"/>
          </p:cNvSpPr>
          <p:nvPr/>
        </p:nvSpPr>
        <p:spPr bwMode="auto">
          <a:xfrm>
            <a:off x="497939" y="2774962"/>
            <a:ext cx="8148943" cy="326243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en-US" sz="1600" b="1" i="0" u="none" strike="noStrike" cap="none" normalizeH="0" baseline="0" dirty="0" smtClean="0">
                <a:ln>
                  <a:noFill/>
                </a:ln>
                <a:effectLst/>
                <a:latin typeface="Arial" pitchFamily="34" charset="0"/>
                <a:ea typeface="Calibri" pitchFamily="34" charset="0"/>
                <a:cs typeface="Century Gothic" pitchFamily="34" charset="0"/>
              </a:rPr>
              <a:t>Summary of Features</a:t>
            </a:r>
          </a:p>
          <a:p>
            <a:pPr marL="0" marR="0" lvl="0" indent="0" algn="l" defTabSz="914400" rtl="0" eaLnBrk="0" fontAlgn="base" latinLnBrk="0" hangingPunct="0">
              <a:lnSpc>
                <a:spcPct val="100000"/>
              </a:lnSpc>
              <a:spcAft>
                <a:spcPts val="6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The key features of Oracle Fusion Territory Management include the following: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Use territories to assign resources and secure access to sales accounts, leads, and opportunities</a:t>
            </a: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lang="en-US" sz="1400" dirty="0" smtClean="0">
                <a:solidFill>
                  <a:srgbClr val="000000"/>
                </a:solidFill>
                <a:latin typeface="Arial" pitchFamily="34" charset="0"/>
                <a:ea typeface="Calibri" pitchFamily="34" charset="0"/>
                <a:cs typeface="Century Gothic" pitchFamily="34" charset="0"/>
              </a:rPr>
              <a:t>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Define territories by logical boundaries called dimensions. Available dimension are geography, industry, product, customer size, sales channel, Business</a:t>
            </a:r>
            <a:r>
              <a:rPr kumimoji="0" lang="en-US" sz="1400" b="0" i="0" u="none" strike="noStrike" cap="none" normalizeH="0" dirty="0" smtClean="0">
                <a:ln>
                  <a:noFill/>
                </a:ln>
                <a:solidFill>
                  <a:srgbClr val="000000"/>
                </a:solidFill>
                <a:effectLst/>
                <a:latin typeface="Arial" pitchFamily="34" charset="0"/>
                <a:ea typeface="Calibri" pitchFamily="34" charset="0"/>
                <a:cs typeface="Century Gothic" pitchFamily="34" charset="0"/>
              </a:rPr>
              <a:t> units,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organization type, Account</a:t>
            </a:r>
            <a:r>
              <a:rPr kumimoji="0" lang="en-US" sz="1400" b="0" i="0" u="none" strike="noStrike" cap="none" normalizeH="0" dirty="0" smtClean="0">
                <a:ln>
                  <a:noFill/>
                </a:ln>
                <a:solidFill>
                  <a:srgbClr val="000000"/>
                </a:solidFill>
                <a:effectLst/>
                <a:latin typeface="Arial" pitchFamily="34" charset="0"/>
                <a:ea typeface="Calibri" pitchFamily="34" charset="0"/>
                <a:cs typeface="Century Gothic" pitchFamily="34" charset="0"/>
              </a:rPr>
              <a:t> Type and 3 Auxiliary dimensions</a:t>
            </a:r>
            <a:endPar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lang="en-US" sz="1400" dirty="0" smtClean="0">
                <a:solidFill>
                  <a:srgbClr val="000000"/>
                </a:solidFill>
                <a:latin typeface="Arial" pitchFamily="34" charset="0"/>
                <a:ea typeface="Calibri" pitchFamily="34" charset="0"/>
                <a:cs typeface="Century Gothic" pitchFamily="34" charset="0"/>
              </a:rPr>
              <a:t>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Define territories by selecting a list of specific sales accounts or partners.</a:t>
            </a:r>
            <a:endParaRPr lang="en-US" sz="1400" dirty="0" smtClean="0">
              <a:solidFill>
                <a:srgbClr val="000000"/>
              </a:solidFill>
              <a:latin typeface="Arial" pitchFamily="34" charset="0"/>
              <a:ea typeface="Calibri" pitchFamily="34" charset="0"/>
              <a:cs typeface="Times New Roman" pitchFamily="18"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dirty="0" smtClean="0">
                <a:ln>
                  <a:noFill/>
                </a:ln>
                <a:solidFill>
                  <a:srgbClr val="000000"/>
                </a:solidFill>
                <a:effectLst/>
                <a:latin typeface="Arial" pitchFamily="34" charset="0"/>
                <a:ea typeface="Calibri" pitchFamily="34" charset="0"/>
                <a:cs typeface="Times New Roman" pitchFamily="18" charset="0"/>
              </a:rPr>
              <a:t>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Model territory realignments and perform what-if analyses to find optimal territory changes.</a:t>
            </a:r>
            <a:endParaRPr kumimoji="0" lang="en-US" sz="14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Analyze metrics to understand the results of changes to the boundaries of each territory. View gap and overlap reports to see whether there are any undesired results.</a:t>
            </a:r>
            <a:endParaRPr kumimoji="0" lang="en-US" sz="14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Use assignment preview to double-check that each territory is getting the right accounts.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30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 Based Assignments</a:t>
            </a:r>
            <a:endParaRPr lang="en-US" dirty="0"/>
          </a:p>
        </p:txBody>
      </p:sp>
      <p:sp>
        <p:nvSpPr>
          <p:cNvPr id="5" name="TextBox 4"/>
          <p:cNvSpPr txBox="1"/>
          <p:nvPr/>
        </p:nvSpPr>
        <p:spPr>
          <a:xfrm>
            <a:off x="552261" y="1113591"/>
            <a:ext cx="8401616" cy="1646605"/>
          </a:xfrm>
          <a:prstGeom prst="rect">
            <a:avLst/>
          </a:prstGeom>
          <a:noFill/>
        </p:spPr>
        <p:txBody>
          <a:bodyPr wrap="square" rtlCol="0">
            <a:spAutoFit/>
          </a:bodyPr>
          <a:lstStyle/>
          <a:p>
            <a:pPr>
              <a:spcAft>
                <a:spcPts val="600"/>
              </a:spcAft>
            </a:pPr>
            <a:r>
              <a:rPr lang="en-US" sz="1600" b="1" dirty="0" smtClean="0"/>
              <a:t>Overview</a:t>
            </a:r>
          </a:p>
          <a:p>
            <a:pPr>
              <a:lnSpc>
                <a:spcPct val="150000"/>
              </a:lnSpc>
              <a:spcAft>
                <a:spcPts val="600"/>
              </a:spcAft>
            </a:pPr>
            <a:r>
              <a:rPr lang="en-US" sz="1400" dirty="0" smtClean="0">
                <a:latin typeface="+mj-lt"/>
              </a:rPr>
              <a:t>Rule-based assignment is used for identifying supplemental resources or filtering the matching territories. Rules can also be used for scoring work objects. You can use the rules editor to create expression-based rules that the assignment engine uses to make candidate assignments</a:t>
            </a:r>
            <a:r>
              <a:rPr lang="en-US" sz="1200" dirty="0" smtClean="0">
                <a:latin typeface="+mj-lt"/>
              </a:rPr>
              <a:t>.</a:t>
            </a:r>
          </a:p>
          <a:p>
            <a:pPr>
              <a:spcAft>
                <a:spcPts val="600"/>
              </a:spcAft>
            </a:pPr>
            <a:endParaRPr lang="en-US" sz="1200" dirty="0" err="1" smtClean="0">
              <a:latin typeface="Arial" pitchFamily="34" charset="0"/>
              <a:cs typeface="Arial" pitchFamily="34" charset="0"/>
            </a:endParaRPr>
          </a:p>
        </p:txBody>
      </p:sp>
      <p:sp>
        <p:nvSpPr>
          <p:cNvPr id="89089" name="Rectangle 1"/>
          <p:cNvSpPr>
            <a:spLocks noChangeArrowheads="1"/>
          </p:cNvSpPr>
          <p:nvPr/>
        </p:nvSpPr>
        <p:spPr bwMode="auto">
          <a:xfrm>
            <a:off x="497939" y="2835517"/>
            <a:ext cx="8148943" cy="232371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600"/>
              </a:spcAft>
              <a:buClrTx/>
              <a:buSzTx/>
              <a:buFontTx/>
              <a:buNone/>
              <a:tabLst/>
            </a:pPr>
            <a:r>
              <a:rPr kumimoji="0" lang="en-US" sz="1600" b="1" i="0" u="none" strike="noStrike" cap="none" normalizeH="0" baseline="0" dirty="0" smtClean="0">
                <a:ln>
                  <a:noFill/>
                </a:ln>
                <a:effectLst/>
                <a:latin typeface="Arial" pitchFamily="34" charset="0"/>
                <a:ea typeface="Calibri" pitchFamily="34" charset="0"/>
                <a:cs typeface="Century Gothic" pitchFamily="34" charset="0"/>
              </a:rPr>
              <a:t>Summary of Features</a:t>
            </a:r>
          </a:p>
          <a:p>
            <a:pPr marL="0" marR="0" lvl="0" indent="0" algn="l" defTabSz="914400" rtl="0" eaLnBrk="0" fontAlgn="base" latinLnBrk="0" hangingPunct="0">
              <a:lnSpc>
                <a:spcPct val="100000"/>
              </a:lnSpc>
              <a:spcAft>
                <a:spcPts val="600"/>
              </a:spcAft>
              <a:buClrTx/>
              <a:buSzTx/>
              <a:buFontTx/>
              <a:buNone/>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The key features of Rule</a:t>
            </a:r>
            <a:r>
              <a:rPr kumimoji="0" lang="en-US" sz="1400" b="0" i="0" u="none" strike="noStrike" cap="none" normalizeH="0" dirty="0" smtClean="0">
                <a:ln>
                  <a:noFill/>
                </a:ln>
                <a:solidFill>
                  <a:srgbClr val="000000"/>
                </a:solidFill>
                <a:effectLst/>
                <a:latin typeface="Arial" pitchFamily="34" charset="0"/>
                <a:ea typeface="Calibri" pitchFamily="34" charset="0"/>
                <a:cs typeface="Century Gothic" pitchFamily="34" charset="0"/>
              </a:rPr>
              <a:t> based assignment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Management include the following: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Similar to Siebel</a:t>
            </a:r>
            <a:r>
              <a:rPr kumimoji="0" lang="en-US" sz="1400" b="0" i="0" u="none" strike="noStrike" cap="none" normalizeH="0" dirty="0" smtClean="0">
                <a:ln>
                  <a:noFill/>
                </a:ln>
                <a:solidFill>
                  <a:srgbClr val="000000"/>
                </a:solidFill>
                <a:effectLst/>
                <a:latin typeface="Arial" pitchFamily="34" charset="0"/>
                <a:ea typeface="Calibri" pitchFamily="34" charset="0"/>
                <a:cs typeface="Century Gothic" pitchFamily="34" charset="0"/>
              </a:rPr>
              <a:t> Assignment </a:t>
            </a:r>
            <a:r>
              <a:rPr lang="en-US" sz="1400" dirty="0" smtClean="0">
                <a:solidFill>
                  <a:srgbClr val="000000"/>
                </a:solidFill>
                <a:latin typeface="Arial" pitchFamily="34" charset="0"/>
                <a:ea typeface="Calibri" pitchFamily="34" charset="0"/>
                <a:cs typeface="Century Gothic" pitchFamily="34" charset="0"/>
              </a:rPr>
              <a:t>rules mechanism</a:t>
            </a: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You can assign </a:t>
            </a:r>
            <a:r>
              <a:rPr lang="en-US" sz="1400" dirty="0" smtClean="0">
                <a:solidFill>
                  <a:srgbClr val="000000"/>
                </a:solidFill>
                <a:latin typeface="Arial" pitchFamily="34" charset="0"/>
                <a:ea typeface="Calibri" pitchFamily="34" charset="0"/>
                <a:cs typeface="Century Gothic" pitchFamily="34" charset="0"/>
              </a:rPr>
              <a:t>additional resource to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leads, and opportunities based on Rule based filtering</a:t>
            </a: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lang="en-US" sz="1400" dirty="0" smtClean="0">
                <a:solidFill>
                  <a:srgbClr val="000000"/>
                </a:solidFill>
                <a:latin typeface="Arial" pitchFamily="34" charset="0"/>
                <a:ea typeface="Calibri" pitchFamily="34" charset="0"/>
                <a:cs typeface="Century Gothic" pitchFamily="34" charset="0"/>
              </a:rPr>
              <a:t> Option to randomly assign a resource based on scoring criteria</a:t>
            </a:r>
          </a:p>
          <a:p>
            <a:pPr marL="91440" marR="0" lvl="0" indent="0" algn="just" defTabSz="914400" rtl="0" eaLnBrk="0" fontAlgn="base" latinLnBrk="0" hangingPunct="0">
              <a:lnSpc>
                <a:spcPct val="100000"/>
              </a:lnSpc>
              <a:spcAft>
                <a:spcPts val="600"/>
              </a:spcAft>
              <a:buClrTx/>
              <a:buSzTx/>
              <a:buFont typeface="Wingdings" pitchFamily="2" charset="2"/>
              <a:buChar char="ü"/>
              <a:tabLst/>
            </a:pP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 Supports lead qualification,</a:t>
            </a:r>
            <a:r>
              <a:rPr kumimoji="0" lang="en-US" sz="1400" b="0" i="0" u="none" strike="noStrike" cap="none" normalizeH="0" dirty="0" smtClean="0">
                <a:ln>
                  <a:noFill/>
                </a:ln>
                <a:solidFill>
                  <a:srgbClr val="000000"/>
                </a:solidFill>
                <a:effectLst/>
                <a:latin typeface="Arial" pitchFamily="34" charset="0"/>
                <a:ea typeface="Calibri" pitchFamily="34" charset="0"/>
                <a:cs typeface="Century Gothic" pitchFamily="34" charset="0"/>
              </a:rPr>
              <a:t> lead scoring, Lead Ranking </a:t>
            </a:r>
            <a:r>
              <a:rPr kumimoji="0" lang="en-US" sz="1400" b="0" i="0" u="none" strike="noStrike" cap="none" normalizeH="0" baseline="0" dirty="0" smtClean="0">
                <a:ln>
                  <a:noFill/>
                </a:ln>
                <a:solidFill>
                  <a:srgbClr val="000000"/>
                </a:solidFill>
                <a:effectLst/>
                <a:latin typeface="Arial" pitchFamily="34" charset="0"/>
                <a:ea typeface="Calibri" pitchFamily="34" charset="0"/>
                <a:cs typeface="Century Gothic" pitchFamily="34" charset="0"/>
              </a:rPr>
              <a:t>business rules</a:t>
            </a:r>
          </a:p>
          <a:p>
            <a:pPr marL="91440" marR="0" lvl="0" indent="0" algn="just" defTabSz="914400" rtl="0" eaLnBrk="0" fontAlgn="base" latinLnBrk="0" hangingPunct="0">
              <a:lnSpc>
                <a:spcPct val="100000"/>
              </a:lnSpc>
              <a:spcAft>
                <a:spcPts val="600"/>
              </a:spcAft>
              <a:buClrTx/>
              <a:buSzTx/>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30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Territory Dimensions</a:t>
            </a:r>
            <a:endParaRPr lang="en-US" dirty="0"/>
          </a:p>
        </p:txBody>
      </p:sp>
      <p:graphicFrame>
        <p:nvGraphicFramePr>
          <p:cNvPr id="5" name="Table 4"/>
          <p:cNvGraphicFramePr>
            <a:graphicFrameLocks noGrp="1"/>
          </p:cNvGraphicFramePr>
          <p:nvPr/>
        </p:nvGraphicFramePr>
        <p:xfrm>
          <a:off x="736348" y="1223672"/>
          <a:ext cx="7692427" cy="4579596"/>
        </p:xfrm>
        <a:graphic>
          <a:graphicData uri="http://schemas.openxmlformats.org/drawingml/2006/table">
            <a:tbl>
              <a:tblPr/>
              <a:tblGrid>
                <a:gridCol w="1961988"/>
                <a:gridCol w="5730439"/>
              </a:tblGrid>
              <a:tr h="254422">
                <a:tc>
                  <a:txBody>
                    <a:bodyPr/>
                    <a:lstStyle/>
                    <a:p>
                      <a:pPr algn="l" fontAlgn="t"/>
                      <a:r>
                        <a:rPr lang="en-US" sz="1100" b="1" i="0" u="none" strike="noStrike" dirty="0">
                          <a:solidFill>
                            <a:srgbClr val="000000"/>
                          </a:solidFill>
                          <a:latin typeface="+mn-lt"/>
                        </a:rPr>
                        <a:t>Dimension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t"/>
                      <a:r>
                        <a:rPr lang="en-US" sz="1100" b="1" i="0" u="none" strike="noStrike">
                          <a:solidFill>
                            <a:srgbClr val="000000"/>
                          </a:solidFill>
                          <a:latin typeface="+mn-lt"/>
                        </a:rPr>
                        <a:t>Description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54422">
                <a:tc>
                  <a:txBody>
                    <a:bodyPr/>
                    <a:lstStyle/>
                    <a:p>
                      <a:pPr algn="l" fontAlgn="t"/>
                      <a:r>
                        <a:rPr lang="en-US" sz="1100" b="0" i="0" u="none" strike="noStrike" dirty="0">
                          <a:solidFill>
                            <a:srgbClr val="000000"/>
                          </a:solidFill>
                          <a:latin typeface="+mn-lt"/>
                        </a:rPr>
                        <a:t>1. Geography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We can have a geography based on </a:t>
                      </a:r>
                      <a:r>
                        <a:rPr lang="en-US" sz="1100" b="0" i="0" u="none" strike="noStrike" dirty="0" err="1">
                          <a:solidFill>
                            <a:srgbClr val="000000"/>
                          </a:solidFill>
                          <a:latin typeface="+mn-lt"/>
                        </a:rPr>
                        <a:t>Country,State,City,Postal</a:t>
                      </a:r>
                      <a:r>
                        <a:rPr lang="en-US" sz="1100" b="0" i="0" u="none" strike="noStrike" dirty="0">
                          <a:solidFill>
                            <a:srgbClr val="000000"/>
                          </a:solidFill>
                          <a:latin typeface="+mn-lt"/>
                        </a:rPr>
                        <a:t> Code etc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422">
                <a:tc>
                  <a:txBody>
                    <a:bodyPr/>
                    <a:lstStyle/>
                    <a:p>
                      <a:pPr algn="l" fontAlgn="t"/>
                      <a:r>
                        <a:rPr lang="en-US" sz="1100" b="0" i="0" u="none" strike="noStrike">
                          <a:solidFill>
                            <a:srgbClr val="000000"/>
                          </a:solidFill>
                          <a:latin typeface="+mn-lt"/>
                        </a:rPr>
                        <a:t>2. Account Type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 Account Type offers two values: Named and Not Named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422">
                <a:tc>
                  <a:txBody>
                    <a:bodyPr/>
                    <a:lstStyle/>
                    <a:p>
                      <a:pPr algn="l" fontAlgn="t"/>
                      <a:r>
                        <a:rPr lang="en-US" sz="1100" b="0" i="0" u="none" strike="noStrike">
                          <a:solidFill>
                            <a:srgbClr val="000000"/>
                          </a:solidFill>
                          <a:latin typeface="+mn-lt"/>
                        </a:rPr>
                        <a:t>8. Industry: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OSC provides few OOB values if required we can create custom values too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844">
                <a:tc>
                  <a:txBody>
                    <a:bodyPr/>
                    <a:lstStyle/>
                    <a:p>
                      <a:pPr algn="l" fontAlgn="t"/>
                      <a:r>
                        <a:rPr lang="en-US" sz="1100" b="0" i="0" u="none" strike="noStrike">
                          <a:solidFill>
                            <a:srgbClr val="000000"/>
                          </a:solidFill>
                          <a:latin typeface="+mn-lt"/>
                        </a:rPr>
                        <a:t>3. Customer Size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The list of customer sizes is maintained in the Organization Size </a:t>
                      </a:r>
                      <a:r>
                        <a:rPr lang="en-US" sz="1100" b="0" i="0" u="none" strike="noStrike" dirty="0" err="1">
                          <a:solidFill>
                            <a:srgbClr val="000000"/>
                          </a:solidFill>
                          <a:latin typeface="+mn-lt"/>
                        </a:rPr>
                        <a:t>lookup.it</a:t>
                      </a:r>
                      <a:r>
                        <a:rPr lang="en-US" sz="1100" b="0" i="0" u="none" strike="noStrike" dirty="0">
                          <a:solidFill>
                            <a:srgbClr val="000000"/>
                          </a:solidFill>
                          <a:latin typeface="+mn-lt"/>
                        </a:rPr>
                        <a:t> have values like (</a:t>
                      </a:r>
                      <a:r>
                        <a:rPr lang="en-US" sz="1100" b="0" i="0" u="none" strike="noStrike" dirty="0" err="1">
                          <a:solidFill>
                            <a:srgbClr val="000000"/>
                          </a:solidFill>
                          <a:latin typeface="+mn-lt"/>
                        </a:rPr>
                        <a:t>Large,Medium,Small</a:t>
                      </a:r>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844">
                <a:tc>
                  <a:txBody>
                    <a:bodyPr/>
                    <a:lstStyle/>
                    <a:p>
                      <a:pPr algn="l" fontAlgn="t"/>
                      <a:r>
                        <a:rPr lang="en-US" sz="1100" b="0" i="0" u="none" strike="noStrike">
                          <a:solidFill>
                            <a:srgbClr val="000000"/>
                          </a:solidFill>
                          <a:latin typeface="+mn-lt"/>
                        </a:rPr>
                        <a:t>4.Organization Type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The organization type hierarchy, mapped to the Organization Type classification category in which below values are added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844">
                <a:tc>
                  <a:txBody>
                    <a:bodyPr/>
                    <a:lstStyle/>
                    <a:p>
                      <a:pPr algn="l" fontAlgn="t"/>
                      <a:r>
                        <a:rPr lang="fr-FR" sz="1100" b="0" i="0" u="none" strike="noStrike">
                          <a:solidFill>
                            <a:srgbClr val="000000"/>
                          </a:solidFill>
                          <a:latin typeface="+mn-lt"/>
                        </a:rPr>
                        <a:t>Auxiliary Dimensions 1, 2, 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These are three dimension which can be used on Account for Territory Assignment.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422">
                <a:tc gridSpan="2">
                  <a:txBody>
                    <a:bodyPr/>
                    <a:lstStyle/>
                    <a:p>
                      <a:pPr algn="ctr" fontAlgn="t"/>
                      <a:r>
                        <a:rPr lang="en-US" sz="1100" b="1" i="0" u="none" strike="noStrike" dirty="0">
                          <a:solidFill>
                            <a:srgbClr val="000000"/>
                          </a:solidFill>
                          <a:latin typeface="+mn-lt"/>
                        </a:rPr>
                        <a:t>Below Dimension are Applicable on Opportunity &amp; Leads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r>
              <a:tr h="508844">
                <a:tc>
                  <a:txBody>
                    <a:bodyPr/>
                    <a:lstStyle/>
                    <a:p>
                      <a:pPr algn="l" fontAlgn="t"/>
                      <a:r>
                        <a:rPr lang="en-US" sz="1100" b="0" i="0" u="none" strike="noStrike">
                          <a:solidFill>
                            <a:srgbClr val="000000"/>
                          </a:solidFill>
                          <a:latin typeface="+mn-lt"/>
                        </a:rPr>
                        <a:t>5. Product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The product hierarchy is maintained using Oracle Fusion Sales Catalog. For these we would need to create the Products in OSC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422">
                <a:tc>
                  <a:txBody>
                    <a:bodyPr/>
                    <a:lstStyle/>
                    <a:p>
                      <a:pPr algn="l" fontAlgn="t"/>
                      <a:r>
                        <a:rPr lang="en-US" sz="1100" b="0" i="0" u="none" strike="noStrike">
                          <a:solidFill>
                            <a:srgbClr val="000000"/>
                          </a:solidFill>
                          <a:latin typeface="+mn-lt"/>
                        </a:rPr>
                        <a:t>6.Sales Channel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sales channels offers three values Direct, Indirect and Partner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4422">
                <a:tc>
                  <a:txBody>
                    <a:bodyPr/>
                    <a:lstStyle/>
                    <a:p>
                      <a:pPr algn="l" fontAlgn="t"/>
                      <a:r>
                        <a:rPr lang="en-US" sz="1100" b="0" i="0" u="none" strike="noStrike" dirty="0">
                          <a:solidFill>
                            <a:srgbClr val="000000"/>
                          </a:solidFill>
                          <a:latin typeface="+mn-lt"/>
                        </a:rPr>
                        <a:t>7. Business Unit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mn-lt"/>
                        </a:rPr>
                        <a:t>This will have values from Manage Business unit task</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3266">
                <a:tc>
                  <a:txBody>
                    <a:bodyPr/>
                    <a:lstStyle/>
                    <a:p>
                      <a:pPr algn="l" fontAlgn="t"/>
                      <a:r>
                        <a:rPr lang="en-US" sz="1100" b="0" i="0" u="none" strike="noStrike" kern="1200">
                          <a:solidFill>
                            <a:srgbClr val="000000"/>
                          </a:solidFill>
                          <a:latin typeface="+mn-lt"/>
                          <a:ea typeface="+mn-ea"/>
                          <a:cs typeface="+mn-cs"/>
                        </a:rPr>
                        <a:t>Line of Business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t"/>
                      <a:r>
                        <a:rPr lang="en-US" sz="1100" b="0" i="0" u="none" strike="noStrike" kern="1200" dirty="0">
                          <a:solidFill>
                            <a:srgbClr val="000000"/>
                          </a:solidFill>
                          <a:latin typeface="+mn-lt"/>
                          <a:ea typeface="+mn-ea"/>
                          <a:cs typeface="+mn-cs"/>
                        </a:rPr>
                        <a:t>This is not a dimension but it is a field on Territory edit page. We can use this field to define the territory assignment rules for opportunity &amp; Lead. It will only be used for OOB fields &amp; not supported on Custom fields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bl>
          </a:graphicData>
        </a:graphic>
      </p:graphicFrame>
    </p:spTree>
    <p:extLst>
      <p:ext uri="{BB962C8B-B14F-4D97-AF65-F5344CB8AC3E}">
        <p14:creationId xmlns="" xmlns:p14="http://schemas.microsoft.com/office/powerpoint/2010/main" val="29302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POCs &amp; Artifacts</a:t>
            </a:r>
            <a:endParaRPr lang="en-US" dirty="0"/>
          </a:p>
        </p:txBody>
      </p:sp>
      <p:sp>
        <p:nvSpPr>
          <p:cNvPr id="11" name="TextBox 10"/>
          <p:cNvSpPr txBox="1"/>
          <p:nvPr/>
        </p:nvSpPr>
        <p:spPr>
          <a:xfrm>
            <a:off x="640080" y="1110343"/>
            <a:ext cx="7824651" cy="5578450"/>
          </a:xfrm>
          <a:prstGeom prst="rect">
            <a:avLst/>
          </a:prstGeom>
          <a:noFill/>
        </p:spPr>
        <p:txBody>
          <a:bodyPr wrap="square" rtlCol="0">
            <a:spAutoFit/>
          </a:bodyPr>
          <a:lstStyle/>
          <a:p>
            <a:pPr marL="342900" lvl="0" indent="-342900">
              <a:buAutoNum type="arabicParenR"/>
            </a:pPr>
            <a:r>
              <a:rPr lang="en-US" sz="1400" dirty="0" smtClean="0"/>
              <a:t>Add PSE’s on an Account Team when a AE member is manually added on Account Team</a:t>
            </a:r>
          </a:p>
          <a:p>
            <a:r>
              <a:rPr lang="en-US" sz="1400" dirty="0" smtClean="0"/>
              <a:t>Done a POC using groovy script to see if we can add the PSE’s reporting to an AE whenever an AE is manually added on Account Team</a:t>
            </a:r>
          </a:p>
          <a:p>
            <a:r>
              <a:rPr lang="en-US" sz="1400" dirty="0" smtClean="0"/>
              <a:t>Artifact Link: </a:t>
            </a:r>
            <a:r>
              <a:rPr lang="en-US" sz="1400" dirty="0" smtClean="0">
                <a:hlinkClick r:id="rId2"/>
              </a:rPr>
              <a:t>https://coconet.capgemini.com/sf/go/doc10116037?nav=1</a:t>
            </a:r>
            <a:endParaRPr lang="en-US" sz="1400" dirty="0" smtClean="0"/>
          </a:p>
          <a:p>
            <a:endParaRPr lang="en-US" sz="1400" dirty="0" smtClean="0"/>
          </a:p>
          <a:p>
            <a:r>
              <a:rPr lang="en-US" sz="1400" dirty="0" smtClean="0"/>
              <a:t>2) Geography Import</a:t>
            </a:r>
          </a:p>
          <a:p>
            <a:r>
              <a:rPr lang="en-US" sz="1400" dirty="0" smtClean="0"/>
              <a:t>Explored the OOB geography import mechanism. Prepared the mapping sheet for Geography Import &amp; Geography structure import.</a:t>
            </a:r>
          </a:p>
          <a:p>
            <a:r>
              <a:rPr lang="en-US" sz="1400" dirty="0" smtClean="0"/>
              <a:t>Artifact Link: </a:t>
            </a:r>
            <a:r>
              <a:rPr lang="en-US" sz="1400" dirty="0" smtClean="0">
                <a:hlinkClick r:id="rId3"/>
              </a:rPr>
              <a:t>https://coconet.capgemini.com/sf/go/doc9937850?nav=1</a:t>
            </a:r>
            <a:endParaRPr lang="en-US" sz="1400" dirty="0" smtClean="0"/>
          </a:p>
          <a:p>
            <a:endParaRPr lang="en-US" sz="1400" dirty="0" smtClean="0"/>
          </a:p>
          <a:p>
            <a:r>
              <a:rPr lang="en-US" sz="1400" dirty="0" smtClean="0"/>
              <a:t>3) Assignment Rules based on Custom Field</a:t>
            </a:r>
          </a:p>
          <a:p>
            <a:pPr lvl="0"/>
            <a:r>
              <a:rPr lang="en-US" sz="1400" dirty="0" smtClean="0"/>
              <a:t>Validated the Sales Team Assignment logic using Assignment Rules on Leads/Opportunity based on the custom fields like Lead type &amp; opportunity type.</a:t>
            </a:r>
          </a:p>
          <a:p>
            <a:pPr lvl="0"/>
            <a:r>
              <a:rPr lang="en-US" sz="1400" dirty="0" smtClean="0"/>
              <a:t>Artifact Link: </a:t>
            </a:r>
            <a:r>
              <a:rPr lang="en-US" sz="1400" dirty="0" smtClean="0">
                <a:hlinkClick r:id="rId4"/>
              </a:rPr>
              <a:t>https://coconet.capgemini.com/sf/go/doc10115937?nav=1</a:t>
            </a:r>
            <a:endParaRPr lang="en-US" sz="1400" dirty="0" smtClean="0"/>
          </a:p>
          <a:p>
            <a:endParaRPr lang="en-US" sz="1400" dirty="0" smtClean="0"/>
          </a:p>
          <a:p>
            <a:r>
              <a:rPr lang="en-US" sz="1400" dirty="0" smtClean="0"/>
              <a:t>4) Replace the Account Owner with field value with Territory Owner on Run Assignment</a:t>
            </a:r>
          </a:p>
          <a:p>
            <a:r>
              <a:rPr lang="en-US" sz="1400" dirty="0" smtClean="0"/>
              <a:t>This POC provides an example of Groovy script if you want the Owner field on an account to display the account territory owner. Refer Oracle Doc ID 2059311.1 for details</a:t>
            </a:r>
          </a:p>
          <a:p>
            <a:r>
              <a:rPr lang="en-US" sz="1400" dirty="0" smtClean="0"/>
              <a:t>Artifact Link: </a:t>
            </a:r>
            <a:r>
              <a:rPr lang="en-US" sz="1400" dirty="0" smtClean="0">
                <a:hlinkClick r:id="rId5"/>
              </a:rPr>
              <a:t>https://coconet.capgemini.com/sf/go/doc10115784?nav=1</a:t>
            </a:r>
            <a:endParaRPr lang="en-US" sz="1400" dirty="0" smtClean="0"/>
          </a:p>
          <a:p>
            <a:endParaRPr lang="en-US" sz="1050" dirty="0" smtClean="0"/>
          </a:p>
          <a:p>
            <a:pPr lvl="0"/>
            <a:endParaRPr lang="en-US" sz="1400" dirty="0" smtClean="0"/>
          </a:p>
          <a:p>
            <a:pPr lvl="0"/>
            <a:endParaRPr lang="en-US" dirty="0" smtClean="0"/>
          </a:p>
          <a:p>
            <a:pPr lvl="0"/>
            <a:endParaRPr lang="en-US" dirty="0" smtClean="0"/>
          </a:p>
          <a:p>
            <a:endParaRPr lang="en-US" dirty="0" smtClean="0"/>
          </a:p>
          <a:p>
            <a:pPr>
              <a:spcAft>
                <a:spcPts val="600"/>
              </a:spcAft>
            </a:pPr>
            <a:endParaRPr lang="en-US" sz="1200" dirty="0" smtClean="0">
              <a:latin typeface="Arial" pitchFamily="34" charset="0"/>
              <a:cs typeface="Arial" pitchFamily="34" charset="0"/>
            </a:endParaRPr>
          </a:p>
        </p:txBody>
      </p:sp>
    </p:spTree>
    <p:extLst>
      <p:ext uri="{BB962C8B-B14F-4D97-AF65-F5344CB8AC3E}">
        <p14:creationId xmlns="" xmlns:p14="http://schemas.microsoft.com/office/powerpoint/2010/main" val="2930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POCs &amp; Artifacts…</a:t>
            </a:r>
            <a:endParaRPr lang="en-US" dirty="0"/>
          </a:p>
        </p:txBody>
      </p:sp>
      <p:sp>
        <p:nvSpPr>
          <p:cNvPr id="11" name="TextBox 10"/>
          <p:cNvSpPr txBox="1"/>
          <p:nvPr/>
        </p:nvSpPr>
        <p:spPr>
          <a:xfrm>
            <a:off x="640080" y="1110343"/>
            <a:ext cx="7824651" cy="3662541"/>
          </a:xfrm>
          <a:prstGeom prst="rect">
            <a:avLst/>
          </a:prstGeom>
          <a:noFill/>
        </p:spPr>
        <p:txBody>
          <a:bodyPr wrap="square" rtlCol="0">
            <a:spAutoFit/>
          </a:bodyPr>
          <a:lstStyle/>
          <a:p>
            <a:r>
              <a:rPr lang="en-US" sz="1400" dirty="0" smtClean="0"/>
              <a:t>5) POC to show Territory &amp; Territory Team in a Sub tab under Accounts</a:t>
            </a:r>
          </a:p>
          <a:p>
            <a:r>
              <a:rPr lang="en-US" sz="1400" dirty="0" smtClean="0"/>
              <a:t>We have done a POC to show Territory &amp; Territory Team in a Sub tab under Accounts. This sub tab is designed using Analytics concept where we have embedded the report in the tab. We have created a report which will fetch territory &amp; Territory team details &amp; the result of this report will be constrained based on the Account Id to display only those territories which are linked to the Account. </a:t>
            </a:r>
          </a:p>
          <a:p>
            <a:r>
              <a:rPr lang="en-US" sz="1400" dirty="0" smtClean="0"/>
              <a:t>Artifact Link: </a:t>
            </a:r>
            <a:r>
              <a:rPr lang="en-US" sz="1400" dirty="0" smtClean="0">
                <a:hlinkClick r:id="rId2"/>
              </a:rPr>
              <a:t>How To Embed a Report in the Sub Tab and Filter Based On Current Account? (Doc ID 2012990.1)</a:t>
            </a:r>
            <a:endParaRPr lang="en-US" sz="1400" dirty="0" smtClean="0"/>
          </a:p>
          <a:p>
            <a:endParaRPr lang="en-US" sz="1400" dirty="0" smtClean="0"/>
          </a:p>
          <a:p>
            <a:r>
              <a:rPr lang="en-US" sz="1400" dirty="0" smtClean="0"/>
              <a:t>6) POC to check Included &amp; Excluded Customers Territories</a:t>
            </a:r>
          </a:p>
          <a:p>
            <a:pPr lvl="0"/>
            <a:r>
              <a:rPr lang="en-US" sz="1400" dirty="0" smtClean="0"/>
              <a:t>Business have a requirement to exclude few accounts from territory assignment irrespective of the territory dimensions. We have explored the included/ Excluded customer account feature under this POC to see verify that we can meet the business requirement</a:t>
            </a:r>
          </a:p>
          <a:p>
            <a:pPr lvl="0"/>
            <a:r>
              <a:rPr lang="en-US" sz="1400" dirty="0" smtClean="0"/>
              <a:t> </a:t>
            </a:r>
          </a:p>
          <a:p>
            <a:pPr lvl="0"/>
            <a:r>
              <a:rPr lang="en-US" sz="1400" dirty="0" smtClean="0"/>
              <a:t>7) Explore the option to Import territories with Included &amp; Excluded Customers Territory</a:t>
            </a:r>
          </a:p>
          <a:p>
            <a:pPr lvl="0"/>
            <a:r>
              <a:rPr lang="en-US" sz="1400" dirty="0" smtClean="0"/>
              <a:t>Done a POC to see how to import territories with Included &amp; Excluded customer features.</a:t>
            </a:r>
          </a:p>
        </p:txBody>
      </p:sp>
    </p:spTree>
    <p:extLst>
      <p:ext uri="{BB962C8B-B14F-4D97-AF65-F5344CB8AC3E}">
        <p14:creationId xmlns="" xmlns:p14="http://schemas.microsoft.com/office/powerpoint/2010/main" val="2930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SRs , </a:t>
            </a:r>
            <a:r>
              <a:rPr lang="en-US" dirty="0" smtClean="0"/>
              <a:t>ERs</a:t>
            </a:r>
            <a:endParaRPr lang="en-US" dirty="0"/>
          </a:p>
        </p:txBody>
      </p:sp>
      <p:graphicFrame>
        <p:nvGraphicFramePr>
          <p:cNvPr id="5" name="Table 4"/>
          <p:cNvGraphicFramePr>
            <a:graphicFrameLocks noGrp="1"/>
          </p:cNvGraphicFramePr>
          <p:nvPr/>
        </p:nvGraphicFramePr>
        <p:xfrm>
          <a:off x="745410" y="1277489"/>
          <a:ext cx="7667070" cy="3660272"/>
        </p:xfrm>
        <a:graphic>
          <a:graphicData uri="http://schemas.openxmlformats.org/drawingml/2006/table">
            <a:tbl>
              <a:tblPr/>
              <a:tblGrid>
                <a:gridCol w="1416877"/>
                <a:gridCol w="3582297"/>
                <a:gridCol w="1226371"/>
                <a:gridCol w="1441525"/>
              </a:tblGrid>
              <a:tr h="247243">
                <a:tc>
                  <a:txBody>
                    <a:bodyPr/>
                    <a:lstStyle/>
                    <a:p>
                      <a:pPr algn="l" rtl="0" fontAlgn="t"/>
                      <a:r>
                        <a:rPr lang="en-US" sz="1200" b="1" i="0" u="none" strike="noStrike" dirty="0">
                          <a:solidFill>
                            <a:srgbClr val="FFFFFF"/>
                          </a:solidFill>
                          <a:latin typeface="+mn-lt"/>
                        </a:rPr>
                        <a:t>SR #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5F5F5F"/>
                    </a:solidFill>
                  </a:tcPr>
                </a:tc>
                <a:tc>
                  <a:txBody>
                    <a:bodyPr/>
                    <a:lstStyle/>
                    <a:p>
                      <a:pPr algn="l" rtl="0" fontAlgn="t"/>
                      <a:r>
                        <a:rPr lang="en-US" sz="1200" b="1" i="0" u="none" strike="noStrike" dirty="0">
                          <a:solidFill>
                            <a:srgbClr val="FFFFFF"/>
                          </a:solidFill>
                          <a:latin typeface="+mn-lt"/>
                        </a:rPr>
                        <a:t>Title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5F5F5F"/>
                    </a:solidFill>
                  </a:tcPr>
                </a:tc>
                <a:tc>
                  <a:txBody>
                    <a:bodyPr/>
                    <a:lstStyle/>
                    <a:p>
                      <a:pPr algn="l" rtl="0" fontAlgn="t"/>
                      <a:r>
                        <a:rPr lang="en-US" sz="1200" b="1" i="0" u="none" strike="noStrike" dirty="0">
                          <a:solidFill>
                            <a:srgbClr val="FFFFFF"/>
                          </a:solidFill>
                          <a:latin typeface="+mn-lt"/>
                        </a:rPr>
                        <a:t>ER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5F5F5F"/>
                    </a:solidFill>
                  </a:tcPr>
                </a:tc>
                <a:tc>
                  <a:txBody>
                    <a:bodyPr/>
                    <a:lstStyle/>
                    <a:p>
                      <a:pPr algn="l" rtl="0" fontAlgn="t"/>
                      <a:r>
                        <a:rPr lang="en-US" sz="1200" b="1" i="0" u="none" strike="noStrike" dirty="0">
                          <a:solidFill>
                            <a:srgbClr val="FFFFFF"/>
                          </a:solidFill>
                          <a:latin typeface="+mn-lt"/>
                        </a:rPr>
                        <a:t>Release Target </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5F5F5F"/>
                    </a:solidFill>
                  </a:tcPr>
                </a:tc>
              </a:tr>
              <a:tr h="484977">
                <a:tc>
                  <a:txBody>
                    <a:bodyPr/>
                    <a:lstStyle/>
                    <a:p>
                      <a:pPr algn="l" rtl="0" fontAlgn="t"/>
                      <a:r>
                        <a:rPr lang="en-US" sz="1200" b="0" i="0" u="none" strike="noStrike" dirty="0">
                          <a:solidFill>
                            <a:srgbClr val="5F5F5F"/>
                          </a:solidFill>
                          <a:latin typeface="+mn-lt"/>
                        </a:rPr>
                        <a:t>3-13258757151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Automate Lead Assignment on Edit &amp; Create and Save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 </a:t>
                      </a:r>
                      <a:r>
                        <a:rPr lang="en-US" sz="1200" b="0" i="0" u="none" strike="noStrike" dirty="0" smtClean="0">
                          <a:solidFill>
                            <a:srgbClr val="5F5F5F"/>
                          </a:solidFill>
                          <a:latin typeface="+mn-lt"/>
                        </a:rPr>
                        <a:t>ER #  24574105</a:t>
                      </a:r>
                      <a:endParaRPr lang="en-US" sz="1200" b="0" i="0" u="none" strike="noStrike" dirty="0">
                        <a:solidFill>
                          <a:srgbClr val="5F5F5F"/>
                        </a:solidFill>
                        <a:latin typeface="+mn-lt"/>
                      </a:endParaRP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a:solidFill>
                            <a:srgbClr val="5F5F5F"/>
                          </a:solidFill>
                          <a:latin typeface="+mn-lt"/>
                        </a:rPr>
                        <a:t>pending </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r>
              <a:tr h="740901">
                <a:tc>
                  <a:txBody>
                    <a:bodyPr/>
                    <a:lstStyle/>
                    <a:p>
                      <a:pPr algn="l" rtl="0" fontAlgn="t"/>
                      <a:r>
                        <a:rPr lang="en-US" sz="1200" b="0" i="0" u="none" strike="noStrike" dirty="0">
                          <a:solidFill>
                            <a:srgbClr val="5F5F5F"/>
                          </a:solidFill>
                          <a:latin typeface="+mn-lt"/>
                        </a:rPr>
                        <a:t>3-13172285341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To have a Contact Team Assignment nightly process to keep contact and account sales teams in sync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a:r>
                        <a:rPr lang="en-US" sz="1200" dirty="0">
                          <a:latin typeface="+mn-lt"/>
                        </a:rPr>
                        <a:t/>
                      </a:r>
                      <a:br>
                        <a:rPr lang="en-US" sz="1200" dirty="0">
                          <a:latin typeface="+mn-lt"/>
                        </a:rPr>
                      </a:br>
                      <a:r>
                        <a:rPr lang="en-US" sz="1200" b="0" i="0" u="none" strike="noStrike" kern="1200" dirty="0" smtClean="0">
                          <a:solidFill>
                            <a:srgbClr val="5F5F5F"/>
                          </a:solidFill>
                          <a:latin typeface="+mn-lt"/>
                          <a:ea typeface="+mn-ea"/>
                          <a:cs typeface="+mn-cs"/>
                        </a:rPr>
                        <a:t>ER#</a:t>
                      </a:r>
                      <a:r>
                        <a:rPr lang="en-US" sz="1200" dirty="0" smtClean="0">
                          <a:latin typeface="+mn-lt"/>
                        </a:rPr>
                        <a:t> </a:t>
                      </a:r>
                      <a:r>
                        <a:rPr lang="en-US" sz="1200" b="0" i="0" u="none" strike="noStrike" kern="1200" dirty="0" smtClean="0">
                          <a:solidFill>
                            <a:srgbClr val="5F5F5F"/>
                          </a:solidFill>
                          <a:latin typeface="+mn-lt"/>
                          <a:ea typeface="+mn-ea"/>
                          <a:cs typeface="+mn-cs"/>
                        </a:rPr>
                        <a:t>24571857</a:t>
                      </a:r>
                    </a:p>
                  </a:txBody>
                  <a:tcPr marL="0" marR="0" marT="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13+ </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r>
              <a:tr h="484977">
                <a:tc>
                  <a:txBody>
                    <a:bodyPr/>
                    <a:lstStyle/>
                    <a:p>
                      <a:pPr algn="l" rtl="0" fontAlgn="t"/>
                      <a:r>
                        <a:rPr lang="en-US" sz="1200" b="0" i="0" u="none" strike="noStrike">
                          <a:solidFill>
                            <a:srgbClr val="5F5F5F"/>
                          </a:solidFill>
                          <a:latin typeface="+mn-lt"/>
                        </a:rPr>
                        <a:t>3-13198590421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Issue while importing territories for </a:t>
                      </a:r>
                      <a:r>
                        <a:rPr lang="en-US" sz="1200" b="0" i="0" u="none" strike="noStrike" dirty="0" smtClean="0">
                          <a:solidFill>
                            <a:srgbClr val="5F5F5F"/>
                          </a:solidFill>
                          <a:latin typeface="+mn-lt"/>
                        </a:rPr>
                        <a:t>Canada</a:t>
                      </a:r>
                      <a:r>
                        <a:rPr lang="en-US" sz="1200" b="0" i="0" u="none" strike="noStrike" dirty="0">
                          <a:solidFill>
                            <a:srgbClr val="5F5F5F"/>
                          </a:solidFill>
                          <a:latin typeface="+mn-lt"/>
                        </a:rPr>
                        <a:t>, Sweden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 </a:t>
                      </a:r>
                      <a:r>
                        <a:rPr lang="en-US" sz="1200" b="0" i="0" u="none" strike="noStrike" dirty="0" smtClean="0">
                          <a:solidFill>
                            <a:srgbClr val="5F5F5F"/>
                          </a:solidFill>
                          <a:latin typeface="+mn-lt"/>
                        </a:rPr>
                        <a:t>ER # 24527799 </a:t>
                      </a:r>
                      <a:endParaRPr lang="en-US" sz="1200" b="0" i="0" u="none" strike="noStrike" dirty="0">
                        <a:solidFill>
                          <a:srgbClr val="5F5F5F"/>
                        </a:solidFill>
                        <a:latin typeface="+mn-lt"/>
                      </a:endParaRP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13+ </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r>
              <a:tr h="484977">
                <a:tc>
                  <a:txBody>
                    <a:bodyPr/>
                    <a:lstStyle/>
                    <a:p>
                      <a:pPr algn="l" rtl="0" fontAlgn="t"/>
                      <a:r>
                        <a:rPr lang="en-US" sz="1200" b="0" i="0" u="none" strike="noStrike" dirty="0">
                          <a:solidFill>
                            <a:srgbClr val="5F5F5F"/>
                          </a:solidFill>
                          <a:latin typeface="+mn-lt"/>
                        </a:rPr>
                        <a:t>3-13258497111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Assign Sales Lead Territory add option is not visible under Lead Assignment Rules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 </a:t>
                      </a:r>
                      <a:r>
                        <a:rPr lang="en-US" sz="1200" b="0" i="0" u="none" strike="noStrike" dirty="0" smtClean="0">
                          <a:solidFill>
                            <a:srgbClr val="5F5F5F"/>
                          </a:solidFill>
                          <a:latin typeface="+mn-lt"/>
                        </a:rPr>
                        <a:t>ER #24622166</a:t>
                      </a:r>
                      <a:endParaRPr lang="en-US" sz="1200" b="0" i="0" u="none" strike="noStrike" dirty="0">
                        <a:solidFill>
                          <a:srgbClr val="5F5F5F"/>
                        </a:solidFill>
                        <a:latin typeface="+mn-lt"/>
                      </a:endParaRP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n/a </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r>
              <a:tr h="247243">
                <a:tc>
                  <a:txBody>
                    <a:bodyPr/>
                    <a:lstStyle/>
                    <a:p>
                      <a:pPr algn="l" rtl="0" fontAlgn="t"/>
                      <a:r>
                        <a:rPr lang="en-US" sz="1200" b="0" i="0" u="none" strike="noStrike">
                          <a:solidFill>
                            <a:srgbClr val="5F5F5F"/>
                          </a:solidFill>
                          <a:latin typeface="+mn-lt"/>
                        </a:rPr>
                        <a:t>3-13265638681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a:solidFill>
                            <a:srgbClr val="5F5F5F"/>
                          </a:solidFill>
                          <a:latin typeface="+mn-lt"/>
                        </a:rPr>
                        <a:t>CBFV: Assignment Rules for Account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 </a:t>
                      </a:r>
                      <a:r>
                        <a:rPr lang="en-US" sz="1200" b="0" i="0" u="none" strike="noStrike" dirty="0" smtClean="0">
                          <a:solidFill>
                            <a:srgbClr val="5F5F5F"/>
                          </a:solidFill>
                          <a:latin typeface="+mn-lt"/>
                        </a:rPr>
                        <a:t>ER#24668568</a:t>
                      </a:r>
                      <a:endParaRPr lang="en-US" sz="1200" b="0" i="0" u="none" strike="noStrike" dirty="0">
                        <a:solidFill>
                          <a:srgbClr val="5F5F5F"/>
                        </a:solidFill>
                        <a:latin typeface="+mn-lt"/>
                      </a:endParaRP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pending</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r>
              <a:tr h="484977">
                <a:tc>
                  <a:txBody>
                    <a:bodyPr/>
                    <a:lstStyle/>
                    <a:p>
                      <a:pPr algn="l" rtl="0" fontAlgn="t"/>
                      <a:r>
                        <a:rPr lang="en-US" sz="1200" b="0" i="0" u="none" strike="noStrike" dirty="0">
                          <a:solidFill>
                            <a:srgbClr val="5F5F5F"/>
                          </a:solidFill>
                          <a:latin typeface="+mn-lt"/>
                        </a:rPr>
                        <a:t>3-13230134271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Viewing the Territory Team at the Account and Opportunity Level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 </a:t>
                      </a:r>
                      <a:r>
                        <a:rPr lang="en-US" sz="1200" b="0" i="0" u="none" strike="noStrike" dirty="0" smtClean="0">
                          <a:solidFill>
                            <a:srgbClr val="5F5F5F"/>
                          </a:solidFill>
                          <a:latin typeface="+mn-lt"/>
                        </a:rPr>
                        <a:t>ER 24797014</a:t>
                      </a:r>
                      <a:endParaRPr lang="en-US" sz="1200" b="0" i="0" u="none" strike="noStrike" dirty="0">
                        <a:solidFill>
                          <a:srgbClr val="5F5F5F"/>
                        </a:solidFill>
                        <a:latin typeface="+mn-lt"/>
                      </a:endParaRP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c>
                  <a:txBody>
                    <a:bodyPr/>
                    <a:lstStyle/>
                    <a:p>
                      <a:pPr algn="l" rtl="0" fontAlgn="t"/>
                      <a:r>
                        <a:rPr lang="en-US" sz="1200" b="0" i="0" u="none" strike="noStrike" dirty="0">
                          <a:solidFill>
                            <a:srgbClr val="5F5F5F"/>
                          </a:solidFill>
                          <a:latin typeface="+mn-lt"/>
                        </a:rPr>
                        <a:t>n/a</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tcPr>
                </a:tc>
              </a:tr>
              <a:tr h="484977">
                <a:tc>
                  <a:txBody>
                    <a:bodyPr/>
                    <a:lstStyle/>
                    <a:p>
                      <a:pPr algn="l" rtl="0" fontAlgn="t"/>
                      <a:r>
                        <a:rPr lang="en-US" sz="1200" b="0" i="0" u="none" strike="noStrike" dirty="0">
                          <a:solidFill>
                            <a:srgbClr val="5F5F5F"/>
                          </a:solidFill>
                          <a:latin typeface="+mn-lt"/>
                        </a:rPr>
                        <a:t>3-13369847071 </a:t>
                      </a:r>
                    </a:p>
                  </a:txBody>
                  <a:tcPr marL="6980" marR="6980" marT="6980" marB="0">
                    <a:lnL w="12700" cap="flat" cmpd="sng" algn="ctr">
                      <a:solidFill>
                        <a:srgbClr val="5F5F5F"/>
                      </a:solidFill>
                      <a:prstDash val="solid"/>
                      <a:round/>
                      <a:headEnd type="none" w="med" len="med"/>
                      <a:tailEnd type="none" w="med" len="med"/>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Territory Re -Assignment Issue when no matching territory exist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 </a:t>
                      </a:r>
                    </a:p>
                  </a:txBody>
                  <a:tcPr marL="6980" marR="6980" marT="6980" marB="0">
                    <a:lnL>
                      <a:noFill/>
                    </a:lnL>
                    <a:lnR>
                      <a:noFill/>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c>
                  <a:txBody>
                    <a:bodyPr/>
                    <a:lstStyle/>
                    <a:p>
                      <a:pPr algn="l" rtl="0" fontAlgn="t"/>
                      <a:r>
                        <a:rPr lang="en-US" sz="1200" b="0" i="0" u="none" strike="noStrike" dirty="0">
                          <a:solidFill>
                            <a:srgbClr val="5F5F5F"/>
                          </a:solidFill>
                          <a:latin typeface="+mn-lt"/>
                        </a:rPr>
                        <a:t>n/a</a:t>
                      </a:r>
                    </a:p>
                  </a:txBody>
                  <a:tcPr marL="6980" marR="6980" marT="6980" marB="0">
                    <a:lnL>
                      <a:noFill/>
                    </a:lnL>
                    <a:lnR w="12700" cap="flat" cmpd="sng" algn="ctr">
                      <a:solidFill>
                        <a:srgbClr val="5F5F5F"/>
                      </a:solidFill>
                      <a:prstDash val="solid"/>
                      <a:round/>
                      <a:headEnd type="none" w="med" len="med"/>
                      <a:tailEnd type="none" w="med" len="med"/>
                    </a:lnR>
                    <a:lnT w="12700" cap="flat" cmpd="sng" algn="ctr">
                      <a:solidFill>
                        <a:srgbClr val="5F5F5F"/>
                      </a:solidFill>
                      <a:prstDash val="solid"/>
                      <a:round/>
                      <a:headEnd type="none" w="med" len="med"/>
                      <a:tailEnd type="none" w="med" len="med"/>
                    </a:lnT>
                    <a:lnB w="12700" cap="flat" cmpd="sng" algn="ctr">
                      <a:solidFill>
                        <a:srgbClr val="5F5F5F"/>
                      </a:solidFill>
                      <a:prstDash val="solid"/>
                      <a:round/>
                      <a:headEnd type="none" w="med" len="med"/>
                      <a:tailEnd type="none" w="med" len="med"/>
                    </a:lnB>
                    <a:solidFill>
                      <a:srgbClr val="EAEAEA"/>
                    </a:solidFill>
                  </a:tcPr>
                </a:tc>
              </a:tr>
            </a:tbl>
          </a:graphicData>
        </a:graphic>
      </p:graphicFrame>
    </p:spTree>
    <p:extLst>
      <p:ext uri="{BB962C8B-B14F-4D97-AF65-F5344CB8AC3E}">
        <p14:creationId xmlns="" xmlns:p14="http://schemas.microsoft.com/office/powerpoint/2010/main" val="29302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Limitations</a:t>
            </a:r>
            <a:endParaRPr lang="en-US" dirty="0"/>
          </a:p>
        </p:txBody>
      </p:sp>
      <p:sp>
        <p:nvSpPr>
          <p:cNvPr id="6" name="TextBox 5"/>
          <p:cNvSpPr txBox="1"/>
          <p:nvPr/>
        </p:nvSpPr>
        <p:spPr>
          <a:xfrm>
            <a:off x="516367" y="1258645"/>
            <a:ext cx="7820809" cy="1969770"/>
          </a:xfrm>
          <a:prstGeom prst="rect">
            <a:avLst/>
          </a:prstGeom>
          <a:noFill/>
        </p:spPr>
        <p:txBody>
          <a:bodyPr wrap="square" rtlCol="0">
            <a:spAutoFit/>
          </a:bodyPr>
          <a:lstStyle/>
          <a:p>
            <a:pPr marL="228600" indent="-228600">
              <a:spcAft>
                <a:spcPts val="600"/>
              </a:spcAft>
              <a:buFont typeface="Wingdings" pitchFamily="2" charset="2"/>
              <a:buChar char="ü"/>
            </a:pPr>
            <a:r>
              <a:rPr lang="en-US" sz="1400" dirty="0" smtClean="0">
                <a:cs typeface="Arial" pitchFamily="34" charset="0"/>
              </a:rPr>
              <a:t>Only supports 8 Dimension for Account Assignment due to which we are unable to  meet couple of business requirements where more than 8 fields are used for assignment.</a:t>
            </a:r>
          </a:p>
          <a:p>
            <a:pPr marL="228600" indent="-228600">
              <a:spcAft>
                <a:spcPts val="600"/>
              </a:spcAft>
              <a:buFont typeface="Wingdings" pitchFamily="2" charset="2"/>
              <a:buChar char="ü"/>
            </a:pPr>
            <a:r>
              <a:rPr lang="en-US" sz="1400" dirty="0" smtClean="0">
                <a:cs typeface="Arial" pitchFamily="34" charset="0"/>
              </a:rPr>
              <a:t>Sales Resource work assignment is unavailable for Account due to which we can not add additional resource to the Account sales team. As a workaround to this we have to highly rely on the Territory Management for Accounts visibility which in turn leads to a complex &amp; vast territory structure </a:t>
            </a:r>
          </a:p>
          <a:p>
            <a:pPr marL="228600" indent="-228600">
              <a:spcAft>
                <a:spcPts val="600"/>
              </a:spcAft>
              <a:buFont typeface="Wingdings" pitchFamily="2" charset="2"/>
              <a:buChar char="ü"/>
            </a:pPr>
            <a:r>
              <a:rPr lang="en-US" sz="1400" dirty="0" smtClean="0">
                <a:cs typeface="Arial" pitchFamily="34" charset="0"/>
              </a:rPr>
              <a:t>On Account sales team user cannot see the additional </a:t>
            </a:r>
            <a:r>
              <a:rPr lang="en-US" sz="1400" dirty="0" smtClean="0">
                <a:cs typeface="Arial" pitchFamily="34" charset="0"/>
              </a:rPr>
              <a:t>Territory </a:t>
            </a:r>
            <a:r>
              <a:rPr lang="en-US" sz="1400" dirty="0" smtClean="0">
                <a:cs typeface="Arial" pitchFamily="34" charset="0"/>
              </a:rPr>
              <a:t>team member details on the Sales Team which is problematic with third party system where visibility constrain is required</a:t>
            </a:r>
            <a:endParaRPr lang="en-US" sz="1400" dirty="0" smtClean="0">
              <a:cs typeface="Arial" pitchFamily="34" charset="0"/>
            </a:endParaRPr>
          </a:p>
        </p:txBody>
      </p:sp>
    </p:spTree>
    <p:extLst>
      <p:ext uri="{BB962C8B-B14F-4D97-AF65-F5344CB8AC3E}">
        <p14:creationId xmlns="" xmlns:p14="http://schemas.microsoft.com/office/powerpoint/2010/main" val="293021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21"/>
  <p:tag name="CDT_EXTCOL" val="True"/>
  <p:tag name="CDT_COLFF_NEW" val="21"/>
  <p:tag name="CDT_PROT" val="3"/>
  <p:tag name="CDT_PROT_TOP" val="0"/>
  <p:tag name="CDT_PROT_LEFT" val="0"/>
  <p:tag name="CDT_PROT_WIDTH" val="960,5"/>
  <p:tag name="CDT_PROT_HEIGHT" val="406,08"/>
</p:tagLst>
</file>

<file path=ppt/tags/tag17.xml><?xml version="1.0" encoding="utf-8"?>
<p:tagLst xmlns:a="http://schemas.openxmlformats.org/drawingml/2006/main" xmlns:r="http://schemas.openxmlformats.org/officeDocument/2006/relationships" xmlns:p="http://schemas.openxmlformats.org/presentationml/2006/main">
  <p:tag name="CDT_DUMMYPICTURE" val="True"/>
  <p:tag name="CDT_FILLFIXED" val="True"/>
  <p:tag name="CDT_LINEFIXED" val="True"/>
  <p:tag name="CDT_FILLUNVISIBLE" val="False"/>
  <p:tag name="CDT_LINEUNVISIBLE" val="True"/>
  <p:tag name="CDT_AUTODIALOG" val="2"/>
  <p:tag name="CDT_TARGETSHAPE_NEW" val="14"/>
  <p:tag name="CDT_PROT" val="3"/>
  <p:tag name="CDT_PROT_TOP" val="0"/>
  <p:tag name="CDT_PROT_LEFT" val="0"/>
  <p:tag name="CDT_PROT_WIDTH" val="960,5"/>
  <p:tag name="CDT_PROT_HEIGHT" val="406,08"/>
  <p:tag name="CDT_DELETE_ONEVENT_NEWPRES" val="False"/>
</p:tagLst>
</file>

<file path=ppt/tags/tag18.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heme/theme1.xml><?xml version="1.0" encoding="utf-8"?>
<a:theme xmlns:a="http://schemas.openxmlformats.org/drawingml/2006/main" name="Capgemini NA ppt template_8-2015">
  <a:themeElements>
    <a:clrScheme name="Custom 4">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CE25BD05595140A16797A69A3C725F" ma:contentTypeVersion="" ma:contentTypeDescription="Create a new document." ma:contentTypeScope="" ma:versionID="6f8745a0660183d5af8471eea87d9d7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70E7E-6149-45A7-B776-D462CB2451DF}">
  <ds:schemaRefs>
    <ds:schemaRef ds:uri="http://schemas.microsoft.com/sharepoint/v3/contenttype/forms"/>
  </ds:schemaRefs>
</ds:datastoreItem>
</file>

<file path=customXml/itemProps2.xml><?xml version="1.0" encoding="utf-8"?>
<ds:datastoreItem xmlns:ds="http://schemas.openxmlformats.org/officeDocument/2006/customXml" ds:itemID="{C46B31D0-F0E1-4806-BF86-B4980BC61421}">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57C4A1B7-5E29-4DD5-AC34-B71853CFAB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Capgemini NA ppt template_8-2015</Template>
  <TotalTime>2711</TotalTime>
  <Words>1090</Words>
  <Application>Microsoft Office PowerPoint</Application>
  <PresentationFormat>On-screen Show (4:3)</PresentationFormat>
  <Paragraphs>113</Paragraphs>
  <Slides>8</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1" baseType="lpstr">
      <vt:lpstr>Capgemini NA ppt template_8-2015</vt:lpstr>
      <vt:lpstr>Closing slides</vt:lpstr>
      <vt:lpstr>think-cell Slide</vt:lpstr>
      <vt:lpstr>Territories – Knowledge Deck</vt:lpstr>
      <vt:lpstr>Territory Management</vt:lpstr>
      <vt:lpstr>Rule Based Assignments</vt:lpstr>
      <vt:lpstr>Territory Dimensions</vt:lpstr>
      <vt:lpstr> POCs &amp; Artifacts</vt:lpstr>
      <vt:lpstr> POCs &amp; Artifacts…</vt:lpstr>
      <vt:lpstr>SRs , ERs</vt:lpstr>
      <vt:lpstr>Limitations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dc:title>
  <dc:creator>George;Xavier</dc:creator>
  <cp:lastModifiedBy>upasad</cp:lastModifiedBy>
  <cp:revision>1037</cp:revision>
  <dcterms:created xsi:type="dcterms:W3CDTF">2015-08-21T00:50:01Z</dcterms:created>
  <dcterms:modified xsi:type="dcterms:W3CDTF">2016-11-14T06:56:19Z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0x01010002CE25BD05595140A16797A69A3C725F</vt:lpwstr>
  </property>
  <property fmtid="{D5CDD505-2E9C-101B-9397-08002B2CF9AE}" pid="3" name="_NewReviewCycle">
    <vt:lpwstr/>
  </property>
</Properties>
</file>