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commentAuthors.xml" ContentType="application/vnd.openxmlformats-officedocument.presentationml.commentAuthors+xml"/>
  <Default Extension="vml" ContentType="application/vnd.openxmlformats-officedocument.vmlDrawing"/>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Default Extension="bin" ContentType="application/vnd.openxmlformats-officedocument.oleObject"/>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861" r:id="rId1"/>
    <p:sldMasterId id="2147483874" r:id="rId2"/>
  </p:sldMasterIdLst>
  <p:notesMasterIdLst>
    <p:notesMasterId r:id="rId24"/>
  </p:notesMasterIdLst>
  <p:handoutMasterIdLst>
    <p:handoutMasterId r:id="rId25"/>
  </p:handoutMasterIdLst>
  <p:sldIdLst>
    <p:sldId id="883" r:id="rId3"/>
    <p:sldId id="1001" r:id="rId4"/>
    <p:sldId id="913" r:id="rId5"/>
    <p:sldId id="1017" r:id="rId6"/>
    <p:sldId id="1018" r:id="rId7"/>
    <p:sldId id="1050" r:id="rId8"/>
    <p:sldId id="1033" r:id="rId9"/>
    <p:sldId id="1049" r:id="rId10"/>
    <p:sldId id="1051" r:id="rId11"/>
    <p:sldId id="1048" r:id="rId12"/>
    <p:sldId id="1052" r:id="rId13"/>
    <p:sldId id="1057" r:id="rId14"/>
    <p:sldId id="1059" r:id="rId15"/>
    <p:sldId id="1055" r:id="rId16"/>
    <p:sldId id="1007" r:id="rId17"/>
    <p:sldId id="1064" r:id="rId18"/>
    <p:sldId id="1060" r:id="rId19"/>
    <p:sldId id="1061" r:id="rId20"/>
    <p:sldId id="1062" r:id="rId21"/>
    <p:sldId id="1063" r:id="rId22"/>
    <p:sldId id="1065" r:id="rId23"/>
  </p:sldIdLst>
  <p:sldSz cx="12801600" cy="9144000"/>
  <p:notesSz cx="6797675" cy="9926638"/>
  <p:custDataLst>
    <p:tags r:id="rId26"/>
  </p:custDataLst>
  <p:defaultTextStyle>
    <a:defPPr>
      <a:defRPr lang="en-US"/>
    </a:defPPr>
    <a:lvl1pPr algn="l" defTabSz="598161" rtl="0" fontAlgn="base">
      <a:spcBef>
        <a:spcPct val="0"/>
      </a:spcBef>
      <a:spcAft>
        <a:spcPct val="0"/>
      </a:spcAft>
      <a:defRPr kern="1200">
        <a:solidFill>
          <a:schemeClr val="tx1"/>
        </a:solidFill>
        <a:latin typeface="Arial" charset="0"/>
        <a:ea typeface="+mn-ea"/>
        <a:cs typeface="+mn-cs"/>
      </a:defRPr>
    </a:lvl1pPr>
    <a:lvl2pPr marL="598161" algn="l" defTabSz="598161" rtl="0" fontAlgn="base">
      <a:spcBef>
        <a:spcPct val="0"/>
      </a:spcBef>
      <a:spcAft>
        <a:spcPct val="0"/>
      </a:spcAft>
      <a:defRPr kern="1200">
        <a:solidFill>
          <a:schemeClr val="tx1"/>
        </a:solidFill>
        <a:latin typeface="Arial" charset="0"/>
        <a:ea typeface="+mn-ea"/>
        <a:cs typeface="+mn-cs"/>
      </a:defRPr>
    </a:lvl2pPr>
    <a:lvl3pPr marL="1196319" algn="l" defTabSz="598161" rtl="0" fontAlgn="base">
      <a:spcBef>
        <a:spcPct val="0"/>
      </a:spcBef>
      <a:spcAft>
        <a:spcPct val="0"/>
      </a:spcAft>
      <a:defRPr kern="1200">
        <a:solidFill>
          <a:schemeClr val="tx1"/>
        </a:solidFill>
        <a:latin typeface="Arial" charset="0"/>
        <a:ea typeface="+mn-ea"/>
        <a:cs typeface="+mn-cs"/>
      </a:defRPr>
    </a:lvl3pPr>
    <a:lvl4pPr marL="1794478" algn="l" defTabSz="598161" rtl="0" fontAlgn="base">
      <a:spcBef>
        <a:spcPct val="0"/>
      </a:spcBef>
      <a:spcAft>
        <a:spcPct val="0"/>
      </a:spcAft>
      <a:defRPr kern="1200">
        <a:solidFill>
          <a:schemeClr val="tx1"/>
        </a:solidFill>
        <a:latin typeface="Arial" charset="0"/>
        <a:ea typeface="+mn-ea"/>
        <a:cs typeface="+mn-cs"/>
      </a:defRPr>
    </a:lvl4pPr>
    <a:lvl5pPr marL="2392637" algn="l" defTabSz="598161" rtl="0" fontAlgn="base">
      <a:spcBef>
        <a:spcPct val="0"/>
      </a:spcBef>
      <a:spcAft>
        <a:spcPct val="0"/>
      </a:spcAft>
      <a:defRPr kern="1200">
        <a:solidFill>
          <a:schemeClr val="tx1"/>
        </a:solidFill>
        <a:latin typeface="Arial" charset="0"/>
        <a:ea typeface="+mn-ea"/>
        <a:cs typeface="+mn-cs"/>
      </a:defRPr>
    </a:lvl5pPr>
    <a:lvl6pPr marL="2990797" algn="l" defTabSz="1196319" rtl="0" eaLnBrk="1" latinLnBrk="0" hangingPunct="1">
      <a:defRPr kern="1200">
        <a:solidFill>
          <a:schemeClr val="tx1"/>
        </a:solidFill>
        <a:latin typeface="Arial" charset="0"/>
        <a:ea typeface="+mn-ea"/>
        <a:cs typeface="+mn-cs"/>
      </a:defRPr>
    </a:lvl6pPr>
    <a:lvl7pPr marL="3588957" algn="l" defTabSz="1196319" rtl="0" eaLnBrk="1" latinLnBrk="0" hangingPunct="1">
      <a:defRPr kern="1200">
        <a:solidFill>
          <a:schemeClr val="tx1"/>
        </a:solidFill>
        <a:latin typeface="Arial" charset="0"/>
        <a:ea typeface="+mn-ea"/>
        <a:cs typeface="+mn-cs"/>
      </a:defRPr>
    </a:lvl7pPr>
    <a:lvl8pPr marL="4187115" algn="l" defTabSz="1196319" rtl="0" eaLnBrk="1" latinLnBrk="0" hangingPunct="1">
      <a:defRPr kern="1200">
        <a:solidFill>
          <a:schemeClr val="tx1"/>
        </a:solidFill>
        <a:latin typeface="Arial" charset="0"/>
        <a:ea typeface="+mn-ea"/>
        <a:cs typeface="+mn-cs"/>
      </a:defRPr>
    </a:lvl8pPr>
    <a:lvl9pPr marL="4785276" algn="l" defTabSz="1196319"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9900"/>
    <a:srgbClr val="CCCCCC"/>
    <a:srgbClr val="6A2D8F"/>
    <a:srgbClr val="008000"/>
    <a:srgbClr val="AB6CD1"/>
    <a:srgbClr val="E3CEF0"/>
    <a:srgbClr val="00B050"/>
    <a:srgbClr val="50226B"/>
    <a:srgbClr val="B10035"/>
    <a:srgbClr val="FF699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1" autoAdjust="0"/>
    <p:restoredTop sz="97179" autoAdjust="0"/>
  </p:normalViewPr>
  <p:slideViewPr>
    <p:cSldViewPr>
      <p:cViewPr>
        <p:scale>
          <a:sx n="71" d="100"/>
          <a:sy n="71" d="100"/>
        </p:scale>
        <p:origin x="-564" y="132"/>
      </p:cViewPr>
      <p:guideLst>
        <p:guide orient="horz" pos="4286"/>
        <p:guide pos="7978"/>
        <p:guide pos="3034"/>
        <p:guide pos="1447"/>
      </p:guideLst>
    </p:cSldViewPr>
  </p:slideViewPr>
  <p:outlineViewPr>
    <p:cViewPr>
      <p:scale>
        <a:sx n="33" d="100"/>
        <a:sy n="33" d="100"/>
      </p:scale>
      <p:origin x="0" y="6390"/>
    </p:cViewPr>
  </p:outlineViewPr>
  <p:notesTextViewPr>
    <p:cViewPr>
      <p:scale>
        <a:sx n="100" d="100"/>
        <a:sy n="100" d="100"/>
      </p:scale>
      <p:origin x="0" y="0"/>
    </p:cViewPr>
  </p:notesTextViewPr>
  <p:sorterViewPr>
    <p:cViewPr>
      <p:scale>
        <a:sx n="60" d="100"/>
        <a:sy n="60" d="100"/>
      </p:scale>
      <p:origin x="0" y="984"/>
    </p:cViewPr>
  </p:sorterViewPr>
  <p:notesViewPr>
    <p:cSldViewPr snapToGrid="0">
      <p:cViewPr varScale="1">
        <p:scale>
          <a:sx n="50" d="100"/>
          <a:sy n="50" d="100"/>
        </p:scale>
        <p:origin x="-1908" y="-90"/>
      </p:cViewPr>
      <p:guideLst>
        <p:guide orient="horz" pos="3126"/>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ABE7026-113D-456B-9DBD-77AEFD723B18}" type="datetimeFigureOut">
              <a:rPr lang="en-US"/>
              <a:pPr>
                <a:defRPr/>
              </a:pPr>
              <a:t>4/14/2016</a:t>
            </a:fld>
            <a:endParaRPr lang="en-US" dirty="0"/>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220021D-E9D9-40DE-8809-18AE93243AD1}" type="slidenum">
              <a:rPr/>
              <a:pPr>
                <a:defRPr/>
              </a:pPr>
              <a:t>‹#›</a:t>
            </a:fld>
            <a:endParaRPr lang="en-US" dirty="0"/>
          </a:p>
        </p:txBody>
      </p:sp>
    </p:spTree>
    <p:extLst>
      <p:ext uri="{BB962C8B-B14F-4D97-AF65-F5344CB8AC3E}">
        <p14:creationId xmlns:p14="http://schemas.microsoft.com/office/powerpoint/2010/main" xmlns="" val="26759863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D08B8696-9CEB-402F-93EF-C9DCEEE4588C}" type="datetimeFigureOut">
              <a:rPr lang="en-US"/>
              <a:pPr>
                <a:defRPr/>
              </a:pPr>
              <a:t>4/14/2016</a:t>
            </a:fld>
            <a:endParaRPr lang="en-US" dirty="0"/>
          </a:p>
        </p:txBody>
      </p:sp>
      <p:sp>
        <p:nvSpPr>
          <p:cNvPr id="4" name="Slide Image Placeholder 3"/>
          <p:cNvSpPr>
            <a:spLocks noGrp="1" noRot="1" noChangeAspect="1"/>
          </p:cNvSpPr>
          <p:nvPr>
            <p:ph type="sldImg" idx="2"/>
          </p:nvPr>
        </p:nvSpPr>
        <p:spPr>
          <a:xfrm>
            <a:off x="792163" y="744538"/>
            <a:ext cx="5213350" cy="3722687"/>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8925C48-BDD1-4D6F-843C-B6240FE9AE5A}" type="slidenum">
              <a:rPr/>
              <a:pPr>
                <a:defRPr/>
              </a:pPr>
              <a:t>‹#›</a:t>
            </a:fld>
            <a:endParaRPr lang="en-US" dirty="0"/>
          </a:p>
        </p:txBody>
      </p:sp>
    </p:spTree>
    <p:extLst>
      <p:ext uri="{BB962C8B-B14F-4D97-AF65-F5344CB8AC3E}">
        <p14:creationId xmlns:p14="http://schemas.microsoft.com/office/powerpoint/2010/main" xmlns="" val="2999564133"/>
      </p:ext>
    </p:extLst>
  </p:cSld>
  <p:clrMap bg1="lt1" tx1="dk1" bg2="lt2" tx2="dk2" accent1="accent1" accent2="accent2" accent3="accent3" accent4="accent4" accent5="accent5" accent6="accent6" hlink="hlink" folHlink="folHlink"/>
  <p:hf hdr="0" ftr="0" dt="0"/>
  <p:notesStyle>
    <a:lvl1pPr algn="l" defTabSz="598161" rtl="0" eaLnBrk="0" fontAlgn="base" hangingPunct="0">
      <a:spcBef>
        <a:spcPct val="30000"/>
      </a:spcBef>
      <a:spcAft>
        <a:spcPct val="0"/>
      </a:spcAft>
      <a:defRPr sz="1600" kern="1200">
        <a:solidFill>
          <a:schemeClr val="tx1"/>
        </a:solidFill>
        <a:latin typeface="+mn-lt"/>
        <a:ea typeface="+mn-ea"/>
        <a:cs typeface="+mn-cs"/>
      </a:defRPr>
    </a:lvl1pPr>
    <a:lvl2pPr marL="598161" algn="l" defTabSz="598161" rtl="0" eaLnBrk="0" fontAlgn="base" hangingPunct="0">
      <a:spcBef>
        <a:spcPct val="30000"/>
      </a:spcBef>
      <a:spcAft>
        <a:spcPct val="0"/>
      </a:spcAft>
      <a:defRPr sz="1600" kern="1200">
        <a:solidFill>
          <a:schemeClr val="tx1"/>
        </a:solidFill>
        <a:latin typeface="+mn-lt"/>
        <a:ea typeface="+mn-ea"/>
        <a:cs typeface="+mn-cs"/>
      </a:defRPr>
    </a:lvl2pPr>
    <a:lvl3pPr marL="1196319" algn="l" defTabSz="598161" rtl="0" eaLnBrk="0" fontAlgn="base" hangingPunct="0">
      <a:spcBef>
        <a:spcPct val="30000"/>
      </a:spcBef>
      <a:spcAft>
        <a:spcPct val="0"/>
      </a:spcAft>
      <a:defRPr sz="1600" kern="1200">
        <a:solidFill>
          <a:schemeClr val="tx1"/>
        </a:solidFill>
        <a:latin typeface="+mn-lt"/>
        <a:ea typeface="+mn-ea"/>
        <a:cs typeface="+mn-cs"/>
      </a:defRPr>
    </a:lvl3pPr>
    <a:lvl4pPr marL="1794478" algn="l" defTabSz="598161" rtl="0" eaLnBrk="0" fontAlgn="base" hangingPunct="0">
      <a:spcBef>
        <a:spcPct val="30000"/>
      </a:spcBef>
      <a:spcAft>
        <a:spcPct val="0"/>
      </a:spcAft>
      <a:defRPr sz="1600" kern="1200">
        <a:solidFill>
          <a:schemeClr val="tx1"/>
        </a:solidFill>
        <a:latin typeface="+mn-lt"/>
        <a:ea typeface="+mn-ea"/>
        <a:cs typeface="+mn-cs"/>
      </a:defRPr>
    </a:lvl4pPr>
    <a:lvl5pPr marL="2392637" algn="l" defTabSz="598161" rtl="0" eaLnBrk="0" fontAlgn="base" hangingPunct="0">
      <a:spcBef>
        <a:spcPct val="30000"/>
      </a:spcBef>
      <a:spcAft>
        <a:spcPct val="0"/>
      </a:spcAft>
      <a:defRPr sz="1600" kern="1200">
        <a:solidFill>
          <a:schemeClr val="tx1"/>
        </a:solidFill>
        <a:latin typeface="+mn-lt"/>
        <a:ea typeface="+mn-ea"/>
        <a:cs typeface="+mn-cs"/>
      </a:defRPr>
    </a:lvl5pPr>
    <a:lvl6pPr marL="2990797" algn="l" defTabSz="598161" rtl="0" eaLnBrk="1" latinLnBrk="0" hangingPunct="1">
      <a:defRPr sz="1600" kern="1200">
        <a:solidFill>
          <a:schemeClr val="tx1"/>
        </a:solidFill>
        <a:latin typeface="+mn-lt"/>
        <a:ea typeface="+mn-ea"/>
        <a:cs typeface="+mn-cs"/>
      </a:defRPr>
    </a:lvl6pPr>
    <a:lvl7pPr marL="3588957" algn="l" defTabSz="598161" rtl="0" eaLnBrk="1" latinLnBrk="0" hangingPunct="1">
      <a:defRPr sz="1600" kern="1200">
        <a:solidFill>
          <a:schemeClr val="tx1"/>
        </a:solidFill>
        <a:latin typeface="+mn-lt"/>
        <a:ea typeface="+mn-ea"/>
        <a:cs typeface="+mn-cs"/>
      </a:defRPr>
    </a:lvl7pPr>
    <a:lvl8pPr marL="4187115" algn="l" defTabSz="598161" rtl="0" eaLnBrk="1" latinLnBrk="0" hangingPunct="1">
      <a:defRPr sz="1600" kern="1200">
        <a:solidFill>
          <a:schemeClr val="tx1"/>
        </a:solidFill>
        <a:latin typeface="+mn-lt"/>
        <a:ea typeface="+mn-ea"/>
        <a:cs typeface="+mn-cs"/>
      </a:defRPr>
    </a:lvl8pPr>
    <a:lvl9pPr marL="4785276" algn="l" defTabSz="598161"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p:spPr>
      </p:sp>
      <p:sp>
        <p:nvSpPr>
          <p:cNvPr id="675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sv-SE" smtClean="0"/>
          </a:p>
        </p:txBody>
      </p:sp>
      <p:sp>
        <p:nvSpPr>
          <p:cNvPr id="51203"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716B7B1-003F-4D0B-BAF0-9217B986E187}" type="slidenum">
              <a:rPr lang="sv-SE" smtClean="0"/>
              <a:pPr fontAlgn="base">
                <a:spcBef>
                  <a:spcPct val="0"/>
                </a:spcBef>
                <a:spcAft>
                  <a:spcPct val="0"/>
                </a:spcAft>
                <a:defRPr/>
              </a:pPr>
              <a:t>1</a:t>
            </a:fld>
            <a:endParaRPr lang="sv-SE"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8925C48-BDD1-4D6F-843C-B6240FE9AE5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8925C48-BDD1-4D6F-843C-B6240FE9AE5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8925C48-BDD1-4D6F-843C-B6240FE9AE5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8925C48-BDD1-4D6F-843C-B6240FE9AE5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8925C48-BDD1-4D6F-843C-B6240FE9AE5A}"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8925C48-BDD1-4D6F-843C-B6240FE9AE5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8925C48-BDD1-4D6F-843C-B6240FE9AE5A}" type="slidenum">
              <a:rPr lang="en-US" smtClean="0">
                <a:solidFill>
                  <a:prstClr val="black"/>
                </a:solidFill>
              </a:rPr>
              <a:pPr>
                <a:defRPr/>
              </a:pPr>
              <a:t>16</a:t>
            </a:fld>
            <a:endParaRPr lang="en-US" dirty="0">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8925C48-BDD1-4D6F-843C-B6240FE9AE5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8925C48-BDD1-4D6F-843C-B6240FE9AE5A}"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8925C48-BDD1-4D6F-843C-B6240FE9AE5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3750" y="744538"/>
            <a:ext cx="5210175" cy="3722687"/>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8925C48-BDD1-4D6F-843C-B6240FE9AE5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8925C48-BDD1-4D6F-843C-B6240FE9AE5A}"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8925C48-BDD1-4D6F-843C-B6240FE9AE5A}" type="slidenum">
              <a:rPr lang="en-US" smtClean="0"/>
              <a:pPr>
                <a:defRPr/>
              </a:pPr>
              <a:t>21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8925C48-BDD1-4D6F-843C-B6240FE9AE5A}" type="slidenum">
              <a:rPr lang="en-US" smtClean="0"/>
              <a:pPr>
                <a:defRPr/>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8925C48-BDD1-4D6F-843C-B6240FE9AE5A}" type="slidenum">
              <a:rPr lang="en-US" smtClean="0"/>
              <a:pPr>
                <a:defRPr/>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8925C48-BDD1-4D6F-843C-B6240FE9AE5A}"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8925C48-BDD1-4D6F-843C-B6240FE9AE5A}"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8925C48-BDD1-4D6F-843C-B6240FE9AE5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8925C48-BDD1-4D6F-843C-B6240FE9AE5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18925C48-BDD1-4D6F-843C-B6240FE9AE5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hyperlink" Target="http://www.teliasonera.co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hyperlink" Target="http://www.teliasonera.com/" TargetMode="Externa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2.xml"/><Relationship Id="rId1" Type="http://schemas.openxmlformats.org/officeDocument/2006/relationships/vmlDrawing" Target="../drawings/vmlDrawing4.v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hyperlink" Target="http://www.teliasonera.com/"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hyperlink" Target="http://www.teliasonera.com/" TargetMode="Externa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11"/>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b="1687"/>
          <a:stretch/>
        </p:blipFill>
        <p:spPr bwMode="auto">
          <a:xfrm>
            <a:off x="0" y="-36512"/>
            <a:ext cx="12801600" cy="9180512"/>
          </a:xfrm>
          <a:prstGeom prst="rect">
            <a:avLst/>
          </a:prstGeom>
          <a:noFill/>
          <a:ln w="9525">
            <a:noFill/>
            <a:miter lim="800000"/>
            <a:headEnd/>
            <a:tailEnd/>
          </a:ln>
        </p:spPr>
      </p:pic>
      <p:sp>
        <p:nvSpPr>
          <p:cNvPr id="2" name="Title 1"/>
          <p:cNvSpPr>
            <a:spLocks noGrp="1"/>
          </p:cNvSpPr>
          <p:nvPr>
            <p:ph type="ctrTitle"/>
          </p:nvPr>
        </p:nvSpPr>
        <p:spPr>
          <a:xfrm>
            <a:off x="1123912" y="1680062"/>
            <a:ext cx="8665701" cy="740279"/>
          </a:xfrm>
        </p:spPr>
        <p:txBody>
          <a:bodyPr anchor="t">
            <a:normAutofit/>
          </a:bodyPr>
          <a:lstStyle>
            <a:lvl1pPr algn="l">
              <a:defRPr sz="3000" b="0" i="0">
                <a:solidFill>
                  <a:srgbClr val="511E7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23935" y="2267746"/>
            <a:ext cx="6772813" cy="959556"/>
          </a:xfrm>
        </p:spPr>
        <p:txBody>
          <a:bodyPr anchor="b"/>
          <a:lstStyle>
            <a:lvl1pPr marL="0" indent="0" algn="l">
              <a:buNone/>
              <a:defRPr sz="2100" b="0" i="0" cap="none">
                <a:solidFill>
                  <a:schemeClr val="accent2"/>
                </a:solidFill>
                <a:latin typeface="Arial"/>
                <a:cs typeface="Arial"/>
              </a:defRPr>
            </a:lvl1pPr>
            <a:lvl2pPr marL="598161" indent="0" algn="ctr">
              <a:buNone/>
              <a:defRPr>
                <a:solidFill>
                  <a:schemeClr val="tx1">
                    <a:tint val="75000"/>
                  </a:schemeClr>
                </a:solidFill>
              </a:defRPr>
            </a:lvl2pPr>
            <a:lvl3pPr marL="1196319" indent="0" algn="ctr">
              <a:buNone/>
              <a:defRPr>
                <a:solidFill>
                  <a:schemeClr val="tx1">
                    <a:tint val="75000"/>
                  </a:schemeClr>
                </a:solidFill>
              </a:defRPr>
            </a:lvl3pPr>
            <a:lvl4pPr marL="1794478" indent="0" algn="ctr">
              <a:buNone/>
              <a:defRPr>
                <a:solidFill>
                  <a:schemeClr val="tx1">
                    <a:tint val="75000"/>
                  </a:schemeClr>
                </a:solidFill>
              </a:defRPr>
            </a:lvl4pPr>
            <a:lvl5pPr marL="2392637" indent="0" algn="ctr">
              <a:buNone/>
              <a:defRPr>
                <a:solidFill>
                  <a:schemeClr val="tx1">
                    <a:tint val="75000"/>
                  </a:schemeClr>
                </a:solidFill>
              </a:defRPr>
            </a:lvl5pPr>
            <a:lvl6pPr marL="2990797" indent="0" algn="ctr">
              <a:buNone/>
              <a:defRPr>
                <a:solidFill>
                  <a:schemeClr val="tx1">
                    <a:tint val="75000"/>
                  </a:schemeClr>
                </a:solidFill>
              </a:defRPr>
            </a:lvl6pPr>
            <a:lvl7pPr marL="3588957" indent="0" algn="ctr">
              <a:buNone/>
              <a:defRPr>
                <a:solidFill>
                  <a:schemeClr val="tx1">
                    <a:tint val="75000"/>
                  </a:schemeClr>
                </a:solidFill>
              </a:defRPr>
            </a:lvl7pPr>
            <a:lvl8pPr marL="4187115" indent="0" algn="ctr">
              <a:buNone/>
              <a:defRPr>
                <a:solidFill>
                  <a:schemeClr val="tx1">
                    <a:tint val="75000"/>
                  </a:schemeClr>
                </a:solidFill>
              </a:defRPr>
            </a:lvl8pPr>
            <a:lvl9pPr marL="4785276" indent="0" algn="ctr">
              <a:buNone/>
              <a:defRPr>
                <a:solidFill>
                  <a:schemeClr val="tx1">
                    <a:tint val="75000"/>
                  </a:schemeClr>
                </a:solidFill>
              </a:defRPr>
            </a:lvl9pPr>
          </a:lstStyle>
          <a:p>
            <a:r>
              <a:rPr lang="en-US" dirty="0" smtClean="0"/>
              <a:t>Click to edit Master subtitle style</a:t>
            </a:r>
            <a:endParaRPr lang="en-US" dirty="0"/>
          </a:p>
        </p:txBody>
      </p:sp>
      <p:pic>
        <p:nvPicPr>
          <p:cNvPr id="9" name="Picture 6" descr="capgemini logo_footer.png"/>
          <p:cNvPicPr>
            <a:picLocks noChangeAspect="1"/>
          </p:cNvPicPr>
          <p:nvPr userDrawn="1"/>
        </p:nvPicPr>
        <p:blipFill>
          <a:blip r:embed="rId3" cstate="print"/>
          <a:srcRect/>
          <a:stretch>
            <a:fillRect/>
          </a:stretch>
        </p:blipFill>
        <p:spPr bwMode="auto">
          <a:xfrm>
            <a:off x="724358" y="347295"/>
            <a:ext cx="2010508" cy="480484"/>
          </a:xfrm>
          <a:prstGeom prst="rect">
            <a:avLst/>
          </a:prstGeom>
          <a:noFill/>
          <a:ln w="9525">
            <a:noFill/>
            <a:miter lim="800000"/>
            <a:headEnd/>
            <a:tailEnd/>
          </a:ln>
        </p:spPr>
      </p:pic>
      <p:pic>
        <p:nvPicPr>
          <p:cNvPr id="8" name="Picture 2">
            <a:hlinkClick r:id="rId4" tooltip="TeliaSonera"/>
          </p:cNvPr>
          <p:cNvPicPr>
            <a:picLocks noChangeAspect="1" noChangeArrowheads="1"/>
          </p:cNvPicPr>
          <p:nvPr userDrawn="1"/>
        </p:nvPicPr>
        <p:blipFill>
          <a:blip r:embed="rId5" cstate="print">
            <a:extLst>
              <a:ext uri="{28A0092B-C50C-407E-A947-70E740481C1C}">
                <a14:useLocalDpi xmlns:a14="http://schemas.microsoft.com/office/drawing/2010/main" xmlns="" val="0"/>
              </a:ext>
            </a:extLst>
          </a:blip>
          <a:stretch>
            <a:fillRect/>
          </a:stretch>
        </p:blipFill>
        <p:spPr bwMode="auto">
          <a:xfrm>
            <a:off x="10123069" y="251467"/>
            <a:ext cx="2524988" cy="672128"/>
          </a:xfrm>
          <a:prstGeom prst="rect">
            <a:avLst/>
          </a:prstGeom>
          <a:noFill/>
        </p:spPr>
      </p:pic>
    </p:spTree>
    <p:extLst>
      <p:ext uri="{BB962C8B-B14F-4D97-AF65-F5344CB8AC3E}">
        <p14:creationId xmlns:p14="http://schemas.microsoft.com/office/powerpoint/2010/main" xmlns="" val="966446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uble Column Layout">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8" name="Content Placeholder 7"/>
          <p:cNvSpPr>
            <a:spLocks noGrp="1"/>
          </p:cNvSpPr>
          <p:nvPr>
            <p:ph sz="quarter" idx="13"/>
          </p:nvPr>
        </p:nvSpPr>
        <p:spPr>
          <a:xfrm>
            <a:off x="492401" y="2135731"/>
            <a:ext cx="5725844" cy="6038849"/>
          </a:xfrm>
        </p:spPr>
        <p:txBody>
          <a:bodyPr/>
          <a:lstStyle>
            <a:lvl1pPr marL="0" indent="0">
              <a:spcBef>
                <a:spcPts val="1309"/>
              </a:spcBef>
              <a:defRPr sz="2400"/>
            </a:lvl1pPr>
            <a:lvl2pPr marL="228464" indent="-228464">
              <a:spcBef>
                <a:spcPts val="524"/>
              </a:spcBef>
              <a:buClr>
                <a:schemeClr val="tx2"/>
              </a:buClr>
              <a:buFont typeface="Wingdings" pitchFamily="2" charset="2"/>
              <a:buChar char="§"/>
              <a:defRPr sz="2400"/>
            </a:lvl2pPr>
            <a:lvl3pPr marL="446544" indent="-218081">
              <a:spcBef>
                <a:spcPts val="524"/>
              </a:spcBef>
              <a:buClr>
                <a:schemeClr val="tx2"/>
              </a:buClr>
              <a:buFont typeface="Arial" pitchFamily="34" charset="0"/>
              <a:buChar char="−"/>
              <a:defRPr sz="2100"/>
            </a:lvl3pPr>
            <a:lvl4pPr marL="675007" indent="-228464">
              <a:spcBef>
                <a:spcPts val="524"/>
              </a:spcBef>
              <a:buClr>
                <a:schemeClr val="tx2"/>
              </a:buClr>
              <a:buFont typeface="Arial" pitchFamily="34" charset="0"/>
              <a:buChar char="•"/>
              <a:defRPr sz="1800"/>
            </a:lvl4pPr>
            <a:lvl5pPr marL="903470" indent="-228464">
              <a:spcBef>
                <a:spcPts val="524"/>
              </a:spcBef>
              <a:buClr>
                <a:schemeClr val="tx2"/>
              </a:buClr>
              <a:buFont typeface="Arial" pitchFamily="34" charset="0"/>
              <a:buChar cha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7"/>
          <p:cNvSpPr>
            <a:spLocks noGrp="1"/>
          </p:cNvSpPr>
          <p:nvPr>
            <p:ph sz="quarter" idx="14"/>
          </p:nvPr>
        </p:nvSpPr>
        <p:spPr>
          <a:xfrm>
            <a:off x="6583400" y="2135731"/>
            <a:ext cx="5725844" cy="6038849"/>
          </a:xfrm>
        </p:spPr>
        <p:txBody>
          <a:bodyPr/>
          <a:lstStyle>
            <a:lvl1pPr marL="0" indent="0">
              <a:spcBef>
                <a:spcPts val="1309"/>
              </a:spcBef>
              <a:defRPr sz="2400"/>
            </a:lvl1pPr>
            <a:lvl2pPr marL="228464" indent="-228464">
              <a:spcBef>
                <a:spcPts val="524"/>
              </a:spcBef>
              <a:buClr>
                <a:schemeClr val="tx2"/>
              </a:buClr>
              <a:buFont typeface="Wingdings" pitchFamily="2" charset="2"/>
              <a:buChar char="§"/>
              <a:defRPr sz="2400"/>
            </a:lvl2pPr>
            <a:lvl3pPr marL="446544" indent="-218081">
              <a:spcBef>
                <a:spcPts val="524"/>
              </a:spcBef>
              <a:buClr>
                <a:schemeClr val="tx2"/>
              </a:buClr>
              <a:buFont typeface="Arial" pitchFamily="34" charset="0"/>
              <a:buChar char="−"/>
              <a:defRPr sz="2100"/>
            </a:lvl3pPr>
            <a:lvl4pPr marL="675007" indent="-228464">
              <a:spcBef>
                <a:spcPts val="524"/>
              </a:spcBef>
              <a:buClr>
                <a:schemeClr val="tx2"/>
              </a:buClr>
              <a:buFont typeface="Arial" pitchFamily="34" charset="0"/>
              <a:buChar char="•"/>
              <a:defRPr sz="1800"/>
            </a:lvl4pPr>
            <a:lvl5pPr marL="903470" indent="-228464">
              <a:spcBef>
                <a:spcPts val="524"/>
              </a:spcBef>
              <a:buClr>
                <a:schemeClr val="tx2"/>
              </a:buClr>
              <a:buFont typeface="Arial" pitchFamily="34" charset="0"/>
              <a:buChar cha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213851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End Slide">
    <p:spTree>
      <p:nvGrpSpPr>
        <p:cNvPr id="1" name=""/>
        <p:cNvGrpSpPr/>
        <p:nvPr/>
      </p:nvGrpSpPr>
      <p:grpSpPr>
        <a:xfrm>
          <a:off x="0" y="0"/>
          <a:ext cx="0" cy="0"/>
          <a:chOff x="0" y="0"/>
          <a:chExt cx="0" cy="0"/>
        </a:xfrm>
      </p:grpSpPr>
      <p:pic>
        <p:nvPicPr>
          <p:cNvPr id="9" name="Picture 12"/>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b="2935"/>
          <a:stretch/>
        </p:blipFill>
        <p:spPr bwMode="auto">
          <a:xfrm>
            <a:off x="0" y="15"/>
            <a:ext cx="12822075" cy="9108399"/>
          </a:xfrm>
          <a:prstGeom prst="rect">
            <a:avLst/>
          </a:prstGeom>
          <a:noFill/>
          <a:ln w="9525">
            <a:noFill/>
            <a:miter lim="800000"/>
            <a:headEnd/>
            <a:tailEnd/>
          </a:ln>
        </p:spPr>
      </p:pic>
      <p:sp>
        <p:nvSpPr>
          <p:cNvPr id="4" name="TextBox 9"/>
          <p:cNvSpPr txBox="1"/>
          <p:nvPr userDrawn="1"/>
        </p:nvSpPr>
        <p:spPr>
          <a:xfrm>
            <a:off x="631320" y="8405699"/>
            <a:ext cx="5044734" cy="702735"/>
          </a:xfrm>
          <a:prstGeom prst="rect">
            <a:avLst/>
          </a:prstGeom>
          <a:noFill/>
        </p:spPr>
        <p:txBody>
          <a:bodyPr lIns="119631" tIns="59816" rIns="119631" bIns="59816" anchor="ctr"/>
          <a:lstStyle/>
          <a:p>
            <a:pPr fontAlgn="auto">
              <a:spcBef>
                <a:spcPts val="0"/>
              </a:spcBef>
              <a:spcAft>
                <a:spcPts val="0"/>
              </a:spcAft>
              <a:defRPr/>
            </a:pPr>
            <a:r>
              <a:rPr lang="en-US" sz="2100" dirty="0">
                <a:solidFill>
                  <a:srgbClr val="43A4C7"/>
                </a:solidFill>
                <a:latin typeface="Arial"/>
                <a:cs typeface="Arial"/>
              </a:rPr>
              <a:t>www.se.capgemini.com</a:t>
            </a:r>
          </a:p>
        </p:txBody>
      </p:sp>
      <p:sp>
        <p:nvSpPr>
          <p:cNvPr id="5" name="TextBox 5"/>
          <p:cNvSpPr txBox="1"/>
          <p:nvPr userDrawn="1"/>
        </p:nvSpPr>
        <p:spPr>
          <a:xfrm>
            <a:off x="4074394" y="8530552"/>
            <a:ext cx="6279760" cy="428577"/>
          </a:xfrm>
          <a:prstGeom prst="rect">
            <a:avLst/>
          </a:prstGeom>
          <a:noFill/>
        </p:spPr>
        <p:txBody>
          <a:bodyPr lIns="119631" tIns="59816" rIns="119631" bIns="59816">
            <a:spAutoFit/>
          </a:bodyPr>
          <a:lstStyle/>
          <a:p>
            <a:pPr fontAlgn="auto">
              <a:spcBef>
                <a:spcPts val="0"/>
              </a:spcBef>
              <a:spcAft>
                <a:spcPts val="0"/>
              </a:spcAft>
              <a:defRPr/>
            </a:pPr>
            <a:r>
              <a:rPr lang="en-US" sz="1000" dirty="0">
                <a:solidFill>
                  <a:prstClr val="black"/>
                </a:solidFill>
                <a:latin typeface="Arial" pitchFamily="34" charset="0"/>
                <a:cs typeface="Arial" pitchFamily="34" charset="0"/>
              </a:rPr>
              <a:t>©</a:t>
            </a:r>
            <a:r>
              <a:rPr lang="en-US" sz="1000" dirty="0" smtClean="0">
                <a:solidFill>
                  <a:prstClr val="black"/>
                </a:solidFill>
                <a:latin typeface="Arial" pitchFamily="34" charset="0"/>
                <a:cs typeface="Arial" pitchFamily="34" charset="0"/>
              </a:rPr>
              <a:t>2014 </a:t>
            </a:r>
            <a:r>
              <a:rPr lang="en-US" sz="1000" dirty="0">
                <a:solidFill>
                  <a:prstClr val="black"/>
                </a:solidFill>
                <a:latin typeface="Arial" pitchFamily="34" charset="0"/>
                <a:cs typeface="Arial" pitchFamily="34" charset="0"/>
              </a:rPr>
              <a:t>Capgemini. All Rights Reserved. No part of this document may be modified, deleted or expanded by any process or means without prior written permission from Capgemini.</a:t>
            </a:r>
          </a:p>
        </p:txBody>
      </p:sp>
      <p:sp>
        <p:nvSpPr>
          <p:cNvPr id="6" name="TextBox 13"/>
          <p:cNvSpPr txBox="1"/>
          <p:nvPr userDrawn="1"/>
        </p:nvSpPr>
        <p:spPr>
          <a:xfrm>
            <a:off x="8355009" y="3707907"/>
            <a:ext cx="3620965" cy="697563"/>
          </a:xfrm>
          <a:prstGeom prst="rect">
            <a:avLst/>
          </a:prstGeom>
          <a:noFill/>
        </p:spPr>
        <p:txBody>
          <a:bodyPr lIns="119631" tIns="59816" rIns="119631" bIns="59816">
            <a:spAutoFit/>
          </a:bodyPr>
          <a:lstStyle/>
          <a:p>
            <a:pPr fontAlgn="auto">
              <a:spcBef>
                <a:spcPts val="0"/>
              </a:spcBef>
              <a:spcAft>
                <a:spcPts val="0"/>
              </a:spcAft>
              <a:defRPr/>
            </a:pPr>
            <a:r>
              <a:rPr lang="en-US" sz="3700" dirty="0">
                <a:solidFill>
                  <a:srgbClr val="652680"/>
                </a:solidFill>
                <a:latin typeface="Arial"/>
              </a:rPr>
              <a:t>Thank </a:t>
            </a:r>
            <a:r>
              <a:rPr lang="en-US" sz="3700" dirty="0" smtClean="0">
                <a:solidFill>
                  <a:srgbClr val="652680"/>
                </a:solidFill>
                <a:latin typeface="Arial"/>
              </a:rPr>
              <a:t>You!</a:t>
            </a:r>
            <a:endParaRPr lang="en-US" sz="3700" dirty="0">
              <a:solidFill>
                <a:srgbClr val="652680"/>
              </a:solidFill>
              <a:latin typeface="Arial"/>
            </a:endParaRPr>
          </a:p>
        </p:txBody>
      </p:sp>
      <p:pic>
        <p:nvPicPr>
          <p:cNvPr id="11" name="Picture 6" descr="capgemini logo_footer.png"/>
          <p:cNvPicPr>
            <a:picLocks noChangeAspect="1"/>
          </p:cNvPicPr>
          <p:nvPr userDrawn="1"/>
        </p:nvPicPr>
        <p:blipFill>
          <a:blip r:embed="rId3" cstate="print"/>
          <a:srcRect/>
          <a:stretch>
            <a:fillRect/>
          </a:stretch>
        </p:blipFill>
        <p:spPr bwMode="auto">
          <a:xfrm>
            <a:off x="742972" y="347295"/>
            <a:ext cx="2010508" cy="480484"/>
          </a:xfrm>
          <a:prstGeom prst="rect">
            <a:avLst/>
          </a:prstGeom>
          <a:noFill/>
          <a:ln w="9525">
            <a:noFill/>
            <a:miter lim="800000"/>
            <a:headEnd/>
            <a:tailEnd/>
          </a:ln>
        </p:spPr>
      </p:pic>
      <p:pic>
        <p:nvPicPr>
          <p:cNvPr id="12" name="Picture 2" descr="TeliaSonera">
            <a:hlinkClick r:id="rId4" tooltip="TeliaSonera"/>
          </p:cNvPr>
          <p:cNvPicPr>
            <a:picLocks noChangeAspect="1" noChangeArrowheads="1"/>
          </p:cNvPicPr>
          <p:nvPr userDrawn="1"/>
        </p:nvPicPr>
        <p:blipFill>
          <a:blip r:embed="rId5" cstate="print"/>
          <a:srcRect/>
          <a:stretch>
            <a:fillRect/>
          </a:stretch>
        </p:blipFill>
        <p:spPr bwMode="auto">
          <a:xfrm>
            <a:off x="9750858" y="353432"/>
            <a:ext cx="2405996" cy="508297"/>
          </a:xfrm>
          <a:prstGeom prst="rect">
            <a:avLst/>
          </a:prstGeom>
          <a:noFill/>
        </p:spPr>
      </p:pic>
    </p:spTree>
    <p:extLst>
      <p:ext uri="{BB962C8B-B14F-4D97-AF65-F5344CB8AC3E}">
        <p14:creationId xmlns:p14="http://schemas.microsoft.com/office/powerpoint/2010/main" xmlns="" val="137756812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ub Title">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2085" y="2143"/>
          <a:ext cx="2051" cy="2116"/>
        </p:xfrm>
        <a:graphic>
          <a:graphicData uri="http://schemas.openxmlformats.org/presentationml/2006/ole">
            <p:oleObj spid="_x0000_s377858" name="think-cell Slide" r:id="rId3" imgW="360" imgH="360" progId="">
              <p:embed/>
            </p:oleObj>
          </a:graphicData>
        </a:graphic>
      </p:graphicFrame>
      <p:sp>
        <p:nvSpPr>
          <p:cNvPr id="7" name="Content Placeholder 6"/>
          <p:cNvSpPr>
            <a:spLocks noGrp="1"/>
          </p:cNvSpPr>
          <p:nvPr>
            <p:ph sz="quarter" idx="11"/>
          </p:nvPr>
        </p:nvSpPr>
        <p:spPr>
          <a:xfrm>
            <a:off x="453390" y="1376051"/>
            <a:ext cx="11996082" cy="527051"/>
          </a:xfrm>
          <a:noFill/>
          <a:ln w="9525">
            <a:noFill/>
            <a:miter lim="800000"/>
            <a:headEnd/>
            <a:tailEnd/>
          </a:ln>
        </p:spPr>
        <p:txBody>
          <a:bodyPr rtlCol="0">
            <a:noAutofit/>
          </a:bodyPr>
          <a:lstStyle>
            <a:lvl1pPr marL="0" indent="0" algn="ctr" rtl="0" eaLnBrk="1" fontAlgn="base" hangingPunct="1">
              <a:spcBef>
                <a:spcPct val="0"/>
              </a:spcBef>
              <a:spcAft>
                <a:spcPct val="0"/>
              </a:spcAft>
              <a:buNone/>
              <a:defRPr lang="en-GB" sz="2200" kern="1200" baseline="0" dirty="0">
                <a:solidFill>
                  <a:schemeClr val="accent2"/>
                </a:solidFill>
                <a:latin typeface="Calibri" pitchFamily="34" charset="0"/>
                <a:ea typeface="+mj-ea"/>
                <a:cs typeface="Calibri" pitchFamily="34" charset="0"/>
              </a:defRPr>
            </a:lvl1pPr>
          </a:lstStyle>
          <a:p>
            <a:pPr lvl="0"/>
            <a:r>
              <a:rPr lang="en-GB" dirty="0" smtClean="0"/>
              <a:t>Click to edit Master text styles</a:t>
            </a:r>
          </a:p>
        </p:txBody>
      </p:sp>
      <p:sp>
        <p:nvSpPr>
          <p:cNvPr id="2" name="Title 1"/>
          <p:cNvSpPr>
            <a:spLocks noGrp="1"/>
          </p:cNvSpPr>
          <p:nvPr>
            <p:ph type="title"/>
          </p:nvPr>
        </p:nvSpPr>
        <p:spPr/>
        <p:txBody>
          <a:bodyPr/>
          <a:lstStyle>
            <a:lvl1pPr>
              <a:defRPr>
                <a:latin typeface="Calibri" pitchFamily="34" charset="0"/>
                <a:cs typeface="Calibri" pitchFamily="34" charset="0"/>
              </a:defRPr>
            </a:lvl1pPr>
          </a:lstStyle>
          <a:p>
            <a:r>
              <a:rPr lang="en-GB" dirty="0" smtClean="0"/>
              <a:t>Click to edit Master title style</a:t>
            </a:r>
            <a:endParaRPr lang="en-GB" dirty="0"/>
          </a:p>
        </p:txBody>
      </p:sp>
      <p:sp>
        <p:nvSpPr>
          <p:cNvPr id="5" name="Slide Number Placeholder 2"/>
          <p:cNvSpPr>
            <a:spLocks noGrp="1"/>
          </p:cNvSpPr>
          <p:nvPr>
            <p:ph type="sldNum" sz="quarter" idx="13"/>
          </p:nvPr>
        </p:nvSpPr>
        <p:spPr>
          <a:xfrm>
            <a:off x="9814560" y="8951453"/>
            <a:ext cx="2987040" cy="198967"/>
          </a:xfrm>
          <a:prstGeom prst="rect">
            <a:avLst/>
          </a:prstGeom>
        </p:spPr>
        <p:txBody>
          <a:bodyPr lIns="125401" tIns="62700" rIns="125401" bIns="62700"/>
          <a:lstStyle>
            <a:lvl1pPr defTabSz="627004">
              <a:defRPr>
                <a:latin typeface="Calibri" pitchFamily="34" charset="0"/>
              </a:defRPr>
            </a:lvl1pPr>
          </a:lstStyle>
          <a:p>
            <a:pPr>
              <a:defRPr/>
            </a:pPr>
            <a:fld id="{1AC88543-C925-40B9-B26E-E942602C2AE1}" type="slidenum">
              <a:rPr lang="en-GB" smtClean="0">
                <a:solidFill>
                  <a:prstClr val="black"/>
                </a:solidFill>
              </a:rPr>
              <a:pPr>
                <a:defRPr/>
              </a:pPr>
              <a:t>‹#›</a:t>
            </a:fld>
            <a:endParaRPr lang="en-GB" dirty="0">
              <a:solidFill>
                <a:prstClr val="black"/>
              </a:solidFill>
            </a:endParaRPr>
          </a:p>
        </p:txBody>
      </p:sp>
    </p:spTree>
    <p:extLst>
      <p:ext uri="{BB962C8B-B14F-4D97-AF65-F5344CB8AC3E}">
        <p14:creationId xmlns:p14="http://schemas.microsoft.com/office/powerpoint/2010/main" xmlns="" val="861515277"/>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2" name="Picture 12"/>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t="459" b="1677"/>
          <a:stretch/>
        </p:blipFill>
        <p:spPr bwMode="auto">
          <a:xfrm>
            <a:off x="-20466" y="-39373"/>
            <a:ext cx="12822075" cy="9183377"/>
          </a:xfrm>
          <a:prstGeom prst="rect">
            <a:avLst/>
          </a:prstGeom>
          <a:noFill/>
          <a:ln w="9525">
            <a:noFill/>
            <a:miter lim="800000"/>
            <a:headEnd/>
            <a:tailEnd/>
          </a:ln>
        </p:spPr>
      </p:pic>
      <p:sp>
        <p:nvSpPr>
          <p:cNvPr id="9" name="Title 1"/>
          <p:cNvSpPr>
            <a:spLocks noGrp="1"/>
          </p:cNvSpPr>
          <p:nvPr>
            <p:ph type="ctrTitle" hasCustomPrompt="1"/>
          </p:nvPr>
        </p:nvSpPr>
        <p:spPr>
          <a:xfrm>
            <a:off x="3783034" y="3056733"/>
            <a:ext cx="8665701" cy="740279"/>
          </a:xfrm>
        </p:spPr>
        <p:txBody>
          <a:bodyPr anchor="t">
            <a:normAutofit/>
          </a:bodyPr>
          <a:lstStyle>
            <a:lvl1pPr algn="r">
              <a:defRPr sz="3000" b="0" i="0">
                <a:solidFill>
                  <a:srgbClr val="511E72"/>
                </a:solidFill>
                <a:latin typeface="Arial"/>
                <a:cs typeface="Arial"/>
              </a:defRPr>
            </a:lvl1pPr>
          </a:lstStyle>
          <a:p>
            <a:r>
              <a:rPr lang="en-US" dirty="0" smtClean="0"/>
              <a:t>Click to edit Master divider style</a:t>
            </a:r>
            <a:endParaRPr lang="en-US" dirty="0"/>
          </a:p>
        </p:txBody>
      </p:sp>
      <p:sp>
        <p:nvSpPr>
          <p:cNvPr id="5" name="Slide Number Placeholder 81"/>
          <p:cNvSpPr txBox="1">
            <a:spLocks/>
          </p:cNvSpPr>
          <p:nvPr userDrawn="1"/>
        </p:nvSpPr>
        <p:spPr>
          <a:xfrm>
            <a:off x="11379885" y="8513272"/>
            <a:ext cx="1011408" cy="486833"/>
          </a:xfrm>
          <a:prstGeom prst="rect">
            <a:avLst/>
          </a:prstGeom>
        </p:spPr>
        <p:txBody>
          <a:bodyPr vert="horz" lIns="119631" tIns="59816" rIns="119631" bIns="59816" rtlCol="0" anchor="ctr"/>
          <a:lstStyle/>
          <a:p>
            <a:pPr marL="0" marR="0" lvl="0" indent="0" algn="r" defTabSz="598161" rtl="0" eaLnBrk="1" fontAlgn="auto" latinLnBrk="0" hangingPunct="1">
              <a:lnSpc>
                <a:spcPct val="100000"/>
              </a:lnSpc>
              <a:spcBef>
                <a:spcPts val="0"/>
              </a:spcBef>
              <a:spcAft>
                <a:spcPts val="0"/>
              </a:spcAft>
              <a:buClrTx/>
              <a:buSzTx/>
              <a:buFontTx/>
              <a:buNone/>
              <a:tabLst/>
              <a:defRPr/>
            </a:pPr>
            <a:fld id="{880BADDE-CEDF-4108-ADCD-25C7E5D681A5}" type="slidenum">
              <a:rPr kumimoji="0" lang="de-DE" sz="1600" b="1" i="0" u="none" strike="noStrike" kern="1200" cap="none" spc="0" normalizeH="0" baseline="0" noProof="0" smtClean="0">
                <a:ln>
                  <a:noFill/>
                </a:ln>
                <a:solidFill>
                  <a:schemeClr val="tx1"/>
                </a:solidFill>
                <a:effectLst/>
                <a:uLnTx/>
                <a:uFillTx/>
                <a:latin typeface="Arial"/>
                <a:ea typeface="+mn-ea"/>
                <a:cs typeface="Arial"/>
              </a:rPr>
              <a:pPr marL="0" marR="0" lvl="0" indent="0" algn="r" defTabSz="598161" rtl="0" eaLnBrk="1" fontAlgn="auto" latinLnBrk="0" hangingPunct="1">
                <a:lnSpc>
                  <a:spcPct val="100000"/>
                </a:lnSpc>
                <a:spcBef>
                  <a:spcPts val="0"/>
                </a:spcBef>
                <a:spcAft>
                  <a:spcPts val="0"/>
                </a:spcAft>
                <a:buClrTx/>
                <a:buSzTx/>
                <a:buFontTx/>
                <a:buNone/>
                <a:tabLst/>
                <a:defRPr/>
              </a:pPr>
              <a:t>‹#›</a:t>
            </a:fld>
            <a:endParaRPr kumimoji="0" lang="de-DE" sz="1600" b="1" i="0" u="none" strike="noStrike" kern="1200" cap="none" spc="0" normalizeH="0" baseline="0" noProof="0" dirty="0">
              <a:ln>
                <a:noFill/>
              </a:ln>
              <a:solidFill>
                <a:schemeClr val="tx1"/>
              </a:solidFill>
              <a:effectLst/>
              <a:uLnTx/>
              <a:uFillTx/>
              <a:latin typeface="Arial"/>
              <a:ea typeface="+mn-ea"/>
              <a:cs typeface="Arial"/>
            </a:endParaRPr>
          </a:p>
        </p:txBody>
      </p:sp>
    </p:spTree>
    <p:extLst>
      <p:ext uri="{BB962C8B-B14F-4D97-AF65-F5344CB8AC3E}">
        <p14:creationId xmlns:p14="http://schemas.microsoft.com/office/powerpoint/2010/main" xmlns="" val="52259198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 name="Title 9"/>
          <p:cNvSpPr>
            <a:spLocks noGrp="1"/>
          </p:cNvSpPr>
          <p:nvPr>
            <p:ph type="title"/>
          </p:nvPr>
        </p:nvSpPr>
        <p:spPr/>
        <p:txBody>
          <a:bodyPr anchor="ctr" anchorCtr="0">
            <a:normAutofit/>
          </a:bodyPr>
          <a:lstStyle>
            <a:lvl1pPr>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xmlns="" val="26097533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uble Column Layout">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8" name="Content Placeholder 7"/>
          <p:cNvSpPr>
            <a:spLocks noGrp="1"/>
          </p:cNvSpPr>
          <p:nvPr>
            <p:ph sz="quarter" idx="13"/>
          </p:nvPr>
        </p:nvSpPr>
        <p:spPr>
          <a:xfrm>
            <a:off x="492401" y="2135731"/>
            <a:ext cx="5725844" cy="6038849"/>
          </a:xfrm>
        </p:spPr>
        <p:txBody>
          <a:bodyPr/>
          <a:lstStyle>
            <a:lvl1pPr marL="0" indent="0">
              <a:spcBef>
                <a:spcPts val="1309"/>
              </a:spcBef>
              <a:defRPr sz="2400"/>
            </a:lvl1pPr>
            <a:lvl2pPr marL="228464" indent="-228464">
              <a:spcBef>
                <a:spcPts val="524"/>
              </a:spcBef>
              <a:buClr>
                <a:schemeClr val="tx2"/>
              </a:buClr>
              <a:buFont typeface="Wingdings" pitchFamily="2" charset="2"/>
              <a:buChar char="§"/>
              <a:defRPr sz="2400"/>
            </a:lvl2pPr>
            <a:lvl3pPr marL="446544" indent="-218081">
              <a:spcBef>
                <a:spcPts val="524"/>
              </a:spcBef>
              <a:buClr>
                <a:schemeClr val="tx2"/>
              </a:buClr>
              <a:buFont typeface="Arial" pitchFamily="34" charset="0"/>
              <a:buChar char="−"/>
              <a:defRPr sz="2100"/>
            </a:lvl3pPr>
            <a:lvl4pPr marL="675007" indent="-228464">
              <a:spcBef>
                <a:spcPts val="524"/>
              </a:spcBef>
              <a:buClr>
                <a:schemeClr val="tx2"/>
              </a:buClr>
              <a:buFont typeface="Arial" pitchFamily="34" charset="0"/>
              <a:buChar char="•"/>
              <a:defRPr sz="1800"/>
            </a:lvl4pPr>
            <a:lvl5pPr marL="903470" indent="-228464">
              <a:spcBef>
                <a:spcPts val="524"/>
              </a:spcBef>
              <a:buClr>
                <a:schemeClr val="tx2"/>
              </a:buClr>
              <a:buFont typeface="Arial" pitchFamily="34" charset="0"/>
              <a:buChar cha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7"/>
          <p:cNvSpPr>
            <a:spLocks noGrp="1"/>
          </p:cNvSpPr>
          <p:nvPr>
            <p:ph sz="quarter" idx="14"/>
          </p:nvPr>
        </p:nvSpPr>
        <p:spPr>
          <a:xfrm>
            <a:off x="6583400" y="2135731"/>
            <a:ext cx="5725844" cy="6038849"/>
          </a:xfrm>
        </p:spPr>
        <p:txBody>
          <a:bodyPr/>
          <a:lstStyle>
            <a:lvl1pPr marL="0" indent="0">
              <a:spcBef>
                <a:spcPts val="1309"/>
              </a:spcBef>
              <a:defRPr sz="2400"/>
            </a:lvl1pPr>
            <a:lvl2pPr marL="228464" indent="-228464">
              <a:spcBef>
                <a:spcPts val="524"/>
              </a:spcBef>
              <a:buClr>
                <a:schemeClr val="tx2"/>
              </a:buClr>
              <a:buFont typeface="Wingdings" pitchFamily="2" charset="2"/>
              <a:buChar char="§"/>
              <a:defRPr sz="2400"/>
            </a:lvl2pPr>
            <a:lvl3pPr marL="446544" indent="-218081">
              <a:spcBef>
                <a:spcPts val="524"/>
              </a:spcBef>
              <a:buClr>
                <a:schemeClr val="tx2"/>
              </a:buClr>
              <a:buFont typeface="Arial" pitchFamily="34" charset="0"/>
              <a:buChar char="−"/>
              <a:defRPr sz="2100"/>
            </a:lvl3pPr>
            <a:lvl4pPr marL="675007" indent="-228464">
              <a:spcBef>
                <a:spcPts val="524"/>
              </a:spcBef>
              <a:buClr>
                <a:schemeClr val="tx2"/>
              </a:buClr>
              <a:buFont typeface="Arial" pitchFamily="34" charset="0"/>
              <a:buChar char="•"/>
              <a:defRPr sz="1800"/>
            </a:lvl4pPr>
            <a:lvl5pPr marL="903470" indent="-228464">
              <a:spcBef>
                <a:spcPts val="524"/>
              </a:spcBef>
              <a:buClr>
                <a:schemeClr val="tx2"/>
              </a:buClr>
              <a:buFont typeface="Arial" pitchFamily="34" charset="0"/>
              <a:buChar cha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xmlns="" val="2138510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End Slide">
    <p:spTree>
      <p:nvGrpSpPr>
        <p:cNvPr id="1" name=""/>
        <p:cNvGrpSpPr/>
        <p:nvPr/>
      </p:nvGrpSpPr>
      <p:grpSpPr>
        <a:xfrm>
          <a:off x="0" y="0"/>
          <a:ext cx="0" cy="0"/>
          <a:chOff x="0" y="0"/>
          <a:chExt cx="0" cy="0"/>
        </a:xfrm>
      </p:grpSpPr>
      <p:pic>
        <p:nvPicPr>
          <p:cNvPr id="9" name="Picture 12"/>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b="2935"/>
          <a:stretch/>
        </p:blipFill>
        <p:spPr bwMode="auto">
          <a:xfrm>
            <a:off x="0" y="15"/>
            <a:ext cx="12822075" cy="9108399"/>
          </a:xfrm>
          <a:prstGeom prst="rect">
            <a:avLst/>
          </a:prstGeom>
          <a:noFill/>
          <a:ln w="9525">
            <a:noFill/>
            <a:miter lim="800000"/>
            <a:headEnd/>
            <a:tailEnd/>
          </a:ln>
        </p:spPr>
      </p:pic>
      <p:sp>
        <p:nvSpPr>
          <p:cNvPr id="4" name="TextBox 9"/>
          <p:cNvSpPr txBox="1"/>
          <p:nvPr userDrawn="1"/>
        </p:nvSpPr>
        <p:spPr>
          <a:xfrm>
            <a:off x="631320" y="8405699"/>
            <a:ext cx="5044734" cy="702735"/>
          </a:xfrm>
          <a:prstGeom prst="rect">
            <a:avLst/>
          </a:prstGeom>
          <a:noFill/>
        </p:spPr>
        <p:txBody>
          <a:bodyPr lIns="119631" tIns="59816" rIns="119631" bIns="59816" anchor="ctr"/>
          <a:lstStyle/>
          <a:p>
            <a:pPr algn="l" fontAlgn="auto">
              <a:spcBef>
                <a:spcPts val="0"/>
              </a:spcBef>
              <a:spcAft>
                <a:spcPts val="0"/>
              </a:spcAft>
              <a:defRPr/>
            </a:pPr>
            <a:r>
              <a:rPr lang="en-US" sz="2100" dirty="0">
                <a:solidFill>
                  <a:schemeClr val="accent2"/>
                </a:solidFill>
                <a:latin typeface="+mn-lt"/>
                <a:cs typeface="Arial"/>
              </a:rPr>
              <a:t>www.se.capgemini.com</a:t>
            </a:r>
            <a:endParaRPr lang="en-US" sz="2100" dirty="0">
              <a:solidFill>
                <a:schemeClr val="accent2"/>
              </a:solidFill>
              <a:latin typeface="Arial"/>
              <a:cs typeface="Arial"/>
            </a:endParaRPr>
          </a:p>
        </p:txBody>
      </p:sp>
      <p:sp>
        <p:nvSpPr>
          <p:cNvPr id="5" name="TextBox 5"/>
          <p:cNvSpPr txBox="1"/>
          <p:nvPr userDrawn="1"/>
        </p:nvSpPr>
        <p:spPr>
          <a:xfrm>
            <a:off x="4074394" y="8530552"/>
            <a:ext cx="6279760" cy="428577"/>
          </a:xfrm>
          <a:prstGeom prst="rect">
            <a:avLst/>
          </a:prstGeom>
          <a:noFill/>
        </p:spPr>
        <p:txBody>
          <a:bodyPr lIns="119631" tIns="59816" rIns="119631" bIns="59816">
            <a:spAutoFit/>
          </a:bodyPr>
          <a:lstStyle/>
          <a:p>
            <a:pPr fontAlgn="auto">
              <a:spcBef>
                <a:spcPts val="0"/>
              </a:spcBef>
              <a:spcAft>
                <a:spcPts val="0"/>
              </a:spcAft>
              <a:defRPr/>
            </a:pPr>
            <a:r>
              <a:rPr lang="en-US" sz="1000" dirty="0">
                <a:latin typeface="Arial" pitchFamily="34" charset="0"/>
                <a:cs typeface="Arial" pitchFamily="34" charset="0"/>
              </a:rPr>
              <a:t>©</a:t>
            </a:r>
            <a:r>
              <a:rPr lang="en-US" sz="1000" dirty="0" smtClean="0">
                <a:latin typeface="Arial" pitchFamily="34" charset="0"/>
                <a:cs typeface="Arial" pitchFamily="34" charset="0"/>
              </a:rPr>
              <a:t>2014 </a:t>
            </a:r>
            <a:r>
              <a:rPr lang="en-US" sz="1000" dirty="0">
                <a:latin typeface="Arial" pitchFamily="34" charset="0"/>
                <a:cs typeface="Arial" pitchFamily="34" charset="0"/>
              </a:rPr>
              <a:t>Capgemini. All Rights Reserved. No part of this document may be modified, deleted or expanded by any process or means without prior written permission from Capgemini.</a:t>
            </a:r>
          </a:p>
        </p:txBody>
      </p:sp>
      <p:sp>
        <p:nvSpPr>
          <p:cNvPr id="6" name="TextBox 13"/>
          <p:cNvSpPr txBox="1"/>
          <p:nvPr userDrawn="1"/>
        </p:nvSpPr>
        <p:spPr>
          <a:xfrm>
            <a:off x="8355009" y="3707907"/>
            <a:ext cx="3620965" cy="697563"/>
          </a:xfrm>
          <a:prstGeom prst="rect">
            <a:avLst/>
          </a:prstGeom>
          <a:noFill/>
        </p:spPr>
        <p:txBody>
          <a:bodyPr lIns="119631" tIns="59816" rIns="119631" bIns="59816">
            <a:spAutoFit/>
          </a:bodyPr>
          <a:lstStyle/>
          <a:p>
            <a:pPr fontAlgn="auto">
              <a:spcBef>
                <a:spcPts val="0"/>
              </a:spcBef>
              <a:spcAft>
                <a:spcPts val="0"/>
              </a:spcAft>
              <a:defRPr/>
            </a:pPr>
            <a:r>
              <a:rPr lang="en-US" sz="3700" dirty="0">
                <a:solidFill>
                  <a:schemeClr val="accent1"/>
                </a:solidFill>
                <a:latin typeface="+mn-lt"/>
              </a:rPr>
              <a:t>Thank </a:t>
            </a:r>
            <a:r>
              <a:rPr lang="en-US" sz="3700" dirty="0" smtClean="0">
                <a:solidFill>
                  <a:schemeClr val="accent1"/>
                </a:solidFill>
                <a:latin typeface="+mn-lt"/>
              </a:rPr>
              <a:t>You!</a:t>
            </a:r>
            <a:endParaRPr lang="en-US" sz="3700" dirty="0">
              <a:solidFill>
                <a:schemeClr val="accent1"/>
              </a:solidFill>
              <a:latin typeface="+mn-lt"/>
            </a:endParaRPr>
          </a:p>
        </p:txBody>
      </p:sp>
      <p:pic>
        <p:nvPicPr>
          <p:cNvPr id="11" name="Picture 6" descr="capgemini logo_footer.png"/>
          <p:cNvPicPr>
            <a:picLocks noChangeAspect="1"/>
          </p:cNvPicPr>
          <p:nvPr userDrawn="1"/>
        </p:nvPicPr>
        <p:blipFill>
          <a:blip r:embed="rId3" cstate="print"/>
          <a:srcRect/>
          <a:stretch>
            <a:fillRect/>
          </a:stretch>
        </p:blipFill>
        <p:spPr bwMode="auto">
          <a:xfrm>
            <a:off x="742972" y="347295"/>
            <a:ext cx="2010508" cy="480484"/>
          </a:xfrm>
          <a:prstGeom prst="rect">
            <a:avLst/>
          </a:prstGeom>
          <a:noFill/>
          <a:ln w="9525">
            <a:noFill/>
            <a:miter lim="800000"/>
            <a:headEnd/>
            <a:tailEnd/>
          </a:ln>
        </p:spPr>
      </p:pic>
      <p:pic>
        <p:nvPicPr>
          <p:cNvPr id="12" name="Picture 2" descr="TeliaSonera">
            <a:hlinkClick r:id="rId4" tooltip="TeliaSonera"/>
          </p:cNvPr>
          <p:cNvPicPr>
            <a:picLocks noChangeAspect="1" noChangeArrowheads="1"/>
          </p:cNvPicPr>
          <p:nvPr userDrawn="1"/>
        </p:nvPicPr>
        <p:blipFill>
          <a:blip r:embed="rId5" cstate="print"/>
          <a:srcRect/>
          <a:stretch>
            <a:fillRect/>
          </a:stretch>
        </p:blipFill>
        <p:spPr bwMode="auto">
          <a:xfrm>
            <a:off x="9750858" y="353432"/>
            <a:ext cx="2405996" cy="508297"/>
          </a:xfrm>
          <a:prstGeom prst="rect">
            <a:avLst/>
          </a:prstGeom>
          <a:noFill/>
        </p:spPr>
      </p:pic>
    </p:spTree>
    <p:extLst>
      <p:ext uri="{BB962C8B-B14F-4D97-AF65-F5344CB8AC3E}">
        <p14:creationId xmlns:p14="http://schemas.microsoft.com/office/powerpoint/2010/main" xmlns="" val="13775681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Sub Title">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2085" y="2143"/>
          <a:ext cx="2051" cy="2116"/>
        </p:xfrm>
        <a:graphic>
          <a:graphicData uri="http://schemas.openxmlformats.org/presentationml/2006/ole">
            <p:oleObj spid="_x0000_s369669" name="think-cell Slide" r:id="rId3" imgW="360" imgH="360" progId="">
              <p:embed/>
            </p:oleObj>
          </a:graphicData>
        </a:graphic>
      </p:graphicFrame>
      <p:sp>
        <p:nvSpPr>
          <p:cNvPr id="7" name="Content Placeholder 6"/>
          <p:cNvSpPr>
            <a:spLocks noGrp="1"/>
          </p:cNvSpPr>
          <p:nvPr>
            <p:ph sz="quarter" idx="11"/>
          </p:nvPr>
        </p:nvSpPr>
        <p:spPr>
          <a:xfrm>
            <a:off x="453390" y="1376051"/>
            <a:ext cx="11996082" cy="527051"/>
          </a:xfrm>
          <a:noFill/>
          <a:ln w="9525">
            <a:noFill/>
            <a:miter lim="800000"/>
            <a:headEnd/>
            <a:tailEnd/>
          </a:ln>
        </p:spPr>
        <p:txBody>
          <a:bodyPr rtlCol="0">
            <a:noAutofit/>
          </a:bodyPr>
          <a:lstStyle>
            <a:lvl1pPr marL="0" indent="0" algn="ctr" rtl="0" eaLnBrk="1" fontAlgn="base" hangingPunct="1">
              <a:spcBef>
                <a:spcPct val="0"/>
              </a:spcBef>
              <a:spcAft>
                <a:spcPct val="0"/>
              </a:spcAft>
              <a:buNone/>
              <a:defRPr lang="en-GB" sz="2200" kern="1200" baseline="0" dirty="0">
                <a:solidFill>
                  <a:schemeClr val="accent2"/>
                </a:solidFill>
                <a:latin typeface="Calibri" pitchFamily="34" charset="0"/>
                <a:ea typeface="+mj-ea"/>
                <a:cs typeface="Calibri" pitchFamily="34" charset="0"/>
              </a:defRPr>
            </a:lvl1pPr>
          </a:lstStyle>
          <a:p>
            <a:pPr lvl="0"/>
            <a:r>
              <a:rPr lang="en-GB" dirty="0" smtClean="0"/>
              <a:t>Click to edit Master text styles</a:t>
            </a:r>
          </a:p>
        </p:txBody>
      </p:sp>
      <p:sp>
        <p:nvSpPr>
          <p:cNvPr id="2" name="Title 1"/>
          <p:cNvSpPr>
            <a:spLocks noGrp="1"/>
          </p:cNvSpPr>
          <p:nvPr>
            <p:ph type="title"/>
          </p:nvPr>
        </p:nvSpPr>
        <p:spPr/>
        <p:txBody>
          <a:bodyPr/>
          <a:lstStyle>
            <a:lvl1pPr>
              <a:defRPr>
                <a:latin typeface="Calibri" pitchFamily="34" charset="0"/>
                <a:cs typeface="Calibri" pitchFamily="34" charset="0"/>
              </a:defRPr>
            </a:lvl1pPr>
          </a:lstStyle>
          <a:p>
            <a:r>
              <a:rPr lang="en-GB" dirty="0" smtClean="0"/>
              <a:t>Click to edit Master title style</a:t>
            </a:r>
            <a:endParaRPr lang="en-GB" dirty="0"/>
          </a:p>
        </p:txBody>
      </p:sp>
      <p:sp>
        <p:nvSpPr>
          <p:cNvPr id="5" name="Slide Number Placeholder 2"/>
          <p:cNvSpPr>
            <a:spLocks noGrp="1"/>
          </p:cNvSpPr>
          <p:nvPr>
            <p:ph type="sldNum" sz="quarter" idx="13"/>
          </p:nvPr>
        </p:nvSpPr>
        <p:spPr>
          <a:xfrm>
            <a:off x="9814560" y="8951453"/>
            <a:ext cx="2987040" cy="198967"/>
          </a:xfrm>
          <a:prstGeom prst="rect">
            <a:avLst/>
          </a:prstGeom>
        </p:spPr>
        <p:txBody>
          <a:bodyPr lIns="125401" tIns="62700" rIns="125401" bIns="62700"/>
          <a:lstStyle>
            <a:lvl1pPr defTabSz="627004">
              <a:defRPr>
                <a:latin typeface="Calibri" pitchFamily="34" charset="0"/>
              </a:defRPr>
            </a:lvl1pPr>
          </a:lstStyle>
          <a:p>
            <a:pPr>
              <a:defRPr/>
            </a:pPr>
            <a:fld id="{1AC88543-C925-40B9-B26E-E942602C2AE1}" type="slidenum">
              <a:rPr lang="en-GB" smtClean="0">
                <a:solidFill>
                  <a:prstClr val="black"/>
                </a:solidFill>
              </a:rPr>
              <a:pPr>
                <a:defRPr/>
              </a:pPr>
              <a:t>‹#›</a:t>
            </a:fld>
            <a:endParaRPr lang="en-GB" dirty="0">
              <a:solidFill>
                <a:prstClr val="black"/>
              </a:solidFill>
            </a:endParaRPr>
          </a:p>
        </p:txBody>
      </p:sp>
    </p:spTree>
    <p:extLst>
      <p:ext uri="{BB962C8B-B14F-4D97-AF65-F5344CB8AC3E}">
        <p14:creationId xmlns:p14="http://schemas.microsoft.com/office/powerpoint/2010/main" xmlns="" val="861515277"/>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11"/>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b="1687"/>
          <a:stretch/>
        </p:blipFill>
        <p:spPr bwMode="auto">
          <a:xfrm>
            <a:off x="0" y="-36512"/>
            <a:ext cx="12801600" cy="9180512"/>
          </a:xfrm>
          <a:prstGeom prst="rect">
            <a:avLst/>
          </a:prstGeom>
          <a:noFill/>
          <a:ln w="9525">
            <a:noFill/>
            <a:miter lim="800000"/>
            <a:headEnd/>
            <a:tailEnd/>
          </a:ln>
        </p:spPr>
      </p:pic>
      <p:sp>
        <p:nvSpPr>
          <p:cNvPr id="2" name="Title 1"/>
          <p:cNvSpPr>
            <a:spLocks noGrp="1"/>
          </p:cNvSpPr>
          <p:nvPr>
            <p:ph type="ctrTitle"/>
          </p:nvPr>
        </p:nvSpPr>
        <p:spPr>
          <a:xfrm>
            <a:off x="1123912" y="1680062"/>
            <a:ext cx="8665701" cy="740279"/>
          </a:xfrm>
        </p:spPr>
        <p:txBody>
          <a:bodyPr anchor="t">
            <a:normAutofit/>
          </a:bodyPr>
          <a:lstStyle>
            <a:lvl1pPr algn="l">
              <a:defRPr sz="3000" b="0" i="0">
                <a:solidFill>
                  <a:srgbClr val="511E72"/>
                </a:solidFill>
                <a:latin typeface="Arial"/>
                <a:cs typeface="Aria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23935" y="2267746"/>
            <a:ext cx="6772813" cy="959556"/>
          </a:xfrm>
        </p:spPr>
        <p:txBody>
          <a:bodyPr anchor="b"/>
          <a:lstStyle>
            <a:lvl1pPr marL="0" indent="0" algn="l">
              <a:buNone/>
              <a:defRPr sz="2100" b="0" i="0" cap="none">
                <a:solidFill>
                  <a:schemeClr val="accent2"/>
                </a:solidFill>
                <a:latin typeface="Arial"/>
                <a:cs typeface="Arial"/>
              </a:defRPr>
            </a:lvl1pPr>
            <a:lvl2pPr marL="598161" indent="0" algn="ctr">
              <a:buNone/>
              <a:defRPr>
                <a:solidFill>
                  <a:schemeClr val="tx1">
                    <a:tint val="75000"/>
                  </a:schemeClr>
                </a:solidFill>
              </a:defRPr>
            </a:lvl2pPr>
            <a:lvl3pPr marL="1196319" indent="0" algn="ctr">
              <a:buNone/>
              <a:defRPr>
                <a:solidFill>
                  <a:schemeClr val="tx1">
                    <a:tint val="75000"/>
                  </a:schemeClr>
                </a:solidFill>
              </a:defRPr>
            </a:lvl3pPr>
            <a:lvl4pPr marL="1794478" indent="0" algn="ctr">
              <a:buNone/>
              <a:defRPr>
                <a:solidFill>
                  <a:schemeClr val="tx1">
                    <a:tint val="75000"/>
                  </a:schemeClr>
                </a:solidFill>
              </a:defRPr>
            </a:lvl4pPr>
            <a:lvl5pPr marL="2392637" indent="0" algn="ctr">
              <a:buNone/>
              <a:defRPr>
                <a:solidFill>
                  <a:schemeClr val="tx1">
                    <a:tint val="75000"/>
                  </a:schemeClr>
                </a:solidFill>
              </a:defRPr>
            </a:lvl5pPr>
            <a:lvl6pPr marL="2990797" indent="0" algn="ctr">
              <a:buNone/>
              <a:defRPr>
                <a:solidFill>
                  <a:schemeClr val="tx1">
                    <a:tint val="75000"/>
                  </a:schemeClr>
                </a:solidFill>
              </a:defRPr>
            </a:lvl6pPr>
            <a:lvl7pPr marL="3588957" indent="0" algn="ctr">
              <a:buNone/>
              <a:defRPr>
                <a:solidFill>
                  <a:schemeClr val="tx1">
                    <a:tint val="75000"/>
                  </a:schemeClr>
                </a:solidFill>
              </a:defRPr>
            </a:lvl7pPr>
            <a:lvl8pPr marL="4187115" indent="0" algn="ctr">
              <a:buNone/>
              <a:defRPr>
                <a:solidFill>
                  <a:schemeClr val="tx1">
                    <a:tint val="75000"/>
                  </a:schemeClr>
                </a:solidFill>
              </a:defRPr>
            </a:lvl8pPr>
            <a:lvl9pPr marL="4785276" indent="0" algn="ctr">
              <a:buNone/>
              <a:defRPr>
                <a:solidFill>
                  <a:schemeClr val="tx1">
                    <a:tint val="75000"/>
                  </a:schemeClr>
                </a:solidFill>
              </a:defRPr>
            </a:lvl9pPr>
          </a:lstStyle>
          <a:p>
            <a:r>
              <a:rPr lang="en-US" dirty="0" smtClean="0"/>
              <a:t>Click to edit Master subtitle style</a:t>
            </a:r>
            <a:endParaRPr lang="en-US" dirty="0"/>
          </a:p>
        </p:txBody>
      </p:sp>
      <p:pic>
        <p:nvPicPr>
          <p:cNvPr id="9" name="Picture 6" descr="capgemini logo_footer.png"/>
          <p:cNvPicPr>
            <a:picLocks noChangeAspect="1"/>
          </p:cNvPicPr>
          <p:nvPr userDrawn="1"/>
        </p:nvPicPr>
        <p:blipFill>
          <a:blip r:embed="rId3" cstate="print"/>
          <a:srcRect/>
          <a:stretch>
            <a:fillRect/>
          </a:stretch>
        </p:blipFill>
        <p:spPr bwMode="auto">
          <a:xfrm>
            <a:off x="724358" y="347295"/>
            <a:ext cx="2010508" cy="480484"/>
          </a:xfrm>
          <a:prstGeom prst="rect">
            <a:avLst/>
          </a:prstGeom>
          <a:noFill/>
          <a:ln w="9525">
            <a:noFill/>
            <a:miter lim="800000"/>
            <a:headEnd/>
            <a:tailEnd/>
          </a:ln>
        </p:spPr>
      </p:pic>
      <p:pic>
        <p:nvPicPr>
          <p:cNvPr id="8" name="Picture 2">
            <a:hlinkClick r:id="rId4" tooltip="TeliaSonera"/>
          </p:cNvPr>
          <p:cNvPicPr>
            <a:picLocks noChangeAspect="1" noChangeArrowheads="1"/>
          </p:cNvPicPr>
          <p:nvPr userDrawn="1"/>
        </p:nvPicPr>
        <p:blipFill>
          <a:blip r:embed="rId5" cstate="print">
            <a:extLst>
              <a:ext uri="{28A0092B-C50C-407E-A947-70E740481C1C}">
                <a14:useLocalDpi xmlns:a14="http://schemas.microsoft.com/office/drawing/2010/main" xmlns="" val="0"/>
              </a:ext>
            </a:extLst>
          </a:blip>
          <a:stretch>
            <a:fillRect/>
          </a:stretch>
        </p:blipFill>
        <p:spPr bwMode="auto">
          <a:xfrm>
            <a:off x="10123069" y="251467"/>
            <a:ext cx="2524988" cy="672128"/>
          </a:xfrm>
          <a:prstGeom prst="rect">
            <a:avLst/>
          </a:prstGeom>
          <a:noFill/>
        </p:spPr>
      </p:pic>
    </p:spTree>
    <p:extLst>
      <p:ext uri="{BB962C8B-B14F-4D97-AF65-F5344CB8AC3E}">
        <p14:creationId xmlns:p14="http://schemas.microsoft.com/office/powerpoint/2010/main" xmlns="" val="966446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2" name="Picture 12"/>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t="459" b="1677"/>
          <a:stretch/>
        </p:blipFill>
        <p:spPr bwMode="auto">
          <a:xfrm>
            <a:off x="-20466" y="-39373"/>
            <a:ext cx="12822075" cy="9183377"/>
          </a:xfrm>
          <a:prstGeom prst="rect">
            <a:avLst/>
          </a:prstGeom>
          <a:noFill/>
          <a:ln w="9525">
            <a:noFill/>
            <a:miter lim="800000"/>
            <a:headEnd/>
            <a:tailEnd/>
          </a:ln>
        </p:spPr>
      </p:pic>
      <p:sp>
        <p:nvSpPr>
          <p:cNvPr id="9" name="Title 1"/>
          <p:cNvSpPr>
            <a:spLocks noGrp="1"/>
          </p:cNvSpPr>
          <p:nvPr>
            <p:ph type="ctrTitle" hasCustomPrompt="1"/>
          </p:nvPr>
        </p:nvSpPr>
        <p:spPr>
          <a:xfrm>
            <a:off x="3783034" y="3056733"/>
            <a:ext cx="8665701" cy="740279"/>
          </a:xfrm>
        </p:spPr>
        <p:txBody>
          <a:bodyPr anchor="t">
            <a:normAutofit/>
          </a:bodyPr>
          <a:lstStyle>
            <a:lvl1pPr algn="r">
              <a:defRPr sz="3000" b="0" i="0">
                <a:solidFill>
                  <a:srgbClr val="511E72"/>
                </a:solidFill>
                <a:latin typeface="Arial"/>
                <a:cs typeface="Arial"/>
              </a:defRPr>
            </a:lvl1pPr>
          </a:lstStyle>
          <a:p>
            <a:r>
              <a:rPr lang="en-US" dirty="0" smtClean="0"/>
              <a:t>Click to edit Master divider style</a:t>
            </a:r>
            <a:endParaRPr lang="en-US" dirty="0"/>
          </a:p>
        </p:txBody>
      </p:sp>
      <p:sp>
        <p:nvSpPr>
          <p:cNvPr id="5" name="Slide Number Placeholder 81"/>
          <p:cNvSpPr txBox="1">
            <a:spLocks/>
          </p:cNvSpPr>
          <p:nvPr userDrawn="1"/>
        </p:nvSpPr>
        <p:spPr>
          <a:xfrm>
            <a:off x="11379885" y="8513272"/>
            <a:ext cx="1011408" cy="486833"/>
          </a:xfrm>
          <a:prstGeom prst="rect">
            <a:avLst/>
          </a:prstGeom>
        </p:spPr>
        <p:txBody>
          <a:bodyPr vert="horz" lIns="119631" tIns="59816" rIns="119631" bIns="59816" rtlCol="0" anchor="ctr"/>
          <a:lstStyle/>
          <a:p>
            <a:pPr algn="r" fontAlgn="auto">
              <a:spcBef>
                <a:spcPts val="0"/>
              </a:spcBef>
              <a:spcAft>
                <a:spcPts val="0"/>
              </a:spcAft>
              <a:defRPr/>
            </a:pPr>
            <a:fld id="{880BADDE-CEDF-4108-ADCD-25C7E5D681A5}" type="slidenum">
              <a:rPr lang="de-DE" sz="1600" b="1" smtClean="0">
                <a:solidFill>
                  <a:prstClr val="black"/>
                </a:solidFill>
                <a:latin typeface="Arial"/>
                <a:cs typeface="Arial"/>
              </a:rPr>
              <a:pPr algn="r" fontAlgn="auto">
                <a:spcBef>
                  <a:spcPts val="0"/>
                </a:spcBef>
                <a:spcAft>
                  <a:spcPts val="0"/>
                </a:spcAft>
                <a:defRPr/>
              </a:pPr>
              <a:t>‹#›</a:t>
            </a:fld>
            <a:endParaRPr lang="de-DE" sz="1600" b="1" dirty="0">
              <a:solidFill>
                <a:prstClr val="black"/>
              </a:solidFill>
              <a:latin typeface="Arial"/>
              <a:cs typeface="Arial"/>
            </a:endParaRPr>
          </a:p>
        </p:txBody>
      </p:sp>
    </p:spTree>
    <p:extLst>
      <p:ext uri="{BB962C8B-B14F-4D97-AF65-F5344CB8AC3E}">
        <p14:creationId xmlns:p14="http://schemas.microsoft.com/office/powerpoint/2010/main" xmlns="" val="52259198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 name="Title 9"/>
          <p:cNvSpPr>
            <a:spLocks noGrp="1"/>
          </p:cNvSpPr>
          <p:nvPr>
            <p:ph type="title"/>
          </p:nvPr>
        </p:nvSpPr>
        <p:spPr/>
        <p:txBody>
          <a:bodyPr anchor="ctr" anchorCtr="0">
            <a:normAutofit/>
          </a:bodyPr>
          <a:lstStyle>
            <a:lvl1pPr>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xmlns="" val="26097533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vmlDrawing" Target="../drawings/vmlDrawing1.v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hyperlink" Target="http://www.teliasonera.com/"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vmlDrawing" Target="../drawings/vmlDrawing3.vml"/><Relationship Id="rId13" Type="http://schemas.openxmlformats.org/officeDocument/2006/relationships/image" Target="../media/image4.png"/><Relationship Id="rId3" Type="http://schemas.openxmlformats.org/officeDocument/2006/relationships/slideLayout" Target="../slideLayouts/slideLayout9.xml"/><Relationship Id="rId7" Type="http://schemas.openxmlformats.org/officeDocument/2006/relationships/theme" Target="../theme/theme2.xml"/><Relationship Id="rId12" Type="http://schemas.openxmlformats.org/officeDocument/2006/relationships/hyperlink" Target="http://www.teliasonera.com/" TargetMode="Externa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image" Target="../media/image3.png"/><Relationship Id="rId5" Type="http://schemas.openxmlformats.org/officeDocument/2006/relationships/slideLayout" Target="../slideLayouts/slideLayout11.xml"/><Relationship Id="rId10" Type="http://schemas.openxmlformats.org/officeDocument/2006/relationships/image" Target="../media/image2.png"/><Relationship Id="rId4" Type="http://schemas.openxmlformats.org/officeDocument/2006/relationships/slideLayout" Target="../slideLayouts/slideLayout10.xml"/><Relationship Id="rId9" Type="http://schemas.openxmlformats.org/officeDocument/2006/relationships/oleObject" Target="../embeddings/oleObject3.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2073" y="2134"/>
          <a:ext cx="2051" cy="2116"/>
        </p:xfrm>
        <a:graphic>
          <a:graphicData uri="http://schemas.openxmlformats.org/presentationml/2006/ole">
            <p:oleObj spid="_x0000_s320702" name="think-cell Slide" r:id="rId9" imgW="360" imgH="360" progId="">
              <p:embed/>
            </p:oleObj>
          </a:graphicData>
        </a:graphic>
      </p:graphicFrame>
      <p:pic>
        <p:nvPicPr>
          <p:cNvPr id="4" name="Picture 3"/>
          <p:cNvPicPr>
            <a:picLocks noChangeAspect="1"/>
          </p:cNvPicPr>
          <p:nvPr/>
        </p:nvPicPr>
        <p:blipFill rotWithShape="1">
          <a:blip r:embed="rId10" cstate="print">
            <a:extLst>
              <a:ext uri="{28A0092B-C50C-407E-A947-70E740481C1C}">
                <a14:useLocalDpi xmlns:a14="http://schemas.microsoft.com/office/drawing/2010/main" xmlns="" val="0"/>
              </a:ext>
            </a:extLst>
          </a:blip>
          <a:srcRect b="2049"/>
          <a:stretch/>
        </p:blipFill>
        <p:spPr>
          <a:xfrm>
            <a:off x="-11021" y="-36511"/>
            <a:ext cx="12812621" cy="9180512"/>
          </a:xfrm>
          <a:prstGeom prst="rect">
            <a:avLst/>
          </a:prstGeom>
        </p:spPr>
      </p:pic>
      <p:sp>
        <p:nvSpPr>
          <p:cNvPr id="1033" name="Title Placeholder 1"/>
          <p:cNvSpPr>
            <a:spLocks noGrp="1"/>
          </p:cNvSpPr>
          <p:nvPr>
            <p:ph type="title"/>
          </p:nvPr>
        </p:nvSpPr>
        <p:spPr bwMode="auto">
          <a:xfrm>
            <a:off x="492369" y="443543"/>
            <a:ext cx="8033825" cy="768085"/>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p>
            <a:pPr lvl="0"/>
            <a:r>
              <a:rPr lang="en-US" dirty="0" smtClean="0"/>
              <a:t>Click to edit Master title style</a:t>
            </a:r>
          </a:p>
        </p:txBody>
      </p:sp>
      <p:sp>
        <p:nvSpPr>
          <p:cNvPr id="1034" name="Text Placeholder 2"/>
          <p:cNvSpPr>
            <a:spLocks noGrp="1"/>
          </p:cNvSpPr>
          <p:nvPr>
            <p:ph type="body" idx="1"/>
          </p:nvPr>
        </p:nvSpPr>
        <p:spPr bwMode="auto">
          <a:xfrm>
            <a:off x="492370" y="2135718"/>
            <a:ext cx="11816862" cy="60325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1036" name="Picture 6" descr="capgemini logo_footer.png"/>
          <p:cNvPicPr>
            <a:picLocks noChangeAspect="1"/>
          </p:cNvPicPr>
          <p:nvPr/>
        </p:nvPicPr>
        <p:blipFill>
          <a:blip r:embed="rId11" cstate="print"/>
          <a:srcRect/>
          <a:stretch>
            <a:fillRect/>
          </a:stretch>
        </p:blipFill>
        <p:spPr bwMode="auto">
          <a:xfrm>
            <a:off x="538247" y="8519619"/>
            <a:ext cx="2010508" cy="480484"/>
          </a:xfrm>
          <a:prstGeom prst="rect">
            <a:avLst/>
          </a:prstGeom>
          <a:noFill/>
          <a:ln w="9525">
            <a:noFill/>
            <a:miter lim="800000"/>
            <a:headEnd/>
            <a:tailEnd/>
          </a:ln>
        </p:spPr>
      </p:pic>
      <p:pic>
        <p:nvPicPr>
          <p:cNvPr id="10" name="Picture 2">
            <a:hlinkClick r:id="rId12" tooltip="TeliaSonera"/>
          </p:cNvPr>
          <p:cNvPicPr>
            <a:picLocks noChangeAspect="1" noChangeArrowheads="1"/>
          </p:cNvPicPr>
          <p:nvPr/>
        </p:nvPicPr>
        <p:blipFill>
          <a:blip r:embed="rId13" cstate="print">
            <a:extLst>
              <a:ext uri="{28A0092B-C50C-407E-A947-70E740481C1C}">
                <a14:useLocalDpi xmlns:a14="http://schemas.microsoft.com/office/drawing/2010/main" xmlns="" val="0"/>
              </a:ext>
            </a:extLst>
          </a:blip>
          <a:stretch>
            <a:fillRect/>
          </a:stretch>
        </p:blipFill>
        <p:spPr bwMode="auto">
          <a:xfrm>
            <a:off x="2729438" y="8390564"/>
            <a:ext cx="2670235" cy="710793"/>
          </a:xfrm>
          <a:prstGeom prst="rect">
            <a:avLst/>
          </a:prstGeom>
          <a:noFill/>
        </p:spPr>
      </p:pic>
      <p:sp>
        <p:nvSpPr>
          <p:cNvPr id="12" name="Slide Number Placeholder 81"/>
          <p:cNvSpPr txBox="1">
            <a:spLocks/>
          </p:cNvSpPr>
          <p:nvPr/>
        </p:nvSpPr>
        <p:spPr>
          <a:xfrm>
            <a:off x="11297835" y="8502541"/>
            <a:ext cx="1011408" cy="486833"/>
          </a:xfrm>
          <a:prstGeom prst="rect">
            <a:avLst/>
          </a:prstGeom>
        </p:spPr>
        <p:txBody>
          <a:bodyPr vert="horz" lIns="119631" tIns="59816" rIns="0" bIns="59816" rtlCol="0" anchor="ctr"/>
          <a:lstStyle/>
          <a:p>
            <a:pPr marL="0" marR="0" lvl="0" indent="0" algn="r" defTabSz="598161" rtl="0" eaLnBrk="1" fontAlgn="auto" latinLnBrk="0" hangingPunct="1">
              <a:lnSpc>
                <a:spcPct val="100000"/>
              </a:lnSpc>
              <a:spcBef>
                <a:spcPts val="0"/>
              </a:spcBef>
              <a:spcAft>
                <a:spcPts val="0"/>
              </a:spcAft>
              <a:buClrTx/>
              <a:buSzTx/>
              <a:buFontTx/>
              <a:buNone/>
              <a:tabLst/>
              <a:defRPr/>
            </a:pPr>
            <a:fld id="{880BADDE-CEDF-4108-ADCD-25C7E5D681A5}" type="slidenum">
              <a:rPr kumimoji="0" lang="de-DE" sz="1600" b="1" i="0" u="none" strike="noStrike" kern="1200" cap="none" spc="0" normalizeH="0" baseline="0" noProof="0" smtClean="0">
                <a:ln>
                  <a:noFill/>
                </a:ln>
                <a:solidFill>
                  <a:schemeClr val="tx1"/>
                </a:solidFill>
                <a:effectLst/>
                <a:uLnTx/>
                <a:uFillTx/>
                <a:latin typeface="Arial"/>
                <a:ea typeface="+mn-ea"/>
                <a:cs typeface="Arial"/>
              </a:rPr>
              <a:pPr marL="0" marR="0" lvl="0" indent="0" algn="r" defTabSz="598161" rtl="0" eaLnBrk="1" fontAlgn="auto" latinLnBrk="0" hangingPunct="1">
                <a:lnSpc>
                  <a:spcPct val="100000"/>
                </a:lnSpc>
                <a:spcBef>
                  <a:spcPts val="0"/>
                </a:spcBef>
                <a:spcAft>
                  <a:spcPts val="0"/>
                </a:spcAft>
                <a:buClrTx/>
                <a:buSzTx/>
                <a:buFontTx/>
                <a:buNone/>
                <a:tabLst/>
                <a:defRPr/>
              </a:pPr>
              <a:t>‹#›</a:t>
            </a:fld>
            <a:endParaRPr kumimoji="0" lang="de-DE" sz="1600" b="1" i="0" u="none" strike="noStrike" kern="1200" cap="none" spc="0" normalizeH="0" baseline="0" noProof="0" dirty="0">
              <a:ln>
                <a:noFill/>
              </a:ln>
              <a:solidFill>
                <a:schemeClr val="tx1"/>
              </a:solidFill>
              <a:effectLst/>
              <a:uLnTx/>
              <a:uFillTx/>
              <a:latin typeface="Arial"/>
              <a:ea typeface="+mn-ea"/>
              <a:cs typeface="Arial"/>
            </a:endParaRPr>
          </a:p>
        </p:txBody>
      </p:sp>
    </p:spTree>
    <p:extLst>
      <p:ext uri="{BB962C8B-B14F-4D97-AF65-F5344CB8AC3E}">
        <p14:creationId xmlns:p14="http://schemas.microsoft.com/office/powerpoint/2010/main" xmlns="" val="973961058"/>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6" r:id="rId4"/>
    <p:sldLayoutId id="2147483865" r:id="rId5"/>
    <p:sldLayoutId id="2147483873" r:id="rId6"/>
  </p:sldLayoutIdLst>
  <p:timing>
    <p:tnLst>
      <p:par>
        <p:cTn id="1" dur="indefinite" restart="never" nodeType="tmRoot"/>
      </p:par>
    </p:tnLst>
  </p:timing>
  <p:hf hdr="0" ftr="0" dt="0"/>
  <p:txStyles>
    <p:titleStyle>
      <a:lvl1pPr algn="l" defTabSz="598161" rtl="0" eaLnBrk="0" fontAlgn="base" hangingPunct="0">
        <a:spcBef>
          <a:spcPct val="0"/>
        </a:spcBef>
        <a:spcAft>
          <a:spcPct val="0"/>
        </a:spcAft>
        <a:defRPr sz="2900" kern="1200">
          <a:solidFill>
            <a:srgbClr val="0099C5"/>
          </a:solidFill>
          <a:latin typeface="Arial"/>
          <a:ea typeface="+mj-ea"/>
          <a:cs typeface="Arial"/>
        </a:defRPr>
      </a:lvl1pPr>
      <a:lvl2pPr algn="l" defTabSz="598161" rtl="0" eaLnBrk="0" fontAlgn="base" hangingPunct="0">
        <a:spcBef>
          <a:spcPct val="0"/>
        </a:spcBef>
        <a:spcAft>
          <a:spcPct val="0"/>
        </a:spcAft>
        <a:defRPr sz="3700">
          <a:solidFill>
            <a:srgbClr val="0099C5"/>
          </a:solidFill>
          <a:latin typeface="Arial" charset="0"/>
          <a:cs typeface="Arial" charset="0"/>
        </a:defRPr>
      </a:lvl2pPr>
      <a:lvl3pPr algn="l" defTabSz="598161" rtl="0" eaLnBrk="0" fontAlgn="base" hangingPunct="0">
        <a:spcBef>
          <a:spcPct val="0"/>
        </a:spcBef>
        <a:spcAft>
          <a:spcPct val="0"/>
        </a:spcAft>
        <a:defRPr sz="3700">
          <a:solidFill>
            <a:srgbClr val="0099C5"/>
          </a:solidFill>
          <a:latin typeface="Arial" charset="0"/>
          <a:cs typeface="Arial" charset="0"/>
        </a:defRPr>
      </a:lvl3pPr>
      <a:lvl4pPr algn="l" defTabSz="598161" rtl="0" eaLnBrk="0" fontAlgn="base" hangingPunct="0">
        <a:spcBef>
          <a:spcPct val="0"/>
        </a:spcBef>
        <a:spcAft>
          <a:spcPct val="0"/>
        </a:spcAft>
        <a:defRPr sz="3700">
          <a:solidFill>
            <a:srgbClr val="0099C5"/>
          </a:solidFill>
          <a:latin typeface="Arial" charset="0"/>
          <a:cs typeface="Arial" charset="0"/>
        </a:defRPr>
      </a:lvl4pPr>
      <a:lvl5pPr algn="l" defTabSz="598161" rtl="0" eaLnBrk="0" fontAlgn="base" hangingPunct="0">
        <a:spcBef>
          <a:spcPct val="0"/>
        </a:spcBef>
        <a:spcAft>
          <a:spcPct val="0"/>
        </a:spcAft>
        <a:defRPr sz="3700">
          <a:solidFill>
            <a:srgbClr val="0099C5"/>
          </a:solidFill>
          <a:latin typeface="Arial" charset="0"/>
          <a:cs typeface="Arial" charset="0"/>
        </a:defRPr>
      </a:lvl5pPr>
      <a:lvl6pPr marL="598161" algn="l" defTabSz="598161" rtl="0" fontAlgn="base">
        <a:spcBef>
          <a:spcPct val="0"/>
        </a:spcBef>
        <a:spcAft>
          <a:spcPct val="0"/>
        </a:spcAft>
        <a:defRPr sz="3700">
          <a:solidFill>
            <a:srgbClr val="0099C5"/>
          </a:solidFill>
          <a:latin typeface="Arial" charset="0"/>
          <a:cs typeface="Arial" charset="0"/>
        </a:defRPr>
      </a:lvl6pPr>
      <a:lvl7pPr marL="1196319" algn="l" defTabSz="598161" rtl="0" fontAlgn="base">
        <a:spcBef>
          <a:spcPct val="0"/>
        </a:spcBef>
        <a:spcAft>
          <a:spcPct val="0"/>
        </a:spcAft>
        <a:defRPr sz="3700">
          <a:solidFill>
            <a:srgbClr val="0099C5"/>
          </a:solidFill>
          <a:latin typeface="Arial" charset="0"/>
          <a:cs typeface="Arial" charset="0"/>
        </a:defRPr>
      </a:lvl7pPr>
      <a:lvl8pPr marL="1794478" algn="l" defTabSz="598161" rtl="0" fontAlgn="base">
        <a:spcBef>
          <a:spcPct val="0"/>
        </a:spcBef>
        <a:spcAft>
          <a:spcPct val="0"/>
        </a:spcAft>
        <a:defRPr sz="3700">
          <a:solidFill>
            <a:srgbClr val="0099C5"/>
          </a:solidFill>
          <a:latin typeface="Arial" charset="0"/>
          <a:cs typeface="Arial" charset="0"/>
        </a:defRPr>
      </a:lvl8pPr>
      <a:lvl9pPr marL="2392637" algn="l" defTabSz="598161" rtl="0" fontAlgn="base">
        <a:spcBef>
          <a:spcPct val="0"/>
        </a:spcBef>
        <a:spcAft>
          <a:spcPct val="0"/>
        </a:spcAft>
        <a:defRPr sz="3700">
          <a:solidFill>
            <a:srgbClr val="0099C5"/>
          </a:solidFill>
          <a:latin typeface="Arial" charset="0"/>
          <a:cs typeface="Arial" charset="0"/>
        </a:defRPr>
      </a:lvl9pPr>
    </p:titleStyle>
    <p:bodyStyle>
      <a:lvl1pPr marL="238848" indent="-238848" algn="l" defTabSz="598161" rtl="0" eaLnBrk="0" fontAlgn="base" hangingPunct="0">
        <a:spcBef>
          <a:spcPct val="20000"/>
        </a:spcBef>
        <a:spcAft>
          <a:spcPct val="0"/>
        </a:spcAft>
        <a:buClr>
          <a:srgbClr val="525F6A"/>
        </a:buClr>
        <a:buFont typeface="Wingdings" pitchFamily="2" charset="2"/>
        <a:defRPr sz="1600" kern="1200">
          <a:solidFill>
            <a:schemeClr val="tx1"/>
          </a:solidFill>
          <a:latin typeface="+mn-lt"/>
          <a:ea typeface="+mn-ea"/>
          <a:cs typeface="+mn-cs"/>
        </a:defRPr>
      </a:lvl1pPr>
      <a:lvl2pPr marL="467314" indent="-228464" algn="l" defTabSz="598161" rtl="0" eaLnBrk="0" fontAlgn="base" hangingPunct="0">
        <a:spcBef>
          <a:spcPct val="20000"/>
        </a:spcBef>
        <a:spcAft>
          <a:spcPct val="0"/>
        </a:spcAft>
        <a:buFont typeface="Arial" charset="0"/>
        <a:buChar char="‐"/>
        <a:defRPr kern="1200">
          <a:solidFill>
            <a:schemeClr val="tx1"/>
          </a:solidFill>
          <a:latin typeface="+mn-lt"/>
          <a:ea typeface="+mn-ea"/>
          <a:cs typeface="+mn-cs"/>
        </a:defRPr>
      </a:lvl2pPr>
      <a:lvl3pPr marL="820395" indent="-238848" algn="l" defTabSz="598161" rtl="0" eaLnBrk="0" fontAlgn="base" hangingPunct="0">
        <a:spcBef>
          <a:spcPct val="20000"/>
        </a:spcBef>
        <a:spcAft>
          <a:spcPct val="0"/>
        </a:spcAft>
        <a:buFont typeface="Arial" charset="0"/>
        <a:buChar char="•"/>
        <a:defRPr sz="2100" kern="1200">
          <a:solidFill>
            <a:schemeClr val="tx1"/>
          </a:solidFill>
          <a:latin typeface="+mn-lt"/>
          <a:ea typeface="+mn-ea"/>
          <a:cs typeface="+mn-cs"/>
        </a:defRPr>
      </a:lvl3pPr>
      <a:lvl4pPr marL="1059240" indent="-238848" algn="l" defTabSz="598161" rtl="0" eaLnBrk="0" fontAlgn="base" hangingPunct="0">
        <a:spcBef>
          <a:spcPct val="20000"/>
        </a:spcBef>
        <a:spcAft>
          <a:spcPct val="0"/>
        </a:spcAft>
        <a:buFont typeface="Arial" charset="0"/>
        <a:buChar char="‐"/>
        <a:defRPr sz="1000" kern="1200">
          <a:solidFill>
            <a:schemeClr val="tx1"/>
          </a:solidFill>
          <a:latin typeface="+mn-lt"/>
          <a:ea typeface="+mn-ea"/>
          <a:cs typeface="+mn-cs"/>
        </a:defRPr>
      </a:lvl4pPr>
      <a:lvl5pPr marL="1287704" indent="-228464" algn="l" defTabSz="598161" rtl="0" eaLnBrk="0" fontAlgn="base" hangingPunct="0">
        <a:spcBef>
          <a:spcPct val="20000"/>
        </a:spcBef>
        <a:spcAft>
          <a:spcPct val="0"/>
        </a:spcAft>
        <a:buFont typeface="Wingdings" pitchFamily="2" charset="2"/>
        <a:buChar char="‣"/>
        <a:defRPr sz="2600" kern="1200">
          <a:solidFill>
            <a:schemeClr val="tx1"/>
          </a:solidFill>
          <a:latin typeface="+mn-lt"/>
          <a:ea typeface="+mn-ea"/>
          <a:cs typeface="+mn-cs"/>
        </a:defRPr>
      </a:lvl5pPr>
      <a:lvl6pPr marL="3289877" indent="-299079" algn="l" defTabSz="598161" rtl="0" eaLnBrk="1" latinLnBrk="0" hangingPunct="1">
        <a:spcBef>
          <a:spcPct val="20000"/>
        </a:spcBef>
        <a:buFont typeface="Arial"/>
        <a:buChar char="•"/>
        <a:defRPr sz="2600" kern="1200">
          <a:solidFill>
            <a:schemeClr val="tx1"/>
          </a:solidFill>
          <a:latin typeface="+mn-lt"/>
          <a:ea typeface="+mn-ea"/>
          <a:cs typeface="+mn-cs"/>
        </a:defRPr>
      </a:lvl6pPr>
      <a:lvl7pPr marL="3888036" indent="-299079" algn="l" defTabSz="598161" rtl="0" eaLnBrk="1" latinLnBrk="0" hangingPunct="1">
        <a:spcBef>
          <a:spcPct val="20000"/>
        </a:spcBef>
        <a:buFont typeface="Arial"/>
        <a:buChar char="•"/>
        <a:defRPr sz="2600" kern="1200">
          <a:solidFill>
            <a:schemeClr val="tx1"/>
          </a:solidFill>
          <a:latin typeface="+mn-lt"/>
          <a:ea typeface="+mn-ea"/>
          <a:cs typeface="+mn-cs"/>
        </a:defRPr>
      </a:lvl7pPr>
      <a:lvl8pPr marL="4486196" indent="-299079" algn="l" defTabSz="598161" rtl="0" eaLnBrk="1" latinLnBrk="0" hangingPunct="1">
        <a:spcBef>
          <a:spcPct val="20000"/>
        </a:spcBef>
        <a:buFont typeface="Arial"/>
        <a:buChar char="•"/>
        <a:defRPr sz="2600" kern="1200">
          <a:solidFill>
            <a:schemeClr val="tx1"/>
          </a:solidFill>
          <a:latin typeface="+mn-lt"/>
          <a:ea typeface="+mn-ea"/>
          <a:cs typeface="+mn-cs"/>
        </a:defRPr>
      </a:lvl8pPr>
      <a:lvl9pPr marL="5084355" indent="-299079" algn="l" defTabSz="598161" rtl="0" eaLnBrk="1" latinLnBrk="0" hangingPunct="1">
        <a:spcBef>
          <a:spcPct val="20000"/>
        </a:spcBef>
        <a:buFont typeface="Arial"/>
        <a:buChar char="•"/>
        <a:defRPr sz="2600" kern="1200">
          <a:solidFill>
            <a:schemeClr val="tx1"/>
          </a:solidFill>
          <a:latin typeface="+mn-lt"/>
          <a:ea typeface="+mn-ea"/>
          <a:cs typeface="+mn-cs"/>
        </a:defRPr>
      </a:lvl9pPr>
    </p:bodyStyle>
    <p:otherStyle>
      <a:defPPr>
        <a:defRPr lang="en-US"/>
      </a:defPPr>
      <a:lvl1pPr marL="0" algn="l" defTabSz="598161" rtl="0" eaLnBrk="1" latinLnBrk="0" hangingPunct="1">
        <a:defRPr sz="2400" kern="1200">
          <a:solidFill>
            <a:schemeClr val="tx1"/>
          </a:solidFill>
          <a:latin typeface="+mn-lt"/>
          <a:ea typeface="+mn-ea"/>
          <a:cs typeface="+mn-cs"/>
        </a:defRPr>
      </a:lvl1pPr>
      <a:lvl2pPr marL="598161" algn="l" defTabSz="598161" rtl="0" eaLnBrk="1" latinLnBrk="0" hangingPunct="1">
        <a:defRPr sz="2400" kern="1200">
          <a:solidFill>
            <a:schemeClr val="tx1"/>
          </a:solidFill>
          <a:latin typeface="+mn-lt"/>
          <a:ea typeface="+mn-ea"/>
          <a:cs typeface="+mn-cs"/>
        </a:defRPr>
      </a:lvl2pPr>
      <a:lvl3pPr marL="1196319" algn="l" defTabSz="598161" rtl="0" eaLnBrk="1" latinLnBrk="0" hangingPunct="1">
        <a:defRPr sz="2400" kern="1200">
          <a:solidFill>
            <a:schemeClr val="tx1"/>
          </a:solidFill>
          <a:latin typeface="+mn-lt"/>
          <a:ea typeface="+mn-ea"/>
          <a:cs typeface="+mn-cs"/>
        </a:defRPr>
      </a:lvl3pPr>
      <a:lvl4pPr marL="1794478" algn="l" defTabSz="598161" rtl="0" eaLnBrk="1" latinLnBrk="0" hangingPunct="1">
        <a:defRPr sz="2400" kern="1200">
          <a:solidFill>
            <a:schemeClr val="tx1"/>
          </a:solidFill>
          <a:latin typeface="+mn-lt"/>
          <a:ea typeface="+mn-ea"/>
          <a:cs typeface="+mn-cs"/>
        </a:defRPr>
      </a:lvl4pPr>
      <a:lvl5pPr marL="2392637" algn="l" defTabSz="598161" rtl="0" eaLnBrk="1" latinLnBrk="0" hangingPunct="1">
        <a:defRPr sz="2400" kern="1200">
          <a:solidFill>
            <a:schemeClr val="tx1"/>
          </a:solidFill>
          <a:latin typeface="+mn-lt"/>
          <a:ea typeface="+mn-ea"/>
          <a:cs typeface="+mn-cs"/>
        </a:defRPr>
      </a:lvl5pPr>
      <a:lvl6pPr marL="2990797" algn="l" defTabSz="598161" rtl="0" eaLnBrk="1" latinLnBrk="0" hangingPunct="1">
        <a:defRPr sz="2400" kern="1200">
          <a:solidFill>
            <a:schemeClr val="tx1"/>
          </a:solidFill>
          <a:latin typeface="+mn-lt"/>
          <a:ea typeface="+mn-ea"/>
          <a:cs typeface="+mn-cs"/>
        </a:defRPr>
      </a:lvl6pPr>
      <a:lvl7pPr marL="3588957" algn="l" defTabSz="598161" rtl="0" eaLnBrk="1" latinLnBrk="0" hangingPunct="1">
        <a:defRPr sz="2400" kern="1200">
          <a:solidFill>
            <a:schemeClr val="tx1"/>
          </a:solidFill>
          <a:latin typeface="+mn-lt"/>
          <a:ea typeface="+mn-ea"/>
          <a:cs typeface="+mn-cs"/>
        </a:defRPr>
      </a:lvl7pPr>
      <a:lvl8pPr marL="4187115" algn="l" defTabSz="598161" rtl="0" eaLnBrk="1" latinLnBrk="0" hangingPunct="1">
        <a:defRPr sz="2400" kern="1200">
          <a:solidFill>
            <a:schemeClr val="tx1"/>
          </a:solidFill>
          <a:latin typeface="+mn-lt"/>
          <a:ea typeface="+mn-ea"/>
          <a:cs typeface="+mn-cs"/>
        </a:defRPr>
      </a:lvl8pPr>
      <a:lvl9pPr marL="4785276" algn="l" defTabSz="598161"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2073" y="2134"/>
          <a:ext cx="2051" cy="2116"/>
        </p:xfrm>
        <a:graphic>
          <a:graphicData uri="http://schemas.openxmlformats.org/presentationml/2006/ole">
            <p:oleObj spid="_x0000_s376834" name="think-cell Slide" r:id="rId9" imgW="360" imgH="360" progId="">
              <p:embed/>
            </p:oleObj>
          </a:graphicData>
        </a:graphic>
      </p:graphicFrame>
      <p:pic>
        <p:nvPicPr>
          <p:cNvPr id="4" name="Picture 3"/>
          <p:cNvPicPr>
            <a:picLocks noChangeAspect="1"/>
          </p:cNvPicPr>
          <p:nvPr/>
        </p:nvPicPr>
        <p:blipFill rotWithShape="1">
          <a:blip r:embed="rId10" cstate="print">
            <a:extLst>
              <a:ext uri="{28A0092B-C50C-407E-A947-70E740481C1C}">
                <a14:useLocalDpi xmlns:a14="http://schemas.microsoft.com/office/drawing/2010/main" xmlns="" val="0"/>
              </a:ext>
            </a:extLst>
          </a:blip>
          <a:srcRect b="2049"/>
          <a:stretch/>
        </p:blipFill>
        <p:spPr>
          <a:xfrm>
            <a:off x="-11021" y="-36511"/>
            <a:ext cx="12812621" cy="9180512"/>
          </a:xfrm>
          <a:prstGeom prst="rect">
            <a:avLst/>
          </a:prstGeom>
        </p:spPr>
      </p:pic>
      <p:sp>
        <p:nvSpPr>
          <p:cNvPr id="1033" name="Title Placeholder 1"/>
          <p:cNvSpPr>
            <a:spLocks noGrp="1"/>
          </p:cNvSpPr>
          <p:nvPr>
            <p:ph type="title"/>
          </p:nvPr>
        </p:nvSpPr>
        <p:spPr bwMode="auto">
          <a:xfrm>
            <a:off x="492369" y="443543"/>
            <a:ext cx="8033825" cy="768085"/>
          </a:xfrm>
          <a:prstGeom prst="rect">
            <a:avLst/>
          </a:prstGeom>
          <a:noFill/>
          <a:ln w="9525">
            <a:noFill/>
            <a:miter lim="800000"/>
            <a:headEnd/>
            <a:tailEnd/>
          </a:ln>
        </p:spPr>
        <p:txBody>
          <a:bodyPr vert="horz" wrap="square" lIns="0" tIns="0" rIns="0" bIns="0" numCol="1" anchor="ctr" anchorCtr="0" compatLnSpc="1">
            <a:prstTxWarp prst="textNoShape">
              <a:avLst/>
            </a:prstTxWarp>
            <a:normAutofit/>
          </a:bodyPr>
          <a:lstStyle/>
          <a:p>
            <a:pPr lvl="0"/>
            <a:r>
              <a:rPr lang="en-US" dirty="0" smtClean="0"/>
              <a:t>Click to edit Master title style</a:t>
            </a:r>
          </a:p>
        </p:txBody>
      </p:sp>
      <p:sp>
        <p:nvSpPr>
          <p:cNvPr id="1034" name="Text Placeholder 2"/>
          <p:cNvSpPr>
            <a:spLocks noGrp="1"/>
          </p:cNvSpPr>
          <p:nvPr>
            <p:ph type="body" idx="1"/>
          </p:nvPr>
        </p:nvSpPr>
        <p:spPr bwMode="auto">
          <a:xfrm>
            <a:off x="492370" y="2135718"/>
            <a:ext cx="11816862" cy="60325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1036" name="Picture 6" descr="capgemini logo_footer.png"/>
          <p:cNvPicPr>
            <a:picLocks noChangeAspect="1"/>
          </p:cNvPicPr>
          <p:nvPr/>
        </p:nvPicPr>
        <p:blipFill>
          <a:blip r:embed="rId11" cstate="print"/>
          <a:srcRect/>
          <a:stretch>
            <a:fillRect/>
          </a:stretch>
        </p:blipFill>
        <p:spPr bwMode="auto">
          <a:xfrm>
            <a:off x="538247" y="8519619"/>
            <a:ext cx="2010508" cy="480484"/>
          </a:xfrm>
          <a:prstGeom prst="rect">
            <a:avLst/>
          </a:prstGeom>
          <a:noFill/>
          <a:ln w="9525">
            <a:noFill/>
            <a:miter lim="800000"/>
            <a:headEnd/>
            <a:tailEnd/>
          </a:ln>
        </p:spPr>
      </p:pic>
      <p:pic>
        <p:nvPicPr>
          <p:cNvPr id="10" name="Picture 2">
            <a:hlinkClick r:id="rId12" tooltip="TeliaSonera"/>
          </p:cNvPr>
          <p:cNvPicPr>
            <a:picLocks noChangeAspect="1" noChangeArrowheads="1"/>
          </p:cNvPicPr>
          <p:nvPr/>
        </p:nvPicPr>
        <p:blipFill>
          <a:blip r:embed="rId13" cstate="print">
            <a:extLst>
              <a:ext uri="{28A0092B-C50C-407E-A947-70E740481C1C}">
                <a14:useLocalDpi xmlns:a14="http://schemas.microsoft.com/office/drawing/2010/main" xmlns="" val="0"/>
              </a:ext>
            </a:extLst>
          </a:blip>
          <a:stretch>
            <a:fillRect/>
          </a:stretch>
        </p:blipFill>
        <p:spPr bwMode="auto">
          <a:xfrm>
            <a:off x="2729438" y="8390564"/>
            <a:ext cx="2670235" cy="710793"/>
          </a:xfrm>
          <a:prstGeom prst="rect">
            <a:avLst/>
          </a:prstGeom>
          <a:noFill/>
        </p:spPr>
      </p:pic>
      <p:sp>
        <p:nvSpPr>
          <p:cNvPr id="12" name="Slide Number Placeholder 81"/>
          <p:cNvSpPr txBox="1">
            <a:spLocks/>
          </p:cNvSpPr>
          <p:nvPr/>
        </p:nvSpPr>
        <p:spPr>
          <a:xfrm>
            <a:off x="11297835" y="8502541"/>
            <a:ext cx="1011408" cy="486833"/>
          </a:xfrm>
          <a:prstGeom prst="rect">
            <a:avLst/>
          </a:prstGeom>
        </p:spPr>
        <p:txBody>
          <a:bodyPr vert="horz" lIns="119631" tIns="59816" rIns="0" bIns="59816" rtlCol="0" anchor="ctr"/>
          <a:lstStyle/>
          <a:p>
            <a:pPr algn="r" fontAlgn="auto">
              <a:spcBef>
                <a:spcPts val="0"/>
              </a:spcBef>
              <a:spcAft>
                <a:spcPts val="0"/>
              </a:spcAft>
              <a:defRPr/>
            </a:pPr>
            <a:fld id="{880BADDE-CEDF-4108-ADCD-25C7E5D681A5}" type="slidenum">
              <a:rPr lang="de-DE" sz="1600" b="1" smtClean="0">
                <a:solidFill>
                  <a:prstClr val="black"/>
                </a:solidFill>
                <a:latin typeface="Arial"/>
                <a:cs typeface="Arial"/>
              </a:rPr>
              <a:pPr algn="r" fontAlgn="auto">
                <a:spcBef>
                  <a:spcPts val="0"/>
                </a:spcBef>
                <a:spcAft>
                  <a:spcPts val="0"/>
                </a:spcAft>
                <a:defRPr/>
              </a:pPr>
              <a:t>‹#›</a:t>
            </a:fld>
            <a:endParaRPr lang="de-DE" sz="1600" b="1" dirty="0">
              <a:solidFill>
                <a:prstClr val="black"/>
              </a:solidFill>
              <a:latin typeface="Arial"/>
              <a:cs typeface="Arial"/>
            </a:endParaRPr>
          </a:p>
        </p:txBody>
      </p:sp>
    </p:spTree>
    <p:extLst>
      <p:ext uri="{BB962C8B-B14F-4D97-AF65-F5344CB8AC3E}">
        <p14:creationId xmlns:p14="http://schemas.microsoft.com/office/powerpoint/2010/main" xmlns="" val="973961058"/>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Lst>
  <p:timing>
    <p:tnLst>
      <p:par>
        <p:cTn id="1" dur="indefinite" restart="never" nodeType="tmRoot"/>
      </p:par>
    </p:tnLst>
  </p:timing>
  <p:hf hdr="0" ftr="0" dt="0"/>
  <p:txStyles>
    <p:titleStyle>
      <a:lvl1pPr algn="l" defTabSz="598161" rtl="0" eaLnBrk="0" fontAlgn="base" hangingPunct="0">
        <a:spcBef>
          <a:spcPct val="0"/>
        </a:spcBef>
        <a:spcAft>
          <a:spcPct val="0"/>
        </a:spcAft>
        <a:defRPr sz="2900" kern="1200">
          <a:solidFill>
            <a:srgbClr val="0099C5"/>
          </a:solidFill>
          <a:latin typeface="Arial"/>
          <a:ea typeface="+mj-ea"/>
          <a:cs typeface="Arial"/>
        </a:defRPr>
      </a:lvl1pPr>
      <a:lvl2pPr algn="l" defTabSz="598161" rtl="0" eaLnBrk="0" fontAlgn="base" hangingPunct="0">
        <a:spcBef>
          <a:spcPct val="0"/>
        </a:spcBef>
        <a:spcAft>
          <a:spcPct val="0"/>
        </a:spcAft>
        <a:defRPr sz="3700">
          <a:solidFill>
            <a:srgbClr val="0099C5"/>
          </a:solidFill>
          <a:latin typeface="Arial" charset="0"/>
          <a:cs typeface="Arial" charset="0"/>
        </a:defRPr>
      </a:lvl2pPr>
      <a:lvl3pPr algn="l" defTabSz="598161" rtl="0" eaLnBrk="0" fontAlgn="base" hangingPunct="0">
        <a:spcBef>
          <a:spcPct val="0"/>
        </a:spcBef>
        <a:spcAft>
          <a:spcPct val="0"/>
        </a:spcAft>
        <a:defRPr sz="3700">
          <a:solidFill>
            <a:srgbClr val="0099C5"/>
          </a:solidFill>
          <a:latin typeface="Arial" charset="0"/>
          <a:cs typeface="Arial" charset="0"/>
        </a:defRPr>
      </a:lvl3pPr>
      <a:lvl4pPr algn="l" defTabSz="598161" rtl="0" eaLnBrk="0" fontAlgn="base" hangingPunct="0">
        <a:spcBef>
          <a:spcPct val="0"/>
        </a:spcBef>
        <a:spcAft>
          <a:spcPct val="0"/>
        </a:spcAft>
        <a:defRPr sz="3700">
          <a:solidFill>
            <a:srgbClr val="0099C5"/>
          </a:solidFill>
          <a:latin typeface="Arial" charset="0"/>
          <a:cs typeface="Arial" charset="0"/>
        </a:defRPr>
      </a:lvl4pPr>
      <a:lvl5pPr algn="l" defTabSz="598161" rtl="0" eaLnBrk="0" fontAlgn="base" hangingPunct="0">
        <a:spcBef>
          <a:spcPct val="0"/>
        </a:spcBef>
        <a:spcAft>
          <a:spcPct val="0"/>
        </a:spcAft>
        <a:defRPr sz="3700">
          <a:solidFill>
            <a:srgbClr val="0099C5"/>
          </a:solidFill>
          <a:latin typeface="Arial" charset="0"/>
          <a:cs typeface="Arial" charset="0"/>
        </a:defRPr>
      </a:lvl5pPr>
      <a:lvl6pPr marL="598161" algn="l" defTabSz="598161" rtl="0" fontAlgn="base">
        <a:spcBef>
          <a:spcPct val="0"/>
        </a:spcBef>
        <a:spcAft>
          <a:spcPct val="0"/>
        </a:spcAft>
        <a:defRPr sz="3700">
          <a:solidFill>
            <a:srgbClr val="0099C5"/>
          </a:solidFill>
          <a:latin typeface="Arial" charset="0"/>
          <a:cs typeface="Arial" charset="0"/>
        </a:defRPr>
      </a:lvl6pPr>
      <a:lvl7pPr marL="1196319" algn="l" defTabSz="598161" rtl="0" fontAlgn="base">
        <a:spcBef>
          <a:spcPct val="0"/>
        </a:spcBef>
        <a:spcAft>
          <a:spcPct val="0"/>
        </a:spcAft>
        <a:defRPr sz="3700">
          <a:solidFill>
            <a:srgbClr val="0099C5"/>
          </a:solidFill>
          <a:latin typeface="Arial" charset="0"/>
          <a:cs typeface="Arial" charset="0"/>
        </a:defRPr>
      </a:lvl7pPr>
      <a:lvl8pPr marL="1794478" algn="l" defTabSz="598161" rtl="0" fontAlgn="base">
        <a:spcBef>
          <a:spcPct val="0"/>
        </a:spcBef>
        <a:spcAft>
          <a:spcPct val="0"/>
        </a:spcAft>
        <a:defRPr sz="3700">
          <a:solidFill>
            <a:srgbClr val="0099C5"/>
          </a:solidFill>
          <a:latin typeface="Arial" charset="0"/>
          <a:cs typeface="Arial" charset="0"/>
        </a:defRPr>
      </a:lvl8pPr>
      <a:lvl9pPr marL="2392637" algn="l" defTabSz="598161" rtl="0" fontAlgn="base">
        <a:spcBef>
          <a:spcPct val="0"/>
        </a:spcBef>
        <a:spcAft>
          <a:spcPct val="0"/>
        </a:spcAft>
        <a:defRPr sz="3700">
          <a:solidFill>
            <a:srgbClr val="0099C5"/>
          </a:solidFill>
          <a:latin typeface="Arial" charset="0"/>
          <a:cs typeface="Arial" charset="0"/>
        </a:defRPr>
      </a:lvl9pPr>
    </p:titleStyle>
    <p:bodyStyle>
      <a:lvl1pPr marL="238848" indent="-238848" algn="l" defTabSz="598161" rtl="0" eaLnBrk="0" fontAlgn="base" hangingPunct="0">
        <a:spcBef>
          <a:spcPct val="20000"/>
        </a:spcBef>
        <a:spcAft>
          <a:spcPct val="0"/>
        </a:spcAft>
        <a:buClr>
          <a:srgbClr val="525F6A"/>
        </a:buClr>
        <a:buFont typeface="Wingdings" pitchFamily="2" charset="2"/>
        <a:defRPr sz="1600" kern="1200">
          <a:solidFill>
            <a:schemeClr val="tx1"/>
          </a:solidFill>
          <a:latin typeface="+mn-lt"/>
          <a:ea typeface="+mn-ea"/>
          <a:cs typeface="+mn-cs"/>
        </a:defRPr>
      </a:lvl1pPr>
      <a:lvl2pPr marL="467314" indent="-228464" algn="l" defTabSz="598161" rtl="0" eaLnBrk="0" fontAlgn="base" hangingPunct="0">
        <a:spcBef>
          <a:spcPct val="20000"/>
        </a:spcBef>
        <a:spcAft>
          <a:spcPct val="0"/>
        </a:spcAft>
        <a:buFont typeface="Arial" charset="0"/>
        <a:buChar char="‐"/>
        <a:defRPr kern="1200">
          <a:solidFill>
            <a:schemeClr val="tx1"/>
          </a:solidFill>
          <a:latin typeface="+mn-lt"/>
          <a:ea typeface="+mn-ea"/>
          <a:cs typeface="+mn-cs"/>
        </a:defRPr>
      </a:lvl2pPr>
      <a:lvl3pPr marL="820395" indent="-238848" algn="l" defTabSz="598161" rtl="0" eaLnBrk="0" fontAlgn="base" hangingPunct="0">
        <a:spcBef>
          <a:spcPct val="20000"/>
        </a:spcBef>
        <a:spcAft>
          <a:spcPct val="0"/>
        </a:spcAft>
        <a:buFont typeface="Arial" charset="0"/>
        <a:buChar char="•"/>
        <a:defRPr sz="2100" kern="1200">
          <a:solidFill>
            <a:schemeClr val="tx1"/>
          </a:solidFill>
          <a:latin typeface="+mn-lt"/>
          <a:ea typeface="+mn-ea"/>
          <a:cs typeface="+mn-cs"/>
        </a:defRPr>
      </a:lvl3pPr>
      <a:lvl4pPr marL="1059240" indent="-238848" algn="l" defTabSz="598161" rtl="0" eaLnBrk="0" fontAlgn="base" hangingPunct="0">
        <a:spcBef>
          <a:spcPct val="20000"/>
        </a:spcBef>
        <a:spcAft>
          <a:spcPct val="0"/>
        </a:spcAft>
        <a:buFont typeface="Arial" charset="0"/>
        <a:buChar char="‐"/>
        <a:defRPr sz="1000" kern="1200">
          <a:solidFill>
            <a:schemeClr val="tx1"/>
          </a:solidFill>
          <a:latin typeface="+mn-lt"/>
          <a:ea typeface="+mn-ea"/>
          <a:cs typeface="+mn-cs"/>
        </a:defRPr>
      </a:lvl4pPr>
      <a:lvl5pPr marL="1287704" indent="-228464" algn="l" defTabSz="598161" rtl="0" eaLnBrk="0" fontAlgn="base" hangingPunct="0">
        <a:spcBef>
          <a:spcPct val="20000"/>
        </a:spcBef>
        <a:spcAft>
          <a:spcPct val="0"/>
        </a:spcAft>
        <a:buFont typeface="Wingdings" pitchFamily="2" charset="2"/>
        <a:buChar char="‣"/>
        <a:defRPr sz="2600" kern="1200">
          <a:solidFill>
            <a:schemeClr val="tx1"/>
          </a:solidFill>
          <a:latin typeface="+mn-lt"/>
          <a:ea typeface="+mn-ea"/>
          <a:cs typeface="+mn-cs"/>
        </a:defRPr>
      </a:lvl5pPr>
      <a:lvl6pPr marL="3289877" indent="-299079" algn="l" defTabSz="598161" rtl="0" eaLnBrk="1" latinLnBrk="0" hangingPunct="1">
        <a:spcBef>
          <a:spcPct val="20000"/>
        </a:spcBef>
        <a:buFont typeface="Arial"/>
        <a:buChar char="•"/>
        <a:defRPr sz="2600" kern="1200">
          <a:solidFill>
            <a:schemeClr val="tx1"/>
          </a:solidFill>
          <a:latin typeface="+mn-lt"/>
          <a:ea typeface="+mn-ea"/>
          <a:cs typeface="+mn-cs"/>
        </a:defRPr>
      </a:lvl6pPr>
      <a:lvl7pPr marL="3888036" indent="-299079" algn="l" defTabSz="598161" rtl="0" eaLnBrk="1" latinLnBrk="0" hangingPunct="1">
        <a:spcBef>
          <a:spcPct val="20000"/>
        </a:spcBef>
        <a:buFont typeface="Arial"/>
        <a:buChar char="•"/>
        <a:defRPr sz="2600" kern="1200">
          <a:solidFill>
            <a:schemeClr val="tx1"/>
          </a:solidFill>
          <a:latin typeface="+mn-lt"/>
          <a:ea typeface="+mn-ea"/>
          <a:cs typeface="+mn-cs"/>
        </a:defRPr>
      </a:lvl7pPr>
      <a:lvl8pPr marL="4486196" indent="-299079" algn="l" defTabSz="598161" rtl="0" eaLnBrk="1" latinLnBrk="0" hangingPunct="1">
        <a:spcBef>
          <a:spcPct val="20000"/>
        </a:spcBef>
        <a:buFont typeface="Arial"/>
        <a:buChar char="•"/>
        <a:defRPr sz="2600" kern="1200">
          <a:solidFill>
            <a:schemeClr val="tx1"/>
          </a:solidFill>
          <a:latin typeface="+mn-lt"/>
          <a:ea typeface="+mn-ea"/>
          <a:cs typeface="+mn-cs"/>
        </a:defRPr>
      </a:lvl8pPr>
      <a:lvl9pPr marL="5084355" indent="-299079" algn="l" defTabSz="598161" rtl="0" eaLnBrk="1" latinLnBrk="0" hangingPunct="1">
        <a:spcBef>
          <a:spcPct val="20000"/>
        </a:spcBef>
        <a:buFont typeface="Arial"/>
        <a:buChar char="•"/>
        <a:defRPr sz="2600" kern="1200">
          <a:solidFill>
            <a:schemeClr val="tx1"/>
          </a:solidFill>
          <a:latin typeface="+mn-lt"/>
          <a:ea typeface="+mn-ea"/>
          <a:cs typeface="+mn-cs"/>
        </a:defRPr>
      </a:lvl9pPr>
    </p:bodyStyle>
    <p:otherStyle>
      <a:defPPr>
        <a:defRPr lang="en-US"/>
      </a:defPPr>
      <a:lvl1pPr marL="0" algn="l" defTabSz="598161" rtl="0" eaLnBrk="1" latinLnBrk="0" hangingPunct="1">
        <a:defRPr sz="2400" kern="1200">
          <a:solidFill>
            <a:schemeClr val="tx1"/>
          </a:solidFill>
          <a:latin typeface="+mn-lt"/>
          <a:ea typeface="+mn-ea"/>
          <a:cs typeface="+mn-cs"/>
        </a:defRPr>
      </a:lvl1pPr>
      <a:lvl2pPr marL="598161" algn="l" defTabSz="598161" rtl="0" eaLnBrk="1" latinLnBrk="0" hangingPunct="1">
        <a:defRPr sz="2400" kern="1200">
          <a:solidFill>
            <a:schemeClr val="tx1"/>
          </a:solidFill>
          <a:latin typeface="+mn-lt"/>
          <a:ea typeface="+mn-ea"/>
          <a:cs typeface="+mn-cs"/>
        </a:defRPr>
      </a:lvl2pPr>
      <a:lvl3pPr marL="1196319" algn="l" defTabSz="598161" rtl="0" eaLnBrk="1" latinLnBrk="0" hangingPunct="1">
        <a:defRPr sz="2400" kern="1200">
          <a:solidFill>
            <a:schemeClr val="tx1"/>
          </a:solidFill>
          <a:latin typeface="+mn-lt"/>
          <a:ea typeface="+mn-ea"/>
          <a:cs typeface="+mn-cs"/>
        </a:defRPr>
      </a:lvl3pPr>
      <a:lvl4pPr marL="1794478" algn="l" defTabSz="598161" rtl="0" eaLnBrk="1" latinLnBrk="0" hangingPunct="1">
        <a:defRPr sz="2400" kern="1200">
          <a:solidFill>
            <a:schemeClr val="tx1"/>
          </a:solidFill>
          <a:latin typeface="+mn-lt"/>
          <a:ea typeface="+mn-ea"/>
          <a:cs typeface="+mn-cs"/>
        </a:defRPr>
      </a:lvl4pPr>
      <a:lvl5pPr marL="2392637" algn="l" defTabSz="598161" rtl="0" eaLnBrk="1" latinLnBrk="0" hangingPunct="1">
        <a:defRPr sz="2400" kern="1200">
          <a:solidFill>
            <a:schemeClr val="tx1"/>
          </a:solidFill>
          <a:latin typeface="+mn-lt"/>
          <a:ea typeface="+mn-ea"/>
          <a:cs typeface="+mn-cs"/>
        </a:defRPr>
      </a:lvl5pPr>
      <a:lvl6pPr marL="2990797" algn="l" defTabSz="598161" rtl="0" eaLnBrk="1" latinLnBrk="0" hangingPunct="1">
        <a:defRPr sz="2400" kern="1200">
          <a:solidFill>
            <a:schemeClr val="tx1"/>
          </a:solidFill>
          <a:latin typeface="+mn-lt"/>
          <a:ea typeface="+mn-ea"/>
          <a:cs typeface="+mn-cs"/>
        </a:defRPr>
      </a:lvl6pPr>
      <a:lvl7pPr marL="3588957" algn="l" defTabSz="598161" rtl="0" eaLnBrk="1" latinLnBrk="0" hangingPunct="1">
        <a:defRPr sz="2400" kern="1200">
          <a:solidFill>
            <a:schemeClr val="tx1"/>
          </a:solidFill>
          <a:latin typeface="+mn-lt"/>
          <a:ea typeface="+mn-ea"/>
          <a:cs typeface="+mn-cs"/>
        </a:defRPr>
      </a:lvl7pPr>
      <a:lvl8pPr marL="4187115" algn="l" defTabSz="598161" rtl="0" eaLnBrk="1" latinLnBrk="0" hangingPunct="1">
        <a:defRPr sz="2400" kern="1200">
          <a:solidFill>
            <a:schemeClr val="tx1"/>
          </a:solidFill>
          <a:latin typeface="+mn-lt"/>
          <a:ea typeface="+mn-ea"/>
          <a:cs typeface="+mn-cs"/>
        </a:defRPr>
      </a:lvl8pPr>
      <a:lvl9pPr marL="4785276" algn="l" defTabSz="598161"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amachandra.Yadavalli@capgemini.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6.jpe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png"/><Relationship Id="rId7" Type="http://schemas.openxmlformats.org/officeDocument/2006/relationships/image" Target="../media/image24.jpe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3.jpeg"/><Relationship Id="rId5" Type="http://schemas.openxmlformats.org/officeDocument/2006/relationships/image" Target="../media/image22.jpeg"/><Relationship Id="rId10" Type="http://schemas.openxmlformats.org/officeDocument/2006/relationships/image" Target="../media/image27.jpeg"/><Relationship Id="rId4" Type="http://schemas.openxmlformats.org/officeDocument/2006/relationships/image" Target="../media/image21.png"/><Relationship Id="rId9" Type="http://schemas.openxmlformats.org/officeDocument/2006/relationships/image" Target="../media/image26.jpe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6.jpe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28192" y="1680023"/>
            <a:ext cx="8665701" cy="1547277"/>
          </a:xfrm>
        </p:spPr>
        <p:txBody>
          <a:bodyPr>
            <a:normAutofit/>
          </a:bodyPr>
          <a:lstStyle/>
          <a:p>
            <a:r>
              <a:rPr lang="en-US" dirty="0" err="1" smtClean="0"/>
              <a:t>Capgemini</a:t>
            </a:r>
            <a:r>
              <a:rPr lang="en-US" dirty="0" smtClean="0"/>
              <a:t> Response to</a:t>
            </a:r>
            <a:r>
              <a:rPr lang="en-GB" dirty="0" smtClean="0"/>
              <a:t> AR &amp; Finance Transformation Project </a:t>
            </a:r>
            <a:br>
              <a:rPr lang="en-GB" dirty="0" smtClean="0"/>
            </a:br>
            <a:r>
              <a:rPr lang="en-GB" dirty="0" smtClean="0"/>
              <a:t>(RODOD Scope Implementation)</a:t>
            </a:r>
            <a:endParaRPr lang="en-US" dirty="0"/>
          </a:p>
        </p:txBody>
      </p:sp>
      <p:sp>
        <p:nvSpPr>
          <p:cNvPr id="5" name="Subtitle 4"/>
          <p:cNvSpPr>
            <a:spLocks noGrp="1"/>
          </p:cNvSpPr>
          <p:nvPr>
            <p:ph type="subTitle" idx="1"/>
          </p:nvPr>
        </p:nvSpPr>
        <p:spPr>
          <a:xfrm>
            <a:off x="924131" y="4716016"/>
            <a:ext cx="6772813" cy="1152128"/>
          </a:xfrm>
        </p:spPr>
        <p:txBody>
          <a:bodyPr/>
          <a:lstStyle/>
          <a:p>
            <a:r>
              <a:rPr lang="en-US" dirty="0"/>
              <a:t>Sales contact: </a:t>
            </a:r>
            <a:r>
              <a:rPr lang="en-US" dirty="0" smtClean="0"/>
              <a:t>Ramachandra Yadavilli</a:t>
            </a:r>
            <a:endParaRPr lang="en-US" dirty="0"/>
          </a:p>
          <a:p>
            <a:r>
              <a:rPr lang="en-US" dirty="0"/>
              <a:t>Email: </a:t>
            </a:r>
            <a:r>
              <a:rPr lang="en-US" dirty="0" smtClean="0">
                <a:hlinkClick r:id="rId3"/>
              </a:rPr>
              <a:t>Ramachandra.Yadavalli@capgemini.com</a:t>
            </a:r>
            <a:r>
              <a:rPr lang="en-US" dirty="0" smtClean="0"/>
              <a:t> </a:t>
            </a:r>
          </a:p>
          <a:p>
            <a:r>
              <a:rPr lang="en-US" dirty="0" smtClean="0"/>
              <a:t>Contact No: +46725538742</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128" y="323528"/>
            <a:ext cx="8033825" cy="768085"/>
          </a:xfrm>
        </p:spPr>
        <p:txBody>
          <a:bodyPr>
            <a:normAutofit/>
          </a:bodyPr>
          <a:lstStyle/>
          <a:p>
            <a:r>
              <a:rPr lang="en-US" b="1" dirty="0" smtClean="0"/>
              <a:t>Option 2 :</a:t>
            </a:r>
            <a:r>
              <a:rPr lang="en-US" dirty="0" smtClean="0"/>
              <a:t> Dedicated  Environment  for ARFT</a:t>
            </a:r>
            <a:endParaRPr lang="en-US" dirty="0"/>
          </a:p>
        </p:txBody>
      </p:sp>
      <p:cxnSp>
        <p:nvCxnSpPr>
          <p:cNvPr id="18" name="Straight Arrow Connector 17"/>
          <p:cNvCxnSpPr/>
          <p:nvPr/>
        </p:nvCxnSpPr>
        <p:spPr>
          <a:xfrm flipV="1">
            <a:off x="562744" y="3703942"/>
            <a:ext cx="9582472" cy="3946"/>
          </a:xfrm>
          <a:prstGeom prst="straightConnector1">
            <a:avLst/>
          </a:prstGeom>
          <a:ln w="50800">
            <a:prstDash val="solid"/>
            <a:tailEnd type="arrow"/>
          </a:ln>
        </p:spPr>
        <p:style>
          <a:lnRef idx="1">
            <a:schemeClr val="accent1"/>
          </a:lnRef>
          <a:fillRef idx="0">
            <a:schemeClr val="accent1"/>
          </a:fillRef>
          <a:effectRef idx="0">
            <a:schemeClr val="accent1"/>
          </a:effectRef>
          <a:fontRef idx="minor">
            <a:schemeClr val="tx1"/>
          </a:fontRef>
        </p:style>
      </p:cxnSp>
      <p:sp>
        <p:nvSpPr>
          <p:cNvPr id="19" name="Right Arrow 18"/>
          <p:cNvSpPr/>
          <p:nvPr/>
        </p:nvSpPr>
        <p:spPr>
          <a:xfrm>
            <a:off x="1629543" y="6014102"/>
            <a:ext cx="8534400" cy="142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25401" tIns="62700" rIns="125401" bIns="62700" rtlCol="0" anchor="ctr"/>
          <a:lstStyle/>
          <a:p>
            <a:pPr algn="ctr"/>
            <a:endParaRPr lang="en-US"/>
          </a:p>
        </p:txBody>
      </p:sp>
      <p:sp>
        <p:nvSpPr>
          <p:cNvPr id="24" name="Rectangle 23"/>
          <p:cNvSpPr/>
          <p:nvPr/>
        </p:nvSpPr>
        <p:spPr>
          <a:xfrm>
            <a:off x="7237450" y="3144646"/>
            <a:ext cx="799876" cy="372846"/>
          </a:xfrm>
          <a:prstGeom prst="rect">
            <a:avLst/>
          </a:prstGeom>
        </p:spPr>
        <p:txBody>
          <a:bodyPr wrap="none" lIns="125401" tIns="62700" rIns="125401" bIns="62700">
            <a:spAutoFit/>
          </a:bodyPr>
          <a:lstStyle/>
          <a:p>
            <a:r>
              <a:rPr lang="en-US" sz="1600" dirty="0" smtClean="0"/>
              <a:t>Jul 31</a:t>
            </a:r>
            <a:endParaRPr lang="en-US" sz="1600" dirty="0"/>
          </a:p>
        </p:txBody>
      </p:sp>
      <p:cxnSp>
        <p:nvCxnSpPr>
          <p:cNvPr id="28" name="Shape 23"/>
          <p:cNvCxnSpPr>
            <a:endCxn id="19" idx="1"/>
          </p:cNvCxnSpPr>
          <p:nvPr/>
        </p:nvCxnSpPr>
        <p:spPr>
          <a:xfrm rot="16200000" flipH="1">
            <a:off x="-151421" y="4944338"/>
            <a:ext cx="3004592" cy="557336"/>
          </a:xfrm>
          <a:prstGeom prst="bentConnector2">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16200000">
            <a:off x="-700728" y="5501673"/>
            <a:ext cx="2946403" cy="680622"/>
          </a:xfrm>
          <a:prstGeom prst="rect">
            <a:avLst/>
          </a:prstGeom>
          <a:noFill/>
        </p:spPr>
        <p:txBody>
          <a:bodyPr wrap="square" lIns="125401" tIns="62700" rIns="125401" bIns="62700" rtlCol="0">
            <a:spAutoFit/>
          </a:bodyPr>
          <a:lstStyle/>
          <a:p>
            <a:r>
              <a:rPr lang="en-US" dirty="0" smtClean="0"/>
              <a:t>Create Release_x.0 Branch</a:t>
            </a:r>
            <a:endParaRPr lang="en-US" dirty="0"/>
          </a:p>
        </p:txBody>
      </p:sp>
      <p:cxnSp>
        <p:nvCxnSpPr>
          <p:cNvPr id="30" name="Straight Arrow Connector 29"/>
          <p:cNvCxnSpPr>
            <a:stCxn id="42" idx="0"/>
          </p:cNvCxnSpPr>
          <p:nvPr/>
        </p:nvCxnSpPr>
        <p:spPr>
          <a:xfrm>
            <a:off x="2533865" y="3657086"/>
            <a:ext cx="10717" cy="2655912"/>
          </a:xfrm>
          <a:prstGeom prst="straightConnector1">
            <a:avLst/>
          </a:prstGeom>
          <a:ln w="31750">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43" idx="0"/>
          </p:cNvCxnSpPr>
          <p:nvPr/>
        </p:nvCxnSpPr>
        <p:spPr>
          <a:xfrm>
            <a:off x="4462097" y="3657086"/>
            <a:ext cx="53340" cy="2661816"/>
          </a:xfrm>
          <a:prstGeom prst="straightConnector1">
            <a:avLst/>
          </a:prstGeom>
          <a:ln w="31750">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936538" y="3792718"/>
            <a:ext cx="18355" cy="2526184"/>
          </a:xfrm>
          <a:prstGeom prst="straightConnector1">
            <a:avLst/>
          </a:prstGeom>
          <a:ln w="31750">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736223" y="6409479"/>
            <a:ext cx="2144297" cy="680622"/>
          </a:xfrm>
          <a:prstGeom prst="rect">
            <a:avLst/>
          </a:prstGeom>
          <a:noFill/>
        </p:spPr>
        <p:txBody>
          <a:bodyPr wrap="square" lIns="125401" tIns="62700" rIns="125401" bIns="62700" rtlCol="0" anchor="ctr">
            <a:spAutoFit/>
          </a:bodyPr>
          <a:lstStyle/>
          <a:p>
            <a:r>
              <a:rPr lang="en-US" b="1" dirty="0" smtClean="0">
                <a:solidFill>
                  <a:schemeClr val="bg1"/>
                </a:solidFill>
              </a:rPr>
              <a:t>ARFT Development</a:t>
            </a:r>
            <a:endParaRPr lang="en-US" b="1" dirty="0">
              <a:solidFill>
                <a:schemeClr val="bg1"/>
              </a:solidFill>
            </a:endParaRPr>
          </a:p>
        </p:txBody>
      </p:sp>
      <p:cxnSp>
        <p:nvCxnSpPr>
          <p:cNvPr id="35" name="Straight Connector 34"/>
          <p:cNvCxnSpPr/>
          <p:nvPr/>
        </p:nvCxnSpPr>
        <p:spPr>
          <a:xfrm>
            <a:off x="3664496" y="6312998"/>
            <a:ext cx="0" cy="7112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960640" y="6318902"/>
            <a:ext cx="0" cy="7112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7624936" y="6318902"/>
            <a:ext cx="0" cy="7112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9065096" y="6420502"/>
            <a:ext cx="0" cy="7112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664496" y="6566511"/>
            <a:ext cx="1493520" cy="403624"/>
          </a:xfrm>
          <a:prstGeom prst="rect">
            <a:avLst/>
          </a:prstGeom>
          <a:noFill/>
        </p:spPr>
        <p:txBody>
          <a:bodyPr wrap="square" lIns="125401" tIns="62700" rIns="125401" bIns="62700" rtlCol="0" anchor="ctr">
            <a:spAutoFit/>
          </a:bodyPr>
          <a:lstStyle/>
          <a:p>
            <a:pPr algn="ctr"/>
            <a:r>
              <a:rPr lang="en-US" b="1" dirty="0" smtClean="0">
                <a:solidFill>
                  <a:schemeClr val="bg1"/>
                </a:solidFill>
              </a:rPr>
              <a:t>ST</a:t>
            </a:r>
            <a:endParaRPr lang="en-US" b="1" dirty="0">
              <a:solidFill>
                <a:schemeClr val="bg1"/>
              </a:solidFill>
            </a:endParaRPr>
          </a:p>
        </p:txBody>
      </p:sp>
      <p:sp>
        <p:nvSpPr>
          <p:cNvPr id="40" name="TextBox 39"/>
          <p:cNvSpPr txBox="1"/>
          <p:nvPr/>
        </p:nvSpPr>
        <p:spPr>
          <a:xfrm>
            <a:off x="7923663" y="6547976"/>
            <a:ext cx="853440" cy="403624"/>
          </a:xfrm>
          <a:prstGeom prst="rect">
            <a:avLst/>
          </a:prstGeom>
          <a:noFill/>
        </p:spPr>
        <p:txBody>
          <a:bodyPr wrap="square" lIns="125401" tIns="62700" rIns="125401" bIns="62700" rtlCol="0" anchor="ctr">
            <a:spAutoFit/>
          </a:bodyPr>
          <a:lstStyle/>
          <a:p>
            <a:r>
              <a:rPr lang="en-US" b="1" dirty="0" smtClean="0">
                <a:solidFill>
                  <a:schemeClr val="bg1"/>
                </a:solidFill>
              </a:rPr>
              <a:t>UAT</a:t>
            </a:r>
            <a:endParaRPr lang="en-US" b="1" dirty="0">
              <a:solidFill>
                <a:schemeClr val="bg1"/>
              </a:solidFill>
            </a:endParaRPr>
          </a:p>
        </p:txBody>
      </p:sp>
      <p:sp>
        <p:nvSpPr>
          <p:cNvPr id="41" name="TextBox 40"/>
          <p:cNvSpPr txBox="1"/>
          <p:nvPr/>
        </p:nvSpPr>
        <p:spPr>
          <a:xfrm>
            <a:off x="5824736" y="6547976"/>
            <a:ext cx="853440" cy="403624"/>
          </a:xfrm>
          <a:prstGeom prst="rect">
            <a:avLst/>
          </a:prstGeom>
          <a:noFill/>
        </p:spPr>
        <p:txBody>
          <a:bodyPr wrap="square" lIns="125401" tIns="62700" rIns="125401" bIns="62700" rtlCol="0" anchor="ctr">
            <a:spAutoFit/>
          </a:bodyPr>
          <a:lstStyle/>
          <a:p>
            <a:r>
              <a:rPr lang="en-US" b="1" dirty="0" smtClean="0">
                <a:solidFill>
                  <a:schemeClr val="bg1"/>
                </a:solidFill>
              </a:rPr>
              <a:t>SIT</a:t>
            </a:r>
            <a:endParaRPr lang="en-US" b="1" dirty="0">
              <a:solidFill>
                <a:schemeClr val="bg1"/>
              </a:solidFill>
            </a:endParaRPr>
          </a:p>
        </p:txBody>
      </p:sp>
      <p:sp>
        <p:nvSpPr>
          <p:cNvPr id="42" name="5-Point Star 41"/>
          <p:cNvSpPr/>
          <p:nvPr/>
        </p:nvSpPr>
        <p:spPr>
          <a:xfrm>
            <a:off x="2373845" y="3657086"/>
            <a:ext cx="320040" cy="304800"/>
          </a:xfrm>
          <a:prstGeom prst="star5">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125401" tIns="62700" rIns="125401" bIns="62700" rtlCol="0" anchor="ctr"/>
          <a:lstStyle/>
          <a:p>
            <a:pPr algn="ctr"/>
            <a:endParaRPr lang="en-US"/>
          </a:p>
        </p:txBody>
      </p:sp>
      <p:sp>
        <p:nvSpPr>
          <p:cNvPr id="43" name="5-Point Star 42"/>
          <p:cNvSpPr/>
          <p:nvPr/>
        </p:nvSpPr>
        <p:spPr>
          <a:xfrm>
            <a:off x="4302077" y="3657086"/>
            <a:ext cx="320040" cy="304800"/>
          </a:xfrm>
          <a:prstGeom prst="star5">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125401" tIns="62700" rIns="125401" bIns="62700" rtlCol="0" anchor="ctr"/>
          <a:lstStyle/>
          <a:p>
            <a:pPr algn="ctr"/>
            <a:endParaRPr lang="en-US"/>
          </a:p>
        </p:txBody>
      </p:sp>
      <p:sp>
        <p:nvSpPr>
          <p:cNvPr id="44" name="5-Point Star 43"/>
          <p:cNvSpPr/>
          <p:nvPr/>
        </p:nvSpPr>
        <p:spPr>
          <a:xfrm>
            <a:off x="5792522" y="3703942"/>
            <a:ext cx="320040" cy="304800"/>
          </a:xfrm>
          <a:prstGeom prst="star5">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125401" tIns="62700" rIns="125401" bIns="62700" rtlCol="0" anchor="ctr"/>
          <a:lstStyle/>
          <a:p>
            <a:pPr algn="ctr"/>
            <a:endParaRPr lang="en-US"/>
          </a:p>
        </p:txBody>
      </p:sp>
      <p:sp>
        <p:nvSpPr>
          <p:cNvPr id="46" name="Rectangle 45"/>
          <p:cNvSpPr/>
          <p:nvPr/>
        </p:nvSpPr>
        <p:spPr>
          <a:xfrm>
            <a:off x="10804024" y="5090822"/>
            <a:ext cx="1599774" cy="419012"/>
          </a:xfrm>
          <a:prstGeom prst="rect">
            <a:avLst/>
          </a:prstGeom>
        </p:spPr>
        <p:txBody>
          <a:bodyPr wrap="none" lIns="125401" tIns="62700" rIns="125401" bIns="62700">
            <a:spAutoFit/>
          </a:bodyPr>
          <a:lstStyle/>
          <a:p>
            <a:r>
              <a:rPr lang="en-US" sz="1900" dirty="0" smtClean="0"/>
              <a:t>Code Merge</a:t>
            </a:r>
            <a:endParaRPr lang="en-US" sz="1900" dirty="0"/>
          </a:p>
        </p:txBody>
      </p:sp>
      <p:sp>
        <p:nvSpPr>
          <p:cNvPr id="49" name="5-Point Star 48"/>
          <p:cNvSpPr/>
          <p:nvPr/>
        </p:nvSpPr>
        <p:spPr>
          <a:xfrm>
            <a:off x="10163943" y="6522102"/>
            <a:ext cx="320040" cy="304800"/>
          </a:xfrm>
          <a:prstGeom prst="star5">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125401" tIns="62700" rIns="125401" bIns="62700" rtlCol="0" anchor="ctr"/>
          <a:lstStyle/>
          <a:p>
            <a:pPr algn="ctr"/>
            <a:endParaRPr lang="en-US"/>
          </a:p>
        </p:txBody>
      </p:sp>
      <p:sp>
        <p:nvSpPr>
          <p:cNvPr id="50" name="5-Point Star 49"/>
          <p:cNvSpPr/>
          <p:nvPr/>
        </p:nvSpPr>
        <p:spPr>
          <a:xfrm>
            <a:off x="10057263" y="4584806"/>
            <a:ext cx="320040" cy="304800"/>
          </a:xfrm>
          <a:prstGeom prst="star5">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125401" tIns="62700" rIns="125401" bIns="62700" rtlCol="0" anchor="ctr"/>
          <a:lstStyle/>
          <a:p>
            <a:pPr algn="ctr"/>
            <a:endParaRPr lang="en-US"/>
          </a:p>
        </p:txBody>
      </p:sp>
      <p:cxnSp>
        <p:nvCxnSpPr>
          <p:cNvPr id="51" name="Straight Arrow Connector 50"/>
          <p:cNvCxnSpPr/>
          <p:nvPr/>
        </p:nvCxnSpPr>
        <p:spPr>
          <a:xfrm>
            <a:off x="10057263" y="5296006"/>
            <a:ext cx="640080" cy="0"/>
          </a:xfrm>
          <a:prstGeom prst="straightConnector1">
            <a:avLst/>
          </a:prstGeom>
          <a:ln w="31750">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9857184" y="4344126"/>
            <a:ext cx="2667000" cy="1320800"/>
          </a:xfrm>
          <a:prstGeom prst="rect">
            <a:avLst/>
          </a:prstGeom>
          <a:solidFill>
            <a:schemeClr val="accent1">
              <a:alpha val="0"/>
            </a:schemeClr>
          </a:solidFill>
          <a:ln w="31750"/>
        </p:spPr>
        <p:style>
          <a:lnRef idx="2">
            <a:schemeClr val="accent1">
              <a:shade val="50000"/>
            </a:schemeClr>
          </a:lnRef>
          <a:fillRef idx="1">
            <a:schemeClr val="accent1"/>
          </a:fillRef>
          <a:effectRef idx="0">
            <a:schemeClr val="accent1"/>
          </a:effectRef>
          <a:fontRef idx="minor">
            <a:schemeClr val="lt1"/>
          </a:fontRef>
        </p:style>
        <p:txBody>
          <a:bodyPr lIns="125401" tIns="62700" rIns="125401" bIns="62700" rtlCol="0" anchor="ctr"/>
          <a:lstStyle/>
          <a:p>
            <a:pPr algn="ctr"/>
            <a:endParaRPr lang="en-US"/>
          </a:p>
        </p:txBody>
      </p:sp>
      <p:sp>
        <p:nvSpPr>
          <p:cNvPr id="53" name="Right Arrow 52"/>
          <p:cNvSpPr/>
          <p:nvPr/>
        </p:nvSpPr>
        <p:spPr>
          <a:xfrm>
            <a:off x="6040760" y="1704486"/>
            <a:ext cx="4248472" cy="1080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25401" tIns="62700" rIns="125401" bIns="62700" rtlCol="0" anchor="ctr"/>
          <a:lstStyle/>
          <a:p>
            <a:pPr algn="ctr"/>
            <a:endParaRPr lang="en-US"/>
          </a:p>
        </p:txBody>
      </p:sp>
      <p:sp>
        <p:nvSpPr>
          <p:cNvPr id="54" name="TextBox 53"/>
          <p:cNvSpPr txBox="1"/>
          <p:nvPr/>
        </p:nvSpPr>
        <p:spPr>
          <a:xfrm>
            <a:off x="6040760" y="2067842"/>
            <a:ext cx="1008112" cy="403624"/>
          </a:xfrm>
          <a:prstGeom prst="rect">
            <a:avLst/>
          </a:prstGeom>
          <a:noFill/>
        </p:spPr>
        <p:txBody>
          <a:bodyPr wrap="square" lIns="125401" tIns="62700" rIns="125401" bIns="62700" rtlCol="0" anchor="ctr">
            <a:spAutoFit/>
          </a:bodyPr>
          <a:lstStyle/>
          <a:p>
            <a:r>
              <a:rPr lang="en-US" b="1" dirty="0" smtClean="0">
                <a:solidFill>
                  <a:schemeClr val="bg1"/>
                </a:solidFill>
              </a:rPr>
              <a:t>Dev</a:t>
            </a:r>
            <a:endParaRPr lang="en-US" b="1" dirty="0">
              <a:solidFill>
                <a:schemeClr val="bg1"/>
              </a:solidFill>
            </a:endParaRPr>
          </a:p>
        </p:txBody>
      </p:sp>
      <p:cxnSp>
        <p:nvCxnSpPr>
          <p:cNvPr id="55" name="Straight Connector 54"/>
          <p:cNvCxnSpPr/>
          <p:nvPr/>
        </p:nvCxnSpPr>
        <p:spPr>
          <a:xfrm>
            <a:off x="6904856" y="1865270"/>
            <a:ext cx="0" cy="7112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552928" y="1865270"/>
            <a:ext cx="0" cy="7112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8345016" y="1865270"/>
            <a:ext cx="0" cy="7112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9281120" y="1966870"/>
            <a:ext cx="0" cy="7112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832848" y="2066911"/>
            <a:ext cx="1008112" cy="403624"/>
          </a:xfrm>
          <a:prstGeom prst="rect">
            <a:avLst/>
          </a:prstGeom>
          <a:noFill/>
        </p:spPr>
        <p:txBody>
          <a:bodyPr wrap="square" lIns="125401" tIns="62700" rIns="125401" bIns="62700" rtlCol="0" anchor="ctr">
            <a:spAutoFit/>
          </a:bodyPr>
          <a:lstStyle/>
          <a:p>
            <a:pPr algn="ctr"/>
            <a:r>
              <a:rPr lang="en-US" b="1" dirty="0" smtClean="0">
                <a:solidFill>
                  <a:schemeClr val="bg1"/>
                </a:solidFill>
              </a:rPr>
              <a:t>ST</a:t>
            </a:r>
            <a:endParaRPr lang="en-US" b="1" dirty="0">
              <a:solidFill>
                <a:schemeClr val="bg1"/>
              </a:solidFill>
            </a:endParaRPr>
          </a:p>
        </p:txBody>
      </p:sp>
      <p:sp>
        <p:nvSpPr>
          <p:cNvPr id="60" name="TextBox 59"/>
          <p:cNvSpPr txBox="1"/>
          <p:nvPr/>
        </p:nvSpPr>
        <p:spPr>
          <a:xfrm>
            <a:off x="8499688" y="2094344"/>
            <a:ext cx="853440" cy="403624"/>
          </a:xfrm>
          <a:prstGeom prst="rect">
            <a:avLst/>
          </a:prstGeom>
          <a:noFill/>
        </p:spPr>
        <p:txBody>
          <a:bodyPr wrap="square" lIns="125401" tIns="62700" rIns="125401" bIns="62700" rtlCol="0" anchor="ctr">
            <a:spAutoFit/>
          </a:bodyPr>
          <a:lstStyle/>
          <a:p>
            <a:r>
              <a:rPr lang="en-US" b="1" dirty="0">
                <a:solidFill>
                  <a:schemeClr val="bg1"/>
                </a:solidFill>
              </a:rPr>
              <a:t>A</a:t>
            </a:r>
            <a:r>
              <a:rPr lang="en-US" b="1" dirty="0" smtClean="0">
                <a:solidFill>
                  <a:schemeClr val="bg1"/>
                </a:solidFill>
              </a:rPr>
              <a:t>T</a:t>
            </a:r>
            <a:endParaRPr lang="en-US" b="1" dirty="0">
              <a:solidFill>
                <a:schemeClr val="bg1"/>
              </a:solidFill>
            </a:endParaRPr>
          </a:p>
        </p:txBody>
      </p:sp>
      <p:sp>
        <p:nvSpPr>
          <p:cNvPr id="61" name="TextBox 60"/>
          <p:cNvSpPr txBox="1"/>
          <p:nvPr/>
        </p:nvSpPr>
        <p:spPr>
          <a:xfrm>
            <a:off x="7552928" y="2094344"/>
            <a:ext cx="720080" cy="402230"/>
          </a:xfrm>
          <a:prstGeom prst="rect">
            <a:avLst/>
          </a:prstGeom>
          <a:noFill/>
        </p:spPr>
        <p:txBody>
          <a:bodyPr wrap="square" lIns="125401" tIns="62700" rIns="125401" bIns="62700" rtlCol="0" anchor="ctr">
            <a:spAutoFit/>
          </a:bodyPr>
          <a:lstStyle/>
          <a:p>
            <a:r>
              <a:rPr lang="en-US" b="1" dirty="0" smtClean="0">
                <a:solidFill>
                  <a:schemeClr val="bg1"/>
                </a:solidFill>
              </a:rPr>
              <a:t>SIT</a:t>
            </a:r>
            <a:endParaRPr lang="en-US" b="1" dirty="0">
              <a:solidFill>
                <a:schemeClr val="bg1"/>
              </a:solidFill>
            </a:endParaRPr>
          </a:p>
        </p:txBody>
      </p:sp>
      <p:sp>
        <p:nvSpPr>
          <p:cNvPr id="63" name="5-Point Star 62"/>
          <p:cNvSpPr/>
          <p:nvPr/>
        </p:nvSpPr>
        <p:spPr>
          <a:xfrm>
            <a:off x="10316343" y="2068470"/>
            <a:ext cx="320040" cy="304800"/>
          </a:xfrm>
          <a:prstGeom prst="star5">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125401" tIns="62700" rIns="125401" bIns="62700" rtlCol="0" anchor="ctr"/>
          <a:lstStyle/>
          <a:p>
            <a:pPr algn="ctr"/>
            <a:endParaRPr lang="en-US"/>
          </a:p>
        </p:txBody>
      </p:sp>
      <p:sp>
        <p:nvSpPr>
          <p:cNvPr id="65" name="Rectangle 64"/>
          <p:cNvSpPr/>
          <p:nvPr/>
        </p:nvSpPr>
        <p:spPr>
          <a:xfrm>
            <a:off x="8345016" y="3000630"/>
            <a:ext cx="891118" cy="619067"/>
          </a:xfrm>
          <a:prstGeom prst="rect">
            <a:avLst/>
          </a:prstGeom>
        </p:spPr>
        <p:txBody>
          <a:bodyPr wrap="none" lIns="125401" tIns="62700" rIns="125401" bIns="62700">
            <a:spAutoFit/>
          </a:bodyPr>
          <a:lstStyle/>
          <a:p>
            <a:r>
              <a:rPr lang="en-US" sz="1600" dirty="0" smtClean="0"/>
              <a:t>23 Aug</a:t>
            </a:r>
          </a:p>
          <a:p>
            <a:r>
              <a:rPr lang="en-US" sz="1600" dirty="0" smtClean="0"/>
              <a:t>(R8.0)</a:t>
            </a:r>
            <a:endParaRPr lang="en-US" sz="1600" dirty="0"/>
          </a:p>
        </p:txBody>
      </p:sp>
      <p:cxnSp>
        <p:nvCxnSpPr>
          <p:cNvPr id="66" name="Straight Arrow Connector 65"/>
          <p:cNvCxnSpPr/>
          <p:nvPr/>
        </p:nvCxnSpPr>
        <p:spPr>
          <a:xfrm>
            <a:off x="8714117" y="3786814"/>
            <a:ext cx="18355" cy="2526184"/>
          </a:xfrm>
          <a:prstGeom prst="straightConnector1">
            <a:avLst/>
          </a:prstGeom>
          <a:ln w="31750">
            <a:solidFill>
              <a:schemeClr val="accent6">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7" name="5-Point Star 66"/>
          <p:cNvSpPr/>
          <p:nvPr/>
        </p:nvSpPr>
        <p:spPr>
          <a:xfrm>
            <a:off x="8570101" y="3698038"/>
            <a:ext cx="320040" cy="304800"/>
          </a:xfrm>
          <a:prstGeom prst="star5">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125401" tIns="62700" rIns="125401" bIns="62700" rtlCol="0" anchor="ctr"/>
          <a:lstStyle/>
          <a:p>
            <a:pPr algn="ctr"/>
            <a:endParaRPr lang="en-US"/>
          </a:p>
        </p:txBody>
      </p:sp>
      <p:sp>
        <p:nvSpPr>
          <p:cNvPr id="68" name="TextBox 67"/>
          <p:cNvSpPr txBox="1"/>
          <p:nvPr/>
        </p:nvSpPr>
        <p:spPr>
          <a:xfrm>
            <a:off x="666675" y="2928622"/>
            <a:ext cx="1669463" cy="619067"/>
          </a:xfrm>
          <a:prstGeom prst="rect">
            <a:avLst/>
          </a:prstGeom>
          <a:noFill/>
        </p:spPr>
        <p:txBody>
          <a:bodyPr wrap="square" lIns="125401" tIns="62700" rIns="125401" bIns="62700" rtlCol="0">
            <a:spAutoFit/>
          </a:bodyPr>
          <a:lstStyle/>
          <a:p>
            <a:r>
              <a:rPr lang="en-US" sz="1600" dirty="0" smtClean="0"/>
              <a:t>15 Mar </a:t>
            </a:r>
          </a:p>
          <a:p>
            <a:r>
              <a:rPr lang="en-US" sz="1600" dirty="0" smtClean="0"/>
              <a:t>(R 3.0)</a:t>
            </a:r>
            <a:endParaRPr lang="en-US" sz="1600" dirty="0"/>
          </a:p>
        </p:txBody>
      </p:sp>
      <p:sp>
        <p:nvSpPr>
          <p:cNvPr id="69" name="Rectangle 68"/>
          <p:cNvSpPr/>
          <p:nvPr/>
        </p:nvSpPr>
        <p:spPr>
          <a:xfrm>
            <a:off x="2112482" y="2928622"/>
            <a:ext cx="903942" cy="619067"/>
          </a:xfrm>
          <a:prstGeom prst="rect">
            <a:avLst/>
          </a:prstGeom>
        </p:spPr>
        <p:txBody>
          <a:bodyPr wrap="none" lIns="125401" tIns="62700" rIns="125401" bIns="62700">
            <a:spAutoFit/>
          </a:bodyPr>
          <a:lstStyle/>
          <a:p>
            <a:r>
              <a:rPr lang="en-US" sz="1600" dirty="0" smtClean="0"/>
              <a:t>12 Apr </a:t>
            </a:r>
          </a:p>
          <a:p>
            <a:r>
              <a:rPr lang="en-US" sz="1600" dirty="0" smtClean="0"/>
              <a:t>(R 4.0)</a:t>
            </a:r>
            <a:endParaRPr lang="en-US" sz="1600" dirty="0"/>
          </a:p>
        </p:txBody>
      </p:sp>
      <p:sp>
        <p:nvSpPr>
          <p:cNvPr id="70" name="Rectangle 69"/>
          <p:cNvSpPr/>
          <p:nvPr/>
        </p:nvSpPr>
        <p:spPr>
          <a:xfrm>
            <a:off x="4021304" y="2957627"/>
            <a:ext cx="939336" cy="619067"/>
          </a:xfrm>
          <a:prstGeom prst="rect">
            <a:avLst/>
          </a:prstGeom>
        </p:spPr>
        <p:txBody>
          <a:bodyPr wrap="none" lIns="125401" tIns="62700" rIns="125401" bIns="62700">
            <a:spAutoFit/>
          </a:bodyPr>
          <a:lstStyle/>
          <a:p>
            <a:r>
              <a:rPr lang="en-US" sz="1600" dirty="0" smtClean="0"/>
              <a:t>24 May</a:t>
            </a:r>
          </a:p>
          <a:p>
            <a:r>
              <a:rPr lang="en-US" sz="1600" dirty="0" smtClean="0"/>
              <a:t> (R 5.0)</a:t>
            </a:r>
            <a:endParaRPr lang="en-US" sz="1600" dirty="0"/>
          </a:p>
        </p:txBody>
      </p:sp>
      <p:sp>
        <p:nvSpPr>
          <p:cNvPr id="71" name="Rectangle 70"/>
          <p:cNvSpPr/>
          <p:nvPr/>
        </p:nvSpPr>
        <p:spPr>
          <a:xfrm>
            <a:off x="5648506" y="3000630"/>
            <a:ext cx="1040326" cy="619067"/>
          </a:xfrm>
          <a:prstGeom prst="rect">
            <a:avLst/>
          </a:prstGeom>
        </p:spPr>
        <p:txBody>
          <a:bodyPr wrap="none" lIns="125401" tIns="62700" rIns="125401" bIns="62700">
            <a:spAutoFit/>
          </a:bodyPr>
          <a:lstStyle/>
          <a:p>
            <a:r>
              <a:rPr lang="en-US" sz="1600" dirty="0" smtClean="0"/>
              <a:t>21 June </a:t>
            </a:r>
          </a:p>
          <a:p>
            <a:r>
              <a:rPr lang="en-US" sz="1600" dirty="0" smtClean="0"/>
              <a:t>(R 6.0)</a:t>
            </a:r>
            <a:endParaRPr lang="en-US" sz="1600" dirty="0"/>
          </a:p>
        </p:txBody>
      </p:sp>
      <p:sp>
        <p:nvSpPr>
          <p:cNvPr id="72" name="TextBox 71"/>
          <p:cNvSpPr txBox="1"/>
          <p:nvPr/>
        </p:nvSpPr>
        <p:spPr>
          <a:xfrm>
            <a:off x="5392688" y="1619672"/>
            <a:ext cx="4824536" cy="372846"/>
          </a:xfrm>
          <a:prstGeom prst="rect">
            <a:avLst/>
          </a:prstGeom>
          <a:noFill/>
        </p:spPr>
        <p:txBody>
          <a:bodyPr wrap="square" lIns="125401" tIns="62700" rIns="125401" bIns="62700" rtlCol="0">
            <a:spAutoFit/>
          </a:bodyPr>
          <a:lstStyle/>
          <a:p>
            <a:pPr algn="ctr"/>
            <a:r>
              <a:rPr lang="en-US" sz="1600" dirty="0" smtClean="0"/>
              <a:t>Typical RODOD Release_x.0 Plan</a:t>
            </a:r>
            <a:endParaRPr lang="en-US" sz="1600" dirty="0"/>
          </a:p>
        </p:txBody>
      </p:sp>
      <p:sp>
        <p:nvSpPr>
          <p:cNvPr id="73" name="TextBox 72"/>
          <p:cNvSpPr txBox="1"/>
          <p:nvPr/>
        </p:nvSpPr>
        <p:spPr>
          <a:xfrm>
            <a:off x="964768" y="7186384"/>
            <a:ext cx="4752528" cy="646331"/>
          </a:xfrm>
          <a:prstGeom prst="rect">
            <a:avLst/>
          </a:prstGeom>
          <a:noFill/>
        </p:spPr>
        <p:txBody>
          <a:bodyPr wrap="square" rtlCol="0">
            <a:spAutoFit/>
          </a:bodyPr>
          <a:lstStyle/>
          <a:p>
            <a:pPr marL="155603" indent="-155603">
              <a:buClr>
                <a:schemeClr val="accent5"/>
              </a:buClr>
            </a:pPr>
            <a:r>
              <a:rPr lang="en-US" sz="1200" b="1" dirty="0" smtClean="0">
                <a:solidFill>
                  <a:schemeClr val="accent1"/>
                </a:solidFill>
              </a:rPr>
              <a:t>Pros: </a:t>
            </a:r>
          </a:p>
          <a:p>
            <a:pPr marL="155603" indent="-155603">
              <a:buClr>
                <a:schemeClr val="accent5"/>
              </a:buClr>
              <a:buFont typeface="Wingdings" pitchFamily="2" charset="2"/>
              <a:buChar char="§"/>
            </a:pPr>
            <a:r>
              <a:rPr lang="en-US" sz="1200" dirty="0" smtClean="0">
                <a:solidFill>
                  <a:schemeClr val="accent1"/>
                </a:solidFill>
              </a:rPr>
              <a:t>ARFT RODOD as a completely separate project and no dependencies on RODOD ongoing releases </a:t>
            </a:r>
          </a:p>
        </p:txBody>
      </p:sp>
      <p:sp>
        <p:nvSpPr>
          <p:cNvPr id="74" name="TextBox 73"/>
          <p:cNvSpPr txBox="1"/>
          <p:nvPr/>
        </p:nvSpPr>
        <p:spPr>
          <a:xfrm>
            <a:off x="5392688" y="7260680"/>
            <a:ext cx="6768752" cy="1569660"/>
          </a:xfrm>
          <a:prstGeom prst="rect">
            <a:avLst/>
          </a:prstGeom>
          <a:noFill/>
        </p:spPr>
        <p:txBody>
          <a:bodyPr wrap="square" rtlCol="0">
            <a:spAutoFit/>
          </a:bodyPr>
          <a:lstStyle/>
          <a:p>
            <a:pPr marL="155603" indent="-155603">
              <a:buClr>
                <a:schemeClr val="accent5"/>
              </a:buClr>
            </a:pPr>
            <a:r>
              <a:rPr lang="en-US" sz="1200" b="1" dirty="0" smtClean="0">
                <a:solidFill>
                  <a:schemeClr val="accent1"/>
                </a:solidFill>
              </a:rPr>
              <a:t>Cons : </a:t>
            </a:r>
          </a:p>
          <a:p>
            <a:pPr marL="155603" indent="-155603">
              <a:buClr>
                <a:schemeClr val="accent5"/>
              </a:buClr>
              <a:buFont typeface="Wingdings" pitchFamily="2" charset="2"/>
              <a:buChar char="§"/>
            </a:pPr>
            <a:r>
              <a:rPr lang="en-US" sz="1200" dirty="0" smtClean="0">
                <a:solidFill>
                  <a:schemeClr val="accent1"/>
                </a:solidFill>
              </a:rPr>
              <a:t>Dedicated  environments needed for development and testing with a minimum lead time of 2 weeks, additional time may be needed for stabilisation</a:t>
            </a:r>
          </a:p>
          <a:p>
            <a:pPr marL="155603" indent="-155603">
              <a:buClr>
                <a:schemeClr val="accent5"/>
              </a:buClr>
              <a:buFont typeface="Wingdings" pitchFamily="2" charset="2"/>
              <a:buChar char="§"/>
            </a:pPr>
            <a:r>
              <a:rPr lang="en-US" sz="1200" dirty="0" smtClean="0">
                <a:solidFill>
                  <a:schemeClr val="accent1"/>
                </a:solidFill>
              </a:rPr>
              <a:t>Higher effort for configuration management and regression testing has to be planned</a:t>
            </a:r>
            <a:endParaRPr lang="en-US" sz="1200" dirty="0" smtClean="0"/>
          </a:p>
          <a:p>
            <a:pPr marL="155603" indent="-155603">
              <a:buClr>
                <a:schemeClr val="accent5"/>
              </a:buClr>
              <a:buFont typeface="Wingdings" pitchFamily="2" charset="2"/>
              <a:buChar char="§"/>
            </a:pPr>
            <a:r>
              <a:rPr lang="en-US" sz="1200" dirty="0" smtClean="0">
                <a:solidFill>
                  <a:schemeClr val="accent1"/>
                </a:solidFill>
              </a:rPr>
              <a:t>In case of shared SIT environment, the longer period as suggested in ARFT project time Plan  will be a challenge .</a:t>
            </a:r>
          </a:p>
          <a:p>
            <a:pPr marL="155603" indent="-155603">
              <a:buClr>
                <a:schemeClr val="accent5"/>
              </a:buClr>
              <a:buFont typeface="Wingdings" pitchFamily="2" charset="2"/>
              <a:buChar char="§"/>
            </a:pPr>
            <a:r>
              <a:rPr lang="en-US" sz="1200" dirty="0" smtClean="0">
                <a:solidFill>
                  <a:schemeClr val="accent1"/>
                </a:solidFill>
              </a:rPr>
              <a:t>Need for inter project co-ordination (ARFT &amp; RODOD) to align with the release schedules  and activities</a:t>
            </a:r>
          </a:p>
        </p:txBody>
      </p:sp>
      <p:sp>
        <p:nvSpPr>
          <p:cNvPr id="75" name="Rectangle 74"/>
          <p:cNvSpPr/>
          <p:nvPr/>
        </p:nvSpPr>
        <p:spPr>
          <a:xfrm>
            <a:off x="9785176" y="3000630"/>
            <a:ext cx="846362" cy="619067"/>
          </a:xfrm>
          <a:prstGeom prst="rect">
            <a:avLst/>
          </a:prstGeom>
        </p:spPr>
        <p:txBody>
          <a:bodyPr wrap="none" lIns="125401" tIns="62700" rIns="125401" bIns="62700">
            <a:spAutoFit/>
          </a:bodyPr>
          <a:lstStyle/>
          <a:p>
            <a:r>
              <a:rPr lang="en-US" sz="1600" dirty="0" smtClean="0"/>
              <a:t>5 Sept</a:t>
            </a:r>
          </a:p>
          <a:p>
            <a:r>
              <a:rPr lang="en-US" sz="1600" dirty="0" smtClean="0"/>
              <a:t>(Rx.0)</a:t>
            </a:r>
            <a:endParaRPr lang="en-US" sz="1600" dirty="0"/>
          </a:p>
        </p:txBody>
      </p:sp>
      <p:sp>
        <p:nvSpPr>
          <p:cNvPr id="76" name="TextBox 75"/>
          <p:cNvSpPr txBox="1"/>
          <p:nvPr/>
        </p:nvSpPr>
        <p:spPr>
          <a:xfrm>
            <a:off x="144016" y="2064526"/>
            <a:ext cx="4744616" cy="738664"/>
          </a:xfrm>
          <a:prstGeom prst="rect">
            <a:avLst/>
          </a:prstGeom>
          <a:noFill/>
        </p:spPr>
        <p:txBody>
          <a:bodyPr wrap="square" rtlCol="0">
            <a:spAutoFit/>
          </a:bodyPr>
          <a:lstStyle/>
          <a:p>
            <a:r>
              <a:rPr lang="en-US" sz="1400" dirty="0" smtClean="0"/>
              <a:t>ARFT functionality will be handled in separate branch and the RODOD releases will be continuously integrated to ARFT branch.</a:t>
            </a:r>
            <a:endParaRPr lang="en-US"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128" y="347531"/>
            <a:ext cx="8033825" cy="768085"/>
          </a:xfrm>
        </p:spPr>
        <p:txBody>
          <a:bodyPr>
            <a:noAutofit/>
          </a:bodyPr>
          <a:lstStyle/>
          <a:p>
            <a:r>
              <a:rPr lang="en-US" b="1" dirty="0" smtClean="0"/>
              <a:t>Option 2 : </a:t>
            </a:r>
            <a:r>
              <a:rPr lang="en-US" dirty="0" smtClean="0"/>
              <a:t>ARFT RODOD scope Project time plan</a:t>
            </a:r>
            <a:endParaRPr lang="en-US" dirty="0"/>
          </a:p>
        </p:txBody>
      </p:sp>
      <p:sp>
        <p:nvSpPr>
          <p:cNvPr id="7" name="TextBox 385"/>
          <p:cNvSpPr txBox="1">
            <a:spLocks noChangeArrowheads="1"/>
          </p:cNvSpPr>
          <p:nvPr/>
        </p:nvSpPr>
        <p:spPr bwMode="auto">
          <a:xfrm>
            <a:off x="208113" y="7996079"/>
            <a:ext cx="2376264" cy="536361"/>
          </a:xfrm>
          <a:prstGeom prst="rect">
            <a:avLst/>
          </a:prstGeom>
          <a:noFill/>
          <a:ln w="9525">
            <a:noFill/>
            <a:miter lim="800000"/>
            <a:headEnd/>
            <a:tailEnd/>
          </a:ln>
          <a:effectLst/>
        </p:spPr>
        <p:txBody>
          <a:bodyPr wrap="square" lIns="119695" tIns="59847" rIns="119695" bIns="59847">
            <a:spAutoFit/>
          </a:bodyPr>
          <a:lstStyle/>
          <a:p>
            <a:pPr marL="155603" indent="-155603">
              <a:buClr>
                <a:schemeClr val="accent5"/>
              </a:buClr>
              <a:buFont typeface="Wingdings" pitchFamily="2" charset="2"/>
              <a:buChar char="§"/>
            </a:pPr>
            <a:r>
              <a:rPr lang="en-US" sz="900" dirty="0" smtClean="0">
                <a:solidFill>
                  <a:schemeClr val="accent1"/>
                </a:solidFill>
              </a:rPr>
              <a:t>Design documents(HLD) signed off </a:t>
            </a:r>
          </a:p>
          <a:p>
            <a:pPr marL="155603" indent="-155603">
              <a:buClr>
                <a:schemeClr val="accent5"/>
              </a:buClr>
              <a:buFont typeface="Wingdings" pitchFamily="2" charset="2"/>
              <a:buChar char="§"/>
            </a:pPr>
            <a:r>
              <a:rPr lang="en-US" sz="900" dirty="0" smtClean="0">
                <a:solidFill>
                  <a:schemeClr val="accent1"/>
                </a:solidFill>
              </a:rPr>
              <a:t>AN030 , MC 100 </a:t>
            </a:r>
          </a:p>
          <a:p>
            <a:pPr marL="155603" indent="-155603">
              <a:buClr>
                <a:schemeClr val="accent5"/>
              </a:buClr>
              <a:buFont typeface="Wingdings" pitchFamily="2" charset="2"/>
              <a:buChar char="§"/>
            </a:pPr>
            <a:r>
              <a:rPr lang="en-US" sz="900" dirty="0" smtClean="0">
                <a:solidFill>
                  <a:schemeClr val="accent1"/>
                </a:solidFill>
              </a:rPr>
              <a:t>Build plan</a:t>
            </a:r>
          </a:p>
        </p:txBody>
      </p:sp>
      <p:sp>
        <p:nvSpPr>
          <p:cNvPr id="9" name="TextBox 388"/>
          <p:cNvSpPr txBox="1">
            <a:spLocks noChangeArrowheads="1"/>
          </p:cNvSpPr>
          <p:nvPr/>
        </p:nvSpPr>
        <p:spPr bwMode="auto">
          <a:xfrm>
            <a:off x="7696944" y="7982218"/>
            <a:ext cx="1584176" cy="397862"/>
          </a:xfrm>
          <a:prstGeom prst="rect">
            <a:avLst/>
          </a:prstGeom>
          <a:noFill/>
          <a:ln w="9525">
            <a:noFill/>
            <a:miter lim="800000"/>
            <a:headEnd/>
            <a:tailEnd/>
          </a:ln>
          <a:effectLst/>
        </p:spPr>
        <p:txBody>
          <a:bodyPr wrap="square" lIns="119695" tIns="59847" rIns="119695" bIns="59847">
            <a:spAutoFit/>
          </a:bodyPr>
          <a:lstStyle/>
          <a:p>
            <a:pPr marL="155603" indent="-155603">
              <a:buClr>
                <a:schemeClr val="accent5"/>
              </a:buClr>
              <a:buFont typeface="Wingdings" pitchFamily="2" charset="2"/>
              <a:buChar char="§"/>
            </a:pPr>
            <a:r>
              <a:rPr lang="da-DK" sz="900" dirty="0">
                <a:solidFill>
                  <a:schemeClr val="accent1"/>
                </a:solidFill>
              </a:rPr>
              <a:t>Ready </a:t>
            </a:r>
            <a:r>
              <a:rPr lang="da-DK" sz="900" dirty="0" smtClean="0">
                <a:solidFill>
                  <a:schemeClr val="accent1"/>
                </a:solidFill>
              </a:rPr>
              <a:t>for Acceptance</a:t>
            </a:r>
          </a:p>
          <a:p>
            <a:pPr marL="155603" indent="-155603">
              <a:buClr>
                <a:schemeClr val="accent5"/>
              </a:buClr>
              <a:buFont typeface="Wingdings" pitchFamily="2" charset="2"/>
              <a:buChar char="§"/>
            </a:pPr>
            <a:r>
              <a:rPr lang="da-DK" sz="900" dirty="0" smtClean="0">
                <a:solidFill>
                  <a:schemeClr val="accent1"/>
                </a:solidFill>
              </a:rPr>
              <a:t>Acceptance criteria </a:t>
            </a:r>
            <a:endParaRPr lang="da-DK" sz="900" dirty="0">
              <a:solidFill>
                <a:schemeClr val="accent1"/>
              </a:solidFill>
            </a:endParaRPr>
          </a:p>
        </p:txBody>
      </p:sp>
      <p:sp>
        <p:nvSpPr>
          <p:cNvPr id="11" name="TextBox 392"/>
          <p:cNvSpPr txBox="1">
            <a:spLocks noChangeArrowheads="1"/>
          </p:cNvSpPr>
          <p:nvPr/>
        </p:nvSpPr>
        <p:spPr bwMode="auto">
          <a:xfrm>
            <a:off x="3974228" y="7982218"/>
            <a:ext cx="1490468" cy="536361"/>
          </a:xfrm>
          <a:prstGeom prst="rect">
            <a:avLst/>
          </a:prstGeom>
          <a:noFill/>
          <a:ln w="9525">
            <a:noFill/>
            <a:miter lim="800000"/>
            <a:headEnd/>
            <a:tailEnd/>
          </a:ln>
          <a:effectLst/>
        </p:spPr>
        <p:txBody>
          <a:bodyPr wrap="square" lIns="119695" tIns="59847" rIns="119695" bIns="59847">
            <a:spAutoFit/>
          </a:bodyPr>
          <a:lstStyle/>
          <a:p>
            <a:pPr marL="155603" indent="-155603">
              <a:buClr>
                <a:schemeClr val="accent5"/>
              </a:buClr>
              <a:buFont typeface="Wingdings" pitchFamily="2" charset="2"/>
              <a:buChar char="§"/>
            </a:pPr>
            <a:r>
              <a:rPr lang="en-US" sz="900" dirty="0" smtClean="0">
                <a:solidFill>
                  <a:schemeClr val="accent1"/>
                </a:solidFill>
              </a:rPr>
              <a:t>Build completed</a:t>
            </a:r>
          </a:p>
          <a:p>
            <a:pPr marL="155603" indent="-155603">
              <a:buClr>
                <a:schemeClr val="accent5"/>
              </a:buClr>
              <a:buFont typeface="Wingdings" pitchFamily="2" charset="2"/>
              <a:buChar char="§"/>
            </a:pPr>
            <a:r>
              <a:rPr lang="en-US" sz="900" dirty="0" smtClean="0">
                <a:solidFill>
                  <a:schemeClr val="accent1"/>
                </a:solidFill>
              </a:rPr>
              <a:t>Unit test completed</a:t>
            </a:r>
          </a:p>
          <a:p>
            <a:pPr marL="155603" indent="-155603">
              <a:buClr>
                <a:schemeClr val="accent5"/>
              </a:buClr>
              <a:buFont typeface="Wingdings" pitchFamily="2" charset="2"/>
              <a:buChar char="§"/>
            </a:pPr>
            <a:r>
              <a:rPr lang="da-DK" sz="900" dirty="0" smtClean="0">
                <a:solidFill>
                  <a:schemeClr val="accent1"/>
                </a:solidFill>
              </a:rPr>
              <a:t>Ready for QA</a:t>
            </a:r>
          </a:p>
        </p:txBody>
      </p:sp>
      <p:sp>
        <p:nvSpPr>
          <p:cNvPr id="14" name="Snip and Round Single Corner Rectangle 13"/>
          <p:cNvSpPr/>
          <p:nvPr/>
        </p:nvSpPr>
        <p:spPr>
          <a:xfrm rot="5400000">
            <a:off x="-946023" y="4109035"/>
            <a:ext cx="3299130" cy="990855"/>
          </a:xfrm>
          <a:prstGeom prst="snipRoundRect">
            <a:avLst>
              <a:gd name="adj1" fmla="val 8385"/>
              <a:gd name="adj2" fmla="val 16667"/>
            </a:avLst>
          </a:prstGeom>
          <a:solidFill>
            <a:schemeClr val="tx1">
              <a:lumMod val="20000"/>
              <a:lumOff val="80000"/>
            </a:schemeClr>
          </a:solidFill>
          <a:ln>
            <a:solidFill>
              <a:schemeClr val="tx1">
                <a:lumMod val="20000"/>
                <a:lumOff val="80000"/>
              </a:schemeClr>
            </a:solidFill>
          </a:ln>
          <a:effectLst/>
        </p:spPr>
        <p:style>
          <a:lnRef idx="1">
            <a:schemeClr val="accent5"/>
          </a:lnRef>
          <a:fillRef idx="2">
            <a:schemeClr val="accent5"/>
          </a:fillRef>
          <a:effectRef idx="1">
            <a:schemeClr val="accent5"/>
          </a:effectRef>
          <a:fontRef idx="minor">
            <a:schemeClr val="dk1"/>
          </a:fontRef>
        </p:style>
        <p:txBody>
          <a:bodyPr vert="vert270" lIns="119695" tIns="59847" rIns="119695" bIns="59847"/>
          <a:lstStyle/>
          <a:p>
            <a:pPr defTabSz="1253703" fontAlgn="auto">
              <a:spcBef>
                <a:spcPts val="0"/>
              </a:spcBef>
              <a:spcAft>
                <a:spcPts val="0"/>
              </a:spcAft>
              <a:defRPr/>
            </a:pPr>
            <a:r>
              <a:rPr lang="en-US" sz="1000" b="1" dirty="0">
                <a:solidFill>
                  <a:schemeClr val="tx2">
                    <a:lumMod val="50000"/>
                  </a:schemeClr>
                </a:solidFill>
                <a:cs typeface="Arial" pitchFamily="34" charset="0"/>
              </a:rPr>
              <a:t>Activities</a:t>
            </a:r>
          </a:p>
        </p:txBody>
      </p:sp>
      <p:sp>
        <p:nvSpPr>
          <p:cNvPr id="16" name="Snip and Round Single Corner Rectangle 15"/>
          <p:cNvSpPr/>
          <p:nvPr/>
        </p:nvSpPr>
        <p:spPr>
          <a:xfrm rot="5400000">
            <a:off x="556940" y="1867759"/>
            <a:ext cx="294969" cy="992616"/>
          </a:xfrm>
          <a:prstGeom prst="snipRoundRect">
            <a:avLst/>
          </a:prstGeom>
          <a:ln>
            <a:noFill/>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vert="vert270" lIns="119695" tIns="59847" rIns="119695" bIns="59847" anchor="ctr"/>
          <a:lstStyle/>
          <a:p>
            <a:r>
              <a:rPr lang="en-US" sz="1000" b="1" dirty="0">
                <a:solidFill>
                  <a:schemeClr val="bg1"/>
                </a:solidFill>
              </a:rPr>
              <a:t>Phases</a:t>
            </a:r>
          </a:p>
        </p:txBody>
      </p:sp>
      <p:pic>
        <p:nvPicPr>
          <p:cNvPr id="17" name="Picture 6"/>
          <p:cNvPicPr>
            <a:picLocks noChangeArrowheads="1"/>
          </p:cNvPicPr>
          <p:nvPr/>
        </p:nvPicPr>
        <p:blipFill>
          <a:blip r:embed="rId3" cstate="print"/>
          <a:srcRect/>
          <a:stretch>
            <a:fillRect/>
          </a:stretch>
        </p:blipFill>
        <p:spPr bwMode="auto">
          <a:xfrm>
            <a:off x="928195" y="3013666"/>
            <a:ext cx="317013" cy="241300"/>
          </a:xfrm>
          <a:prstGeom prst="rect">
            <a:avLst/>
          </a:prstGeom>
          <a:noFill/>
          <a:ln w="9525">
            <a:noFill/>
            <a:miter lim="800000"/>
            <a:headEnd/>
            <a:tailEnd/>
          </a:ln>
          <a:effectLst/>
        </p:spPr>
      </p:pic>
      <p:sp>
        <p:nvSpPr>
          <p:cNvPr id="25" name="Chevron 24"/>
          <p:cNvSpPr/>
          <p:nvPr/>
        </p:nvSpPr>
        <p:spPr>
          <a:xfrm>
            <a:off x="6256784" y="2581618"/>
            <a:ext cx="1944216" cy="288032"/>
          </a:xfrm>
          <a:prstGeom prst="chevron">
            <a:avLst/>
          </a:prstGeom>
          <a:ln>
            <a:noFill/>
          </a:ln>
          <a:effectLst/>
        </p:spPr>
        <p:style>
          <a:lnRef idx="1">
            <a:schemeClr val="accent5"/>
          </a:lnRef>
          <a:fillRef idx="3">
            <a:schemeClr val="accent5"/>
          </a:fillRef>
          <a:effectRef idx="2">
            <a:schemeClr val="accent5"/>
          </a:effectRef>
          <a:fontRef idx="minor">
            <a:schemeClr val="lt1"/>
          </a:fontRef>
        </p:style>
        <p:txBody>
          <a:bodyPr lIns="119695" tIns="59847" rIns="119695" bIns="59847" anchor="ctr"/>
          <a:lstStyle/>
          <a:p>
            <a:pPr algn="ctr" defTabSz="1253703" fontAlgn="auto">
              <a:spcBef>
                <a:spcPts val="0"/>
              </a:spcBef>
              <a:spcAft>
                <a:spcPts val="0"/>
              </a:spcAft>
              <a:defRPr/>
            </a:pPr>
            <a:r>
              <a:rPr lang="en-US" sz="1000" b="1" dirty="0" smtClean="0">
                <a:solidFill>
                  <a:schemeClr val="bg1"/>
                </a:solidFill>
                <a:cs typeface="Arial" pitchFamily="34" charset="0"/>
              </a:rPr>
              <a:t>System Integration test</a:t>
            </a:r>
            <a:endParaRPr lang="en-US" sz="1000" b="1" dirty="0">
              <a:solidFill>
                <a:schemeClr val="bg1"/>
              </a:solidFill>
              <a:cs typeface="Arial" pitchFamily="34" charset="0"/>
            </a:endParaRPr>
          </a:p>
        </p:txBody>
      </p:sp>
      <p:sp>
        <p:nvSpPr>
          <p:cNvPr id="26" name="Chevron 25"/>
          <p:cNvSpPr/>
          <p:nvPr/>
        </p:nvSpPr>
        <p:spPr>
          <a:xfrm>
            <a:off x="9857185" y="2558822"/>
            <a:ext cx="1944215" cy="310827"/>
          </a:xfrm>
          <a:prstGeom prst="chevron">
            <a:avLst/>
          </a:prstGeom>
          <a:ln>
            <a:noFill/>
          </a:ln>
          <a:effectLst/>
        </p:spPr>
        <p:style>
          <a:lnRef idx="1">
            <a:schemeClr val="accent5"/>
          </a:lnRef>
          <a:fillRef idx="3">
            <a:schemeClr val="accent5"/>
          </a:fillRef>
          <a:effectRef idx="2">
            <a:schemeClr val="accent5"/>
          </a:effectRef>
          <a:fontRef idx="minor">
            <a:schemeClr val="lt1"/>
          </a:fontRef>
        </p:style>
        <p:txBody>
          <a:bodyPr lIns="0" tIns="59847" rIns="0" bIns="59847" anchor="ctr"/>
          <a:lstStyle/>
          <a:p>
            <a:pPr algn="ctr" defTabSz="1253703" fontAlgn="auto">
              <a:spcBef>
                <a:spcPts val="0"/>
              </a:spcBef>
              <a:spcAft>
                <a:spcPts val="0"/>
              </a:spcAft>
              <a:defRPr/>
            </a:pPr>
            <a:r>
              <a:rPr lang="en-US" sz="1000" b="1" dirty="0" smtClean="0">
                <a:solidFill>
                  <a:schemeClr val="bg1"/>
                </a:solidFill>
                <a:cs typeface="Arial" pitchFamily="34" charset="0"/>
              </a:rPr>
              <a:t> Deliver and Handover</a:t>
            </a:r>
            <a:endParaRPr lang="en-US" sz="1000" b="1" dirty="0">
              <a:solidFill>
                <a:schemeClr val="bg1"/>
              </a:solidFill>
              <a:cs typeface="Arial" pitchFamily="34" charset="0"/>
            </a:endParaRPr>
          </a:p>
        </p:txBody>
      </p:sp>
      <p:sp>
        <p:nvSpPr>
          <p:cNvPr id="44" name="Rounded Rectangle 43"/>
          <p:cNvSpPr/>
          <p:nvPr/>
        </p:nvSpPr>
        <p:spPr>
          <a:xfrm>
            <a:off x="1443177" y="2218816"/>
            <a:ext cx="3085415" cy="218785"/>
          </a:xfrm>
          <a:prstGeom prst="roundRect">
            <a:avLst/>
          </a:prstGeom>
          <a:ln>
            <a:noFill/>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lIns="119695" tIns="59847" rIns="119695" bIns="59847" anchor="ctr"/>
          <a:lstStyle/>
          <a:p>
            <a:pPr algn="ctr" defTabSz="1253703" fontAlgn="auto">
              <a:spcBef>
                <a:spcPts val="0"/>
              </a:spcBef>
              <a:spcAft>
                <a:spcPts val="0"/>
              </a:spcAft>
              <a:defRPr/>
            </a:pPr>
            <a:r>
              <a:rPr lang="en-US" sz="1000" b="1" dirty="0" err="1" smtClean="0">
                <a:solidFill>
                  <a:schemeClr val="bg1"/>
                </a:solidFill>
                <a:cs typeface="Arial" pitchFamily="34" charset="0"/>
              </a:rPr>
              <a:t>Config</a:t>
            </a:r>
            <a:r>
              <a:rPr lang="en-US" sz="1000" b="1" dirty="0" smtClean="0">
                <a:solidFill>
                  <a:schemeClr val="bg1"/>
                </a:solidFill>
                <a:cs typeface="Arial" pitchFamily="34" charset="0"/>
              </a:rPr>
              <a:t> , Integration ,Build , Unit Test </a:t>
            </a:r>
            <a:endParaRPr lang="en-US" sz="1000" b="1" dirty="0" smtClean="0">
              <a:solidFill>
                <a:schemeClr val="bg1"/>
              </a:solidFill>
            </a:endParaRPr>
          </a:p>
        </p:txBody>
      </p:sp>
      <p:sp>
        <p:nvSpPr>
          <p:cNvPr id="45" name="Chevron 44"/>
          <p:cNvSpPr/>
          <p:nvPr/>
        </p:nvSpPr>
        <p:spPr>
          <a:xfrm>
            <a:off x="1445666" y="2558822"/>
            <a:ext cx="3154934" cy="310828"/>
          </a:xfrm>
          <a:prstGeom prst="chevron">
            <a:avLst/>
          </a:prstGeom>
          <a:ln>
            <a:noFill/>
          </a:ln>
          <a:effectLst/>
        </p:spPr>
        <p:style>
          <a:lnRef idx="1">
            <a:schemeClr val="accent5"/>
          </a:lnRef>
          <a:fillRef idx="3">
            <a:schemeClr val="accent5"/>
          </a:fillRef>
          <a:effectRef idx="2">
            <a:schemeClr val="accent5"/>
          </a:effectRef>
          <a:fontRef idx="minor">
            <a:schemeClr val="lt1"/>
          </a:fontRef>
        </p:style>
        <p:txBody>
          <a:bodyPr lIns="119695" tIns="59847" rIns="119695" bIns="59847" anchor="ctr"/>
          <a:lstStyle>
            <a:defPPr>
              <a:defRPr lang="de-DE"/>
            </a:defPPr>
            <a:lvl1pPr marL="0" algn="l" defTabSz="957756" rtl="0" eaLnBrk="1" latinLnBrk="0" hangingPunct="1">
              <a:defRPr sz="1900" kern="1200">
                <a:solidFill>
                  <a:schemeClr val="lt1"/>
                </a:solidFill>
                <a:latin typeface="+mn-lt"/>
                <a:ea typeface="+mn-ea"/>
                <a:cs typeface="+mn-cs"/>
              </a:defRPr>
            </a:lvl1pPr>
            <a:lvl2pPr marL="478878" algn="l" defTabSz="957756" rtl="0" eaLnBrk="1" latinLnBrk="0" hangingPunct="1">
              <a:defRPr sz="1900" kern="1200">
                <a:solidFill>
                  <a:schemeClr val="lt1"/>
                </a:solidFill>
                <a:latin typeface="+mn-lt"/>
                <a:ea typeface="+mn-ea"/>
                <a:cs typeface="+mn-cs"/>
              </a:defRPr>
            </a:lvl2pPr>
            <a:lvl3pPr marL="957756" algn="l" defTabSz="957756" rtl="0" eaLnBrk="1" latinLnBrk="0" hangingPunct="1">
              <a:defRPr sz="1900" kern="1200">
                <a:solidFill>
                  <a:schemeClr val="lt1"/>
                </a:solidFill>
                <a:latin typeface="+mn-lt"/>
                <a:ea typeface="+mn-ea"/>
                <a:cs typeface="+mn-cs"/>
              </a:defRPr>
            </a:lvl3pPr>
            <a:lvl4pPr marL="1436634" algn="l" defTabSz="957756" rtl="0" eaLnBrk="1" latinLnBrk="0" hangingPunct="1">
              <a:defRPr sz="1900" kern="1200">
                <a:solidFill>
                  <a:schemeClr val="lt1"/>
                </a:solidFill>
                <a:latin typeface="+mn-lt"/>
                <a:ea typeface="+mn-ea"/>
                <a:cs typeface="+mn-cs"/>
              </a:defRPr>
            </a:lvl4pPr>
            <a:lvl5pPr marL="1915510" algn="l" defTabSz="957756" rtl="0" eaLnBrk="1" latinLnBrk="0" hangingPunct="1">
              <a:defRPr sz="1900" kern="1200">
                <a:solidFill>
                  <a:schemeClr val="lt1"/>
                </a:solidFill>
                <a:latin typeface="+mn-lt"/>
                <a:ea typeface="+mn-ea"/>
                <a:cs typeface="+mn-cs"/>
              </a:defRPr>
            </a:lvl5pPr>
            <a:lvl6pPr marL="2394388" algn="l" defTabSz="957756" rtl="0" eaLnBrk="1" latinLnBrk="0" hangingPunct="1">
              <a:defRPr sz="1900" kern="1200">
                <a:solidFill>
                  <a:schemeClr val="lt1"/>
                </a:solidFill>
                <a:latin typeface="+mn-lt"/>
                <a:ea typeface="+mn-ea"/>
                <a:cs typeface="+mn-cs"/>
              </a:defRPr>
            </a:lvl6pPr>
            <a:lvl7pPr marL="2873265" algn="l" defTabSz="957756" rtl="0" eaLnBrk="1" latinLnBrk="0" hangingPunct="1">
              <a:defRPr sz="1900" kern="1200">
                <a:solidFill>
                  <a:schemeClr val="lt1"/>
                </a:solidFill>
                <a:latin typeface="+mn-lt"/>
                <a:ea typeface="+mn-ea"/>
                <a:cs typeface="+mn-cs"/>
              </a:defRPr>
            </a:lvl7pPr>
            <a:lvl8pPr marL="3352143" algn="l" defTabSz="957756" rtl="0" eaLnBrk="1" latinLnBrk="0" hangingPunct="1">
              <a:defRPr sz="1900" kern="1200">
                <a:solidFill>
                  <a:schemeClr val="lt1"/>
                </a:solidFill>
                <a:latin typeface="+mn-lt"/>
                <a:ea typeface="+mn-ea"/>
                <a:cs typeface="+mn-cs"/>
              </a:defRPr>
            </a:lvl8pPr>
            <a:lvl9pPr marL="3831021" algn="l" defTabSz="957756" rtl="0" eaLnBrk="1" latinLnBrk="0" hangingPunct="1">
              <a:defRPr sz="1900" kern="1200">
                <a:solidFill>
                  <a:schemeClr val="lt1"/>
                </a:solidFill>
                <a:latin typeface="+mn-lt"/>
                <a:ea typeface="+mn-ea"/>
                <a:cs typeface="+mn-cs"/>
              </a:defRPr>
            </a:lvl9pPr>
          </a:lstStyle>
          <a:p>
            <a:pPr algn="ctr" defTabSz="1196950" fontAlgn="auto">
              <a:spcBef>
                <a:spcPts val="0"/>
              </a:spcBef>
              <a:spcAft>
                <a:spcPts val="0"/>
              </a:spcAft>
              <a:defRPr/>
            </a:pPr>
            <a:r>
              <a:rPr lang="en-US" sz="1000" b="1" dirty="0" smtClean="0">
                <a:solidFill>
                  <a:schemeClr val="bg1"/>
                </a:solidFill>
                <a:cs typeface="Arial" pitchFamily="34" charset="0"/>
              </a:rPr>
              <a:t>Build , Unit Test </a:t>
            </a:r>
            <a:endParaRPr lang="en-US" sz="1000" b="1" dirty="0">
              <a:solidFill>
                <a:schemeClr val="bg1"/>
              </a:solidFill>
              <a:cs typeface="Arial" pitchFamily="34" charset="0"/>
            </a:endParaRPr>
          </a:p>
        </p:txBody>
      </p:sp>
      <p:sp>
        <p:nvSpPr>
          <p:cNvPr id="46" name="Rounded Rectangle 45"/>
          <p:cNvSpPr/>
          <p:nvPr/>
        </p:nvSpPr>
        <p:spPr bwMode="auto">
          <a:xfrm>
            <a:off x="6328792" y="2218400"/>
            <a:ext cx="1696050" cy="219202"/>
          </a:xfrm>
          <a:prstGeom prst="roundRect">
            <a:avLst/>
          </a:prstGeom>
          <a:ln>
            <a:noFill/>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lIns="119695" tIns="59847" rIns="119695" bIns="59847" anchor="ctr"/>
          <a:lstStyle/>
          <a:p>
            <a:pPr algn="ctr" defTabSz="1253703" fontAlgn="auto">
              <a:spcBef>
                <a:spcPts val="0"/>
              </a:spcBef>
              <a:spcAft>
                <a:spcPts val="0"/>
              </a:spcAft>
              <a:defRPr/>
            </a:pPr>
            <a:r>
              <a:rPr lang="en-US" sz="1000" b="1" dirty="0" smtClean="0">
                <a:solidFill>
                  <a:schemeClr val="bg1"/>
                </a:solidFill>
              </a:rPr>
              <a:t>Integration Test (SIT)</a:t>
            </a:r>
            <a:endParaRPr lang="en-US" sz="1000" b="1" dirty="0">
              <a:solidFill>
                <a:schemeClr val="bg1"/>
              </a:solidFill>
            </a:endParaRPr>
          </a:p>
        </p:txBody>
      </p:sp>
      <p:sp>
        <p:nvSpPr>
          <p:cNvPr id="48" name="Snip and Round Single Corner Rectangle 47"/>
          <p:cNvSpPr/>
          <p:nvPr/>
        </p:nvSpPr>
        <p:spPr>
          <a:xfrm rot="5400000">
            <a:off x="555367" y="2211573"/>
            <a:ext cx="298116" cy="992616"/>
          </a:xfrm>
          <a:prstGeom prst="snipRoundRect">
            <a:avLst/>
          </a:prstGeom>
          <a:ln w="9525">
            <a:noFill/>
          </a:ln>
          <a:effectLst/>
        </p:spPr>
        <p:style>
          <a:lnRef idx="1">
            <a:schemeClr val="accent5"/>
          </a:lnRef>
          <a:fillRef idx="3">
            <a:schemeClr val="accent5"/>
          </a:fillRef>
          <a:effectRef idx="2">
            <a:schemeClr val="accent5"/>
          </a:effectRef>
          <a:fontRef idx="minor">
            <a:schemeClr val="lt1"/>
          </a:fontRef>
        </p:style>
        <p:txBody>
          <a:bodyPr vert="vert270" lIns="119695" tIns="59847" rIns="119695" bIns="59847" anchor="ctr"/>
          <a:lstStyle/>
          <a:p>
            <a:pPr defTabSz="1196950" fontAlgn="auto">
              <a:spcBef>
                <a:spcPts val="0"/>
              </a:spcBef>
              <a:spcAft>
                <a:spcPts val="0"/>
              </a:spcAft>
              <a:defRPr/>
            </a:pPr>
            <a:r>
              <a:rPr lang="en-US" sz="1000" b="1" dirty="0">
                <a:solidFill>
                  <a:schemeClr val="bg1"/>
                </a:solidFill>
                <a:cs typeface="Arial" pitchFamily="34" charset="0"/>
              </a:rPr>
              <a:t>Focus</a:t>
            </a:r>
          </a:p>
        </p:txBody>
      </p:sp>
      <p:sp>
        <p:nvSpPr>
          <p:cNvPr id="49" name="Oval 48"/>
          <p:cNvSpPr/>
          <p:nvPr/>
        </p:nvSpPr>
        <p:spPr bwMode="auto">
          <a:xfrm>
            <a:off x="1432248" y="1933546"/>
            <a:ext cx="304575" cy="242913"/>
          </a:xfrm>
          <a:prstGeom prst="ellipse">
            <a:avLst/>
          </a:prstGeom>
          <a:solidFill>
            <a:schemeClr val="bg1"/>
          </a:solidFill>
          <a:ln>
            <a:solidFill>
              <a:schemeClr val="tx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wrap="none" lIns="119695" tIns="59847" rIns="119695" bIns="59847" anchor="ctr"/>
          <a:lstStyle/>
          <a:p>
            <a:pPr algn="ctr" defTabSz="1253703" fontAlgn="auto">
              <a:spcBef>
                <a:spcPts val="0"/>
              </a:spcBef>
              <a:spcAft>
                <a:spcPts val="0"/>
              </a:spcAft>
              <a:defRPr/>
            </a:pPr>
            <a:r>
              <a:rPr lang="en-US" sz="900" b="1" dirty="0" smtClean="0">
                <a:solidFill>
                  <a:schemeClr val="tx2">
                    <a:lumMod val="50000"/>
                  </a:schemeClr>
                </a:solidFill>
              </a:rPr>
              <a:t>10</a:t>
            </a:r>
            <a:endParaRPr lang="en-US" sz="900" b="1" dirty="0">
              <a:solidFill>
                <a:schemeClr val="tx2">
                  <a:lumMod val="50000"/>
                </a:schemeClr>
              </a:solidFill>
            </a:endParaRPr>
          </a:p>
        </p:txBody>
      </p:sp>
      <p:sp>
        <p:nvSpPr>
          <p:cNvPr id="50" name="Rounded Rectangle 49"/>
          <p:cNvSpPr/>
          <p:nvPr/>
        </p:nvSpPr>
        <p:spPr>
          <a:xfrm>
            <a:off x="9785176" y="2221578"/>
            <a:ext cx="2088232" cy="216024"/>
          </a:xfrm>
          <a:prstGeom prst="roundRect">
            <a:avLst/>
          </a:prstGeom>
          <a:ln>
            <a:noFill/>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lIns="119695" tIns="59847" rIns="119695" bIns="59847" anchor="ctr"/>
          <a:lstStyle/>
          <a:p>
            <a:pPr algn="ctr" defTabSz="1253703" fontAlgn="auto">
              <a:spcBef>
                <a:spcPts val="0"/>
              </a:spcBef>
              <a:spcAft>
                <a:spcPts val="0"/>
              </a:spcAft>
              <a:defRPr/>
            </a:pPr>
            <a:r>
              <a:rPr lang="en-US" sz="1000" b="1" dirty="0" smtClean="0">
                <a:solidFill>
                  <a:schemeClr val="bg1"/>
                </a:solidFill>
              </a:rPr>
              <a:t> Go-Live &amp; Early Life support</a:t>
            </a:r>
            <a:endParaRPr lang="en-US" sz="1000" b="1" dirty="0">
              <a:solidFill>
                <a:schemeClr val="bg1"/>
              </a:solidFill>
            </a:endParaRPr>
          </a:p>
        </p:txBody>
      </p:sp>
      <p:sp>
        <p:nvSpPr>
          <p:cNvPr id="58" name="Snip and Round Single Corner Rectangle 57"/>
          <p:cNvSpPr/>
          <p:nvPr/>
        </p:nvSpPr>
        <p:spPr>
          <a:xfrm rot="5400000">
            <a:off x="63163" y="6604548"/>
            <a:ext cx="1280753" cy="990855"/>
          </a:xfrm>
          <a:prstGeom prst="snipRoundRect">
            <a:avLst/>
          </a:prstGeom>
          <a:solidFill>
            <a:schemeClr val="tx2">
              <a:alpha val="34000"/>
            </a:schemeClr>
          </a:solidFill>
          <a:ln>
            <a:noFill/>
          </a:ln>
          <a:effectLst/>
        </p:spPr>
        <p:style>
          <a:lnRef idx="1">
            <a:schemeClr val="accent6"/>
          </a:lnRef>
          <a:fillRef idx="2">
            <a:schemeClr val="accent6"/>
          </a:fillRef>
          <a:effectRef idx="1">
            <a:schemeClr val="accent6"/>
          </a:effectRef>
          <a:fontRef idx="minor">
            <a:schemeClr val="dk1"/>
          </a:fontRef>
        </p:style>
        <p:txBody>
          <a:bodyPr vert="vert270" lIns="0" tIns="59847" rIns="119695" bIns="59847"/>
          <a:lstStyle/>
          <a:p>
            <a:pPr defTabSz="1253703" fontAlgn="auto">
              <a:spcBef>
                <a:spcPts val="0"/>
              </a:spcBef>
              <a:spcAft>
                <a:spcPts val="0"/>
              </a:spcAft>
              <a:defRPr/>
            </a:pPr>
            <a:r>
              <a:rPr lang="en-US" sz="1000" b="1" dirty="0" smtClean="0">
                <a:solidFill>
                  <a:schemeClr val="tx2">
                    <a:lumMod val="50000"/>
                  </a:schemeClr>
                </a:solidFill>
                <a:cs typeface="Arial" pitchFamily="34" charset="0"/>
              </a:rPr>
              <a:t>Deliverables </a:t>
            </a:r>
            <a:endParaRPr lang="en-US" sz="1000" b="1" dirty="0">
              <a:solidFill>
                <a:schemeClr val="tx2">
                  <a:lumMod val="50000"/>
                </a:schemeClr>
              </a:solidFill>
              <a:cs typeface="Arial" pitchFamily="34" charset="0"/>
            </a:endParaRPr>
          </a:p>
        </p:txBody>
      </p:sp>
      <p:sp>
        <p:nvSpPr>
          <p:cNvPr id="69" name="TextBox 68"/>
          <p:cNvSpPr txBox="1"/>
          <p:nvPr/>
        </p:nvSpPr>
        <p:spPr>
          <a:xfrm>
            <a:off x="4240560" y="6688903"/>
            <a:ext cx="4954271" cy="274751"/>
          </a:xfrm>
          <a:prstGeom prst="rect">
            <a:avLst/>
          </a:prstGeom>
          <a:noFill/>
          <a:effectLst/>
        </p:spPr>
        <p:txBody>
          <a:bodyPr wrap="square" lIns="119695" tIns="59847" rIns="119695" bIns="59847" rtlCol="0">
            <a:spAutoFit/>
          </a:bodyPr>
          <a:lstStyle/>
          <a:p>
            <a:r>
              <a:rPr lang="en-US" sz="1000" b="1" dirty="0" smtClean="0">
                <a:solidFill>
                  <a:schemeClr val="bg1"/>
                </a:solidFill>
              </a:rPr>
              <a:t>Aligned to RODOD ongoing releases </a:t>
            </a:r>
          </a:p>
        </p:txBody>
      </p:sp>
      <p:cxnSp>
        <p:nvCxnSpPr>
          <p:cNvPr id="79" name="Straight Arrow Connector 78"/>
          <p:cNvCxnSpPr/>
          <p:nvPr/>
        </p:nvCxnSpPr>
        <p:spPr>
          <a:xfrm rot="5400000">
            <a:off x="6825030" y="5094080"/>
            <a:ext cx="5920292" cy="1588"/>
          </a:xfrm>
          <a:prstGeom prst="straightConnector1">
            <a:avLst/>
          </a:prstGeom>
          <a:ln w="3175">
            <a:solidFill>
              <a:schemeClr val="tx1"/>
            </a:solidFill>
            <a:prstDash val="dash"/>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rot="5400000">
            <a:off x="5248672" y="5029890"/>
            <a:ext cx="5904656" cy="1588"/>
          </a:xfrm>
          <a:prstGeom prst="straightConnector1">
            <a:avLst/>
          </a:prstGeom>
          <a:ln w="3175">
            <a:solidFill>
              <a:schemeClr val="tx1"/>
            </a:solidFill>
            <a:prstDash val="dash"/>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rot="5400000">
            <a:off x="3268452" y="5065894"/>
            <a:ext cx="5976664" cy="1588"/>
          </a:xfrm>
          <a:prstGeom prst="straightConnector1">
            <a:avLst/>
          </a:prstGeom>
          <a:ln w="3175">
            <a:solidFill>
              <a:schemeClr val="tx1"/>
            </a:solidFill>
            <a:prstDash val="dash"/>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rot="5400000">
            <a:off x="-1693928" y="5072069"/>
            <a:ext cx="5920294" cy="44025"/>
          </a:xfrm>
          <a:prstGeom prst="straightConnector1">
            <a:avLst/>
          </a:prstGeom>
          <a:ln w="3175">
            <a:solidFill>
              <a:schemeClr val="tx1"/>
            </a:solidFill>
            <a:prstDash val="dash"/>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04" name="Chevron 103"/>
          <p:cNvSpPr/>
          <p:nvPr/>
        </p:nvSpPr>
        <p:spPr>
          <a:xfrm>
            <a:off x="8345016" y="2581618"/>
            <a:ext cx="1296144" cy="288032"/>
          </a:xfrm>
          <a:prstGeom prst="chevron">
            <a:avLst/>
          </a:prstGeom>
          <a:ln>
            <a:noFill/>
          </a:ln>
          <a:effectLst/>
        </p:spPr>
        <p:style>
          <a:lnRef idx="1">
            <a:schemeClr val="accent5"/>
          </a:lnRef>
          <a:fillRef idx="3">
            <a:schemeClr val="accent5"/>
          </a:fillRef>
          <a:effectRef idx="2">
            <a:schemeClr val="accent5"/>
          </a:effectRef>
          <a:fontRef idx="minor">
            <a:schemeClr val="lt1"/>
          </a:fontRef>
        </p:style>
        <p:txBody>
          <a:bodyPr lIns="119695" tIns="59847" rIns="119695" bIns="59847" anchor="ctr"/>
          <a:lstStyle/>
          <a:p>
            <a:pPr algn="ctr" defTabSz="1253703" fontAlgn="auto">
              <a:spcBef>
                <a:spcPts val="0"/>
              </a:spcBef>
              <a:spcAft>
                <a:spcPts val="0"/>
              </a:spcAft>
              <a:defRPr/>
            </a:pPr>
            <a:r>
              <a:rPr lang="en-US" sz="1000" b="1" dirty="0" smtClean="0">
                <a:solidFill>
                  <a:schemeClr val="bg1"/>
                </a:solidFill>
                <a:cs typeface="Arial" pitchFamily="34" charset="0"/>
              </a:rPr>
              <a:t>UAT</a:t>
            </a:r>
            <a:endParaRPr lang="en-US" sz="1000" b="1" dirty="0">
              <a:solidFill>
                <a:schemeClr val="bg1"/>
              </a:solidFill>
              <a:cs typeface="Arial" pitchFamily="34" charset="0"/>
            </a:endParaRPr>
          </a:p>
        </p:txBody>
      </p:sp>
      <p:sp>
        <p:nvSpPr>
          <p:cNvPr id="105" name="Rounded Rectangle 104"/>
          <p:cNvSpPr/>
          <p:nvPr/>
        </p:nvSpPr>
        <p:spPr bwMode="auto">
          <a:xfrm>
            <a:off x="8273008" y="2221579"/>
            <a:ext cx="1296144" cy="182880"/>
          </a:xfrm>
          <a:prstGeom prst="roundRect">
            <a:avLst/>
          </a:prstGeom>
          <a:ln>
            <a:noFill/>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lIns="119695" tIns="59847" rIns="119695" bIns="59847" anchor="ctr"/>
          <a:lstStyle/>
          <a:p>
            <a:pPr algn="ctr" defTabSz="1253703" fontAlgn="auto">
              <a:spcBef>
                <a:spcPts val="0"/>
              </a:spcBef>
              <a:spcAft>
                <a:spcPts val="0"/>
              </a:spcAft>
              <a:defRPr/>
            </a:pPr>
            <a:r>
              <a:rPr lang="en-US" sz="1000" b="1" dirty="0" smtClean="0">
                <a:solidFill>
                  <a:schemeClr val="bg1"/>
                </a:solidFill>
              </a:rPr>
              <a:t>UAT</a:t>
            </a:r>
            <a:endParaRPr lang="en-US" sz="1000" b="1" dirty="0">
              <a:solidFill>
                <a:schemeClr val="bg1"/>
              </a:solidFill>
            </a:endParaRPr>
          </a:p>
        </p:txBody>
      </p:sp>
      <p:cxnSp>
        <p:nvCxnSpPr>
          <p:cNvPr id="121" name="Straight Arrow Connector 120"/>
          <p:cNvCxnSpPr/>
          <p:nvPr/>
        </p:nvCxnSpPr>
        <p:spPr>
          <a:xfrm rot="5400000">
            <a:off x="1685467" y="5138299"/>
            <a:ext cx="5831854" cy="1588"/>
          </a:xfrm>
          <a:prstGeom prst="straightConnector1">
            <a:avLst/>
          </a:prstGeom>
          <a:ln w="3175">
            <a:solidFill>
              <a:schemeClr val="tx1"/>
            </a:solidFill>
            <a:prstDash val="dash"/>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23" name="Rounded Rectangle 122"/>
          <p:cNvSpPr/>
          <p:nvPr/>
        </p:nvSpPr>
        <p:spPr>
          <a:xfrm>
            <a:off x="4816625" y="2221579"/>
            <a:ext cx="1368152" cy="216024"/>
          </a:xfrm>
          <a:prstGeom prst="roundRect">
            <a:avLst/>
          </a:prstGeom>
          <a:ln>
            <a:noFill/>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lIns="119695" tIns="59847" rIns="119695" bIns="59847" anchor="ctr"/>
          <a:lstStyle/>
          <a:p>
            <a:pPr algn="ctr" defTabSz="1253703" fontAlgn="auto">
              <a:spcBef>
                <a:spcPts val="0"/>
              </a:spcBef>
              <a:spcAft>
                <a:spcPts val="0"/>
              </a:spcAft>
              <a:defRPr/>
            </a:pPr>
            <a:r>
              <a:rPr lang="en-US" sz="1000" b="1" dirty="0" smtClean="0">
                <a:solidFill>
                  <a:schemeClr val="bg1"/>
                </a:solidFill>
              </a:rPr>
              <a:t>System Test (ST)</a:t>
            </a:r>
            <a:endParaRPr lang="en-US" sz="1000" b="1" dirty="0">
              <a:solidFill>
                <a:schemeClr val="bg1"/>
              </a:solidFill>
            </a:endParaRPr>
          </a:p>
        </p:txBody>
      </p:sp>
      <p:sp>
        <p:nvSpPr>
          <p:cNvPr id="124" name="Chevron 123"/>
          <p:cNvSpPr/>
          <p:nvPr/>
        </p:nvSpPr>
        <p:spPr>
          <a:xfrm>
            <a:off x="4744616" y="2581618"/>
            <a:ext cx="1440160" cy="288032"/>
          </a:xfrm>
          <a:prstGeom prst="chevron">
            <a:avLst/>
          </a:prstGeom>
          <a:ln>
            <a:noFill/>
          </a:ln>
          <a:effectLst/>
        </p:spPr>
        <p:style>
          <a:lnRef idx="1">
            <a:schemeClr val="accent5"/>
          </a:lnRef>
          <a:fillRef idx="3">
            <a:schemeClr val="accent5"/>
          </a:fillRef>
          <a:effectRef idx="2">
            <a:schemeClr val="accent5"/>
          </a:effectRef>
          <a:fontRef idx="minor">
            <a:schemeClr val="lt1"/>
          </a:fontRef>
        </p:style>
        <p:txBody>
          <a:bodyPr lIns="119695" tIns="59847" rIns="119695" bIns="59847" anchor="ctr"/>
          <a:lstStyle/>
          <a:p>
            <a:pPr algn="ctr" defTabSz="1253703" fontAlgn="auto">
              <a:spcBef>
                <a:spcPts val="0"/>
              </a:spcBef>
              <a:spcAft>
                <a:spcPts val="0"/>
              </a:spcAft>
              <a:defRPr/>
            </a:pPr>
            <a:r>
              <a:rPr lang="en-US" sz="1000" b="1" dirty="0" smtClean="0">
                <a:solidFill>
                  <a:schemeClr val="bg1"/>
                </a:solidFill>
                <a:cs typeface="Arial" pitchFamily="34" charset="0"/>
              </a:rPr>
              <a:t>System test</a:t>
            </a:r>
            <a:endParaRPr lang="en-US" sz="1000" b="1" dirty="0">
              <a:solidFill>
                <a:schemeClr val="bg1"/>
              </a:solidFill>
              <a:cs typeface="Arial" pitchFamily="34" charset="0"/>
            </a:endParaRPr>
          </a:p>
        </p:txBody>
      </p:sp>
      <p:sp>
        <p:nvSpPr>
          <p:cNvPr id="126" name="TextBox 392"/>
          <p:cNvSpPr txBox="1">
            <a:spLocks noChangeArrowheads="1"/>
          </p:cNvSpPr>
          <p:nvPr/>
        </p:nvSpPr>
        <p:spPr bwMode="auto">
          <a:xfrm>
            <a:off x="5752728" y="7982218"/>
            <a:ext cx="1800200" cy="259362"/>
          </a:xfrm>
          <a:prstGeom prst="rect">
            <a:avLst/>
          </a:prstGeom>
          <a:noFill/>
          <a:ln w="9525">
            <a:noFill/>
            <a:miter lim="800000"/>
            <a:headEnd/>
            <a:tailEnd/>
          </a:ln>
          <a:effectLst/>
        </p:spPr>
        <p:txBody>
          <a:bodyPr wrap="square" lIns="119695" tIns="59847" rIns="119695" bIns="59847">
            <a:spAutoFit/>
          </a:bodyPr>
          <a:lstStyle/>
          <a:p>
            <a:pPr marL="155603" indent="-155603">
              <a:buClr>
                <a:schemeClr val="accent5"/>
              </a:buClr>
              <a:buFont typeface="Wingdings" pitchFamily="2" charset="2"/>
              <a:buChar char="§"/>
            </a:pPr>
            <a:r>
              <a:rPr lang="en-US" sz="900" dirty="0" smtClean="0">
                <a:solidFill>
                  <a:schemeClr val="accent1"/>
                </a:solidFill>
              </a:rPr>
              <a:t>ST completed</a:t>
            </a:r>
          </a:p>
        </p:txBody>
      </p:sp>
      <p:sp>
        <p:nvSpPr>
          <p:cNvPr id="127" name="TextBox 388"/>
          <p:cNvSpPr txBox="1">
            <a:spLocks noChangeArrowheads="1"/>
          </p:cNvSpPr>
          <p:nvPr/>
        </p:nvSpPr>
        <p:spPr bwMode="auto">
          <a:xfrm>
            <a:off x="9425136" y="7982218"/>
            <a:ext cx="1080120" cy="397862"/>
          </a:xfrm>
          <a:prstGeom prst="rect">
            <a:avLst/>
          </a:prstGeom>
          <a:noFill/>
          <a:ln w="9525">
            <a:noFill/>
            <a:miter lim="800000"/>
            <a:headEnd/>
            <a:tailEnd/>
          </a:ln>
          <a:effectLst/>
        </p:spPr>
        <p:txBody>
          <a:bodyPr wrap="square" lIns="119695" tIns="59847" rIns="119695" bIns="59847">
            <a:spAutoFit/>
          </a:bodyPr>
          <a:lstStyle/>
          <a:p>
            <a:pPr marL="155603" indent="-155603">
              <a:buClr>
                <a:schemeClr val="accent5"/>
              </a:buClr>
              <a:buFont typeface="Wingdings" pitchFamily="2" charset="2"/>
              <a:buChar char="§"/>
            </a:pPr>
            <a:r>
              <a:rPr lang="da-DK" sz="900" dirty="0" smtClean="0">
                <a:solidFill>
                  <a:schemeClr val="accent1"/>
                </a:solidFill>
              </a:rPr>
              <a:t>GO live decision </a:t>
            </a:r>
            <a:endParaRPr lang="da-DK" sz="900" dirty="0">
              <a:solidFill>
                <a:schemeClr val="accent1"/>
              </a:solidFill>
            </a:endParaRPr>
          </a:p>
        </p:txBody>
      </p:sp>
      <p:sp>
        <p:nvSpPr>
          <p:cNvPr id="131" name="Pentagon 130"/>
          <p:cNvSpPr/>
          <p:nvPr/>
        </p:nvSpPr>
        <p:spPr>
          <a:xfrm>
            <a:off x="1864296" y="3275856"/>
            <a:ext cx="2448272" cy="360040"/>
          </a:xfrm>
          <a:prstGeom prst="homePlate">
            <a:avLst/>
          </a:prstGeom>
          <a:solidFill>
            <a:schemeClr val="bg1">
              <a:lumMod val="85000"/>
            </a:schemeClr>
          </a:solidFill>
          <a:ln>
            <a:noFill/>
          </a:ln>
        </p:spPr>
        <p:style>
          <a:lnRef idx="1">
            <a:schemeClr val="accent6"/>
          </a:lnRef>
          <a:fillRef idx="2">
            <a:schemeClr val="accent6"/>
          </a:fillRef>
          <a:effectRef idx="1">
            <a:schemeClr val="accent6"/>
          </a:effectRef>
          <a:fontRef idx="minor">
            <a:schemeClr val="dk1"/>
          </a:fontRef>
        </p:style>
        <p:txBody>
          <a:bodyPr anchor="ctr"/>
          <a:lstStyle/>
          <a:p>
            <a:pPr algn="ctr" fontAlgn="base">
              <a:spcBef>
                <a:spcPct val="0"/>
              </a:spcBef>
              <a:spcAft>
                <a:spcPct val="0"/>
              </a:spcAft>
              <a:defRPr/>
            </a:pPr>
            <a:r>
              <a:rPr lang="en-US" sz="900" b="1" dirty="0" smtClean="0">
                <a:solidFill>
                  <a:srgbClr val="000000">
                    <a:lumMod val="75000"/>
                    <a:lumOff val="25000"/>
                  </a:srgbClr>
                </a:solidFill>
                <a:cs typeface="Calibri" pitchFamily="34" charset="0"/>
              </a:rPr>
              <a:t>Siebel</a:t>
            </a:r>
            <a:endParaRPr lang="en-US" sz="900" b="1" dirty="0">
              <a:solidFill>
                <a:srgbClr val="000000">
                  <a:lumMod val="75000"/>
                  <a:lumOff val="25000"/>
                </a:srgbClr>
              </a:solidFill>
              <a:cs typeface="Calibri" pitchFamily="34" charset="0"/>
            </a:endParaRPr>
          </a:p>
        </p:txBody>
      </p:sp>
      <p:sp>
        <p:nvSpPr>
          <p:cNvPr id="135" name="Pentagon 134"/>
          <p:cNvSpPr/>
          <p:nvPr/>
        </p:nvSpPr>
        <p:spPr>
          <a:xfrm>
            <a:off x="5752728" y="5461938"/>
            <a:ext cx="720080" cy="360040"/>
          </a:xfrm>
          <a:prstGeom prst="homePlate">
            <a:avLst/>
          </a:prstGeom>
          <a:solidFill>
            <a:schemeClr val="bg1">
              <a:lumMod val="85000"/>
            </a:schemeClr>
          </a:solidFill>
          <a:ln>
            <a:noFill/>
          </a:ln>
        </p:spPr>
        <p:style>
          <a:lnRef idx="1">
            <a:schemeClr val="accent6"/>
          </a:lnRef>
          <a:fillRef idx="2">
            <a:schemeClr val="accent6"/>
          </a:fillRef>
          <a:effectRef idx="1">
            <a:schemeClr val="accent6"/>
          </a:effectRef>
          <a:fontRef idx="minor">
            <a:schemeClr val="dk1"/>
          </a:fontRef>
        </p:style>
        <p:txBody>
          <a:bodyPr anchor="ctr"/>
          <a:lstStyle/>
          <a:p>
            <a:pPr algn="ctr" fontAlgn="base">
              <a:spcBef>
                <a:spcPct val="0"/>
              </a:spcBef>
              <a:spcAft>
                <a:spcPct val="0"/>
              </a:spcAft>
              <a:defRPr/>
            </a:pPr>
            <a:r>
              <a:rPr lang="en-US" sz="800" dirty="0" smtClean="0">
                <a:solidFill>
                  <a:srgbClr val="000000">
                    <a:lumMod val="75000"/>
                    <a:lumOff val="25000"/>
                  </a:srgbClr>
                </a:solidFill>
                <a:cs typeface="Calibri" pitchFamily="34" charset="0"/>
              </a:rPr>
              <a:t>Regression Test (RODO)</a:t>
            </a:r>
            <a:endParaRPr lang="en-US" sz="800" dirty="0">
              <a:solidFill>
                <a:srgbClr val="000000">
                  <a:lumMod val="75000"/>
                  <a:lumOff val="25000"/>
                </a:srgbClr>
              </a:solidFill>
              <a:cs typeface="Calibri" pitchFamily="34" charset="0"/>
            </a:endParaRPr>
          </a:p>
        </p:txBody>
      </p:sp>
      <p:sp>
        <p:nvSpPr>
          <p:cNvPr id="136" name="Pentagon 135"/>
          <p:cNvSpPr/>
          <p:nvPr/>
        </p:nvSpPr>
        <p:spPr>
          <a:xfrm>
            <a:off x="4744616" y="4597842"/>
            <a:ext cx="1296144" cy="360040"/>
          </a:xfrm>
          <a:prstGeom prst="homePlate">
            <a:avLst/>
          </a:prstGeom>
          <a:solidFill>
            <a:schemeClr val="bg1">
              <a:lumMod val="85000"/>
            </a:schemeClr>
          </a:solidFill>
          <a:ln>
            <a:noFill/>
          </a:ln>
        </p:spPr>
        <p:style>
          <a:lnRef idx="1">
            <a:schemeClr val="accent6"/>
          </a:lnRef>
          <a:fillRef idx="2">
            <a:schemeClr val="accent6"/>
          </a:fillRef>
          <a:effectRef idx="1">
            <a:schemeClr val="accent6"/>
          </a:effectRef>
          <a:fontRef idx="minor">
            <a:schemeClr val="dk1"/>
          </a:fontRef>
        </p:style>
        <p:txBody>
          <a:bodyPr anchor="ctr"/>
          <a:lstStyle/>
          <a:p>
            <a:pPr algn="ctr" fontAlgn="base">
              <a:spcBef>
                <a:spcPct val="0"/>
              </a:spcBef>
              <a:spcAft>
                <a:spcPct val="0"/>
              </a:spcAft>
              <a:defRPr/>
            </a:pPr>
            <a:r>
              <a:rPr lang="en-US" sz="900" b="1" dirty="0" smtClean="0">
                <a:solidFill>
                  <a:srgbClr val="000000">
                    <a:lumMod val="75000"/>
                    <a:lumOff val="25000"/>
                  </a:srgbClr>
                </a:solidFill>
                <a:cs typeface="Calibri" pitchFamily="34" charset="0"/>
              </a:rPr>
              <a:t>System Test execution</a:t>
            </a:r>
            <a:endParaRPr lang="en-US" sz="900" b="1" dirty="0">
              <a:solidFill>
                <a:srgbClr val="000000">
                  <a:lumMod val="75000"/>
                  <a:lumOff val="25000"/>
                </a:srgbClr>
              </a:solidFill>
              <a:cs typeface="Calibri" pitchFamily="34" charset="0"/>
            </a:endParaRPr>
          </a:p>
        </p:txBody>
      </p:sp>
      <p:sp>
        <p:nvSpPr>
          <p:cNvPr id="137" name="Pentagon 136"/>
          <p:cNvSpPr/>
          <p:nvPr/>
        </p:nvSpPr>
        <p:spPr>
          <a:xfrm>
            <a:off x="1576264" y="4741858"/>
            <a:ext cx="1296144" cy="288032"/>
          </a:xfrm>
          <a:prstGeom prst="homePlate">
            <a:avLst/>
          </a:prstGeom>
          <a:solidFill>
            <a:schemeClr val="bg1">
              <a:lumMod val="85000"/>
            </a:schemeClr>
          </a:solidFill>
          <a:ln>
            <a:noFill/>
          </a:ln>
        </p:spPr>
        <p:style>
          <a:lnRef idx="1">
            <a:schemeClr val="accent6"/>
          </a:lnRef>
          <a:fillRef idx="2">
            <a:schemeClr val="accent6"/>
          </a:fillRef>
          <a:effectRef idx="1">
            <a:schemeClr val="accent6"/>
          </a:effectRef>
          <a:fontRef idx="minor">
            <a:schemeClr val="dk1"/>
          </a:fontRef>
        </p:style>
        <p:txBody>
          <a:bodyPr anchor="ctr"/>
          <a:lstStyle/>
          <a:p>
            <a:pPr algn="ctr" fontAlgn="base">
              <a:spcBef>
                <a:spcPct val="0"/>
              </a:spcBef>
              <a:spcAft>
                <a:spcPct val="0"/>
              </a:spcAft>
              <a:defRPr/>
            </a:pPr>
            <a:r>
              <a:rPr lang="en-US" sz="900" b="1" dirty="0" smtClean="0">
                <a:solidFill>
                  <a:srgbClr val="000000">
                    <a:lumMod val="75000"/>
                    <a:lumOff val="25000"/>
                  </a:srgbClr>
                </a:solidFill>
                <a:cs typeface="Calibri" pitchFamily="34" charset="0"/>
              </a:rPr>
              <a:t>Test Case preparation (UT) </a:t>
            </a:r>
            <a:endParaRPr lang="en-US" sz="900" b="1" dirty="0">
              <a:solidFill>
                <a:srgbClr val="000000">
                  <a:lumMod val="75000"/>
                  <a:lumOff val="25000"/>
                </a:srgbClr>
              </a:solidFill>
              <a:cs typeface="Calibri" pitchFamily="34" charset="0"/>
            </a:endParaRPr>
          </a:p>
        </p:txBody>
      </p:sp>
      <p:sp>
        <p:nvSpPr>
          <p:cNvPr id="138" name="Pentagon 137"/>
          <p:cNvSpPr/>
          <p:nvPr/>
        </p:nvSpPr>
        <p:spPr>
          <a:xfrm>
            <a:off x="1864296" y="3779912"/>
            <a:ext cx="2448272" cy="360040"/>
          </a:xfrm>
          <a:prstGeom prst="homePlate">
            <a:avLst/>
          </a:prstGeom>
          <a:solidFill>
            <a:schemeClr val="bg1">
              <a:lumMod val="85000"/>
            </a:schemeClr>
          </a:solidFill>
          <a:ln>
            <a:noFill/>
          </a:ln>
        </p:spPr>
        <p:style>
          <a:lnRef idx="1">
            <a:schemeClr val="accent6"/>
          </a:lnRef>
          <a:fillRef idx="2">
            <a:schemeClr val="accent6"/>
          </a:fillRef>
          <a:effectRef idx="1">
            <a:schemeClr val="accent6"/>
          </a:effectRef>
          <a:fontRef idx="minor">
            <a:schemeClr val="dk1"/>
          </a:fontRef>
        </p:style>
        <p:txBody>
          <a:bodyPr anchor="ctr"/>
          <a:lstStyle/>
          <a:p>
            <a:pPr algn="ctr" fontAlgn="base">
              <a:spcBef>
                <a:spcPct val="0"/>
              </a:spcBef>
              <a:spcAft>
                <a:spcPct val="0"/>
              </a:spcAft>
              <a:defRPr/>
            </a:pPr>
            <a:r>
              <a:rPr lang="en-US" sz="900" b="1" dirty="0" smtClean="0">
                <a:solidFill>
                  <a:srgbClr val="000000">
                    <a:lumMod val="75000"/>
                    <a:lumOff val="25000"/>
                  </a:srgbClr>
                </a:solidFill>
                <a:cs typeface="Calibri" pitchFamily="34" charset="0"/>
              </a:rPr>
              <a:t>AIA</a:t>
            </a:r>
            <a:endParaRPr lang="en-US" sz="900" b="1" dirty="0">
              <a:solidFill>
                <a:srgbClr val="000000">
                  <a:lumMod val="75000"/>
                  <a:lumOff val="25000"/>
                </a:srgbClr>
              </a:solidFill>
              <a:cs typeface="Calibri" pitchFamily="34" charset="0"/>
            </a:endParaRPr>
          </a:p>
        </p:txBody>
      </p:sp>
      <p:pic>
        <p:nvPicPr>
          <p:cNvPr id="143" name="Picture 198" descr="box.png"/>
          <p:cNvPicPr>
            <a:picLocks noChangeAspect="1"/>
          </p:cNvPicPr>
          <p:nvPr/>
        </p:nvPicPr>
        <p:blipFill>
          <a:blip r:embed="rId4" cstate="print"/>
          <a:srcRect/>
          <a:stretch>
            <a:fillRect/>
          </a:stretch>
        </p:blipFill>
        <p:spPr bwMode="auto">
          <a:xfrm>
            <a:off x="4265915" y="7361592"/>
            <a:ext cx="766733" cy="594784"/>
          </a:xfrm>
          <a:prstGeom prst="rect">
            <a:avLst/>
          </a:prstGeom>
          <a:noFill/>
          <a:ln w="9525">
            <a:noFill/>
            <a:miter lim="800000"/>
            <a:headEnd/>
            <a:tailEnd/>
          </a:ln>
          <a:effectLst/>
        </p:spPr>
      </p:pic>
      <p:sp>
        <p:nvSpPr>
          <p:cNvPr id="144" name="Pentagon 143"/>
          <p:cNvSpPr/>
          <p:nvPr/>
        </p:nvSpPr>
        <p:spPr>
          <a:xfrm>
            <a:off x="6472808" y="4957882"/>
            <a:ext cx="1440160" cy="288032"/>
          </a:xfrm>
          <a:prstGeom prst="homePlate">
            <a:avLst/>
          </a:prstGeom>
          <a:solidFill>
            <a:schemeClr val="bg1">
              <a:lumMod val="85000"/>
            </a:schemeClr>
          </a:solidFill>
          <a:ln>
            <a:noFill/>
          </a:ln>
        </p:spPr>
        <p:style>
          <a:lnRef idx="1">
            <a:schemeClr val="accent6"/>
          </a:lnRef>
          <a:fillRef idx="2">
            <a:schemeClr val="accent6"/>
          </a:fillRef>
          <a:effectRef idx="1">
            <a:schemeClr val="accent6"/>
          </a:effectRef>
          <a:fontRef idx="minor">
            <a:schemeClr val="dk1"/>
          </a:fontRef>
        </p:style>
        <p:txBody>
          <a:bodyPr anchor="ctr"/>
          <a:lstStyle/>
          <a:p>
            <a:pPr algn="ctr" fontAlgn="base">
              <a:spcBef>
                <a:spcPct val="0"/>
              </a:spcBef>
              <a:spcAft>
                <a:spcPct val="0"/>
              </a:spcAft>
              <a:defRPr/>
            </a:pPr>
            <a:r>
              <a:rPr lang="en-US" sz="900" b="1" dirty="0" smtClean="0">
                <a:solidFill>
                  <a:srgbClr val="000000">
                    <a:lumMod val="75000"/>
                    <a:lumOff val="25000"/>
                  </a:srgbClr>
                </a:solidFill>
                <a:cs typeface="Calibri" pitchFamily="34" charset="0"/>
              </a:rPr>
              <a:t>SIT support </a:t>
            </a:r>
            <a:endParaRPr lang="en-US" sz="900" b="1" dirty="0">
              <a:solidFill>
                <a:srgbClr val="000000">
                  <a:lumMod val="75000"/>
                  <a:lumOff val="25000"/>
                </a:srgbClr>
              </a:solidFill>
              <a:cs typeface="Calibri" pitchFamily="34" charset="0"/>
            </a:endParaRPr>
          </a:p>
        </p:txBody>
      </p:sp>
      <p:sp>
        <p:nvSpPr>
          <p:cNvPr id="145" name="Pentagon 144"/>
          <p:cNvSpPr/>
          <p:nvPr/>
        </p:nvSpPr>
        <p:spPr>
          <a:xfrm>
            <a:off x="8345016" y="5461938"/>
            <a:ext cx="1440160" cy="288032"/>
          </a:xfrm>
          <a:prstGeom prst="homePlate">
            <a:avLst/>
          </a:prstGeom>
          <a:solidFill>
            <a:schemeClr val="bg1">
              <a:lumMod val="85000"/>
            </a:schemeClr>
          </a:solidFill>
          <a:ln>
            <a:noFill/>
          </a:ln>
        </p:spPr>
        <p:style>
          <a:lnRef idx="1">
            <a:schemeClr val="accent6"/>
          </a:lnRef>
          <a:fillRef idx="2">
            <a:schemeClr val="accent6"/>
          </a:fillRef>
          <a:effectRef idx="1">
            <a:schemeClr val="accent6"/>
          </a:effectRef>
          <a:fontRef idx="minor">
            <a:schemeClr val="dk1"/>
          </a:fontRef>
        </p:style>
        <p:txBody>
          <a:bodyPr anchor="ctr"/>
          <a:lstStyle/>
          <a:p>
            <a:pPr algn="ctr" fontAlgn="base">
              <a:spcBef>
                <a:spcPct val="0"/>
              </a:spcBef>
              <a:spcAft>
                <a:spcPct val="0"/>
              </a:spcAft>
              <a:defRPr/>
            </a:pPr>
            <a:r>
              <a:rPr lang="en-US" sz="900" b="1" dirty="0" smtClean="0">
                <a:solidFill>
                  <a:srgbClr val="000000">
                    <a:lumMod val="75000"/>
                    <a:lumOff val="25000"/>
                  </a:srgbClr>
                </a:solidFill>
                <a:cs typeface="Calibri" pitchFamily="34" charset="0"/>
              </a:rPr>
              <a:t>UAT Support </a:t>
            </a:r>
            <a:endParaRPr lang="en-US" sz="900" b="1" dirty="0">
              <a:solidFill>
                <a:srgbClr val="000000">
                  <a:lumMod val="75000"/>
                  <a:lumOff val="25000"/>
                </a:srgbClr>
              </a:solidFill>
              <a:cs typeface="Calibri" pitchFamily="34" charset="0"/>
            </a:endParaRPr>
          </a:p>
        </p:txBody>
      </p:sp>
      <p:sp>
        <p:nvSpPr>
          <p:cNvPr id="147" name="Pentagon 146"/>
          <p:cNvSpPr/>
          <p:nvPr/>
        </p:nvSpPr>
        <p:spPr>
          <a:xfrm>
            <a:off x="3592488" y="5796136"/>
            <a:ext cx="1800200" cy="288032"/>
          </a:xfrm>
          <a:prstGeom prst="homePlate">
            <a:avLst/>
          </a:prstGeom>
          <a:solidFill>
            <a:schemeClr val="bg1">
              <a:lumMod val="85000"/>
            </a:schemeClr>
          </a:solidFill>
          <a:ln>
            <a:noFill/>
          </a:ln>
        </p:spPr>
        <p:style>
          <a:lnRef idx="1">
            <a:schemeClr val="accent6"/>
          </a:lnRef>
          <a:fillRef idx="2">
            <a:schemeClr val="accent6"/>
          </a:fillRef>
          <a:effectRef idx="1">
            <a:schemeClr val="accent6"/>
          </a:effectRef>
          <a:fontRef idx="minor">
            <a:schemeClr val="dk1"/>
          </a:fontRef>
        </p:style>
        <p:txBody>
          <a:bodyPr anchor="ctr"/>
          <a:lstStyle/>
          <a:p>
            <a:pPr algn="ctr" fontAlgn="base">
              <a:spcBef>
                <a:spcPct val="0"/>
              </a:spcBef>
              <a:spcAft>
                <a:spcPct val="0"/>
              </a:spcAft>
              <a:defRPr/>
            </a:pPr>
            <a:r>
              <a:rPr lang="en-US" sz="900" b="1" dirty="0" smtClean="0">
                <a:solidFill>
                  <a:srgbClr val="000000">
                    <a:lumMod val="75000"/>
                    <a:lumOff val="25000"/>
                  </a:srgbClr>
                </a:solidFill>
                <a:cs typeface="Calibri" pitchFamily="34" charset="0"/>
              </a:rPr>
              <a:t>Data readiness support </a:t>
            </a:r>
            <a:endParaRPr lang="en-US" sz="900" b="1" dirty="0">
              <a:solidFill>
                <a:srgbClr val="000000">
                  <a:lumMod val="75000"/>
                  <a:lumOff val="25000"/>
                </a:srgbClr>
              </a:solidFill>
              <a:cs typeface="Calibri" pitchFamily="34" charset="0"/>
            </a:endParaRPr>
          </a:p>
        </p:txBody>
      </p:sp>
      <p:sp>
        <p:nvSpPr>
          <p:cNvPr id="148" name="Diamond 147"/>
          <p:cNvSpPr/>
          <p:nvPr/>
        </p:nvSpPr>
        <p:spPr>
          <a:xfrm>
            <a:off x="4240560" y="3275856"/>
            <a:ext cx="216024" cy="288032"/>
          </a:xfrm>
          <a:prstGeom prst="diamond">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TextBox 148"/>
          <p:cNvSpPr txBox="1"/>
          <p:nvPr/>
        </p:nvSpPr>
        <p:spPr>
          <a:xfrm>
            <a:off x="10145216" y="3184104"/>
            <a:ext cx="678391" cy="261610"/>
          </a:xfrm>
          <a:prstGeom prst="rect">
            <a:avLst/>
          </a:prstGeom>
          <a:noFill/>
        </p:spPr>
        <p:txBody>
          <a:bodyPr wrap="none" rtlCol="0">
            <a:spAutoFit/>
          </a:bodyPr>
          <a:lstStyle/>
          <a:p>
            <a:r>
              <a:rPr lang="en-US" sz="1050" dirty="0" smtClean="0"/>
              <a:t>Go-Live</a:t>
            </a:r>
            <a:endParaRPr lang="en-US" sz="1050" dirty="0"/>
          </a:p>
        </p:txBody>
      </p:sp>
      <p:sp>
        <p:nvSpPr>
          <p:cNvPr id="150" name="Pentagon 149"/>
          <p:cNvSpPr/>
          <p:nvPr/>
        </p:nvSpPr>
        <p:spPr>
          <a:xfrm>
            <a:off x="4744616" y="5029890"/>
            <a:ext cx="1224136" cy="288032"/>
          </a:xfrm>
          <a:prstGeom prst="homePlate">
            <a:avLst/>
          </a:prstGeom>
          <a:solidFill>
            <a:schemeClr val="bg1">
              <a:lumMod val="85000"/>
            </a:schemeClr>
          </a:solidFill>
          <a:ln>
            <a:noFill/>
          </a:ln>
        </p:spPr>
        <p:style>
          <a:lnRef idx="1">
            <a:schemeClr val="accent6"/>
          </a:lnRef>
          <a:fillRef idx="2">
            <a:schemeClr val="accent6"/>
          </a:fillRef>
          <a:effectRef idx="1">
            <a:schemeClr val="accent6"/>
          </a:effectRef>
          <a:fontRef idx="minor">
            <a:schemeClr val="dk1"/>
          </a:fontRef>
        </p:style>
        <p:txBody>
          <a:bodyPr anchor="ctr"/>
          <a:lstStyle/>
          <a:p>
            <a:pPr algn="ctr" fontAlgn="base">
              <a:spcBef>
                <a:spcPct val="0"/>
              </a:spcBef>
              <a:spcAft>
                <a:spcPct val="0"/>
              </a:spcAft>
              <a:defRPr/>
            </a:pPr>
            <a:r>
              <a:rPr lang="en-US" sz="900" b="1" dirty="0" smtClean="0">
                <a:solidFill>
                  <a:srgbClr val="000000">
                    <a:lumMod val="75000"/>
                    <a:lumOff val="25000"/>
                  </a:srgbClr>
                </a:solidFill>
                <a:cs typeface="Calibri" pitchFamily="34" charset="0"/>
              </a:rPr>
              <a:t>ST Support</a:t>
            </a:r>
            <a:endParaRPr lang="en-US" sz="900" b="1" dirty="0">
              <a:solidFill>
                <a:srgbClr val="000000">
                  <a:lumMod val="75000"/>
                  <a:lumOff val="25000"/>
                </a:srgbClr>
              </a:solidFill>
              <a:cs typeface="Calibri" pitchFamily="34" charset="0"/>
            </a:endParaRPr>
          </a:p>
        </p:txBody>
      </p:sp>
      <p:sp>
        <p:nvSpPr>
          <p:cNvPr id="151" name="Pentagon 150"/>
          <p:cNvSpPr/>
          <p:nvPr/>
        </p:nvSpPr>
        <p:spPr>
          <a:xfrm>
            <a:off x="6472808" y="5389930"/>
            <a:ext cx="1440160" cy="288032"/>
          </a:xfrm>
          <a:prstGeom prst="homePlate">
            <a:avLst/>
          </a:prstGeom>
          <a:solidFill>
            <a:schemeClr val="bg1">
              <a:lumMod val="85000"/>
            </a:schemeClr>
          </a:solidFill>
          <a:ln>
            <a:noFill/>
          </a:ln>
        </p:spPr>
        <p:style>
          <a:lnRef idx="1">
            <a:schemeClr val="accent6"/>
          </a:lnRef>
          <a:fillRef idx="2">
            <a:schemeClr val="accent6"/>
          </a:fillRef>
          <a:effectRef idx="1">
            <a:schemeClr val="accent6"/>
          </a:effectRef>
          <a:fontRef idx="minor">
            <a:schemeClr val="dk1"/>
          </a:fontRef>
        </p:style>
        <p:txBody>
          <a:bodyPr anchor="ctr"/>
          <a:lstStyle/>
          <a:p>
            <a:pPr algn="ctr" fontAlgn="base">
              <a:spcBef>
                <a:spcPct val="0"/>
              </a:spcBef>
              <a:spcAft>
                <a:spcPct val="0"/>
              </a:spcAft>
              <a:defRPr/>
            </a:pPr>
            <a:r>
              <a:rPr lang="en-US" sz="900" b="1" dirty="0" smtClean="0">
                <a:solidFill>
                  <a:srgbClr val="000000">
                    <a:lumMod val="75000"/>
                    <a:lumOff val="25000"/>
                  </a:srgbClr>
                </a:solidFill>
                <a:cs typeface="Calibri" pitchFamily="34" charset="0"/>
              </a:rPr>
              <a:t>Bug Fixes</a:t>
            </a:r>
            <a:endParaRPr lang="en-US" sz="900" b="1" dirty="0">
              <a:solidFill>
                <a:srgbClr val="000000">
                  <a:lumMod val="75000"/>
                  <a:lumOff val="25000"/>
                </a:srgbClr>
              </a:solidFill>
              <a:cs typeface="Calibri" pitchFamily="34" charset="0"/>
            </a:endParaRPr>
          </a:p>
        </p:txBody>
      </p:sp>
      <p:sp>
        <p:nvSpPr>
          <p:cNvPr id="152" name="Pentagon 151"/>
          <p:cNvSpPr/>
          <p:nvPr/>
        </p:nvSpPr>
        <p:spPr>
          <a:xfrm>
            <a:off x="10505256" y="3589730"/>
            <a:ext cx="1368152" cy="360040"/>
          </a:xfrm>
          <a:prstGeom prst="homePlate">
            <a:avLst/>
          </a:prstGeom>
          <a:solidFill>
            <a:schemeClr val="bg1">
              <a:lumMod val="85000"/>
            </a:schemeClr>
          </a:solidFill>
          <a:ln>
            <a:noFill/>
          </a:ln>
        </p:spPr>
        <p:style>
          <a:lnRef idx="1">
            <a:schemeClr val="accent6"/>
          </a:lnRef>
          <a:fillRef idx="2">
            <a:schemeClr val="accent6"/>
          </a:fillRef>
          <a:effectRef idx="1">
            <a:schemeClr val="accent6"/>
          </a:effectRef>
          <a:fontRef idx="minor">
            <a:schemeClr val="dk1"/>
          </a:fontRef>
        </p:style>
        <p:txBody>
          <a:bodyPr anchor="ctr"/>
          <a:lstStyle/>
          <a:p>
            <a:pPr algn="ctr" fontAlgn="base">
              <a:spcBef>
                <a:spcPct val="0"/>
              </a:spcBef>
              <a:spcAft>
                <a:spcPct val="0"/>
              </a:spcAft>
              <a:defRPr/>
            </a:pPr>
            <a:r>
              <a:rPr lang="en-US" sz="900" b="1" dirty="0" smtClean="0">
                <a:solidFill>
                  <a:srgbClr val="000000">
                    <a:lumMod val="75000"/>
                    <a:lumOff val="25000"/>
                  </a:srgbClr>
                </a:solidFill>
                <a:cs typeface="Calibri" pitchFamily="34" charset="0"/>
              </a:rPr>
              <a:t>Operational Handover</a:t>
            </a:r>
            <a:endParaRPr lang="en-US" sz="900" b="1" dirty="0">
              <a:solidFill>
                <a:srgbClr val="000000">
                  <a:lumMod val="75000"/>
                  <a:lumOff val="25000"/>
                </a:srgbClr>
              </a:solidFill>
              <a:cs typeface="Calibri" pitchFamily="34" charset="0"/>
            </a:endParaRPr>
          </a:p>
        </p:txBody>
      </p:sp>
      <p:sp>
        <p:nvSpPr>
          <p:cNvPr id="154" name="TextBox 153"/>
          <p:cNvSpPr txBox="1"/>
          <p:nvPr/>
        </p:nvSpPr>
        <p:spPr>
          <a:xfrm>
            <a:off x="1072208" y="1717522"/>
            <a:ext cx="723275" cy="246221"/>
          </a:xfrm>
          <a:prstGeom prst="rect">
            <a:avLst/>
          </a:prstGeom>
          <a:noFill/>
        </p:spPr>
        <p:txBody>
          <a:bodyPr wrap="none" rtlCol="0">
            <a:spAutoFit/>
          </a:bodyPr>
          <a:lstStyle/>
          <a:p>
            <a:r>
              <a:rPr lang="en-US" sz="1000" dirty="0" smtClean="0"/>
              <a:t>2016 Mar</a:t>
            </a:r>
            <a:endParaRPr lang="en-US" sz="1000" dirty="0"/>
          </a:p>
        </p:txBody>
      </p:sp>
      <p:sp>
        <p:nvSpPr>
          <p:cNvPr id="155" name="Oval 154"/>
          <p:cNvSpPr/>
          <p:nvPr/>
        </p:nvSpPr>
        <p:spPr bwMode="auto">
          <a:xfrm>
            <a:off x="1991769" y="1933546"/>
            <a:ext cx="304575" cy="242913"/>
          </a:xfrm>
          <a:prstGeom prst="ellipse">
            <a:avLst/>
          </a:prstGeom>
          <a:solidFill>
            <a:schemeClr val="bg1"/>
          </a:solidFill>
          <a:ln>
            <a:solidFill>
              <a:schemeClr val="tx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wrap="none" lIns="119695" tIns="59847" rIns="119695" bIns="59847" anchor="ctr"/>
          <a:lstStyle/>
          <a:p>
            <a:pPr algn="ctr" defTabSz="1253703" fontAlgn="auto">
              <a:spcBef>
                <a:spcPts val="0"/>
              </a:spcBef>
              <a:spcAft>
                <a:spcPts val="0"/>
              </a:spcAft>
              <a:defRPr/>
            </a:pPr>
            <a:r>
              <a:rPr lang="en-US" sz="900" b="1" dirty="0" smtClean="0">
                <a:solidFill>
                  <a:schemeClr val="tx2">
                    <a:lumMod val="50000"/>
                  </a:schemeClr>
                </a:solidFill>
              </a:rPr>
              <a:t>21</a:t>
            </a:r>
            <a:endParaRPr lang="en-US" sz="900" b="1" dirty="0">
              <a:solidFill>
                <a:schemeClr val="tx2">
                  <a:lumMod val="50000"/>
                </a:schemeClr>
              </a:solidFill>
            </a:endParaRPr>
          </a:p>
        </p:txBody>
      </p:sp>
      <p:sp>
        <p:nvSpPr>
          <p:cNvPr id="156" name="TextBox 155"/>
          <p:cNvSpPr txBox="1"/>
          <p:nvPr/>
        </p:nvSpPr>
        <p:spPr>
          <a:xfrm>
            <a:off x="1890464" y="1717522"/>
            <a:ext cx="405880" cy="246221"/>
          </a:xfrm>
          <a:prstGeom prst="rect">
            <a:avLst/>
          </a:prstGeom>
          <a:noFill/>
        </p:spPr>
        <p:txBody>
          <a:bodyPr wrap="none" rtlCol="0">
            <a:spAutoFit/>
          </a:bodyPr>
          <a:lstStyle/>
          <a:p>
            <a:r>
              <a:rPr lang="en-US" sz="1000" dirty="0" smtClean="0"/>
              <a:t>Mar</a:t>
            </a:r>
            <a:endParaRPr lang="en-US" sz="1000" dirty="0"/>
          </a:p>
        </p:txBody>
      </p:sp>
      <p:sp>
        <p:nvSpPr>
          <p:cNvPr id="157" name="Oval 156"/>
          <p:cNvSpPr/>
          <p:nvPr/>
        </p:nvSpPr>
        <p:spPr bwMode="auto">
          <a:xfrm>
            <a:off x="2486200" y="1933546"/>
            <a:ext cx="304575" cy="242913"/>
          </a:xfrm>
          <a:prstGeom prst="ellipse">
            <a:avLst/>
          </a:prstGeom>
          <a:solidFill>
            <a:schemeClr val="bg1"/>
          </a:solidFill>
          <a:ln>
            <a:solidFill>
              <a:schemeClr val="tx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wrap="none" lIns="119695" tIns="59847" rIns="119695" bIns="59847" anchor="ctr"/>
          <a:lstStyle/>
          <a:p>
            <a:pPr algn="ctr" defTabSz="1253703" fontAlgn="auto">
              <a:spcBef>
                <a:spcPts val="0"/>
              </a:spcBef>
              <a:spcAft>
                <a:spcPts val="0"/>
              </a:spcAft>
              <a:defRPr/>
            </a:pPr>
            <a:r>
              <a:rPr lang="en-US" sz="900" b="1" dirty="0" smtClean="0">
                <a:solidFill>
                  <a:schemeClr val="tx2">
                    <a:lumMod val="50000"/>
                  </a:schemeClr>
                </a:solidFill>
              </a:rPr>
              <a:t>15</a:t>
            </a:r>
            <a:endParaRPr lang="en-US" sz="900" b="1" dirty="0">
              <a:solidFill>
                <a:schemeClr val="tx2">
                  <a:lumMod val="50000"/>
                </a:schemeClr>
              </a:solidFill>
            </a:endParaRPr>
          </a:p>
        </p:txBody>
      </p:sp>
      <p:sp>
        <p:nvSpPr>
          <p:cNvPr id="158" name="TextBox 157"/>
          <p:cNvSpPr txBox="1"/>
          <p:nvPr/>
        </p:nvSpPr>
        <p:spPr>
          <a:xfrm>
            <a:off x="2440360" y="1717522"/>
            <a:ext cx="383438" cy="246221"/>
          </a:xfrm>
          <a:prstGeom prst="rect">
            <a:avLst/>
          </a:prstGeom>
          <a:noFill/>
        </p:spPr>
        <p:txBody>
          <a:bodyPr wrap="none" rtlCol="0">
            <a:spAutoFit/>
          </a:bodyPr>
          <a:lstStyle/>
          <a:p>
            <a:r>
              <a:rPr lang="en-US" sz="1000" dirty="0" smtClean="0"/>
              <a:t>Apr</a:t>
            </a:r>
            <a:endParaRPr lang="en-US" sz="1000" dirty="0"/>
          </a:p>
        </p:txBody>
      </p:sp>
      <p:sp>
        <p:nvSpPr>
          <p:cNvPr id="159" name="Oval 158"/>
          <p:cNvSpPr/>
          <p:nvPr/>
        </p:nvSpPr>
        <p:spPr bwMode="auto">
          <a:xfrm>
            <a:off x="3038866" y="1933546"/>
            <a:ext cx="304575" cy="242913"/>
          </a:xfrm>
          <a:prstGeom prst="ellipse">
            <a:avLst/>
          </a:prstGeom>
          <a:solidFill>
            <a:schemeClr val="bg1"/>
          </a:solidFill>
          <a:ln>
            <a:solidFill>
              <a:schemeClr val="tx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wrap="none" lIns="119695" tIns="59847" rIns="119695" bIns="59847" anchor="ctr"/>
          <a:lstStyle/>
          <a:p>
            <a:pPr algn="ctr" defTabSz="1253703" fontAlgn="auto">
              <a:spcBef>
                <a:spcPts val="0"/>
              </a:spcBef>
              <a:spcAft>
                <a:spcPts val="0"/>
              </a:spcAft>
              <a:defRPr/>
            </a:pPr>
            <a:r>
              <a:rPr lang="en-US" sz="900" b="1" dirty="0" smtClean="0">
                <a:solidFill>
                  <a:schemeClr val="tx2">
                    <a:lumMod val="50000"/>
                  </a:schemeClr>
                </a:solidFill>
              </a:rPr>
              <a:t>30</a:t>
            </a:r>
            <a:endParaRPr lang="en-US" sz="900" b="1" dirty="0">
              <a:solidFill>
                <a:schemeClr val="tx2">
                  <a:lumMod val="50000"/>
                </a:schemeClr>
              </a:solidFill>
            </a:endParaRPr>
          </a:p>
        </p:txBody>
      </p:sp>
      <p:sp>
        <p:nvSpPr>
          <p:cNvPr id="160" name="TextBox 159"/>
          <p:cNvSpPr txBox="1"/>
          <p:nvPr/>
        </p:nvSpPr>
        <p:spPr>
          <a:xfrm>
            <a:off x="2993026" y="1717522"/>
            <a:ext cx="383438" cy="246221"/>
          </a:xfrm>
          <a:prstGeom prst="rect">
            <a:avLst/>
          </a:prstGeom>
          <a:noFill/>
        </p:spPr>
        <p:txBody>
          <a:bodyPr wrap="none" rtlCol="0">
            <a:spAutoFit/>
          </a:bodyPr>
          <a:lstStyle/>
          <a:p>
            <a:r>
              <a:rPr lang="en-US" sz="1000" dirty="0" smtClean="0"/>
              <a:t>Apr</a:t>
            </a:r>
            <a:endParaRPr lang="en-US" sz="1000" dirty="0"/>
          </a:p>
        </p:txBody>
      </p:sp>
      <p:sp>
        <p:nvSpPr>
          <p:cNvPr id="161" name="Oval 160"/>
          <p:cNvSpPr/>
          <p:nvPr/>
        </p:nvSpPr>
        <p:spPr bwMode="auto">
          <a:xfrm>
            <a:off x="3647953" y="1933546"/>
            <a:ext cx="304575" cy="242913"/>
          </a:xfrm>
          <a:prstGeom prst="ellipse">
            <a:avLst/>
          </a:prstGeom>
          <a:solidFill>
            <a:schemeClr val="bg1"/>
          </a:solidFill>
          <a:ln>
            <a:solidFill>
              <a:schemeClr val="tx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wrap="none" lIns="119695" tIns="59847" rIns="119695" bIns="59847" anchor="ctr"/>
          <a:lstStyle/>
          <a:p>
            <a:pPr algn="ctr" defTabSz="1253703" fontAlgn="auto">
              <a:spcBef>
                <a:spcPts val="0"/>
              </a:spcBef>
              <a:spcAft>
                <a:spcPts val="0"/>
              </a:spcAft>
              <a:defRPr/>
            </a:pPr>
            <a:r>
              <a:rPr lang="en-US" sz="900" b="1" dirty="0" smtClean="0">
                <a:solidFill>
                  <a:schemeClr val="tx2">
                    <a:lumMod val="50000"/>
                  </a:schemeClr>
                </a:solidFill>
              </a:rPr>
              <a:t>1</a:t>
            </a:r>
            <a:endParaRPr lang="en-US" sz="900" b="1" dirty="0">
              <a:solidFill>
                <a:schemeClr val="tx2">
                  <a:lumMod val="50000"/>
                </a:schemeClr>
              </a:solidFill>
            </a:endParaRPr>
          </a:p>
        </p:txBody>
      </p:sp>
      <p:sp>
        <p:nvSpPr>
          <p:cNvPr id="162" name="TextBox 161"/>
          <p:cNvSpPr txBox="1"/>
          <p:nvPr/>
        </p:nvSpPr>
        <p:spPr>
          <a:xfrm>
            <a:off x="3597816" y="1717522"/>
            <a:ext cx="426720" cy="246221"/>
          </a:xfrm>
          <a:prstGeom prst="rect">
            <a:avLst/>
          </a:prstGeom>
          <a:noFill/>
        </p:spPr>
        <p:txBody>
          <a:bodyPr wrap="none" rtlCol="0">
            <a:spAutoFit/>
          </a:bodyPr>
          <a:lstStyle/>
          <a:p>
            <a:r>
              <a:rPr lang="en-US" sz="1000" dirty="0" smtClean="0"/>
              <a:t>May</a:t>
            </a:r>
            <a:endParaRPr lang="en-US" sz="1000" dirty="0"/>
          </a:p>
        </p:txBody>
      </p:sp>
      <p:sp>
        <p:nvSpPr>
          <p:cNvPr id="163" name="Oval 162"/>
          <p:cNvSpPr/>
          <p:nvPr/>
        </p:nvSpPr>
        <p:spPr bwMode="auto">
          <a:xfrm>
            <a:off x="4296025" y="1933546"/>
            <a:ext cx="304575" cy="242913"/>
          </a:xfrm>
          <a:prstGeom prst="ellipse">
            <a:avLst/>
          </a:prstGeom>
          <a:solidFill>
            <a:schemeClr val="bg1"/>
          </a:solidFill>
          <a:ln>
            <a:solidFill>
              <a:schemeClr val="tx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wrap="none" lIns="119695" tIns="59847" rIns="119695" bIns="59847" anchor="ctr"/>
          <a:lstStyle/>
          <a:p>
            <a:pPr algn="ctr" defTabSz="1253703" fontAlgn="auto">
              <a:spcBef>
                <a:spcPts val="0"/>
              </a:spcBef>
              <a:spcAft>
                <a:spcPts val="0"/>
              </a:spcAft>
              <a:defRPr/>
            </a:pPr>
            <a:r>
              <a:rPr lang="en-US" sz="900" b="1" dirty="0" smtClean="0">
                <a:solidFill>
                  <a:schemeClr val="tx2">
                    <a:lumMod val="50000"/>
                  </a:schemeClr>
                </a:solidFill>
              </a:rPr>
              <a:t>11</a:t>
            </a:r>
            <a:endParaRPr lang="en-US" sz="900" b="1" dirty="0">
              <a:solidFill>
                <a:schemeClr val="tx2">
                  <a:lumMod val="50000"/>
                </a:schemeClr>
              </a:solidFill>
            </a:endParaRPr>
          </a:p>
        </p:txBody>
      </p:sp>
      <p:sp>
        <p:nvSpPr>
          <p:cNvPr id="164" name="TextBox 163"/>
          <p:cNvSpPr txBox="1"/>
          <p:nvPr/>
        </p:nvSpPr>
        <p:spPr>
          <a:xfrm>
            <a:off x="4245888" y="1717522"/>
            <a:ext cx="426720" cy="246221"/>
          </a:xfrm>
          <a:prstGeom prst="rect">
            <a:avLst/>
          </a:prstGeom>
          <a:noFill/>
        </p:spPr>
        <p:txBody>
          <a:bodyPr wrap="none" rtlCol="0">
            <a:spAutoFit/>
          </a:bodyPr>
          <a:lstStyle/>
          <a:p>
            <a:r>
              <a:rPr lang="en-US" sz="1000" dirty="0" smtClean="0"/>
              <a:t>May</a:t>
            </a:r>
            <a:endParaRPr lang="en-US" sz="1000" dirty="0"/>
          </a:p>
        </p:txBody>
      </p:sp>
      <p:cxnSp>
        <p:nvCxnSpPr>
          <p:cNvPr id="166" name="Straight Connector 165"/>
          <p:cNvCxnSpPr>
            <a:stCxn id="49" idx="6"/>
            <a:endCxn id="155" idx="2"/>
          </p:cNvCxnSpPr>
          <p:nvPr/>
        </p:nvCxnSpPr>
        <p:spPr>
          <a:xfrm>
            <a:off x="1736823" y="2055003"/>
            <a:ext cx="25494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0" name="Straight Connector 169"/>
          <p:cNvCxnSpPr>
            <a:stCxn id="155" idx="6"/>
            <a:endCxn id="157" idx="2"/>
          </p:cNvCxnSpPr>
          <p:nvPr/>
        </p:nvCxnSpPr>
        <p:spPr>
          <a:xfrm>
            <a:off x="2296344" y="2055003"/>
            <a:ext cx="18985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6" name="Straight Connector 175"/>
          <p:cNvCxnSpPr>
            <a:stCxn id="157" idx="6"/>
            <a:endCxn id="159" idx="2"/>
          </p:cNvCxnSpPr>
          <p:nvPr/>
        </p:nvCxnSpPr>
        <p:spPr>
          <a:xfrm>
            <a:off x="2790775" y="2055003"/>
            <a:ext cx="24809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0" name="Straight Connector 179"/>
          <p:cNvCxnSpPr>
            <a:stCxn id="159" idx="6"/>
            <a:endCxn id="161" idx="2"/>
          </p:cNvCxnSpPr>
          <p:nvPr/>
        </p:nvCxnSpPr>
        <p:spPr>
          <a:xfrm>
            <a:off x="3343441" y="2055003"/>
            <a:ext cx="30451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2" name="Straight Connector 181"/>
          <p:cNvCxnSpPr>
            <a:stCxn id="161" idx="6"/>
            <a:endCxn id="163" idx="2"/>
          </p:cNvCxnSpPr>
          <p:nvPr/>
        </p:nvCxnSpPr>
        <p:spPr>
          <a:xfrm>
            <a:off x="3952528" y="2055003"/>
            <a:ext cx="343497" cy="0"/>
          </a:xfrm>
          <a:prstGeom prst="line">
            <a:avLst/>
          </a:prstGeom>
        </p:spPr>
        <p:style>
          <a:lnRef idx="2">
            <a:schemeClr val="accent1"/>
          </a:lnRef>
          <a:fillRef idx="0">
            <a:schemeClr val="accent1"/>
          </a:fillRef>
          <a:effectRef idx="1">
            <a:schemeClr val="accent1"/>
          </a:effectRef>
          <a:fontRef idx="minor">
            <a:schemeClr val="tx1"/>
          </a:fontRef>
        </p:style>
      </p:cxnSp>
      <p:sp>
        <p:nvSpPr>
          <p:cNvPr id="183" name="Oval 182"/>
          <p:cNvSpPr/>
          <p:nvPr/>
        </p:nvSpPr>
        <p:spPr bwMode="auto">
          <a:xfrm>
            <a:off x="4744616" y="1906657"/>
            <a:ext cx="304575" cy="242913"/>
          </a:xfrm>
          <a:prstGeom prst="ellipse">
            <a:avLst/>
          </a:prstGeom>
          <a:solidFill>
            <a:schemeClr val="bg1"/>
          </a:solidFill>
          <a:ln>
            <a:solidFill>
              <a:schemeClr val="tx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wrap="none" lIns="119695" tIns="59847" rIns="119695" bIns="59847" anchor="ctr"/>
          <a:lstStyle/>
          <a:p>
            <a:pPr algn="ctr" defTabSz="1253703" fontAlgn="auto">
              <a:spcBef>
                <a:spcPts val="0"/>
              </a:spcBef>
              <a:spcAft>
                <a:spcPts val="0"/>
              </a:spcAft>
              <a:defRPr/>
            </a:pPr>
            <a:r>
              <a:rPr lang="en-US" sz="900" b="1" dirty="0" smtClean="0">
                <a:solidFill>
                  <a:schemeClr val="tx2">
                    <a:lumMod val="50000"/>
                  </a:schemeClr>
                </a:solidFill>
              </a:rPr>
              <a:t>5</a:t>
            </a:r>
            <a:endParaRPr lang="en-US" sz="900" b="1" dirty="0">
              <a:solidFill>
                <a:schemeClr val="tx2">
                  <a:lumMod val="50000"/>
                </a:schemeClr>
              </a:solidFill>
            </a:endParaRPr>
          </a:p>
        </p:txBody>
      </p:sp>
      <p:sp>
        <p:nvSpPr>
          <p:cNvPr id="184" name="TextBox 183"/>
          <p:cNvSpPr txBox="1"/>
          <p:nvPr/>
        </p:nvSpPr>
        <p:spPr>
          <a:xfrm>
            <a:off x="4698776" y="1717522"/>
            <a:ext cx="426720" cy="246221"/>
          </a:xfrm>
          <a:prstGeom prst="rect">
            <a:avLst/>
          </a:prstGeom>
          <a:noFill/>
        </p:spPr>
        <p:txBody>
          <a:bodyPr wrap="none" rtlCol="0">
            <a:spAutoFit/>
          </a:bodyPr>
          <a:lstStyle/>
          <a:p>
            <a:r>
              <a:rPr lang="en-US" sz="1000" dirty="0" smtClean="0"/>
              <a:t>May</a:t>
            </a:r>
            <a:endParaRPr lang="en-US" sz="1000" dirty="0"/>
          </a:p>
        </p:txBody>
      </p:sp>
      <p:sp>
        <p:nvSpPr>
          <p:cNvPr id="185" name="Oval 184"/>
          <p:cNvSpPr/>
          <p:nvPr/>
        </p:nvSpPr>
        <p:spPr bwMode="auto">
          <a:xfrm>
            <a:off x="5897707" y="1906657"/>
            <a:ext cx="304575" cy="242913"/>
          </a:xfrm>
          <a:prstGeom prst="ellipse">
            <a:avLst/>
          </a:prstGeom>
          <a:solidFill>
            <a:schemeClr val="bg1"/>
          </a:solidFill>
          <a:ln>
            <a:solidFill>
              <a:schemeClr val="tx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wrap="none" lIns="119695" tIns="59847" rIns="119695" bIns="59847" anchor="ctr"/>
          <a:lstStyle/>
          <a:p>
            <a:pPr algn="ctr" defTabSz="1253703" fontAlgn="auto">
              <a:spcBef>
                <a:spcPts val="0"/>
              </a:spcBef>
              <a:spcAft>
                <a:spcPts val="0"/>
              </a:spcAft>
              <a:defRPr/>
            </a:pPr>
            <a:r>
              <a:rPr lang="en-US" sz="900" b="1" dirty="0" smtClean="0">
                <a:solidFill>
                  <a:schemeClr val="tx2">
                    <a:lumMod val="50000"/>
                  </a:schemeClr>
                </a:solidFill>
              </a:rPr>
              <a:t>27</a:t>
            </a:r>
            <a:endParaRPr lang="en-US" sz="900" b="1" dirty="0">
              <a:solidFill>
                <a:schemeClr val="tx2">
                  <a:lumMod val="50000"/>
                </a:schemeClr>
              </a:solidFill>
            </a:endParaRPr>
          </a:p>
        </p:txBody>
      </p:sp>
      <p:sp>
        <p:nvSpPr>
          <p:cNvPr id="186" name="TextBox 185"/>
          <p:cNvSpPr txBox="1"/>
          <p:nvPr/>
        </p:nvSpPr>
        <p:spPr>
          <a:xfrm>
            <a:off x="5796402" y="1717522"/>
            <a:ext cx="426720" cy="246221"/>
          </a:xfrm>
          <a:prstGeom prst="rect">
            <a:avLst/>
          </a:prstGeom>
          <a:noFill/>
        </p:spPr>
        <p:txBody>
          <a:bodyPr wrap="none" rtlCol="0">
            <a:spAutoFit/>
          </a:bodyPr>
          <a:lstStyle/>
          <a:p>
            <a:r>
              <a:rPr lang="en-US" sz="1000" dirty="0" smtClean="0"/>
              <a:t>May</a:t>
            </a:r>
            <a:endParaRPr lang="en-US" sz="1000" dirty="0"/>
          </a:p>
        </p:txBody>
      </p:sp>
      <p:cxnSp>
        <p:nvCxnSpPr>
          <p:cNvPr id="187" name="Straight Connector 186"/>
          <p:cNvCxnSpPr>
            <a:stCxn id="183" idx="6"/>
            <a:endCxn id="185" idx="2"/>
          </p:cNvCxnSpPr>
          <p:nvPr/>
        </p:nvCxnSpPr>
        <p:spPr>
          <a:xfrm>
            <a:off x="5049191" y="2028114"/>
            <a:ext cx="848516" cy="0"/>
          </a:xfrm>
          <a:prstGeom prst="line">
            <a:avLst/>
          </a:prstGeom>
        </p:spPr>
        <p:style>
          <a:lnRef idx="2">
            <a:schemeClr val="accent1"/>
          </a:lnRef>
          <a:fillRef idx="0">
            <a:schemeClr val="accent1"/>
          </a:fillRef>
          <a:effectRef idx="1">
            <a:schemeClr val="accent1"/>
          </a:effectRef>
          <a:fontRef idx="minor">
            <a:schemeClr val="tx1"/>
          </a:fontRef>
        </p:style>
      </p:cxnSp>
      <p:sp>
        <p:nvSpPr>
          <p:cNvPr id="188" name="Oval 187"/>
          <p:cNvSpPr/>
          <p:nvPr/>
        </p:nvSpPr>
        <p:spPr bwMode="auto">
          <a:xfrm>
            <a:off x="6400800" y="1906657"/>
            <a:ext cx="304575" cy="242913"/>
          </a:xfrm>
          <a:prstGeom prst="ellipse">
            <a:avLst/>
          </a:prstGeom>
          <a:solidFill>
            <a:schemeClr val="bg1"/>
          </a:solidFill>
          <a:ln>
            <a:solidFill>
              <a:schemeClr val="tx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wrap="none" lIns="119695" tIns="59847" rIns="119695" bIns="59847" anchor="ctr"/>
          <a:lstStyle/>
          <a:p>
            <a:pPr algn="ctr" defTabSz="1253703" fontAlgn="auto">
              <a:spcBef>
                <a:spcPts val="0"/>
              </a:spcBef>
              <a:spcAft>
                <a:spcPts val="0"/>
              </a:spcAft>
              <a:defRPr/>
            </a:pPr>
            <a:r>
              <a:rPr lang="en-US" sz="900" b="1" dirty="0" smtClean="0">
                <a:solidFill>
                  <a:schemeClr val="tx2">
                    <a:lumMod val="50000"/>
                  </a:schemeClr>
                </a:solidFill>
              </a:rPr>
              <a:t>28</a:t>
            </a:r>
            <a:endParaRPr lang="en-US" sz="900" b="1" dirty="0">
              <a:solidFill>
                <a:schemeClr val="tx2">
                  <a:lumMod val="50000"/>
                </a:schemeClr>
              </a:solidFill>
            </a:endParaRPr>
          </a:p>
        </p:txBody>
      </p:sp>
      <p:sp>
        <p:nvSpPr>
          <p:cNvPr id="189" name="TextBox 188"/>
          <p:cNvSpPr txBox="1"/>
          <p:nvPr/>
        </p:nvSpPr>
        <p:spPr>
          <a:xfrm>
            <a:off x="6354960" y="1717522"/>
            <a:ext cx="426720" cy="246221"/>
          </a:xfrm>
          <a:prstGeom prst="rect">
            <a:avLst/>
          </a:prstGeom>
          <a:noFill/>
        </p:spPr>
        <p:txBody>
          <a:bodyPr wrap="none" rtlCol="0">
            <a:spAutoFit/>
          </a:bodyPr>
          <a:lstStyle/>
          <a:p>
            <a:r>
              <a:rPr lang="en-US" sz="1000" dirty="0" smtClean="0"/>
              <a:t>May</a:t>
            </a:r>
            <a:endParaRPr lang="en-US" sz="1000" dirty="0"/>
          </a:p>
        </p:txBody>
      </p:sp>
      <p:sp>
        <p:nvSpPr>
          <p:cNvPr id="190" name="Oval 189"/>
          <p:cNvSpPr/>
          <p:nvPr/>
        </p:nvSpPr>
        <p:spPr bwMode="auto">
          <a:xfrm>
            <a:off x="6904856" y="1906657"/>
            <a:ext cx="304575" cy="242913"/>
          </a:xfrm>
          <a:prstGeom prst="ellipse">
            <a:avLst/>
          </a:prstGeom>
          <a:solidFill>
            <a:schemeClr val="bg1"/>
          </a:solidFill>
          <a:ln>
            <a:solidFill>
              <a:schemeClr val="tx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wrap="none" lIns="119695" tIns="59847" rIns="119695" bIns="59847" anchor="ctr"/>
          <a:lstStyle/>
          <a:p>
            <a:pPr algn="ctr" defTabSz="1253703" fontAlgn="auto">
              <a:spcBef>
                <a:spcPts val="0"/>
              </a:spcBef>
              <a:spcAft>
                <a:spcPts val="0"/>
              </a:spcAft>
              <a:defRPr/>
            </a:pPr>
            <a:r>
              <a:rPr lang="en-US" sz="900" b="1" dirty="0" smtClean="0">
                <a:solidFill>
                  <a:schemeClr val="tx2">
                    <a:lumMod val="50000"/>
                  </a:schemeClr>
                </a:solidFill>
              </a:rPr>
              <a:t>30</a:t>
            </a:r>
            <a:endParaRPr lang="en-US" sz="900" b="1" dirty="0">
              <a:solidFill>
                <a:schemeClr val="tx2">
                  <a:lumMod val="50000"/>
                </a:schemeClr>
              </a:solidFill>
            </a:endParaRPr>
          </a:p>
        </p:txBody>
      </p:sp>
      <p:cxnSp>
        <p:nvCxnSpPr>
          <p:cNvPr id="191" name="Straight Connector 190"/>
          <p:cNvCxnSpPr>
            <a:stCxn id="188" idx="6"/>
            <a:endCxn id="190" idx="2"/>
          </p:cNvCxnSpPr>
          <p:nvPr/>
        </p:nvCxnSpPr>
        <p:spPr>
          <a:xfrm>
            <a:off x="6705375" y="2028114"/>
            <a:ext cx="199481" cy="0"/>
          </a:xfrm>
          <a:prstGeom prst="line">
            <a:avLst/>
          </a:prstGeom>
        </p:spPr>
        <p:style>
          <a:lnRef idx="2">
            <a:schemeClr val="accent1"/>
          </a:lnRef>
          <a:fillRef idx="0">
            <a:schemeClr val="accent1"/>
          </a:fillRef>
          <a:effectRef idx="1">
            <a:schemeClr val="accent1"/>
          </a:effectRef>
          <a:fontRef idx="minor">
            <a:schemeClr val="tx1"/>
          </a:fontRef>
        </p:style>
      </p:cxnSp>
      <p:sp>
        <p:nvSpPr>
          <p:cNvPr id="192" name="TextBox 191"/>
          <p:cNvSpPr txBox="1"/>
          <p:nvPr/>
        </p:nvSpPr>
        <p:spPr>
          <a:xfrm>
            <a:off x="6804514" y="1717522"/>
            <a:ext cx="460382" cy="246221"/>
          </a:xfrm>
          <a:prstGeom prst="rect">
            <a:avLst/>
          </a:prstGeom>
          <a:noFill/>
        </p:spPr>
        <p:txBody>
          <a:bodyPr wrap="none" rtlCol="0">
            <a:spAutoFit/>
          </a:bodyPr>
          <a:lstStyle/>
          <a:p>
            <a:r>
              <a:rPr lang="en-US" sz="1000" dirty="0" smtClean="0"/>
              <a:t>June</a:t>
            </a:r>
            <a:endParaRPr lang="en-US" sz="1000" dirty="0"/>
          </a:p>
        </p:txBody>
      </p:sp>
      <p:sp>
        <p:nvSpPr>
          <p:cNvPr id="193" name="Oval 192"/>
          <p:cNvSpPr/>
          <p:nvPr/>
        </p:nvSpPr>
        <p:spPr bwMode="auto">
          <a:xfrm>
            <a:off x="7425392" y="1906657"/>
            <a:ext cx="304575" cy="242913"/>
          </a:xfrm>
          <a:prstGeom prst="ellipse">
            <a:avLst/>
          </a:prstGeom>
          <a:solidFill>
            <a:schemeClr val="bg1"/>
          </a:solidFill>
          <a:ln>
            <a:solidFill>
              <a:schemeClr val="tx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wrap="none" lIns="119695" tIns="59847" rIns="119695" bIns="59847" anchor="ctr"/>
          <a:lstStyle/>
          <a:p>
            <a:pPr algn="ctr" defTabSz="1253703" fontAlgn="auto">
              <a:spcBef>
                <a:spcPts val="0"/>
              </a:spcBef>
              <a:spcAft>
                <a:spcPts val="0"/>
              </a:spcAft>
              <a:defRPr/>
            </a:pPr>
            <a:r>
              <a:rPr lang="en-US" sz="900" b="1" dirty="0" smtClean="0">
                <a:solidFill>
                  <a:schemeClr val="tx2">
                    <a:lumMod val="50000"/>
                  </a:schemeClr>
                </a:solidFill>
              </a:rPr>
              <a:t>15</a:t>
            </a:r>
            <a:endParaRPr lang="en-US" sz="900" b="1" dirty="0">
              <a:solidFill>
                <a:schemeClr val="tx2">
                  <a:lumMod val="50000"/>
                </a:schemeClr>
              </a:solidFill>
            </a:endParaRPr>
          </a:p>
        </p:txBody>
      </p:sp>
      <p:sp>
        <p:nvSpPr>
          <p:cNvPr id="194" name="TextBox 193"/>
          <p:cNvSpPr txBox="1"/>
          <p:nvPr/>
        </p:nvSpPr>
        <p:spPr>
          <a:xfrm>
            <a:off x="7369927" y="1717522"/>
            <a:ext cx="412292" cy="246221"/>
          </a:xfrm>
          <a:prstGeom prst="rect">
            <a:avLst/>
          </a:prstGeom>
          <a:noFill/>
        </p:spPr>
        <p:txBody>
          <a:bodyPr wrap="none" rtlCol="0">
            <a:spAutoFit/>
          </a:bodyPr>
          <a:lstStyle/>
          <a:p>
            <a:r>
              <a:rPr lang="en-US" sz="1000" dirty="0" smtClean="0"/>
              <a:t>July</a:t>
            </a:r>
            <a:endParaRPr lang="en-US" sz="1000" dirty="0"/>
          </a:p>
        </p:txBody>
      </p:sp>
      <p:cxnSp>
        <p:nvCxnSpPr>
          <p:cNvPr id="195" name="Straight Connector 194"/>
          <p:cNvCxnSpPr>
            <a:stCxn id="190" idx="6"/>
            <a:endCxn id="193" idx="2"/>
          </p:cNvCxnSpPr>
          <p:nvPr/>
        </p:nvCxnSpPr>
        <p:spPr>
          <a:xfrm>
            <a:off x="7209431" y="2028114"/>
            <a:ext cx="215961" cy="0"/>
          </a:xfrm>
          <a:prstGeom prst="line">
            <a:avLst/>
          </a:prstGeom>
        </p:spPr>
        <p:style>
          <a:lnRef idx="2">
            <a:schemeClr val="accent1"/>
          </a:lnRef>
          <a:fillRef idx="0">
            <a:schemeClr val="accent1"/>
          </a:fillRef>
          <a:effectRef idx="1">
            <a:schemeClr val="accent1"/>
          </a:effectRef>
          <a:fontRef idx="minor">
            <a:schemeClr val="tx1"/>
          </a:fontRef>
        </p:style>
      </p:cxnSp>
      <p:sp>
        <p:nvSpPr>
          <p:cNvPr id="197" name="Oval 196"/>
          <p:cNvSpPr/>
          <p:nvPr/>
        </p:nvSpPr>
        <p:spPr bwMode="auto">
          <a:xfrm>
            <a:off x="7896425" y="1906657"/>
            <a:ext cx="304575" cy="242913"/>
          </a:xfrm>
          <a:prstGeom prst="ellipse">
            <a:avLst/>
          </a:prstGeom>
          <a:solidFill>
            <a:schemeClr val="bg1"/>
          </a:solidFill>
          <a:ln>
            <a:solidFill>
              <a:schemeClr val="tx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wrap="none" lIns="119695" tIns="59847" rIns="119695" bIns="59847" anchor="ctr"/>
          <a:lstStyle/>
          <a:p>
            <a:pPr algn="ctr" defTabSz="1253703" fontAlgn="auto">
              <a:spcBef>
                <a:spcPts val="0"/>
              </a:spcBef>
              <a:spcAft>
                <a:spcPts val="0"/>
              </a:spcAft>
              <a:defRPr/>
            </a:pPr>
            <a:r>
              <a:rPr lang="en-US" sz="900" b="1" dirty="0" smtClean="0">
                <a:solidFill>
                  <a:schemeClr val="tx2">
                    <a:lumMod val="50000"/>
                  </a:schemeClr>
                </a:solidFill>
              </a:rPr>
              <a:t>31</a:t>
            </a:r>
            <a:endParaRPr lang="en-US" sz="900" b="1" dirty="0">
              <a:solidFill>
                <a:schemeClr val="tx2">
                  <a:lumMod val="50000"/>
                </a:schemeClr>
              </a:solidFill>
            </a:endParaRPr>
          </a:p>
        </p:txBody>
      </p:sp>
      <p:sp>
        <p:nvSpPr>
          <p:cNvPr id="198" name="TextBox 197"/>
          <p:cNvSpPr txBox="1"/>
          <p:nvPr/>
        </p:nvSpPr>
        <p:spPr>
          <a:xfrm>
            <a:off x="7840960" y="1717522"/>
            <a:ext cx="412292" cy="246221"/>
          </a:xfrm>
          <a:prstGeom prst="rect">
            <a:avLst/>
          </a:prstGeom>
          <a:noFill/>
        </p:spPr>
        <p:txBody>
          <a:bodyPr wrap="none" rtlCol="0">
            <a:spAutoFit/>
          </a:bodyPr>
          <a:lstStyle/>
          <a:p>
            <a:r>
              <a:rPr lang="en-US" sz="1000" dirty="0" smtClean="0"/>
              <a:t>July</a:t>
            </a:r>
            <a:endParaRPr lang="en-US" sz="1000" dirty="0"/>
          </a:p>
        </p:txBody>
      </p:sp>
      <p:cxnSp>
        <p:nvCxnSpPr>
          <p:cNvPr id="199" name="Straight Connector 198"/>
          <p:cNvCxnSpPr>
            <a:stCxn id="193" idx="6"/>
            <a:endCxn id="197" idx="2"/>
          </p:cNvCxnSpPr>
          <p:nvPr/>
        </p:nvCxnSpPr>
        <p:spPr>
          <a:xfrm>
            <a:off x="7729967" y="2028114"/>
            <a:ext cx="166458" cy="0"/>
          </a:xfrm>
          <a:prstGeom prst="line">
            <a:avLst/>
          </a:prstGeom>
        </p:spPr>
        <p:style>
          <a:lnRef idx="2">
            <a:schemeClr val="accent1"/>
          </a:lnRef>
          <a:fillRef idx="0">
            <a:schemeClr val="accent1"/>
          </a:fillRef>
          <a:effectRef idx="1">
            <a:schemeClr val="accent1"/>
          </a:effectRef>
          <a:fontRef idx="minor">
            <a:schemeClr val="tx1"/>
          </a:fontRef>
        </p:style>
      </p:cxnSp>
      <p:sp>
        <p:nvSpPr>
          <p:cNvPr id="202" name="Oval 201"/>
          <p:cNvSpPr/>
          <p:nvPr/>
        </p:nvSpPr>
        <p:spPr bwMode="auto">
          <a:xfrm>
            <a:off x="8345016" y="1906657"/>
            <a:ext cx="304575" cy="242913"/>
          </a:xfrm>
          <a:prstGeom prst="ellipse">
            <a:avLst/>
          </a:prstGeom>
          <a:solidFill>
            <a:schemeClr val="bg1"/>
          </a:solidFill>
          <a:ln>
            <a:solidFill>
              <a:schemeClr val="tx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wrap="none" lIns="119695" tIns="59847" rIns="119695" bIns="59847" anchor="ctr"/>
          <a:lstStyle/>
          <a:p>
            <a:pPr algn="ctr" defTabSz="1253703" fontAlgn="auto">
              <a:spcBef>
                <a:spcPts val="0"/>
              </a:spcBef>
              <a:spcAft>
                <a:spcPts val="0"/>
              </a:spcAft>
              <a:defRPr/>
            </a:pPr>
            <a:r>
              <a:rPr lang="en-US" sz="900" b="1" dirty="0" smtClean="0">
                <a:solidFill>
                  <a:schemeClr val="tx2">
                    <a:lumMod val="50000"/>
                  </a:schemeClr>
                </a:solidFill>
              </a:rPr>
              <a:t>1</a:t>
            </a:r>
            <a:endParaRPr lang="en-US" sz="900" b="1" dirty="0">
              <a:solidFill>
                <a:schemeClr val="tx2">
                  <a:lumMod val="50000"/>
                </a:schemeClr>
              </a:solidFill>
            </a:endParaRPr>
          </a:p>
        </p:txBody>
      </p:sp>
      <p:sp>
        <p:nvSpPr>
          <p:cNvPr id="203" name="Oval 202"/>
          <p:cNvSpPr/>
          <p:nvPr/>
        </p:nvSpPr>
        <p:spPr bwMode="auto">
          <a:xfrm>
            <a:off x="8849072" y="1906657"/>
            <a:ext cx="304575" cy="242913"/>
          </a:xfrm>
          <a:prstGeom prst="ellipse">
            <a:avLst/>
          </a:prstGeom>
          <a:solidFill>
            <a:schemeClr val="bg1"/>
          </a:solidFill>
          <a:ln>
            <a:solidFill>
              <a:schemeClr val="tx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wrap="none" lIns="119695" tIns="59847" rIns="119695" bIns="59847" anchor="ctr"/>
          <a:lstStyle/>
          <a:p>
            <a:pPr algn="ctr" defTabSz="1253703" fontAlgn="auto">
              <a:spcBef>
                <a:spcPts val="0"/>
              </a:spcBef>
              <a:spcAft>
                <a:spcPts val="0"/>
              </a:spcAft>
              <a:defRPr/>
            </a:pPr>
            <a:r>
              <a:rPr lang="en-US" sz="900" b="1" dirty="0" smtClean="0">
                <a:solidFill>
                  <a:schemeClr val="tx2">
                    <a:lumMod val="50000"/>
                  </a:schemeClr>
                </a:solidFill>
              </a:rPr>
              <a:t>15</a:t>
            </a:r>
            <a:endParaRPr lang="en-US" sz="900" b="1" dirty="0">
              <a:solidFill>
                <a:schemeClr val="tx2">
                  <a:lumMod val="50000"/>
                </a:schemeClr>
              </a:solidFill>
            </a:endParaRPr>
          </a:p>
        </p:txBody>
      </p:sp>
      <p:cxnSp>
        <p:nvCxnSpPr>
          <p:cNvPr id="204" name="Straight Connector 203"/>
          <p:cNvCxnSpPr>
            <a:stCxn id="202" idx="6"/>
            <a:endCxn id="203" idx="2"/>
          </p:cNvCxnSpPr>
          <p:nvPr/>
        </p:nvCxnSpPr>
        <p:spPr>
          <a:xfrm>
            <a:off x="8649591" y="2028114"/>
            <a:ext cx="199481" cy="0"/>
          </a:xfrm>
          <a:prstGeom prst="line">
            <a:avLst/>
          </a:prstGeom>
        </p:spPr>
        <p:style>
          <a:lnRef idx="2">
            <a:schemeClr val="accent1"/>
          </a:lnRef>
          <a:fillRef idx="0">
            <a:schemeClr val="accent1"/>
          </a:fillRef>
          <a:effectRef idx="1">
            <a:schemeClr val="accent1"/>
          </a:effectRef>
          <a:fontRef idx="minor">
            <a:schemeClr val="tx1"/>
          </a:fontRef>
        </p:style>
      </p:cxnSp>
      <p:sp>
        <p:nvSpPr>
          <p:cNvPr id="205" name="Oval 204"/>
          <p:cNvSpPr/>
          <p:nvPr/>
        </p:nvSpPr>
        <p:spPr bwMode="auto">
          <a:xfrm>
            <a:off x="9369608" y="1906657"/>
            <a:ext cx="304575" cy="242913"/>
          </a:xfrm>
          <a:prstGeom prst="ellipse">
            <a:avLst/>
          </a:prstGeom>
          <a:solidFill>
            <a:schemeClr val="bg1"/>
          </a:solidFill>
          <a:ln>
            <a:solidFill>
              <a:schemeClr val="tx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wrap="none" lIns="119695" tIns="59847" rIns="119695" bIns="59847" anchor="ctr"/>
          <a:lstStyle/>
          <a:p>
            <a:pPr algn="ctr" defTabSz="1253703" fontAlgn="auto">
              <a:spcBef>
                <a:spcPts val="0"/>
              </a:spcBef>
              <a:spcAft>
                <a:spcPts val="0"/>
              </a:spcAft>
              <a:defRPr/>
            </a:pPr>
            <a:r>
              <a:rPr lang="en-US" sz="900" b="1" dirty="0" smtClean="0">
                <a:solidFill>
                  <a:schemeClr val="tx2">
                    <a:lumMod val="50000"/>
                  </a:schemeClr>
                </a:solidFill>
              </a:rPr>
              <a:t>31</a:t>
            </a:r>
            <a:endParaRPr lang="en-US" sz="900" b="1" dirty="0">
              <a:solidFill>
                <a:schemeClr val="tx2">
                  <a:lumMod val="50000"/>
                </a:schemeClr>
              </a:solidFill>
            </a:endParaRPr>
          </a:p>
        </p:txBody>
      </p:sp>
      <p:cxnSp>
        <p:nvCxnSpPr>
          <p:cNvPr id="206" name="Straight Connector 205"/>
          <p:cNvCxnSpPr>
            <a:stCxn id="203" idx="6"/>
            <a:endCxn id="205" idx="2"/>
          </p:cNvCxnSpPr>
          <p:nvPr/>
        </p:nvCxnSpPr>
        <p:spPr>
          <a:xfrm>
            <a:off x="9153647" y="2028114"/>
            <a:ext cx="215961" cy="0"/>
          </a:xfrm>
          <a:prstGeom prst="line">
            <a:avLst/>
          </a:prstGeom>
        </p:spPr>
        <p:style>
          <a:lnRef idx="2">
            <a:schemeClr val="accent1"/>
          </a:lnRef>
          <a:fillRef idx="0">
            <a:schemeClr val="accent1"/>
          </a:fillRef>
          <a:effectRef idx="1">
            <a:schemeClr val="accent1"/>
          </a:effectRef>
          <a:fontRef idx="minor">
            <a:schemeClr val="tx1"/>
          </a:fontRef>
        </p:style>
      </p:cxnSp>
      <p:sp>
        <p:nvSpPr>
          <p:cNvPr id="209" name="TextBox 208"/>
          <p:cNvSpPr txBox="1"/>
          <p:nvPr/>
        </p:nvSpPr>
        <p:spPr>
          <a:xfrm>
            <a:off x="8285909" y="1717522"/>
            <a:ext cx="410690" cy="246221"/>
          </a:xfrm>
          <a:prstGeom prst="rect">
            <a:avLst/>
          </a:prstGeom>
          <a:noFill/>
        </p:spPr>
        <p:txBody>
          <a:bodyPr wrap="none" rtlCol="0">
            <a:spAutoFit/>
          </a:bodyPr>
          <a:lstStyle/>
          <a:p>
            <a:r>
              <a:rPr lang="en-US" sz="1000" dirty="0" smtClean="0"/>
              <a:t>Aug</a:t>
            </a:r>
            <a:endParaRPr lang="en-US" sz="1000" dirty="0"/>
          </a:p>
        </p:txBody>
      </p:sp>
      <p:sp>
        <p:nvSpPr>
          <p:cNvPr id="210" name="TextBox 209"/>
          <p:cNvSpPr txBox="1"/>
          <p:nvPr/>
        </p:nvSpPr>
        <p:spPr>
          <a:xfrm>
            <a:off x="8735463" y="1717522"/>
            <a:ext cx="410690" cy="246221"/>
          </a:xfrm>
          <a:prstGeom prst="rect">
            <a:avLst/>
          </a:prstGeom>
          <a:noFill/>
        </p:spPr>
        <p:txBody>
          <a:bodyPr wrap="none" rtlCol="0">
            <a:spAutoFit/>
          </a:bodyPr>
          <a:lstStyle/>
          <a:p>
            <a:r>
              <a:rPr lang="en-US" sz="1000" dirty="0" smtClean="0"/>
              <a:t>Aug</a:t>
            </a:r>
            <a:endParaRPr lang="en-US" sz="1000" dirty="0"/>
          </a:p>
        </p:txBody>
      </p:sp>
      <p:sp>
        <p:nvSpPr>
          <p:cNvPr id="211" name="TextBox 210"/>
          <p:cNvSpPr txBox="1"/>
          <p:nvPr/>
        </p:nvSpPr>
        <p:spPr>
          <a:xfrm>
            <a:off x="9300876" y="1717522"/>
            <a:ext cx="410690" cy="246221"/>
          </a:xfrm>
          <a:prstGeom prst="rect">
            <a:avLst/>
          </a:prstGeom>
          <a:noFill/>
        </p:spPr>
        <p:txBody>
          <a:bodyPr wrap="none" rtlCol="0">
            <a:spAutoFit/>
          </a:bodyPr>
          <a:lstStyle/>
          <a:p>
            <a:r>
              <a:rPr lang="en-US" sz="1000" dirty="0" smtClean="0"/>
              <a:t>Aug</a:t>
            </a:r>
            <a:endParaRPr lang="en-US" sz="1000" dirty="0"/>
          </a:p>
        </p:txBody>
      </p:sp>
      <p:sp>
        <p:nvSpPr>
          <p:cNvPr id="212" name="Oval 211"/>
          <p:cNvSpPr/>
          <p:nvPr/>
        </p:nvSpPr>
        <p:spPr bwMode="auto">
          <a:xfrm>
            <a:off x="9831016" y="1906657"/>
            <a:ext cx="304575" cy="242913"/>
          </a:xfrm>
          <a:prstGeom prst="ellipse">
            <a:avLst/>
          </a:prstGeom>
          <a:solidFill>
            <a:schemeClr val="bg1"/>
          </a:solidFill>
          <a:ln>
            <a:solidFill>
              <a:schemeClr val="tx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wrap="none" lIns="119695" tIns="59847" rIns="119695" bIns="59847" anchor="ctr"/>
          <a:lstStyle/>
          <a:p>
            <a:pPr algn="ctr" defTabSz="1253703" fontAlgn="auto">
              <a:spcBef>
                <a:spcPts val="0"/>
              </a:spcBef>
              <a:spcAft>
                <a:spcPts val="0"/>
              </a:spcAft>
              <a:defRPr/>
            </a:pPr>
            <a:r>
              <a:rPr lang="en-US" sz="900" b="1" dirty="0" smtClean="0">
                <a:solidFill>
                  <a:schemeClr val="tx2">
                    <a:lumMod val="50000"/>
                  </a:schemeClr>
                </a:solidFill>
              </a:rPr>
              <a:t>1</a:t>
            </a:r>
            <a:endParaRPr lang="en-US" sz="900" b="1" dirty="0">
              <a:solidFill>
                <a:schemeClr val="tx2">
                  <a:lumMod val="50000"/>
                </a:schemeClr>
              </a:solidFill>
            </a:endParaRPr>
          </a:p>
        </p:txBody>
      </p:sp>
      <p:sp>
        <p:nvSpPr>
          <p:cNvPr id="213" name="TextBox 212"/>
          <p:cNvSpPr txBox="1"/>
          <p:nvPr/>
        </p:nvSpPr>
        <p:spPr>
          <a:xfrm>
            <a:off x="9785176" y="1717522"/>
            <a:ext cx="445956" cy="246221"/>
          </a:xfrm>
          <a:prstGeom prst="rect">
            <a:avLst/>
          </a:prstGeom>
          <a:noFill/>
        </p:spPr>
        <p:txBody>
          <a:bodyPr wrap="none" rtlCol="0">
            <a:spAutoFit/>
          </a:bodyPr>
          <a:lstStyle/>
          <a:p>
            <a:r>
              <a:rPr lang="en-US" sz="1000" dirty="0" smtClean="0"/>
              <a:t>Sept</a:t>
            </a:r>
            <a:endParaRPr lang="en-US" sz="1000" dirty="0"/>
          </a:p>
        </p:txBody>
      </p:sp>
      <p:sp>
        <p:nvSpPr>
          <p:cNvPr id="214" name="Oval 213"/>
          <p:cNvSpPr/>
          <p:nvPr/>
        </p:nvSpPr>
        <p:spPr bwMode="auto">
          <a:xfrm>
            <a:off x="10217224" y="1906657"/>
            <a:ext cx="304575" cy="242913"/>
          </a:xfrm>
          <a:prstGeom prst="ellipse">
            <a:avLst/>
          </a:prstGeom>
          <a:solidFill>
            <a:srgbClr val="6A2D8F"/>
          </a:solidFill>
          <a:ln>
            <a:solidFill>
              <a:schemeClr val="tx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wrap="none" lIns="119695" tIns="59847" rIns="119695" bIns="59847" anchor="ctr"/>
          <a:lstStyle/>
          <a:p>
            <a:pPr algn="ctr" defTabSz="1253703" fontAlgn="auto">
              <a:spcBef>
                <a:spcPts val="0"/>
              </a:spcBef>
              <a:spcAft>
                <a:spcPts val="0"/>
              </a:spcAft>
              <a:defRPr/>
            </a:pPr>
            <a:r>
              <a:rPr lang="en-US" sz="900" b="1" dirty="0" smtClean="0">
                <a:solidFill>
                  <a:schemeClr val="bg1"/>
                </a:solidFill>
              </a:rPr>
              <a:t>5</a:t>
            </a:r>
            <a:endParaRPr lang="en-US" sz="900" b="1" dirty="0">
              <a:solidFill>
                <a:schemeClr val="bg1"/>
              </a:solidFill>
            </a:endParaRPr>
          </a:p>
        </p:txBody>
      </p:sp>
      <p:sp>
        <p:nvSpPr>
          <p:cNvPr id="215" name="TextBox 214"/>
          <p:cNvSpPr txBox="1"/>
          <p:nvPr/>
        </p:nvSpPr>
        <p:spPr>
          <a:xfrm>
            <a:off x="10217224" y="1717522"/>
            <a:ext cx="445956" cy="246221"/>
          </a:xfrm>
          <a:prstGeom prst="rect">
            <a:avLst/>
          </a:prstGeom>
          <a:noFill/>
        </p:spPr>
        <p:txBody>
          <a:bodyPr wrap="none" rtlCol="0">
            <a:spAutoFit/>
          </a:bodyPr>
          <a:lstStyle/>
          <a:p>
            <a:r>
              <a:rPr lang="en-US" sz="1000" dirty="0" smtClean="0"/>
              <a:t>Sept</a:t>
            </a:r>
            <a:endParaRPr lang="en-US" sz="1000" dirty="0"/>
          </a:p>
        </p:txBody>
      </p:sp>
      <p:sp>
        <p:nvSpPr>
          <p:cNvPr id="216" name="Oval 215"/>
          <p:cNvSpPr/>
          <p:nvPr/>
        </p:nvSpPr>
        <p:spPr bwMode="auto">
          <a:xfrm>
            <a:off x="10649272" y="1906657"/>
            <a:ext cx="304575" cy="242913"/>
          </a:xfrm>
          <a:prstGeom prst="ellipse">
            <a:avLst/>
          </a:prstGeom>
          <a:solidFill>
            <a:schemeClr val="bg1"/>
          </a:solidFill>
          <a:ln>
            <a:solidFill>
              <a:schemeClr val="tx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wrap="none" lIns="119695" tIns="59847" rIns="119695" bIns="59847" anchor="ctr"/>
          <a:lstStyle/>
          <a:p>
            <a:pPr algn="ctr" defTabSz="1253703" fontAlgn="auto">
              <a:spcBef>
                <a:spcPts val="0"/>
              </a:spcBef>
              <a:spcAft>
                <a:spcPts val="0"/>
              </a:spcAft>
              <a:defRPr/>
            </a:pPr>
            <a:r>
              <a:rPr lang="en-US" sz="900" b="1" dirty="0" smtClean="0">
                <a:solidFill>
                  <a:schemeClr val="tx2">
                    <a:lumMod val="50000"/>
                  </a:schemeClr>
                </a:solidFill>
              </a:rPr>
              <a:t>30</a:t>
            </a:r>
            <a:endParaRPr lang="en-US" sz="900" b="1" dirty="0">
              <a:solidFill>
                <a:schemeClr val="tx2">
                  <a:lumMod val="50000"/>
                </a:schemeClr>
              </a:solidFill>
            </a:endParaRPr>
          </a:p>
        </p:txBody>
      </p:sp>
      <p:sp>
        <p:nvSpPr>
          <p:cNvPr id="217" name="TextBox 216"/>
          <p:cNvSpPr txBox="1"/>
          <p:nvPr/>
        </p:nvSpPr>
        <p:spPr>
          <a:xfrm>
            <a:off x="10577264" y="1717522"/>
            <a:ext cx="445956" cy="246221"/>
          </a:xfrm>
          <a:prstGeom prst="rect">
            <a:avLst/>
          </a:prstGeom>
          <a:noFill/>
        </p:spPr>
        <p:txBody>
          <a:bodyPr wrap="none" rtlCol="0">
            <a:spAutoFit/>
          </a:bodyPr>
          <a:lstStyle/>
          <a:p>
            <a:r>
              <a:rPr lang="en-US" sz="1000" dirty="0" smtClean="0"/>
              <a:t>Sept</a:t>
            </a:r>
            <a:endParaRPr lang="en-US" sz="1000" dirty="0"/>
          </a:p>
        </p:txBody>
      </p:sp>
      <p:sp>
        <p:nvSpPr>
          <p:cNvPr id="218" name="Oval 217"/>
          <p:cNvSpPr/>
          <p:nvPr/>
        </p:nvSpPr>
        <p:spPr bwMode="auto">
          <a:xfrm>
            <a:off x="11081320" y="1906657"/>
            <a:ext cx="304575" cy="242913"/>
          </a:xfrm>
          <a:prstGeom prst="ellipse">
            <a:avLst/>
          </a:prstGeom>
          <a:solidFill>
            <a:schemeClr val="bg1"/>
          </a:solidFill>
          <a:ln>
            <a:solidFill>
              <a:schemeClr val="tx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wrap="none" lIns="119695" tIns="59847" rIns="119695" bIns="59847" anchor="ctr"/>
          <a:lstStyle/>
          <a:p>
            <a:pPr algn="ctr" defTabSz="1253703" fontAlgn="auto">
              <a:spcBef>
                <a:spcPts val="0"/>
              </a:spcBef>
              <a:spcAft>
                <a:spcPts val="0"/>
              </a:spcAft>
              <a:defRPr/>
            </a:pPr>
            <a:r>
              <a:rPr lang="en-US" sz="900" b="1" dirty="0" smtClean="0">
                <a:solidFill>
                  <a:schemeClr val="tx2">
                    <a:lumMod val="50000"/>
                  </a:schemeClr>
                </a:solidFill>
              </a:rPr>
              <a:t>15</a:t>
            </a:r>
            <a:endParaRPr lang="en-US" sz="900" b="1" dirty="0">
              <a:solidFill>
                <a:schemeClr val="tx2">
                  <a:lumMod val="50000"/>
                </a:schemeClr>
              </a:solidFill>
            </a:endParaRPr>
          </a:p>
        </p:txBody>
      </p:sp>
      <p:sp>
        <p:nvSpPr>
          <p:cNvPr id="219" name="TextBox 218"/>
          <p:cNvSpPr txBox="1"/>
          <p:nvPr/>
        </p:nvSpPr>
        <p:spPr>
          <a:xfrm>
            <a:off x="11009312" y="1717522"/>
            <a:ext cx="383438" cy="246221"/>
          </a:xfrm>
          <a:prstGeom prst="rect">
            <a:avLst/>
          </a:prstGeom>
          <a:noFill/>
        </p:spPr>
        <p:txBody>
          <a:bodyPr wrap="none" rtlCol="0">
            <a:spAutoFit/>
          </a:bodyPr>
          <a:lstStyle/>
          <a:p>
            <a:r>
              <a:rPr lang="en-US" sz="1000" dirty="0" smtClean="0"/>
              <a:t>Oct</a:t>
            </a:r>
            <a:endParaRPr lang="en-US" sz="1000" dirty="0"/>
          </a:p>
        </p:txBody>
      </p:sp>
      <p:sp>
        <p:nvSpPr>
          <p:cNvPr id="220" name="Oval 219"/>
          <p:cNvSpPr/>
          <p:nvPr/>
        </p:nvSpPr>
        <p:spPr bwMode="auto">
          <a:xfrm>
            <a:off x="11513368" y="1906657"/>
            <a:ext cx="304575" cy="242913"/>
          </a:xfrm>
          <a:prstGeom prst="ellipse">
            <a:avLst/>
          </a:prstGeom>
          <a:solidFill>
            <a:schemeClr val="bg1"/>
          </a:solidFill>
          <a:ln>
            <a:solidFill>
              <a:schemeClr val="tx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wrap="none" lIns="119695" tIns="59847" rIns="119695" bIns="59847" anchor="ctr"/>
          <a:lstStyle/>
          <a:p>
            <a:pPr algn="ctr" defTabSz="1253703" fontAlgn="auto">
              <a:spcBef>
                <a:spcPts val="0"/>
              </a:spcBef>
              <a:spcAft>
                <a:spcPts val="0"/>
              </a:spcAft>
              <a:defRPr/>
            </a:pPr>
            <a:r>
              <a:rPr lang="en-US" sz="900" b="1" dirty="0" smtClean="0">
                <a:solidFill>
                  <a:schemeClr val="tx2">
                    <a:lumMod val="50000"/>
                  </a:schemeClr>
                </a:solidFill>
              </a:rPr>
              <a:t>31</a:t>
            </a:r>
            <a:endParaRPr lang="en-US" sz="900" b="1" dirty="0">
              <a:solidFill>
                <a:schemeClr val="tx2">
                  <a:lumMod val="50000"/>
                </a:schemeClr>
              </a:solidFill>
            </a:endParaRPr>
          </a:p>
        </p:txBody>
      </p:sp>
      <p:sp>
        <p:nvSpPr>
          <p:cNvPr id="221" name="TextBox 220"/>
          <p:cNvSpPr txBox="1"/>
          <p:nvPr/>
        </p:nvSpPr>
        <p:spPr>
          <a:xfrm>
            <a:off x="11441360" y="1717522"/>
            <a:ext cx="383438" cy="246221"/>
          </a:xfrm>
          <a:prstGeom prst="rect">
            <a:avLst/>
          </a:prstGeom>
          <a:noFill/>
        </p:spPr>
        <p:txBody>
          <a:bodyPr wrap="none" rtlCol="0">
            <a:spAutoFit/>
          </a:bodyPr>
          <a:lstStyle/>
          <a:p>
            <a:r>
              <a:rPr lang="en-US" sz="1000" dirty="0" smtClean="0"/>
              <a:t>Oct</a:t>
            </a:r>
            <a:endParaRPr lang="en-US" sz="1000" dirty="0"/>
          </a:p>
        </p:txBody>
      </p:sp>
      <p:sp>
        <p:nvSpPr>
          <p:cNvPr id="222" name="Oval 221"/>
          <p:cNvSpPr/>
          <p:nvPr/>
        </p:nvSpPr>
        <p:spPr bwMode="auto">
          <a:xfrm>
            <a:off x="12089432" y="1906657"/>
            <a:ext cx="304575" cy="242913"/>
          </a:xfrm>
          <a:prstGeom prst="ellipse">
            <a:avLst/>
          </a:prstGeom>
          <a:solidFill>
            <a:schemeClr val="bg1"/>
          </a:solidFill>
          <a:ln>
            <a:solidFill>
              <a:schemeClr val="tx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wrap="none" lIns="119695" tIns="59847" rIns="119695" bIns="59847" anchor="ctr"/>
          <a:lstStyle/>
          <a:p>
            <a:pPr algn="ctr" defTabSz="1253703" fontAlgn="auto">
              <a:spcBef>
                <a:spcPts val="0"/>
              </a:spcBef>
              <a:spcAft>
                <a:spcPts val="0"/>
              </a:spcAft>
              <a:defRPr/>
            </a:pPr>
            <a:r>
              <a:rPr lang="en-US" sz="900" b="1" dirty="0" smtClean="0">
                <a:solidFill>
                  <a:schemeClr val="tx2">
                    <a:lumMod val="50000"/>
                  </a:schemeClr>
                </a:solidFill>
              </a:rPr>
              <a:t>15</a:t>
            </a:r>
            <a:endParaRPr lang="en-US" sz="900" b="1" dirty="0">
              <a:solidFill>
                <a:schemeClr val="tx2">
                  <a:lumMod val="50000"/>
                </a:schemeClr>
              </a:solidFill>
            </a:endParaRPr>
          </a:p>
        </p:txBody>
      </p:sp>
      <p:cxnSp>
        <p:nvCxnSpPr>
          <p:cNvPr id="224" name="Straight Connector 223"/>
          <p:cNvCxnSpPr>
            <a:stCxn id="212" idx="6"/>
            <a:endCxn id="214" idx="2"/>
          </p:cNvCxnSpPr>
          <p:nvPr/>
        </p:nvCxnSpPr>
        <p:spPr>
          <a:xfrm>
            <a:off x="10135591" y="2028114"/>
            <a:ext cx="8163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5" name="Straight Connector 224"/>
          <p:cNvCxnSpPr>
            <a:stCxn id="214" idx="6"/>
            <a:endCxn id="216" idx="2"/>
          </p:cNvCxnSpPr>
          <p:nvPr/>
        </p:nvCxnSpPr>
        <p:spPr>
          <a:xfrm>
            <a:off x="10521799" y="2028114"/>
            <a:ext cx="12747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6" name="Straight Connector 225"/>
          <p:cNvCxnSpPr>
            <a:stCxn id="216" idx="6"/>
            <a:endCxn id="218" idx="2"/>
          </p:cNvCxnSpPr>
          <p:nvPr/>
        </p:nvCxnSpPr>
        <p:spPr>
          <a:xfrm>
            <a:off x="10953847" y="2028114"/>
            <a:ext cx="12747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7" name="Straight Connector 226"/>
          <p:cNvCxnSpPr>
            <a:stCxn id="218" idx="6"/>
            <a:endCxn id="220" idx="2"/>
          </p:cNvCxnSpPr>
          <p:nvPr/>
        </p:nvCxnSpPr>
        <p:spPr>
          <a:xfrm>
            <a:off x="11385895" y="2028114"/>
            <a:ext cx="127473" cy="0"/>
          </a:xfrm>
          <a:prstGeom prst="line">
            <a:avLst/>
          </a:prstGeom>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2017424" y="1717522"/>
            <a:ext cx="729687" cy="246221"/>
          </a:xfrm>
          <a:prstGeom prst="rect">
            <a:avLst/>
          </a:prstGeom>
          <a:noFill/>
        </p:spPr>
        <p:txBody>
          <a:bodyPr wrap="none" rtlCol="0">
            <a:spAutoFit/>
          </a:bodyPr>
          <a:lstStyle/>
          <a:p>
            <a:r>
              <a:rPr lang="en-US" sz="1000" dirty="0" smtClean="0"/>
              <a:t>Nov 2016</a:t>
            </a:r>
            <a:endParaRPr lang="en-US" sz="1000" dirty="0"/>
          </a:p>
        </p:txBody>
      </p:sp>
      <p:cxnSp>
        <p:nvCxnSpPr>
          <p:cNvPr id="230" name="Straight Arrow Connector 229"/>
          <p:cNvCxnSpPr/>
          <p:nvPr/>
        </p:nvCxnSpPr>
        <p:spPr>
          <a:xfrm rot="5400000">
            <a:off x="8957084" y="5065894"/>
            <a:ext cx="5832648" cy="1588"/>
          </a:xfrm>
          <a:prstGeom prst="straightConnector1">
            <a:avLst/>
          </a:prstGeom>
          <a:ln w="3175">
            <a:solidFill>
              <a:schemeClr val="tx1"/>
            </a:solidFill>
            <a:prstDash val="dash"/>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231" name="Pentagon 230"/>
          <p:cNvSpPr/>
          <p:nvPr/>
        </p:nvSpPr>
        <p:spPr>
          <a:xfrm>
            <a:off x="1504256" y="2941658"/>
            <a:ext cx="1008112" cy="288032"/>
          </a:xfrm>
          <a:prstGeom prst="homePlate">
            <a:avLst/>
          </a:prstGeom>
          <a:solidFill>
            <a:schemeClr val="bg1">
              <a:lumMod val="85000"/>
            </a:schemeClr>
          </a:solidFill>
          <a:ln>
            <a:noFill/>
          </a:ln>
        </p:spPr>
        <p:style>
          <a:lnRef idx="1">
            <a:schemeClr val="accent6"/>
          </a:lnRef>
          <a:fillRef idx="2">
            <a:schemeClr val="accent6"/>
          </a:fillRef>
          <a:effectRef idx="1">
            <a:schemeClr val="accent6"/>
          </a:effectRef>
          <a:fontRef idx="minor">
            <a:schemeClr val="dk1"/>
          </a:fontRef>
        </p:style>
        <p:txBody>
          <a:bodyPr anchor="ctr"/>
          <a:lstStyle/>
          <a:p>
            <a:pPr algn="ctr" fontAlgn="base">
              <a:spcBef>
                <a:spcPct val="0"/>
              </a:spcBef>
              <a:spcAft>
                <a:spcPct val="0"/>
              </a:spcAft>
              <a:defRPr/>
            </a:pPr>
            <a:r>
              <a:rPr lang="en-US" sz="900" b="1" dirty="0" smtClean="0">
                <a:solidFill>
                  <a:srgbClr val="000000">
                    <a:lumMod val="75000"/>
                    <a:lumOff val="25000"/>
                  </a:srgbClr>
                </a:solidFill>
                <a:cs typeface="Calibri" pitchFamily="34" charset="0"/>
              </a:rPr>
              <a:t>Details Design</a:t>
            </a:r>
            <a:endParaRPr lang="en-US" sz="900" b="1" dirty="0">
              <a:solidFill>
                <a:srgbClr val="000000">
                  <a:lumMod val="75000"/>
                  <a:lumOff val="25000"/>
                </a:srgbClr>
              </a:solidFill>
              <a:cs typeface="Calibri" pitchFamily="34" charset="0"/>
            </a:endParaRPr>
          </a:p>
        </p:txBody>
      </p:sp>
      <p:sp>
        <p:nvSpPr>
          <p:cNvPr id="234" name="Pentagon 233"/>
          <p:cNvSpPr/>
          <p:nvPr/>
        </p:nvSpPr>
        <p:spPr>
          <a:xfrm>
            <a:off x="1864296" y="4211960"/>
            <a:ext cx="2232248" cy="360040"/>
          </a:xfrm>
          <a:prstGeom prst="homePlate">
            <a:avLst/>
          </a:prstGeom>
          <a:solidFill>
            <a:schemeClr val="bg1">
              <a:lumMod val="85000"/>
            </a:schemeClr>
          </a:solidFill>
          <a:ln>
            <a:noFill/>
          </a:ln>
        </p:spPr>
        <p:style>
          <a:lnRef idx="1">
            <a:schemeClr val="accent6"/>
          </a:lnRef>
          <a:fillRef idx="2">
            <a:schemeClr val="accent6"/>
          </a:fillRef>
          <a:effectRef idx="1">
            <a:schemeClr val="accent6"/>
          </a:effectRef>
          <a:fontRef idx="minor">
            <a:schemeClr val="dk1"/>
          </a:fontRef>
        </p:style>
        <p:txBody>
          <a:bodyPr anchor="ctr"/>
          <a:lstStyle/>
          <a:p>
            <a:pPr algn="ctr" fontAlgn="base">
              <a:spcBef>
                <a:spcPct val="0"/>
              </a:spcBef>
              <a:spcAft>
                <a:spcPct val="0"/>
              </a:spcAft>
              <a:defRPr/>
            </a:pPr>
            <a:r>
              <a:rPr lang="en-US" sz="900" b="1" dirty="0" smtClean="0">
                <a:solidFill>
                  <a:srgbClr val="000000">
                    <a:lumMod val="75000"/>
                    <a:lumOff val="25000"/>
                  </a:srgbClr>
                </a:solidFill>
                <a:cs typeface="Calibri" pitchFamily="34" charset="0"/>
              </a:rPr>
              <a:t>BRM</a:t>
            </a:r>
            <a:endParaRPr lang="en-US" sz="900" b="1" dirty="0">
              <a:solidFill>
                <a:srgbClr val="000000">
                  <a:lumMod val="75000"/>
                  <a:lumOff val="25000"/>
                </a:srgbClr>
              </a:solidFill>
              <a:cs typeface="Calibri" pitchFamily="34" charset="0"/>
            </a:endParaRPr>
          </a:p>
        </p:txBody>
      </p:sp>
      <p:cxnSp>
        <p:nvCxnSpPr>
          <p:cNvPr id="238" name="Shape 237"/>
          <p:cNvCxnSpPr>
            <a:stCxn id="231" idx="1"/>
            <a:endCxn id="131" idx="1"/>
          </p:cNvCxnSpPr>
          <p:nvPr/>
        </p:nvCxnSpPr>
        <p:spPr>
          <a:xfrm rot="10800000" flipH="1" flipV="1">
            <a:off x="1504256" y="3085674"/>
            <a:ext cx="360040" cy="370202"/>
          </a:xfrm>
          <a:prstGeom prst="bentConnector3">
            <a:avLst>
              <a:gd name="adj1" fmla="val -63493"/>
            </a:avLst>
          </a:prstGeom>
          <a:ln w="3175">
            <a:tailEnd type="arrow"/>
          </a:ln>
        </p:spPr>
        <p:style>
          <a:lnRef idx="2">
            <a:schemeClr val="accent1"/>
          </a:lnRef>
          <a:fillRef idx="0">
            <a:schemeClr val="accent1"/>
          </a:fillRef>
          <a:effectRef idx="1">
            <a:schemeClr val="accent1"/>
          </a:effectRef>
          <a:fontRef idx="minor">
            <a:schemeClr val="tx1"/>
          </a:fontRef>
        </p:style>
      </p:cxnSp>
      <p:cxnSp>
        <p:nvCxnSpPr>
          <p:cNvPr id="242" name="Shape 241"/>
          <p:cNvCxnSpPr>
            <a:stCxn id="231" idx="1"/>
            <a:endCxn id="234" idx="1"/>
          </p:cNvCxnSpPr>
          <p:nvPr/>
        </p:nvCxnSpPr>
        <p:spPr>
          <a:xfrm rot="10800000" flipH="1" flipV="1">
            <a:off x="1504256" y="3085674"/>
            <a:ext cx="360040" cy="1306306"/>
          </a:xfrm>
          <a:prstGeom prst="bentConnector3">
            <a:avLst>
              <a:gd name="adj1" fmla="val -63493"/>
            </a:avLst>
          </a:prstGeom>
          <a:ln w="3175">
            <a:tailEnd type="arrow"/>
          </a:ln>
        </p:spPr>
        <p:style>
          <a:lnRef idx="2">
            <a:schemeClr val="accent1"/>
          </a:lnRef>
          <a:fillRef idx="0">
            <a:schemeClr val="accent1"/>
          </a:fillRef>
          <a:effectRef idx="1">
            <a:schemeClr val="accent1"/>
          </a:effectRef>
          <a:fontRef idx="minor">
            <a:schemeClr val="tx1"/>
          </a:fontRef>
        </p:style>
      </p:cxnSp>
      <p:cxnSp>
        <p:nvCxnSpPr>
          <p:cNvPr id="248" name="Shape 247"/>
          <p:cNvCxnSpPr>
            <a:stCxn id="231" idx="1"/>
            <a:endCxn id="138" idx="1"/>
          </p:cNvCxnSpPr>
          <p:nvPr/>
        </p:nvCxnSpPr>
        <p:spPr>
          <a:xfrm rot="10800000" flipH="1" flipV="1">
            <a:off x="1504256" y="3085674"/>
            <a:ext cx="360040" cy="874258"/>
          </a:xfrm>
          <a:prstGeom prst="bentConnector3">
            <a:avLst>
              <a:gd name="adj1" fmla="val -63493"/>
            </a:avLst>
          </a:prstGeom>
          <a:ln w="3175">
            <a:tailEnd type="arrow"/>
          </a:ln>
        </p:spPr>
        <p:style>
          <a:lnRef idx="2">
            <a:schemeClr val="accent1"/>
          </a:lnRef>
          <a:fillRef idx="0">
            <a:schemeClr val="accent1"/>
          </a:fillRef>
          <a:effectRef idx="1">
            <a:schemeClr val="accent1"/>
          </a:effectRef>
          <a:fontRef idx="minor">
            <a:schemeClr val="tx1"/>
          </a:fontRef>
        </p:style>
      </p:cxnSp>
      <p:sp>
        <p:nvSpPr>
          <p:cNvPr id="259" name="TextBox 385"/>
          <p:cNvSpPr txBox="1">
            <a:spLocks noChangeArrowheads="1"/>
          </p:cNvSpPr>
          <p:nvPr/>
        </p:nvSpPr>
        <p:spPr bwMode="auto">
          <a:xfrm>
            <a:off x="1360240" y="6603614"/>
            <a:ext cx="2517992" cy="382473"/>
          </a:xfrm>
          <a:prstGeom prst="rect">
            <a:avLst/>
          </a:prstGeom>
          <a:noFill/>
          <a:ln w="9525">
            <a:noFill/>
            <a:miter lim="800000"/>
            <a:headEnd/>
            <a:tailEnd/>
          </a:ln>
          <a:effectLst/>
        </p:spPr>
        <p:txBody>
          <a:bodyPr wrap="none" lIns="119695" tIns="59847" rIns="119695" bIns="59847">
            <a:spAutoFit/>
          </a:bodyPr>
          <a:lstStyle/>
          <a:p>
            <a:pPr marL="155603" indent="-155603">
              <a:buClr>
                <a:schemeClr val="accent5"/>
              </a:buClr>
              <a:buFont typeface="Wingdings" pitchFamily="2" charset="2"/>
              <a:buChar char="§"/>
            </a:pPr>
            <a:r>
              <a:rPr lang="en-US" sz="850" dirty="0" smtClean="0">
                <a:solidFill>
                  <a:schemeClr val="accent1"/>
                </a:solidFill>
              </a:rPr>
              <a:t>Documents : AN100,DS140,DS141, MC50, </a:t>
            </a:r>
          </a:p>
          <a:p>
            <a:pPr marL="155603" indent="-155603">
              <a:buClr>
                <a:schemeClr val="accent5"/>
              </a:buClr>
            </a:pPr>
            <a:r>
              <a:rPr lang="en-US" sz="850" dirty="0" smtClean="0">
                <a:solidFill>
                  <a:schemeClr val="accent1"/>
                </a:solidFill>
              </a:rPr>
              <a:t>Test Case document </a:t>
            </a:r>
          </a:p>
        </p:txBody>
      </p:sp>
      <p:sp>
        <p:nvSpPr>
          <p:cNvPr id="260" name="Diamond 259"/>
          <p:cNvSpPr/>
          <p:nvPr/>
        </p:nvSpPr>
        <p:spPr>
          <a:xfrm>
            <a:off x="4240560" y="3851920"/>
            <a:ext cx="216024" cy="288032"/>
          </a:xfrm>
          <a:prstGeom prst="diamond">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78882" name="Picture 2"/>
          <p:cNvPicPr>
            <a:picLocks noChangeAspect="1" noChangeArrowheads="1"/>
          </p:cNvPicPr>
          <p:nvPr/>
        </p:nvPicPr>
        <p:blipFill>
          <a:blip r:embed="rId5"/>
          <a:srcRect/>
          <a:stretch>
            <a:fillRect/>
          </a:stretch>
        </p:blipFill>
        <p:spPr bwMode="auto">
          <a:xfrm>
            <a:off x="8463855" y="179512"/>
            <a:ext cx="4337745" cy="1296144"/>
          </a:xfrm>
          <a:prstGeom prst="rect">
            <a:avLst/>
          </a:prstGeom>
          <a:noFill/>
          <a:ln w="9525">
            <a:noFill/>
            <a:miter lim="800000"/>
            <a:headEnd/>
            <a:tailEnd/>
          </a:ln>
          <a:effectLst/>
        </p:spPr>
      </p:pic>
      <p:sp>
        <p:nvSpPr>
          <p:cNvPr id="263" name="Freeform 262"/>
          <p:cNvSpPr/>
          <p:nvPr/>
        </p:nvSpPr>
        <p:spPr>
          <a:xfrm rot="16841985" flipH="1">
            <a:off x="7885274" y="1011422"/>
            <a:ext cx="470434" cy="514671"/>
          </a:xfrm>
          <a:custGeom>
            <a:avLst/>
            <a:gdLst>
              <a:gd name="connsiteX0" fmla="*/ 0 w 555171"/>
              <a:gd name="connsiteY0" fmla="*/ 555171 h 555171"/>
              <a:gd name="connsiteX1" fmla="*/ 87085 w 555171"/>
              <a:gd name="connsiteY1" fmla="*/ 283029 h 555171"/>
              <a:gd name="connsiteX2" fmla="*/ 326571 w 555171"/>
              <a:gd name="connsiteY2" fmla="*/ 54429 h 555171"/>
              <a:gd name="connsiteX3" fmla="*/ 555171 w 555171"/>
              <a:gd name="connsiteY3" fmla="*/ 0 h 555171"/>
            </a:gdLst>
            <a:ahLst/>
            <a:cxnLst>
              <a:cxn ang="0">
                <a:pos x="connsiteX0" y="connsiteY0"/>
              </a:cxn>
              <a:cxn ang="0">
                <a:pos x="connsiteX1" y="connsiteY1"/>
              </a:cxn>
              <a:cxn ang="0">
                <a:pos x="connsiteX2" y="connsiteY2"/>
              </a:cxn>
              <a:cxn ang="0">
                <a:pos x="connsiteX3" y="connsiteY3"/>
              </a:cxn>
            </a:cxnLst>
            <a:rect l="l" t="t" r="r" b="b"/>
            <a:pathLst>
              <a:path w="555171" h="555171">
                <a:moveTo>
                  <a:pt x="0" y="555171"/>
                </a:moveTo>
                <a:cubicBezTo>
                  <a:pt x="16328" y="460828"/>
                  <a:pt x="32657" y="366486"/>
                  <a:pt x="87085" y="283029"/>
                </a:cubicBezTo>
                <a:cubicBezTo>
                  <a:pt x="141513" y="199572"/>
                  <a:pt x="248557" y="101600"/>
                  <a:pt x="326571" y="54429"/>
                </a:cubicBezTo>
                <a:cubicBezTo>
                  <a:pt x="404585" y="7258"/>
                  <a:pt x="479878" y="3629"/>
                  <a:pt x="555171" y="0"/>
                </a:cubicBezTo>
              </a:path>
            </a:pathLst>
          </a:custGeom>
          <a:ln w="57150">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4" name="Pentagon 263"/>
          <p:cNvSpPr/>
          <p:nvPr/>
        </p:nvSpPr>
        <p:spPr>
          <a:xfrm>
            <a:off x="2800400" y="5101898"/>
            <a:ext cx="1440160" cy="360040"/>
          </a:xfrm>
          <a:prstGeom prst="homePlate">
            <a:avLst/>
          </a:prstGeom>
          <a:solidFill>
            <a:schemeClr val="bg1">
              <a:lumMod val="85000"/>
            </a:schemeClr>
          </a:solidFill>
          <a:ln>
            <a:noFill/>
          </a:ln>
        </p:spPr>
        <p:style>
          <a:lnRef idx="1">
            <a:schemeClr val="accent6"/>
          </a:lnRef>
          <a:fillRef idx="2">
            <a:schemeClr val="accent6"/>
          </a:fillRef>
          <a:effectRef idx="1">
            <a:schemeClr val="accent6"/>
          </a:effectRef>
          <a:fontRef idx="minor">
            <a:schemeClr val="dk1"/>
          </a:fontRef>
        </p:style>
        <p:txBody>
          <a:bodyPr anchor="ctr"/>
          <a:lstStyle/>
          <a:p>
            <a:pPr algn="ctr" fontAlgn="base">
              <a:spcBef>
                <a:spcPct val="0"/>
              </a:spcBef>
              <a:spcAft>
                <a:spcPct val="0"/>
              </a:spcAft>
              <a:defRPr/>
            </a:pPr>
            <a:r>
              <a:rPr lang="en-US" sz="900" b="1" dirty="0" smtClean="0">
                <a:solidFill>
                  <a:srgbClr val="000000">
                    <a:lumMod val="75000"/>
                    <a:lumOff val="25000"/>
                  </a:srgbClr>
                </a:solidFill>
                <a:cs typeface="Calibri" pitchFamily="34" charset="0"/>
              </a:rPr>
              <a:t>Test Case preparation (ST, SIT) </a:t>
            </a:r>
            <a:endParaRPr lang="en-US" sz="900" b="1" dirty="0">
              <a:solidFill>
                <a:srgbClr val="000000">
                  <a:lumMod val="75000"/>
                  <a:lumOff val="25000"/>
                </a:srgbClr>
              </a:solidFill>
              <a:cs typeface="Calibri" pitchFamily="34" charset="0"/>
            </a:endParaRPr>
          </a:p>
        </p:txBody>
      </p:sp>
      <p:sp>
        <p:nvSpPr>
          <p:cNvPr id="265" name="Pentagon 264"/>
          <p:cNvSpPr/>
          <p:nvPr/>
        </p:nvSpPr>
        <p:spPr>
          <a:xfrm>
            <a:off x="6472808" y="4597842"/>
            <a:ext cx="1440160" cy="288032"/>
          </a:xfrm>
          <a:prstGeom prst="homePlate">
            <a:avLst/>
          </a:prstGeom>
          <a:solidFill>
            <a:schemeClr val="bg1">
              <a:lumMod val="85000"/>
            </a:schemeClr>
          </a:solidFill>
          <a:ln>
            <a:noFill/>
          </a:ln>
        </p:spPr>
        <p:style>
          <a:lnRef idx="1">
            <a:schemeClr val="accent6"/>
          </a:lnRef>
          <a:fillRef idx="2">
            <a:schemeClr val="accent6"/>
          </a:fillRef>
          <a:effectRef idx="1">
            <a:schemeClr val="accent6"/>
          </a:effectRef>
          <a:fontRef idx="minor">
            <a:schemeClr val="dk1"/>
          </a:fontRef>
        </p:style>
        <p:txBody>
          <a:bodyPr anchor="ctr"/>
          <a:lstStyle/>
          <a:p>
            <a:pPr algn="ctr" fontAlgn="base">
              <a:spcBef>
                <a:spcPct val="0"/>
              </a:spcBef>
              <a:spcAft>
                <a:spcPct val="0"/>
              </a:spcAft>
              <a:defRPr/>
            </a:pPr>
            <a:r>
              <a:rPr lang="en-US" sz="900" b="1" dirty="0" smtClean="0">
                <a:solidFill>
                  <a:srgbClr val="000000">
                    <a:lumMod val="75000"/>
                    <a:lumOff val="25000"/>
                  </a:srgbClr>
                </a:solidFill>
                <a:cs typeface="Calibri" pitchFamily="34" charset="0"/>
              </a:rPr>
              <a:t>SIT Execution</a:t>
            </a:r>
            <a:endParaRPr lang="en-US" sz="900" b="1" dirty="0">
              <a:solidFill>
                <a:srgbClr val="000000">
                  <a:lumMod val="75000"/>
                  <a:lumOff val="25000"/>
                </a:srgbClr>
              </a:solidFill>
              <a:cs typeface="Calibri" pitchFamily="34" charset="0"/>
            </a:endParaRPr>
          </a:p>
        </p:txBody>
      </p:sp>
      <p:sp>
        <p:nvSpPr>
          <p:cNvPr id="268" name="Diamond 267"/>
          <p:cNvSpPr/>
          <p:nvPr/>
        </p:nvSpPr>
        <p:spPr>
          <a:xfrm>
            <a:off x="10217224" y="2968080"/>
            <a:ext cx="216024" cy="288032"/>
          </a:xfrm>
          <a:prstGeom prst="diamond">
            <a:avLst/>
          </a:prstGeom>
          <a:solidFill>
            <a:srgbClr val="6A2D8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9" name="Diamond 268"/>
          <p:cNvSpPr/>
          <p:nvPr/>
        </p:nvSpPr>
        <p:spPr>
          <a:xfrm>
            <a:off x="11801400" y="3661738"/>
            <a:ext cx="216024" cy="288032"/>
          </a:xfrm>
          <a:prstGeom prst="diamond">
            <a:avLst/>
          </a:prstGeom>
          <a:solidFill>
            <a:srgbClr val="6A2D8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0" name="Diamond 269"/>
          <p:cNvSpPr/>
          <p:nvPr/>
        </p:nvSpPr>
        <p:spPr>
          <a:xfrm>
            <a:off x="5320680" y="5796136"/>
            <a:ext cx="216024" cy="288032"/>
          </a:xfrm>
          <a:prstGeom prst="diamond">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1" name="Diamond 270"/>
          <p:cNvSpPr/>
          <p:nvPr/>
        </p:nvSpPr>
        <p:spPr>
          <a:xfrm>
            <a:off x="7768952" y="4741858"/>
            <a:ext cx="216024" cy="288032"/>
          </a:xfrm>
          <a:prstGeom prst="diamond">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4" name="Diamond 273"/>
          <p:cNvSpPr/>
          <p:nvPr/>
        </p:nvSpPr>
        <p:spPr>
          <a:xfrm>
            <a:off x="5824736" y="4597842"/>
            <a:ext cx="216024" cy="288032"/>
          </a:xfrm>
          <a:prstGeom prst="diamond">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1" name="TextBox 385"/>
          <p:cNvSpPr txBox="1">
            <a:spLocks noChangeArrowheads="1"/>
          </p:cNvSpPr>
          <p:nvPr/>
        </p:nvSpPr>
        <p:spPr bwMode="auto">
          <a:xfrm>
            <a:off x="4672608" y="6526883"/>
            <a:ext cx="1584176" cy="1167303"/>
          </a:xfrm>
          <a:prstGeom prst="rect">
            <a:avLst/>
          </a:prstGeom>
          <a:noFill/>
          <a:ln w="9525">
            <a:noFill/>
            <a:miter lim="800000"/>
            <a:headEnd/>
            <a:tailEnd/>
          </a:ln>
          <a:effectLst/>
        </p:spPr>
        <p:txBody>
          <a:bodyPr wrap="square" lIns="119695" tIns="59847" rIns="119695" bIns="59847">
            <a:spAutoFit/>
          </a:bodyPr>
          <a:lstStyle/>
          <a:p>
            <a:pPr marL="155603" indent="-155603">
              <a:buClr>
                <a:schemeClr val="accent5"/>
              </a:buClr>
              <a:buFont typeface="Wingdings" pitchFamily="2" charset="2"/>
              <a:buChar char="§"/>
            </a:pPr>
            <a:r>
              <a:rPr lang="en-US" sz="850" dirty="0" smtClean="0">
                <a:solidFill>
                  <a:schemeClr val="accent1"/>
                </a:solidFill>
              </a:rPr>
              <a:t>Documents : test Scripts, Test Execution Report (daily OR weekly) </a:t>
            </a:r>
          </a:p>
          <a:p>
            <a:pPr marL="155603" indent="-155603">
              <a:buClr>
                <a:schemeClr val="accent5"/>
              </a:buClr>
              <a:buFont typeface="Wingdings" pitchFamily="2" charset="2"/>
              <a:buChar char="§"/>
            </a:pPr>
            <a:r>
              <a:rPr lang="en-US" sz="850" dirty="0" smtClean="0">
                <a:solidFill>
                  <a:schemeClr val="accent1"/>
                </a:solidFill>
              </a:rPr>
              <a:t>Defect status </a:t>
            </a:r>
          </a:p>
          <a:p>
            <a:pPr marL="155603" indent="-155603">
              <a:buClr>
                <a:schemeClr val="accent5"/>
              </a:buClr>
              <a:buFont typeface="Wingdings" pitchFamily="2" charset="2"/>
              <a:buChar char="§"/>
            </a:pPr>
            <a:r>
              <a:rPr lang="en-US" sz="850" dirty="0" smtClean="0">
                <a:solidFill>
                  <a:schemeClr val="accent1"/>
                </a:solidFill>
              </a:rPr>
              <a:t>Test Exit report for SIT team </a:t>
            </a:r>
          </a:p>
          <a:p>
            <a:pPr marL="155603" indent="-155603">
              <a:buClr>
                <a:schemeClr val="accent5"/>
              </a:buClr>
              <a:buFont typeface="Wingdings" pitchFamily="2" charset="2"/>
              <a:buChar char="§"/>
            </a:pPr>
            <a:endParaRPr lang="en-US" sz="850" dirty="0" smtClean="0">
              <a:solidFill>
                <a:srgbClr val="FF0000"/>
              </a:solidFill>
            </a:endParaRPr>
          </a:p>
        </p:txBody>
      </p:sp>
      <p:sp>
        <p:nvSpPr>
          <p:cNvPr id="262" name="TextBox 385"/>
          <p:cNvSpPr txBox="1">
            <a:spLocks noChangeArrowheads="1"/>
          </p:cNvSpPr>
          <p:nvPr/>
        </p:nvSpPr>
        <p:spPr bwMode="auto">
          <a:xfrm>
            <a:off x="6472808" y="6531606"/>
            <a:ext cx="1512168" cy="774888"/>
          </a:xfrm>
          <a:prstGeom prst="rect">
            <a:avLst/>
          </a:prstGeom>
          <a:noFill/>
          <a:ln w="9525">
            <a:noFill/>
            <a:miter lim="800000"/>
            <a:headEnd/>
            <a:tailEnd/>
          </a:ln>
          <a:effectLst/>
        </p:spPr>
        <p:txBody>
          <a:bodyPr wrap="square" lIns="119695" tIns="59847" rIns="119695" bIns="59847">
            <a:spAutoFit/>
          </a:bodyPr>
          <a:lstStyle/>
          <a:p>
            <a:pPr marL="155603" indent="-155603">
              <a:buClr>
                <a:schemeClr val="accent5"/>
              </a:buClr>
              <a:buFont typeface="Wingdings" pitchFamily="2" charset="2"/>
              <a:buChar char="§"/>
            </a:pPr>
            <a:r>
              <a:rPr lang="en-US" sz="850" dirty="0" smtClean="0">
                <a:solidFill>
                  <a:schemeClr val="accent1"/>
                </a:solidFill>
              </a:rPr>
              <a:t>Documents : test cases,  Test execution (Daily/weekly )status report, Defect status,  Exit report</a:t>
            </a:r>
          </a:p>
        </p:txBody>
      </p:sp>
      <p:cxnSp>
        <p:nvCxnSpPr>
          <p:cNvPr id="275" name="Straight Connector 274"/>
          <p:cNvCxnSpPr>
            <a:stCxn id="222" idx="6"/>
          </p:cNvCxnSpPr>
          <p:nvPr/>
        </p:nvCxnSpPr>
        <p:spPr>
          <a:xfrm>
            <a:off x="12394007" y="2028114"/>
            <a:ext cx="407593" cy="4330"/>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286" name="Pentagon 285"/>
          <p:cNvSpPr/>
          <p:nvPr/>
        </p:nvSpPr>
        <p:spPr>
          <a:xfrm>
            <a:off x="8345016" y="5029890"/>
            <a:ext cx="1440160" cy="288032"/>
          </a:xfrm>
          <a:prstGeom prst="homePlate">
            <a:avLst/>
          </a:prstGeom>
          <a:solidFill>
            <a:schemeClr val="bg1">
              <a:lumMod val="85000"/>
            </a:schemeClr>
          </a:solidFill>
          <a:ln>
            <a:noFill/>
          </a:ln>
        </p:spPr>
        <p:style>
          <a:lnRef idx="1">
            <a:schemeClr val="accent6"/>
          </a:lnRef>
          <a:fillRef idx="2">
            <a:schemeClr val="accent6"/>
          </a:fillRef>
          <a:effectRef idx="1">
            <a:schemeClr val="accent6"/>
          </a:effectRef>
          <a:fontRef idx="minor">
            <a:schemeClr val="dk1"/>
          </a:fontRef>
        </p:style>
        <p:txBody>
          <a:bodyPr anchor="ctr"/>
          <a:lstStyle/>
          <a:p>
            <a:pPr algn="ctr" fontAlgn="base">
              <a:spcBef>
                <a:spcPct val="0"/>
              </a:spcBef>
              <a:spcAft>
                <a:spcPct val="0"/>
              </a:spcAft>
              <a:defRPr/>
            </a:pPr>
            <a:r>
              <a:rPr lang="en-US" sz="900" b="1" dirty="0" smtClean="0">
                <a:solidFill>
                  <a:srgbClr val="000000">
                    <a:lumMod val="75000"/>
                    <a:lumOff val="25000"/>
                  </a:srgbClr>
                </a:solidFill>
                <a:cs typeface="Calibri" pitchFamily="34" charset="0"/>
              </a:rPr>
              <a:t>UAT Execution </a:t>
            </a:r>
            <a:endParaRPr lang="en-US" sz="900" b="1" dirty="0">
              <a:solidFill>
                <a:srgbClr val="000000">
                  <a:lumMod val="75000"/>
                  <a:lumOff val="25000"/>
                </a:srgbClr>
              </a:solidFill>
              <a:cs typeface="Calibri" pitchFamily="34" charset="0"/>
            </a:endParaRPr>
          </a:p>
        </p:txBody>
      </p:sp>
      <p:pic>
        <p:nvPicPr>
          <p:cNvPr id="27" name="Picture 163" descr="visual_lego.png"/>
          <p:cNvPicPr>
            <a:picLocks noChangeAspect="1"/>
          </p:cNvPicPr>
          <p:nvPr/>
        </p:nvPicPr>
        <p:blipFill>
          <a:blip r:embed="rId6" cstate="print"/>
          <a:srcRect/>
          <a:stretch>
            <a:fillRect/>
          </a:stretch>
        </p:blipFill>
        <p:spPr bwMode="auto">
          <a:xfrm>
            <a:off x="9425136" y="7422976"/>
            <a:ext cx="769162" cy="533400"/>
          </a:xfrm>
          <a:prstGeom prst="rect">
            <a:avLst/>
          </a:prstGeom>
          <a:noFill/>
          <a:ln w="9525">
            <a:noFill/>
            <a:miter lim="800000"/>
            <a:headEnd/>
            <a:tailEnd/>
          </a:ln>
          <a:effectLst/>
        </p:spPr>
      </p:pic>
      <p:sp>
        <p:nvSpPr>
          <p:cNvPr id="169" name="Diamond 168"/>
          <p:cNvSpPr/>
          <p:nvPr/>
        </p:nvSpPr>
        <p:spPr>
          <a:xfrm>
            <a:off x="4096544" y="4283968"/>
            <a:ext cx="216024" cy="288032"/>
          </a:xfrm>
          <a:prstGeom prst="diamond">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3" name="Diamond 272"/>
          <p:cNvSpPr/>
          <p:nvPr/>
        </p:nvSpPr>
        <p:spPr>
          <a:xfrm>
            <a:off x="9713168" y="5029890"/>
            <a:ext cx="216024" cy="288032"/>
          </a:xfrm>
          <a:prstGeom prst="diamond">
            <a:avLst/>
          </a:prstGeom>
          <a:solidFill>
            <a:srgbClr val="6A2D8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128" y="395536"/>
            <a:ext cx="8033825" cy="768085"/>
          </a:xfrm>
        </p:spPr>
        <p:txBody>
          <a:bodyPr/>
          <a:lstStyle/>
          <a:p>
            <a:r>
              <a:rPr lang="en-US" dirty="0" smtClean="0"/>
              <a:t>Project </a:t>
            </a:r>
            <a:r>
              <a:rPr lang="en-US" dirty="0" err="1" smtClean="0"/>
              <a:t>Organisation</a:t>
            </a:r>
            <a:r>
              <a:rPr lang="en-US" dirty="0" smtClean="0"/>
              <a:t> structure </a:t>
            </a:r>
            <a:endParaRPr lang="en-US" dirty="0"/>
          </a:p>
        </p:txBody>
      </p:sp>
      <p:sp>
        <p:nvSpPr>
          <p:cNvPr id="5" name="AutoShape 9"/>
          <p:cNvSpPr>
            <a:spLocks noChangeArrowheads="1"/>
          </p:cNvSpPr>
          <p:nvPr/>
        </p:nvSpPr>
        <p:spPr bwMode="auto">
          <a:xfrm>
            <a:off x="5391939" y="1619672"/>
            <a:ext cx="2049463" cy="457200"/>
          </a:xfrm>
          <a:prstGeom prst="roundRect">
            <a:avLst>
              <a:gd name="adj" fmla="val 16667"/>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algn="ctr" eaLnBrk="1" hangingPunct="1"/>
            <a:r>
              <a:rPr lang="en-US" altLang="en-US" sz="1200" b="1" dirty="0">
                <a:solidFill>
                  <a:srgbClr val="FFFFFF"/>
                </a:solidFill>
                <a:latin typeface="+mn-lt"/>
              </a:rPr>
              <a:t>Project</a:t>
            </a:r>
            <a:br>
              <a:rPr lang="en-US" altLang="en-US" sz="1200" b="1" dirty="0">
                <a:solidFill>
                  <a:srgbClr val="FFFFFF"/>
                </a:solidFill>
                <a:latin typeface="+mn-lt"/>
              </a:rPr>
            </a:br>
            <a:r>
              <a:rPr lang="en-US" altLang="en-US" sz="1200" b="1" dirty="0">
                <a:solidFill>
                  <a:srgbClr val="FFFFFF"/>
                </a:solidFill>
                <a:latin typeface="+mn-lt"/>
              </a:rPr>
              <a:t>Steering Group</a:t>
            </a:r>
          </a:p>
        </p:txBody>
      </p:sp>
      <p:sp>
        <p:nvSpPr>
          <p:cNvPr id="6" name="AutoShape 10"/>
          <p:cNvSpPr>
            <a:spLocks noChangeArrowheads="1"/>
          </p:cNvSpPr>
          <p:nvPr/>
        </p:nvSpPr>
        <p:spPr bwMode="auto">
          <a:xfrm>
            <a:off x="5103907" y="2508920"/>
            <a:ext cx="2592288" cy="924502"/>
          </a:xfrm>
          <a:prstGeom prst="roundRect">
            <a:avLst>
              <a:gd name="adj"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algn="ctr" eaLnBrk="1" hangingPunct="1"/>
            <a:r>
              <a:rPr lang="en-US" altLang="en-US" sz="1200" b="1" dirty="0">
                <a:solidFill>
                  <a:srgbClr val="FFFFFF"/>
                </a:solidFill>
                <a:latin typeface="+mn-lt"/>
              </a:rPr>
              <a:t>Project </a:t>
            </a:r>
            <a:r>
              <a:rPr lang="en-US" altLang="en-US" sz="1200" b="1" dirty="0" smtClean="0">
                <a:solidFill>
                  <a:srgbClr val="FFFFFF"/>
                </a:solidFill>
                <a:latin typeface="+mn-lt"/>
              </a:rPr>
              <a:t>Management  </a:t>
            </a:r>
          </a:p>
          <a:p>
            <a:pPr algn="ctr" eaLnBrk="1" hangingPunct="1"/>
            <a:r>
              <a:rPr lang="en-US" altLang="en-US" sz="1000" b="1" dirty="0" smtClean="0">
                <a:solidFill>
                  <a:srgbClr val="FFFFFF"/>
                </a:solidFill>
                <a:latin typeface="+mn-lt"/>
              </a:rPr>
              <a:t> </a:t>
            </a:r>
            <a:r>
              <a:rPr lang="en-US" altLang="en-US" sz="1000" b="1" dirty="0" err="1" smtClean="0">
                <a:solidFill>
                  <a:srgbClr val="FFFFFF"/>
                </a:solidFill>
                <a:latin typeface="+mn-lt"/>
              </a:rPr>
              <a:t>TeliaSonera</a:t>
            </a:r>
            <a:r>
              <a:rPr lang="en-US" altLang="en-US" sz="1000" b="1" dirty="0" smtClean="0">
                <a:solidFill>
                  <a:srgbClr val="FFFFFF"/>
                </a:solidFill>
                <a:latin typeface="+mn-lt"/>
              </a:rPr>
              <a:t> : Overall  Project Manager</a:t>
            </a:r>
          </a:p>
          <a:p>
            <a:pPr algn="ctr" eaLnBrk="1" hangingPunct="1"/>
            <a:r>
              <a:rPr lang="en-US" altLang="en-US" sz="1000" b="1" dirty="0" smtClean="0">
                <a:solidFill>
                  <a:srgbClr val="FFFFFF"/>
                </a:solidFill>
                <a:latin typeface="+mn-lt"/>
              </a:rPr>
              <a:t>Accenture : End to End Project Manager</a:t>
            </a:r>
          </a:p>
          <a:p>
            <a:pPr algn="ctr" eaLnBrk="1" hangingPunct="1"/>
            <a:endParaRPr lang="en-US" altLang="en-US" sz="1200" b="1" dirty="0" smtClean="0">
              <a:solidFill>
                <a:srgbClr val="FFFFFF"/>
              </a:solidFill>
              <a:latin typeface="+mn-lt"/>
            </a:endParaRPr>
          </a:p>
          <a:p>
            <a:pPr algn="ctr" eaLnBrk="1" hangingPunct="1"/>
            <a:endParaRPr lang="en-US" altLang="en-US" sz="1200" b="1" dirty="0">
              <a:solidFill>
                <a:srgbClr val="FFFFFF"/>
              </a:solidFill>
              <a:latin typeface="+mn-lt"/>
            </a:endParaRPr>
          </a:p>
        </p:txBody>
      </p:sp>
      <p:cxnSp>
        <p:nvCxnSpPr>
          <p:cNvPr id="7" name="AutoShape 17"/>
          <p:cNvCxnSpPr>
            <a:cxnSpLocks noChangeShapeType="1"/>
            <a:stCxn id="6" idx="0"/>
            <a:endCxn id="5" idx="2"/>
          </p:cNvCxnSpPr>
          <p:nvPr/>
        </p:nvCxnSpPr>
        <p:spPr bwMode="auto">
          <a:xfrm rot="5400000" flipH="1" flipV="1">
            <a:off x="6192337" y="2284586"/>
            <a:ext cx="432048" cy="16620"/>
          </a:xfrm>
          <a:prstGeom prst="straightConnector1">
            <a:avLst/>
          </a:prstGeom>
          <a:noFill/>
          <a:ln w="9525">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8" name="Rectangle 34"/>
          <p:cNvSpPr>
            <a:spLocks noChangeArrowheads="1"/>
          </p:cNvSpPr>
          <p:nvPr/>
        </p:nvSpPr>
        <p:spPr bwMode="auto">
          <a:xfrm>
            <a:off x="2370163" y="2763292"/>
            <a:ext cx="1682750" cy="3937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US" altLang="en-US" sz="1100" b="1" dirty="0">
                <a:solidFill>
                  <a:srgbClr val="FFFFFF"/>
                </a:solidFill>
                <a:latin typeface="+mn-lt"/>
              </a:rPr>
              <a:t>Change Control Board</a:t>
            </a:r>
          </a:p>
        </p:txBody>
      </p:sp>
      <p:cxnSp>
        <p:nvCxnSpPr>
          <p:cNvPr id="9" name="Elbow Connector 25"/>
          <p:cNvCxnSpPr>
            <a:cxnSpLocks noChangeShapeType="1"/>
            <a:stCxn id="8" idx="3"/>
            <a:endCxn id="6" idx="1"/>
          </p:cNvCxnSpPr>
          <p:nvPr/>
        </p:nvCxnSpPr>
        <p:spPr bwMode="auto">
          <a:xfrm>
            <a:off x="4052913" y="2960142"/>
            <a:ext cx="1050994" cy="11029"/>
          </a:xfrm>
          <a:prstGeom prst="bentConnector3">
            <a:avLst>
              <a:gd name="adj1" fmla="val 50000"/>
            </a:avLst>
          </a:prstGeom>
          <a:noFill/>
          <a:ln w="9525" algn="ctr">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1" name="Rectangle 34"/>
          <p:cNvSpPr>
            <a:spLocks noChangeArrowheads="1"/>
          </p:cNvSpPr>
          <p:nvPr/>
        </p:nvSpPr>
        <p:spPr bwMode="auto">
          <a:xfrm>
            <a:off x="2370163" y="1961198"/>
            <a:ext cx="1682750" cy="3937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eaLnBrk="1" hangingPunct="1"/>
            <a:r>
              <a:rPr lang="en-US" altLang="en-US" sz="1100" b="1" dirty="0">
                <a:solidFill>
                  <a:srgbClr val="FFFFFF"/>
                </a:solidFill>
                <a:latin typeface="+mn-lt"/>
              </a:rPr>
              <a:t>Design Authority Board</a:t>
            </a:r>
          </a:p>
        </p:txBody>
      </p:sp>
      <p:cxnSp>
        <p:nvCxnSpPr>
          <p:cNvPr id="12" name="Elbow Connector 13"/>
          <p:cNvCxnSpPr>
            <a:cxnSpLocks noChangeShapeType="1"/>
            <a:stCxn id="6" idx="1"/>
            <a:endCxn id="11" idx="3"/>
          </p:cNvCxnSpPr>
          <p:nvPr/>
        </p:nvCxnSpPr>
        <p:spPr bwMode="auto">
          <a:xfrm rot="10800000">
            <a:off x="4052913" y="2158049"/>
            <a:ext cx="1050994" cy="813123"/>
          </a:xfrm>
          <a:prstGeom prst="bentConnector3">
            <a:avLst>
              <a:gd name="adj1" fmla="val 50000"/>
            </a:avLst>
          </a:prstGeom>
          <a:noFill/>
          <a:ln w="9525" algn="ctr">
            <a:solidFill>
              <a:schemeClr val="tx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3" name="Rectangle 22"/>
          <p:cNvSpPr/>
          <p:nvPr/>
        </p:nvSpPr>
        <p:spPr bwMode="auto">
          <a:xfrm>
            <a:off x="8273008" y="2728276"/>
            <a:ext cx="1656184" cy="500724"/>
          </a:xfrm>
          <a:prstGeom prst="rect">
            <a:avLst/>
          </a:prstGeom>
          <a:solidFill>
            <a:srgbClr val="FFFFFF"/>
          </a:solidFill>
          <a:ln w="9525" algn="ctr">
            <a:solidFill>
              <a:schemeClr val="accent1">
                <a:alpha val="50000"/>
              </a:schemeClr>
            </a:solidFill>
            <a:prstDash val="sysDot"/>
            <a:miter lim="800000"/>
            <a:headEnd/>
            <a:tailEnd/>
          </a:ln>
          <a:effectLst/>
          <a:extLst/>
        </p:spPr>
        <p:txBody>
          <a:bodyPr wrap="none" rtlCol="0" anchor="ctr"/>
          <a:lstStyle/>
          <a:p>
            <a:pPr marL="269875" indent="-182563" algn="ctr">
              <a:lnSpc>
                <a:spcPct val="95000"/>
              </a:lnSpc>
              <a:spcBef>
                <a:spcPct val="20000"/>
              </a:spcBef>
              <a:spcAft>
                <a:spcPct val="10000"/>
              </a:spcAft>
            </a:pPr>
            <a:r>
              <a:rPr lang="en-US" sz="1200" b="1" dirty="0">
                <a:solidFill>
                  <a:schemeClr val="accent1">
                    <a:lumMod val="60000"/>
                    <a:lumOff val="40000"/>
                  </a:schemeClr>
                </a:solidFill>
              </a:rPr>
              <a:t>Change drivers</a:t>
            </a:r>
          </a:p>
        </p:txBody>
      </p:sp>
      <p:cxnSp>
        <p:nvCxnSpPr>
          <p:cNvPr id="24" name="Straight Connector 23"/>
          <p:cNvCxnSpPr>
            <a:stCxn id="6" idx="3"/>
            <a:endCxn id="23" idx="1"/>
          </p:cNvCxnSpPr>
          <p:nvPr/>
        </p:nvCxnSpPr>
        <p:spPr>
          <a:xfrm>
            <a:off x="7696195" y="2971171"/>
            <a:ext cx="576813" cy="7467"/>
          </a:xfrm>
          <a:prstGeom prst="line">
            <a:avLst/>
          </a:prstGeom>
          <a:ln>
            <a:solidFill>
              <a:schemeClr val="accent1">
                <a:shade val="95000"/>
                <a:satMod val="105000"/>
                <a:alpha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8" name="AutoShape 10"/>
          <p:cNvSpPr>
            <a:spLocks noChangeArrowheads="1"/>
          </p:cNvSpPr>
          <p:nvPr/>
        </p:nvSpPr>
        <p:spPr bwMode="auto">
          <a:xfrm>
            <a:off x="5823987" y="3217398"/>
            <a:ext cx="1368152" cy="432048"/>
          </a:xfrm>
          <a:prstGeom prst="roundRect">
            <a:avLst>
              <a:gd name="adj" fmla="val 16667"/>
            </a:avLst>
          </a:prstGeom>
          <a:solidFill>
            <a:srgbClr val="00B0F0"/>
          </a:solidFill>
          <a:ln>
            <a:solidFill>
              <a:schemeClr val="accent3">
                <a:lumMod val="60000"/>
                <a:lumOff val="4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algn="ctr" eaLnBrk="1" hangingPunct="1"/>
            <a:r>
              <a:rPr lang="en-US" altLang="en-US" sz="900" b="1" dirty="0" smtClean="0">
                <a:solidFill>
                  <a:srgbClr val="FFFFFF"/>
                </a:solidFill>
              </a:rPr>
              <a:t>Capgemini  </a:t>
            </a:r>
          </a:p>
          <a:p>
            <a:pPr algn="ctr" eaLnBrk="1" hangingPunct="1"/>
            <a:r>
              <a:rPr lang="en-US" altLang="en-US" sz="900" b="1" dirty="0" smtClean="0">
                <a:solidFill>
                  <a:srgbClr val="FFFFFF"/>
                </a:solidFill>
              </a:rPr>
              <a:t>ARFT RODOD</a:t>
            </a:r>
          </a:p>
          <a:p>
            <a:pPr algn="ctr" eaLnBrk="1" hangingPunct="1"/>
            <a:r>
              <a:rPr lang="en-US" altLang="en-US" sz="900" b="1" dirty="0" smtClean="0">
                <a:solidFill>
                  <a:srgbClr val="FFFFFF"/>
                </a:solidFill>
                <a:latin typeface="+mn-lt"/>
              </a:rPr>
              <a:t>Project Manager </a:t>
            </a:r>
            <a:endParaRPr lang="en-US" altLang="en-US" sz="900" b="1" dirty="0">
              <a:solidFill>
                <a:srgbClr val="FFFFFF"/>
              </a:solidFill>
              <a:latin typeface="+mn-lt"/>
            </a:endParaRPr>
          </a:p>
        </p:txBody>
      </p:sp>
      <p:sp>
        <p:nvSpPr>
          <p:cNvPr id="45" name="AutoShape 34"/>
          <p:cNvSpPr>
            <a:spLocks noChangeArrowheads="1"/>
          </p:cNvSpPr>
          <p:nvPr/>
        </p:nvSpPr>
        <p:spPr bwMode="auto">
          <a:xfrm>
            <a:off x="1360240" y="5220072"/>
            <a:ext cx="7056784" cy="3240360"/>
          </a:xfrm>
          <a:prstGeom prst="roundRect">
            <a:avLst>
              <a:gd name="adj" fmla="val 16667"/>
            </a:avLst>
          </a:prstGeom>
          <a:noFill/>
          <a:ln>
            <a:solidFill>
              <a:srgbClr val="00B0F0"/>
            </a:solidFill>
            <a:headEnd/>
            <a:tailEnd/>
          </a:ln>
          <a:extLst/>
        </p:spPr>
        <p:style>
          <a:lnRef idx="1">
            <a:schemeClr val="dk1"/>
          </a:lnRef>
          <a:fillRef idx="2">
            <a:schemeClr val="dk1"/>
          </a:fillRef>
          <a:effectRef idx="1">
            <a:schemeClr val="dk1"/>
          </a:effectRef>
          <a:fontRef idx="minor">
            <a:schemeClr val="dk1"/>
          </a:fontRef>
        </p:style>
        <p:txBody>
          <a:bodyPr wrap="none" anchor="t"/>
          <a:lstStyle/>
          <a:p>
            <a:pPr algn="ctr" eaLnBrk="1" hangingPunct="1">
              <a:defRPr/>
            </a:pPr>
            <a:endParaRPr lang="en-US" altLang="en-US" sz="1200" b="1" dirty="0">
              <a:solidFill>
                <a:srgbClr val="58585A"/>
              </a:solidFill>
            </a:endParaRPr>
          </a:p>
        </p:txBody>
      </p:sp>
      <p:sp>
        <p:nvSpPr>
          <p:cNvPr id="63" name="TextBox 62"/>
          <p:cNvSpPr txBox="1"/>
          <p:nvPr/>
        </p:nvSpPr>
        <p:spPr>
          <a:xfrm>
            <a:off x="3016424" y="8100392"/>
            <a:ext cx="3528392" cy="307777"/>
          </a:xfrm>
          <a:prstGeom prst="rect">
            <a:avLst/>
          </a:prstGeom>
          <a:noFill/>
        </p:spPr>
        <p:txBody>
          <a:bodyPr wrap="square" rtlCol="0">
            <a:spAutoFit/>
          </a:bodyPr>
          <a:lstStyle/>
          <a:p>
            <a:pPr algn="ctr"/>
            <a:r>
              <a:rPr lang="en-US" sz="1400" b="1" dirty="0" smtClean="0"/>
              <a:t>Capgemini  India RODOD Factory</a:t>
            </a:r>
            <a:endParaRPr lang="en-US" sz="1400" b="1" dirty="0"/>
          </a:p>
        </p:txBody>
      </p:sp>
      <p:sp>
        <p:nvSpPr>
          <p:cNvPr id="73" name="AutoShape 10"/>
          <p:cNvSpPr>
            <a:spLocks noChangeArrowheads="1"/>
          </p:cNvSpPr>
          <p:nvPr/>
        </p:nvSpPr>
        <p:spPr bwMode="auto">
          <a:xfrm>
            <a:off x="6400800" y="5076056"/>
            <a:ext cx="2088232" cy="443650"/>
          </a:xfrm>
          <a:prstGeom prst="roundRect">
            <a:avLst>
              <a:gd name="adj" fmla="val 16667"/>
            </a:avLst>
          </a:prstGeom>
          <a:solidFill>
            <a:srgbClr val="00B0F0"/>
          </a:solidFill>
          <a:ln>
            <a:solidFill>
              <a:schemeClr val="accent3">
                <a:lumMod val="60000"/>
                <a:lumOff val="4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algn="ctr" eaLnBrk="1" hangingPunct="1"/>
            <a:r>
              <a:rPr lang="en-US" altLang="en-US" sz="1200" b="1" dirty="0" smtClean="0">
                <a:solidFill>
                  <a:srgbClr val="FFFFFF"/>
                </a:solidFill>
                <a:latin typeface="+mn-lt"/>
              </a:rPr>
              <a:t>RODOD Factory </a:t>
            </a:r>
          </a:p>
          <a:p>
            <a:pPr algn="ctr" eaLnBrk="1" hangingPunct="1"/>
            <a:r>
              <a:rPr lang="en-US" altLang="en-US" sz="1200" b="1" dirty="0" smtClean="0">
                <a:solidFill>
                  <a:srgbClr val="FFFFFF"/>
                </a:solidFill>
                <a:latin typeface="+mn-lt"/>
              </a:rPr>
              <a:t>Governance </a:t>
            </a:r>
          </a:p>
        </p:txBody>
      </p:sp>
      <p:cxnSp>
        <p:nvCxnSpPr>
          <p:cNvPr id="74" name="Elbow Connector 73"/>
          <p:cNvCxnSpPr>
            <a:stCxn id="28" idx="2"/>
            <a:endCxn id="83" idx="0"/>
          </p:cNvCxnSpPr>
          <p:nvPr/>
        </p:nvCxnSpPr>
        <p:spPr>
          <a:xfrm rot="5400000">
            <a:off x="4823025" y="2670938"/>
            <a:ext cx="706530" cy="2663547"/>
          </a:xfrm>
          <a:prstGeom prst="bentConnector3">
            <a:avLst>
              <a:gd name="adj1" fmla="val 50000"/>
            </a:avLst>
          </a:prstGeom>
          <a:ln w="6350">
            <a:solidFill>
              <a:srgbClr val="00B0F0"/>
            </a:solidFill>
            <a:prstDash val="solid"/>
          </a:ln>
        </p:spPr>
        <p:style>
          <a:lnRef idx="2">
            <a:schemeClr val="accent1"/>
          </a:lnRef>
          <a:fillRef idx="0">
            <a:schemeClr val="accent1"/>
          </a:fillRef>
          <a:effectRef idx="1">
            <a:schemeClr val="accent1"/>
          </a:effectRef>
          <a:fontRef idx="minor">
            <a:schemeClr val="tx1"/>
          </a:fontRef>
        </p:style>
      </p:cxnSp>
      <p:sp>
        <p:nvSpPr>
          <p:cNvPr id="81" name="AutoShape 10"/>
          <p:cNvSpPr>
            <a:spLocks noChangeArrowheads="1"/>
          </p:cNvSpPr>
          <p:nvPr/>
        </p:nvSpPr>
        <p:spPr bwMode="auto">
          <a:xfrm>
            <a:off x="9065096" y="3813896"/>
            <a:ext cx="2088232" cy="443650"/>
          </a:xfrm>
          <a:prstGeom prst="roundRect">
            <a:avLst>
              <a:gd name="adj" fmla="val 16667"/>
            </a:avLst>
          </a:prstGeom>
          <a:solidFill>
            <a:srgbClr val="00B0F0"/>
          </a:solidFill>
          <a:ln>
            <a:solidFill>
              <a:schemeClr val="accent3">
                <a:lumMod val="60000"/>
                <a:lumOff val="4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algn="ctr" eaLnBrk="1" hangingPunct="1"/>
            <a:r>
              <a:rPr lang="en-US" altLang="en-US" sz="1200" b="1" dirty="0" smtClean="0">
                <a:solidFill>
                  <a:srgbClr val="FFFFFF"/>
                </a:solidFill>
                <a:latin typeface="+mn-lt"/>
              </a:rPr>
              <a:t>TWIST </a:t>
            </a:r>
          </a:p>
          <a:p>
            <a:pPr algn="ctr" eaLnBrk="1" hangingPunct="1"/>
            <a:r>
              <a:rPr lang="en-US" altLang="en-US" sz="1200" b="1" dirty="0" smtClean="0">
                <a:solidFill>
                  <a:srgbClr val="FFFFFF"/>
                </a:solidFill>
                <a:latin typeface="+mn-lt"/>
              </a:rPr>
              <a:t>Project Management </a:t>
            </a:r>
          </a:p>
        </p:txBody>
      </p:sp>
      <p:cxnSp>
        <p:nvCxnSpPr>
          <p:cNvPr id="85" name="Elbow Connector 73"/>
          <p:cNvCxnSpPr>
            <a:stCxn id="28" idx="2"/>
            <a:endCxn id="81" idx="1"/>
          </p:cNvCxnSpPr>
          <p:nvPr/>
        </p:nvCxnSpPr>
        <p:spPr>
          <a:xfrm rot="16200000" flipH="1">
            <a:off x="7593442" y="2564066"/>
            <a:ext cx="386275" cy="2557033"/>
          </a:xfrm>
          <a:prstGeom prst="bentConnector2">
            <a:avLst/>
          </a:prstGeom>
          <a:ln>
            <a:solidFill>
              <a:srgbClr val="00B0F0"/>
            </a:solidFill>
            <a:prstDash val="dash"/>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6780292" y="3779912"/>
            <a:ext cx="1492716" cy="261610"/>
          </a:xfrm>
          <a:prstGeom prst="rect">
            <a:avLst/>
          </a:prstGeom>
          <a:noFill/>
        </p:spPr>
        <p:txBody>
          <a:bodyPr wrap="none" rtlCol="0">
            <a:spAutoFit/>
          </a:bodyPr>
          <a:lstStyle/>
          <a:p>
            <a:r>
              <a:rPr lang="en-US" sz="1100" dirty="0" smtClean="0"/>
              <a:t>Reporting Interaction</a:t>
            </a:r>
            <a:endParaRPr lang="en-US" sz="1100" dirty="0"/>
          </a:p>
        </p:txBody>
      </p:sp>
      <p:pic>
        <p:nvPicPr>
          <p:cNvPr id="48" name="Picture 1"/>
          <p:cNvPicPr>
            <a:picLocks noChangeAspect="1" noChangeArrowheads="1"/>
          </p:cNvPicPr>
          <p:nvPr/>
        </p:nvPicPr>
        <p:blipFill>
          <a:blip r:embed="rId3"/>
          <a:srcRect/>
          <a:stretch>
            <a:fillRect/>
          </a:stretch>
        </p:blipFill>
        <p:spPr bwMode="auto">
          <a:xfrm>
            <a:off x="5680720" y="3491880"/>
            <a:ext cx="288032" cy="181279"/>
          </a:xfrm>
          <a:prstGeom prst="rect">
            <a:avLst/>
          </a:prstGeom>
          <a:noFill/>
          <a:ln w="9525">
            <a:noFill/>
            <a:miter lim="800000"/>
            <a:headEnd/>
            <a:tailEnd/>
          </a:ln>
        </p:spPr>
      </p:pic>
      <p:pic>
        <p:nvPicPr>
          <p:cNvPr id="49" name="Picture 2"/>
          <p:cNvPicPr>
            <a:picLocks noChangeAspect="1" noChangeArrowheads="1"/>
          </p:cNvPicPr>
          <p:nvPr/>
        </p:nvPicPr>
        <p:blipFill>
          <a:blip r:embed="rId4"/>
          <a:srcRect/>
          <a:stretch>
            <a:fillRect/>
          </a:stretch>
        </p:blipFill>
        <p:spPr bwMode="auto">
          <a:xfrm>
            <a:off x="2984070" y="8120137"/>
            <a:ext cx="320386" cy="212844"/>
          </a:xfrm>
          <a:prstGeom prst="rect">
            <a:avLst/>
          </a:prstGeom>
          <a:noFill/>
          <a:ln w="9525">
            <a:noFill/>
            <a:miter lim="800000"/>
            <a:headEnd/>
            <a:tailEnd/>
          </a:ln>
        </p:spPr>
      </p:pic>
      <p:grpSp>
        <p:nvGrpSpPr>
          <p:cNvPr id="3" name="Group 86"/>
          <p:cNvGrpSpPr/>
          <p:nvPr/>
        </p:nvGrpSpPr>
        <p:grpSpPr>
          <a:xfrm>
            <a:off x="1792289" y="5940152"/>
            <a:ext cx="6264696" cy="2016224"/>
            <a:chOff x="1864296" y="5796136"/>
            <a:chExt cx="6264696" cy="2016224"/>
          </a:xfrm>
        </p:grpSpPr>
        <p:sp>
          <p:nvSpPr>
            <p:cNvPr id="64" name="AutoShape 34"/>
            <p:cNvSpPr>
              <a:spLocks noChangeArrowheads="1"/>
            </p:cNvSpPr>
            <p:nvPr/>
          </p:nvSpPr>
          <p:spPr bwMode="auto">
            <a:xfrm>
              <a:off x="3224545" y="5796136"/>
              <a:ext cx="1063794" cy="2016224"/>
            </a:xfrm>
            <a:prstGeom prst="roundRect">
              <a:avLst>
                <a:gd name="adj" fmla="val 16667"/>
              </a:avLst>
            </a:prstGeom>
            <a:ln>
              <a:headEnd/>
              <a:tailEnd/>
            </a:ln>
            <a:extLst/>
          </p:spPr>
          <p:style>
            <a:lnRef idx="1">
              <a:schemeClr val="dk1"/>
            </a:lnRef>
            <a:fillRef idx="2">
              <a:schemeClr val="dk1"/>
            </a:fillRef>
            <a:effectRef idx="1">
              <a:schemeClr val="dk1"/>
            </a:effectRef>
            <a:fontRef idx="minor">
              <a:schemeClr val="dk1"/>
            </a:fontRef>
          </p:style>
          <p:txBody>
            <a:bodyPr wrap="none" anchor="t"/>
            <a:lstStyle/>
            <a:p>
              <a:pPr algn="ctr" eaLnBrk="1" hangingPunct="1">
                <a:defRPr/>
              </a:pPr>
              <a:r>
                <a:rPr lang="en-US" altLang="en-US" sz="1200" b="1" dirty="0" smtClean="0">
                  <a:solidFill>
                    <a:srgbClr val="58585A"/>
                  </a:solidFill>
                </a:rPr>
                <a:t>Billing</a:t>
              </a:r>
            </a:p>
            <a:p>
              <a:pPr algn="ctr" eaLnBrk="1" hangingPunct="1">
                <a:defRPr/>
              </a:pPr>
              <a:r>
                <a:rPr lang="en-US" altLang="en-US" sz="1200" b="1" dirty="0" smtClean="0">
                  <a:solidFill>
                    <a:srgbClr val="58585A"/>
                  </a:solidFill>
                </a:rPr>
                <a:t>BRM</a:t>
              </a:r>
              <a:endParaRPr lang="en-US" altLang="en-US" sz="1200" b="1" dirty="0">
                <a:solidFill>
                  <a:srgbClr val="58585A"/>
                </a:solidFill>
              </a:endParaRPr>
            </a:p>
          </p:txBody>
        </p:sp>
        <p:sp>
          <p:nvSpPr>
            <p:cNvPr id="65" name="AutoShape 34"/>
            <p:cNvSpPr>
              <a:spLocks noChangeArrowheads="1"/>
            </p:cNvSpPr>
            <p:nvPr/>
          </p:nvSpPr>
          <p:spPr bwMode="auto">
            <a:xfrm>
              <a:off x="2020001" y="5796136"/>
              <a:ext cx="1140439" cy="2016224"/>
            </a:xfrm>
            <a:prstGeom prst="roundRect">
              <a:avLst>
                <a:gd name="adj" fmla="val 16667"/>
              </a:avLst>
            </a:prstGeom>
            <a:ln>
              <a:headEnd/>
              <a:tailEnd/>
            </a:ln>
            <a:extLst/>
          </p:spPr>
          <p:style>
            <a:lnRef idx="1">
              <a:schemeClr val="dk1"/>
            </a:lnRef>
            <a:fillRef idx="2">
              <a:schemeClr val="dk1"/>
            </a:fillRef>
            <a:effectRef idx="1">
              <a:schemeClr val="dk1"/>
            </a:effectRef>
            <a:fontRef idx="minor">
              <a:schemeClr val="dk1"/>
            </a:fontRef>
          </p:style>
          <p:txBody>
            <a:bodyPr wrap="none" anchor="t"/>
            <a:lstStyle/>
            <a:p>
              <a:pPr algn="ctr" eaLnBrk="1" hangingPunct="1">
                <a:defRPr/>
              </a:pPr>
              <a:r>
                <a:rPr lang="en-US" altLang="en-US" sz="1200" b="1" dirty="0" smtClean="0">
                  <a:solidFill>
                    <a:srgbClr val="58585A"/>
                  </a:solidFill>
                </a:rPr>
                <a:t>Siebel </a:t>
              </a:r>
            </a:p>
            <a:p>
              <a:pPr algn="ctr" eaLnBrk="1" hangingPunct="1">
                <a:defRPr/>
              </a:pPr>
              <a:r>
                <a:rPr lang="en-US" altLang="en-US" sz="1200" b="1" dirty="0" smtClean="0">
                  <a:solidFill>
                    <a:srgbClr val="58585A"/>
                  </a:solidFill>
                </a:rPr>
                <a:t>CRM</a:t>
              </a:r>
              <a:endParaRPr lang="en-US" altLang="en-US" sz="1200" b="1" dirty="0">
                <a:solidFill>
                  <a:srgbClr val="58585A"/>
                </a:solidFill>
              </a:endParaRPr>
            </a:p>
          </p:txBody>
        </p:sp>
        <p:sp>
          <p:nvSpPr>
            <p:cNvPr id="66" name="AutoShape 34"/>
            <p:cNvSpPr>
              <a:spLocks noChangeArrowheads="1"/>
            </p:cNvSpPr>
            <p:nvPr/>
          </p:nvSpPr>
          <p:spPr bwMode="auto">
            <a:xfrm>
              <a:off x="4394719" y="5796136"/>
              <a:ext cx="1063794" cy="2016224"/>
            </a:xfrm>
            <a:prstGeom prst="roundRect">
              <a:avLst>
                <a:gd name="adj" fmla="val 16667"/>
              </a:avLst>
            </a:prstGeom>
            <a:ln>
              <a:headEnd/>
              <a:tailEnd/>
            </a:ln>
            <a:extLst/>
          </p:spPr>
          <p:style>
            <a:lnRef idx="1">
              <a:schemeClr val="dk1"/>
            </a:lnRef>
            <a:fillRef idx="2">
              <a:schemeClr val="dk1"/>
            </a:fillRef>
            <a:effectRef idx="1">
              <a:schemeClr val="dk1"/>
            </a:effectRef>
            <a:fontRef idx="minor">
              <a:schemeClr val="dk1"/>
            </a:fontRef>
          </p:style>
          <p:txBody>
            <a:bodyPr wrap="none" anchor="t"/>
            <a:lstStyle/>
            <a:p>
              <a:pPr algn="ctr" eaLnBrk="1" hangingPunct="1">
                <a:defRPr/>
              </a:pPr>
              <a:r>
                <a:rPr lang="en-US" altLang="en-US" sz="1200" b="1" dirty="0" smtClean="0">
                  <a:solidFill>
                    <a:srgbClr val="58585A"/>
                  </a:solidFill>
                </a:rPr>
                <a:t>AIA</a:t>
              </a:r>
              <a:endParaRPr lang="en-US" altLang="en-US" sz="1200" b="1" dirty="0">
                <a:solidFill>
                  <a:srgbClr val="58585A"/>
                </a:solidFill>
              </a:endParaRPr>
            </a:p>
          </p:txBody>
        </p:sp>
        <p:sp>
          <p:nvSpPr>
            <p:cNvPr id="67" name="AutoShape 34"/>
            <p:cNvSpPr>
              <a:spLocks noChangeArrowheads="1"/>
            </p:cNvSpPr>
            <p:nvPr/>
          </p:nvSpPr>
          <p:spPr bwMode="auto">
            <a:xfrm>
              <a:off x="5564892" y="5796136"/>
              <a:ext cx="1063794" cy="2016224"/>
            </a:xfrm>
            <a:prstGeom prst="roundRect">
              <a:avLst>
                <a:gd name="adj" fmla="val 16667"/>
              </a:avLst>
            </a:prstGeom>
            <a:ln>
              <a:headEnd/>
              <a:tailEnd/>
            </a:ln>
            <a:extLst/>
          </p:spPr>
          <p:style>
            <a:lnRef idx="1">
              <a:schemeClr val="dk1"/>
            </a:lnRef>
            <a:fillRef idx="2">
              <a:schemeClr val="dk1"/>
            </a:fillRef>
            <a:effectRef idx="1">
              <a:schemeClr val="dk1"/>
            </a:effectRef>
            <a:fontRef idx="minor">
              <a:schemeClr val="dk1"/>
            </a:fontRef>
          </p:style>
          <p:txBody>
            <a:bodyPr wrap="none" anchor="t"/>
            <a:lstStyle/>
            <a:p>
              <a:pPr algn="ctr" eaLnBrk="1" hangingPunct="1">
                <a:defRPr/>
              </a:pPr>
              <a:r>
                <a:rPr lang="en-US" altLang="en-US" sz="1200" b="1" dirty="0" smtClean="0">
                  <a:solidFill>
                    <a:srgbClr val="58585A"/>
                  </a:solidFill>
                </a:rPr>
                <a:t>UIM</a:t>
              </a:r>
              <a:endParaRPr lang="en-US" altLang="en-US" sz="1200" b="1" dirty="0">
                <a:solidFill>
                  <a:srgbClr val="58585A"/>
                </a:solidFill>
              </a:endParaRPr>
            </a:p>
          </p:txBody>
        </p:sp>
        <p:sp>
          <p:nvSpPr>
            <p:cNvPr id="68" name="AutoShape 34"/>
            <p:cNvSpPr>
              <a:spLocks noChangeArrowheads="1"/>
            </p:cNvSpPr>
            <p:nvPr/>
          </p:nvSpPr>
          <p:spPr bwMode="auto">
            <a:xfrm>
              <a:off x="6735066" y="5796136"/>
              <a:ext cx="1063794" cy="2016224"/>
            </a:xfrm>
            <a:prstGeom prst="roundRect">
              <a:avLst>
                <a:gd name="adj" fmla="val 16667"/>
              </a:avLst>
            </a:prstGeom>
            <a:ln>
              <a:headEnd/>
              <a:tailEnd/>
            </a:ln>
            <a:extLst/>
          </p:spPr>
          <p:style>
            <a:lnRef idx="1">
              <a:schemeClr val="dk1"/>
            </a:lnRef>
            <a:fillRef idx="2">
              <a:schemeClr val="dk1"/>
            </a:fillRef>
            <a:effectRef idx="1">
              <a:schemeClr val="dk1"/>
            </a:effectRef>
            <a:fontRef idx="minor">
              <a:schemeClr val="dk1"/>
            </a:fontRef>
          </p:style>
          <p:txBody>
            <a:bodyPr wrap="none" anchor="t"/>
            <a:lstStyle/>
            <a:p>
              <a:pPr algn="ctr" eaLnBrk="1" hangingPunct="1">
                <a:defRPr/>
              </a:pPr>
              <a:r>
                <a:rPr lang="en-US" altLang="en-US" sz="1200" b="1" dirty="0" smtClean="0">
                  <a:solidFill>
                    <a:srgbClr val="58585A"/>
                  </a:solidFill>
                </a:rPr>
                <a:t>Product </a:t>
              </a:r>
            </a:p>
            <a:p>
              <a:pPr algn="ctr" eaLnBrk="1" hangingPunct="1">
                <a:defRPr/>
              </a:pPr>
              <a:r>
                <a:rPr lang="en-US" altLang="en-US" sz="1200" b="1" dirty="0" smtClean="0">
                  <a:solidFill>
                    <a:srgbClr val="58585A"/>
                  </a:solidFill>
                </a:rPr>
                <a:t>Hub</a:t>
              </a:r>
              <a:endParaRPr lang="en-US" altLang="en-US" sz="1200" b="1" dirty="0">
                <a:solidFill>
                  <a:srgbClr val="58585A"/>
                </a:solidFill>
              </a:endParaRPr>
            </a:p>
          </p:txBody>
        </p:sp>
        <p:sp>
          <p:nvSpPr>
            <p:cNvPr id="69" name="Rectangle 68"/>
            <p:cNvSpPr/>
            <p:nvPr/>
          </p:nvSpPr>
          <p:spPr bwMode="auto">
            <a:xfrm>
              <a:off x="1864296" y="6648796"/>
              <a:ext cx="6264696" cy="223634"/>
            </a:xfrm>
            <a:prstGeom prst="rect">
              <a:avLst/>
            </a:prstGeom>
            <a:ln>
              <a:headEnd/>
              <a:tailEnd/>
            </a:ln>
            <a:extLst/>
          </p:spPr>
          <p:style>
            <a:lnRef idx="1">
              <a:schemeClr val="accent2"/>
            </a:lnRef>
            <a:fillRef idx="2">
              <a:schemeClr val="accent2"/>
            </a:fillRef>
            <a:effectRef idx="1">
              <a:schemeClr val="accent2"/>
            </a:effectRef>
            <a:fontRef idx="minor">
              <a:schemeClr val="dk1"/>
            </a:fontRef>
          </p:style>
          <p:txBody>
            <a:bodyPr wrap="none" rtlCol="0" anchor="ctr"/>
            <a:lstStyle/>
            <a:p>
              <a:pPr marL="269875" indent="-182563">
                <a:lnSpc>
                  <a:spcPct val="95000"/>
                </a:lnSpc>
                <a:spcBef>
                  <a:spcPct val="20000"/>
                </a:spcBef>
                <a:spcAft>
                  <a:spcPct val="10000"/>
                </a:spcAft>
              </a:pPr>
              <a:r>
                <a:rPr lang="en-US" sz="1200" b="1" dirty="0" smtClean="0">
                  <a:solidFill>
                    <a:schemeClr val="accent1"/>
                  </a:solidFill>
                </a:rPr>
                <a:t>Development </a:t>
              </a:r>
              <a:endParaRPr lang="en-US" sz="1200" b="1" dirty="0">
                <a:solidFill>
                  <a:schemeClr val="accent1"/>
                </a:solidFill>
              </a:endParaRPr>
            </a:p>
          </p:txBody>
        </p:sp>
        <p:sp>
          <p:nvSpPr>
            <p:cNvPr id="70" name="Rectangle 69"/>
            <p:cNvSpPr/>
            <p:nvPr/>
          </p:nvSpPr>
          <p:spPr bwMode="auto">
            <a:xfrm>
              <a:off x="1864296" y="6932353"/>
              <a:ext cx="6264696" cy="228600"/>
            </a:xfrm>
            <a:prstGeom prst="rect">
              <a:avLst/>
            </a:prstGeom>
            <a:ln>
              <a:headEnd/>
              <a:tailEnd/>
            </a:ln>
            <a:extLst/>
          </p:spPr>
          <p:style>
            <a:lnRef idx="1">
              <a:schemeClr val="accent2"/>
            </a:lnRef>
            <a:fillRef idx="2">
              <a:schemeClr val="accent2"/>
            </a:fillRef>
            <a:effectRef idx="1">
              <a:schemeClr val="accent2"/>
            </a:effectRef>
            <a:fontRef idx="minor">
              <a:schemeClr val="dk1"/>
            </a:fontRef>
          </p:style>
          <p:txBody>
            <a:bodyPr wrap="none" rtlCol="0" anchor="ctr"/>
            <a:lstStyle/>
            <a:p>
              <a:pPr marL="269875" indent="-182563">
                <a:lnSpc>
                  <a:spcPct val="95000"/>
                </a:lnSpc>
                <a:spcBef>
                  <a:spcPct val="20000"/>
                </a:spcBef>
                <a:spcAft>
                  <a:spcPct val="10000"/>
                </a:spcAft>
              </a:pPr>
              <a:r>
                <a:rPr lang="en-US" sz="1200" b="1" dirty="0" smtClean="0">
                  <a:solidFill>
                    <a:schemeClr val="accent1"/>
                  </a:solidFill>
                </a:rPr>
                <a:t>Test</a:t>
              </a:r>
              <a:endParaRPr lang="en-US" sz="1200" b="1" dirty="0">
                <a:solidFill>
                  <a:schemeClr val="accent1"/>
                </a:solidFill>
              </a:endParaRPr>
            </a:p>
          </p:txBody>
        </p:sp>
        <p:sp>
          <p:nvSpPr>
            <p:cNvPr id="71" name="Rectangle 70"/>
            <p:cNvSpPr/>
            <p:nvPr/>
          </p:nvSpPr>
          <p:spPr bwMode="auto">
            <a:xfrm>
              <a:off x="1864296" y="7220877"/>
              <a:ext cx="6264696" cy="231443"/>
            </a:xfrm>
            <a:prstGeom prst="rect">
              <a:avLst/>
            </a:prstGeom>
            <a:ln>
              <a:headEnd/>
              <a:tailEnd/>
            </a:ln>
            <a:extLst/>
          </p:spPr>
          <p:style>
            <a:lnRef idx="1">
              <a:schemeClr val="accent2"/>
            </a:lnRef>
            <a:fillRef idx="2">
              <a:schemeClr val="accent2"/>
            </a:fillRef>
            <a:effectRef idx="1">
              <a:schemeClr val="accent2"/>
            </a:effectRef>
            <a:fontRef idx="minor">
              <a:schemeClr val="dk1"/>
            </a:fontRef>
          </p:style>
          <p:txBody>
            <a:bodyPr wrap="none" rtlCol="0" anchor="ctr"/>
            <a:lstStyle/>
            <a:p>
              <a:pPr marL="269875" indent="-182563">
                <a:lnSpc>
                  <a:spcPct val="95000"/>
                </a:lnSpc>
                <a:spcBef>
                  <a:spcPct val="20000"/>
                </a:spcBef>
                <a:spcAft>
                  <a:spcPct val="10000"/>
                </a:spcAft>
              </a:pPr>
              <a:r>
                <a:rPr lang="en-US" sz="1200" b="1" dirty="0" smtClean="0">
                  <a:solidFill>
                    <a:schemeClr val="accent1"/>
                  </a:solidFill>
                </a:rPr>
                <a:t>Configuration Management , Environment support</a:t>
              </a:r>
              <a:endParaRPr lang="en-US" sz="1200" b="1" dirty="0">
                <a:solidFill>
                  <a:schemeClr val="accent1"/>
                </a:solidFill>
              </a:endParaRPr>
            </a:p>
          </p:txBody>
        </p:sp>
        <p:sp>
          <p:nvSpPr>
            <p:cNvPr id="46" name="Rectangle 45"/>
            <p:cNvSpPr/>
            <p:nvPr/>
          </p:nvSpPr>
          <p:spPr bwMode="auto">
            <a:xfrm>
              <a:off x="1864296" y="6360764"/>
              <a:ext cx="6264696" cy="223634"/>
            </a:xfrm>
            <a:prstGeom prst="rect">
              <a:avLst/>
            </a:prstGeom>
            <a:ln>
              <a:headEnd/>
              <a:tailEnd/>
            </a:ln>
            <a:extLst/>
          </p:spPr>
          <p:style>
            <a:lnRef idx="1">
              <a:schemeClr val="accent2"/>
            </a:lnRef>
            <a:fillRef idx="2">
              <a:schemeClr val="accent2"/>
            </a:fillRef>
            <a:effectRef idx="1">
              <a:schemeClr val="accent2"/>
            </a:effectRef>
            <a:fontRef idx="minor">
              <a:schemeClr val="dk1"/>
            </a:fontRef>
          </p:style>
          <p:txBody>
            <a:bodyPr wrap="none" rtlCol="0" anchor="ctr"/>
            <a:lstStyle/>
            <a:p>
              <a:pPr marL="269875" indent="-182563">
                <a:lnSpc>
                  <a:spcPct val="95000"/>
                </a:lnSpc>
                <a:spcBef>
                  <a:spcPct val="20000"/>
                </a:spcBef>
                <a:spcAft>
                  <a:spcPct val="10000"/>
                </a:spcAft>
              </a:pPr>
              <a:r>
                <a:rPr lang="en-US" sz="1200" b="1" dirty="0" smtClean="0">
                  <a:solidFill>
                    <a:schemeClr val="accent1"/>
                  </a:solidFill>
                </a:rPr>
                <a:t>Architects</a:t>
              </a:r>
              <a:endParaRPr lang="en-US" sz="1200" b="1" dirty="0">
                <a:solidFill>
                  <a:schemeClr val="accent1"/>
                </a:solidFill>
              </a:endParaRPr>
            </a:p>
          </p:txBody>
        </p:sp>
      </p:grpSp>
      <p:sp>
        <p:nvSpPr>
          <p:cNvPr id="83" name="Rectangle 82"/>
          <p:cNvSpPr/>
          <p:nvPr/>
        </p:nvSpPr>
        <p:spPr>
          <a:xfrm>
            <a:off x="1720280" y="4355976"/>
            <a:ext cx="4248472" cy="1440160"/>
          </a:xfrm>
          <a:prstGeom prst="rect">
            <a:avLst/>
          </a:prstGeom>
          <a:solidFill>
            <a:schemeClr val="bg1"/>
          </a:solidFill>
          <a:ln w="3175">
            <a:solidFill>
              <a:srgbClr val="00B0F0"/>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AutoShape 34"/>
          <p:cNvSpPr>
            <a:spLocks noChangeArrowheads="1"/>
          </p:cNvSpPr>
          <p:nvPr/>
        </p:nvSpPr>
        <p:spPr bwMode="auto">
          <a:xfrm>
            <a:off x="2872408" y="4699399"/>
            <a:ext cx="887193" cy="997034"/>
          </a:xfrm>
          <a:prstGeom prst="roundRect">
            <a:avLst>
              <a:gd name="adj" fmla="val 16667"/>
            </a:avLst>
          </a:prstGeom>
          <a:ln>
            <a:headEnd/>
            <a:tailEnd/>
          </a:ln>
          <a:extLst/>
        </p:spPr>
        <p:style>
          <a:lnRef idx="1">
            <a:schemeClr val="dk1"/>
          </a:lnRef>
          <a:fillRef idx="2">
            <a:schemeClr val="dk1"/>
          </a:fillRef>
          <a:effectRef idx="1">
            <a:schemeClr val="dk1"/>
          </a:effectRef>
          <a:fontRef idx="minor">
            <a:schemeClr val="dk1"/>
          </a:fontRef>
        </p:style>
        <p:txBody>
          <a:bodyPr wrap="none" anchor="t"/>
          <a:lstStyle/>
          <a:p>
            <a:pPr algn="ctr" eaLnBrk="1" hangingPunct="1">
              <a:defRPr/>
            </a:pPr>
            <a:endParaRPr lang="en-US" altLang="en-US" sz="1200" b="1" dirty="0" smtClean="0">
              <a:solidFill>
                <a:srgbClr val="58585A"/>
              </a:solidFill>
            </a:endParaRPr>
          </a:p>
          <a:p>
            <a:pPr algn="ctr" eaLnBrk="1" hangingPunct="1">
              <a:defRPr/>
            </a:pPr>
            <a:endParaRPr lang="en-US" altLang="en-US" sz="1200" b="1" dirty="0" smtClean="0">
              <a:solidFill>
                <a:srgbClr val="58585A"/>
              </a:solidFill>
            </a:endParaRPr>
          </a:p>
          <a:p>
            <a:pPr algn="ctr" eaLnBrk="1" hangingPunct="1">
              <a:defRPr/>
            </a:pPr>
            <a:r>
              <a:rPr lang="en-US" altLang="en-US" sz="1200" b="1" dirty="0" smtClean="0">
                <a:solidFill>
                  <a:srgbClr val="58585A"/>
                </a:solidFill>
              </a:rPr>
              <a:t>Billing</a:t>
            </a:r>
            <a:endParaRPr lang="en-US" altLang="en-US" sz="1200" b="1" dirty="0">
              <a:solidFill>
                <a:srgbClr val="58585A"/>
              </a:solidFill>
            </a:endParaRPr>
          </a:p>
        </p:txBody>
      </p:sp>
      <p:sp>
        <p:nvSpPr>
          <p:cNvPr id="14" name="AutoShape 34"/>
          <p:cNvSpPr>
            <a:spLocks noChangeArrowheads="1"/>
          </p:cNvSpPr>
          <p:nvPr/>
        </p:nvSpPr>
        <p:spPr bwMode="auto">
          <a:xfrm>
            <a:off x="1864296" y="4699399"/>
            <a:ext cx="887193" cy="997034"/>
          </a:xfrm>
          <a:prstGeom prst="roundRect">
            <a:avLst>
              <a:gd name="adj" fmla="val 16667"/>
            </a:avLst>
          </a:prstGeom>
          <a:ln>
            <a:headEnd/>
            <a:tailEnd/>
          </a:ln>
          <a:extLst/>
        </p:spPr>
        <p:style>
          <a:lnRef idx="1">
            <a:schemeClr val="dk1"/>
          </a:lnRef>
          <a:fillRef idx="2">
            <a:schemeClr val="dk1"/>
          </a:fillRef>
          <a:effectRef idx="1">
            <a:schemeClr val="dk1"/>
          </a:effectRef>
          <a:fontRef idx="minor">
            <a:schemeClr val="dk1"/>
          </a:fontRef>
        </p:style>
        <p:txBody>
          <a:bodyPr wrap="none" anchor="t"/>
          <a:lstStyle/>
          <a:p>
            <a:pPr algn="ctr" eaLnBrk="1" hangingPunct="1">
              <a:defRPr/>
            </a:pPr>
            <a:endParaRPr lang="en-US" altLang="en-US" sz="1200" b="1" dirty="0" smtClean="0">
              <a:solidFill>
                <a:srgbClr val="58585A"/>
              </a:solidFill>
            </a:endParaRPr>
          </a:p>
          <a:p>
            <a:pPr algn="ctr" eaLnBrk="1" hangingPunct="1">
              <a:defRPr/>
            </a:pPr>
            <a:r>
              <a:rPr lang="en-US" altLang="en-US" sz="1200" b="1" dirty="0" smtClean="0">
                <a:solidFill>
                  <a:srgbClr val="58585A"/>
                </a:solidFill>
              </a:rPr>
              <a:t>Customer </a:t>
            </a:r>
            <a:r>
              <a:rPr lang="en-US" altLang="en-US" sz="1200" b="1" dirty="0">
                <a:solidFill>
                  <a:srgbClr val="58585A"/>
                </a:solidFill>
              </a:rPr>
              <a:t/>
            </a:r>
            <a:br>
              <a:rPr lang="en-US" altLang="en-US" sz="1200" b="1" dirty="0">
                <a:solidFill>
                  <a:srgbClr val="58585A"/>
                </a:solidFill>
              </a:rPr>
            </a:br>
            <a:r>
              <a:rPr lang="en-US" altLang="en-US" sz="1200" b="1" dirty="0" smtClean="0">
                <a:solidFill>
                  <a:srgbClr val="58585A"/>
                </a:solidFill>
              </a:rPr>
              <a:t>Service</a:t>
            </a:r>
          </a:p>
        </p:txBody>
      </p:sp>
      <p:sp>
        <p:nvSpPr>
          <p:cNvPr id="53" name="AutoShape 34"/>
          <p:cNvSpPr>
            <a:spLocks noChangeArrowheads="1"/>
          </p:cNvSpPr>
          <p:nvPr/>
        </p:nvSpPr>
        <p:spPr bwMode="auto">
          <a:xfrm>
            <a:off x="3929431" y="4699399"/>
            <a:ext cx="887193" cy="997034"/>
          </a:xfrm>
          <a:prstGeom prst="roundRect">
            <a:avLst>
              <a:gd name="adj" fmla="val 16667"/>
            </a:avLst>
          </a:prstGeom>
          <a:ln>
            <a:headEnd/>
            <a:tailEnd/>
          </a:ln>
          <a:extLst/>
        </p:spPr>
        <p:style>
          <a:lnRef idx="1">
            <a:schemeClr val="dk1"/>
          </a:lnRef>
          <a:fillRef idx="2">
            <a:schemeClr val="dk1"/>
          </a:fillRef>
          <a:effectRef idx="1">
            <a:schemeClr val="dk1"/>
          </a:effectRef>
          <a:fontRef idx="minor">
            <a:schemeClr val="dk1"/>
          </a:fontRef>
        </p:style>
        <p:txBody>
          <a:bodyPr wrap="none" anchor="t"/>
          <a:lstStyle/>
          <a:p>
            <a:pPr algn="ctr" eaLnBrk="1" hangingPunct="1">
              <a:defRPr/>
            </a:pPr>
            <a:endParaRPr lang="en-US" altLang="en-US" sz="1200" b="1" dirty="0" smtClean="0">
              <a:solidFill>
                <a:srgbClr val="58585A"/>
              </a:solidFill>
            </a:endParaRPr>
          </a:p>
          <a:p>
            <a:pPr algn="ctr" eaLnBrk="1" hangingPunct="1">
              <a:defRPr/>
            </a:pPr>
            <a:endParaRPr lang="en-US" altLang="en-US" sz="1200" b="1" dirty="0" smtClean="0">
              <a:solidFill>
                <a:srgbClr val="58585A"/>
              </a:solidFill>
            </a:endParaRPr>
          </a:p>
          <a:p>
            <a:pPr algn="ctr" eaLnBrk="1" hangingPunct="1">
              <a:defRPr/>
            </a:pPr>
            <a:r>
              <a:rPr lang="en-US" altLang="en-US" sz="1200" b="1" dirty="0" smtClean="0">
                <a:solidFill>
                  <a:srgbClr val="58585A"/>
                </a:solidFill>
              </a:rPr>
              <a:t>AIA</a:t>
            </a:r>
            <a:endParaRPr lang="en-US" altLang="en-US" sz="1200" b="1" dirty="0">
              <a:solidFill>
                <a:srgbClr val="58585A"/>
              </a:solidFill>
            </a:endParaRPr>
          </a:p>
        </p:txBody>
      </p:sp>
      <p:grpSp>
        <p:nvGrpSpPr>
          <p:cNvPr id="4" name="Group 59"/>
          <p:cNvGrpSpPr/>
          <p:nvPr/>
        </p:nvGrpSpPr>
        <p:grpSpPr>
          <a:xfrm>
            <a:off x="1980598" y="5508104"/>
            <a:ext cx="171730" cy="237939"/>
            <a:chOff x="-583976" y="3779912"/>
            <a:chExt cx="171730" cy="237939"/>
          </a:xfrm>
        </p:grpSpPr>
        <p:sp>
          <p:nvSpPr>
            <p:cNvPr id="41"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42"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13" name="Group 60"/>
          <p:cNvGrpSpPr/>
          <p:nvPr/>
        </p:nvGrpSpPr>
        <p:grpSpPr>
          <a:xfrm>
            <a:off x="2124614" y="5508104"/>
            <a:ext cx="171730" cy="237939"/>
            <a:chOff x="-583976" y="3779912"/>
            <a:chExt cx="171730" cy="237939"/>
          </a:xfrm>
        </p:grpSpPr>
        <p:sp>
          <p:nvSpPr>
            <p:cNvPr id="62"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72"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15" name="Group 74"/>
          <p:cNvGrpSpPr/>
          <p:nvPr/>
        </p:nvGrpSpPr>
        <p:grpSpPr>
          <a:xfrm>
            <a:off x="2268630" y="5508104"/>
            <a:ext cx="171730" cy="237939"/>
            <a:chOff x="-583976" y="3779912"/>
            <a:chExt cx="171730" cy="237939"/>
          </a:xfrm>
        </p:grpSpPr>
        <p:sp>
          <p:nvSpPr>
            <p:cNvPr id="76"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77"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16" name="Group 77"/>
          <p:cNvGrpSpPr/>
          <p:nvPr/>
        </p:nvGrpSpPr>
        <p:grpSpPr>
          <a:xfrm>
            <a:off x="2412646" y="5508104"/>
            <a:ext cx="171730" cy="237939"/>
            <a:chOff x="-583976" y="3779912"/>
            <a:chExt cx="171730" cy="237939"/>
          </a:xfrm>
        </p:grpSpPr>
        <p:sp>
          <p:nvSpPr>
            <p:cNvPr id="79"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80"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17" name="Group 81"/>
          <p:cNvGrpSpPr/>
          <p:nvPr/>
        </p:nvGrpSpPr>
        <p:grpSpPr>
          <a:xfrm>
            <a:off x="3105012" y="5508104"/>
            <a:ext cx="171730" cy="237939"/>
            <a:chOff x="-583976" y="3779912"/>
            <a:chExt cx="171730" cy="237939"/>
          </a:xfrm>
        </p:grpSpPr>
        <p:sp>
          <p:nvSpPr>
            <p:cNvPr id="86"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89"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18" name="Group 89"/>
          <p:cNvGrpSpPr/>
          <p:nvPr/>
        </p:nvGrpSpPr>
        <p:grpSpPr>
          <a:xfrm>
            <a:off x="3276742" y="5508104"/>
            <a:ext cx="171730" cy="237939"/>
            <a:chOff x="-583976" y="3779912"/>
            <a:chExt cx="171730" cy="237939"/>
          </a:xfrm>
        </p:grpSpPr>
        <p:sp>
          <p:nvSpPr>
            <p:cNvPr id="91"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92"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19" name="Group 92"/>
          <p:cNvGrpSpPr/>
          <p:nvPr/>
        </p:nvGrpSpPr>
        <p:grpSpPr>
          <a:xfrm>
            <a:off x="4240560" y="5508104"/>
            <a:ext cx="171730" cy="237939"/>
            <a:chOff x="-583976" y="3779912"/>
            <a:chExt cx="171730" cy="237939"/>
          </a:xfrm>
        </p:grpSpPr>
        <p:sp>
          <p:nvSpPr>
            <p:cNvPr id="94"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95"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20" name="Group 95"/>
          <p:cNvGrpSpPr/>
          <p:nvPr/>
        </p:nvGrpSpPr>
        <p:grpSpPr>
          <a:xfrm>
            <a:off x="4384576" y="5508104"/>
            <a:ext cx="171730" cy="237939"/>
            <a:chOff x="-583976" y="3779912"/>
            <a:chExt cx="171730" cy="237939"/>
          </a:xfrm>
        </p:grpSpPr>
        <p:sp>
          <p:nvSpPr>
            <p:cNvPr id="97"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98"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21" name="Group 98"/>
          <p:cNvGrpSpPr/>
          <p:nvPr/>
        </p:nvGrpSpPr>
        <p:grpSpPr>
          <a:xfrm>
            <a:off x="2152328" y="7718437"/>
            <a:ext cx="171730" cy="237939"/>
            <a:chOff x="-583976" y="3779912"/>
            <a:chExt cx="171730" cy="237939"/>
          </a:xfrm>
        </p:grpSpPr>
        <p:sp>
          <p:nvSpPr>
            <p:cNvPr id="100"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101"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22" name="Group 101"/>
          <p:cNvGrpSpPr/>
          <p:nvPr/>
        </p:nvGrpSpPr>
        <p:grpSpPr>
          <a:xfrm>
            <a:off x="2296344" y="7718437"/>
            <a:ext cx="171730" cy="237939"/>
            <a:chOff x="-583976" y="3779912"/>
            <a:chExt cx="171730" cy="237939"/>
          </a:xfrm>
        </p:grpSpPr>
        <p:sp>
          <p:nvSpPr>
            <p:cNvPr id="103"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104"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25" name="Group 104"/>
          <p:cNvGrpSpPr/>
          <p:nvPr/>
        </p:nvGrpSpPr>
        <p:grpSpPr>
          <a:xfrm>
            <a:off x="2080320" y="7718437"/>
            <a:ext cx="171730" cy="237939"/>
            <a:chOff x="-583976" y="3779912"/>
            <a:chExt cx="171730" cy="237939"/>
          </a:xfrm>
        </p:grpSpPr>
        <p:sp>
          <p:nvSpPr>
            <p:cNvPr id="106"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107"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26" name="Group 107"/>
          <p:cNvGrpSpPr/>
          <p:nvPr/>
        </p:nvGrpSpPr>
        <p:grpSpPr>
          <a:xfrm>
            <a:off x="2440360" y="7718437"/>
            <a:ext cx="171730" cy="237939"/>
            <a:chOff x="-583976" y="3779912"/>
            <a:chExt cx="171730" cy="237939"/>
          </a:xfrm>
        </p:grpSpPr>
        <p:sp>
          <p:nvSpPr>
            <p:cNvPr id="109"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110"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27" name="Group 110"/>
          <p:cNvGrpSpPr/>
          <p:nvPr/>
        </p:nvGrpSpPr>
        <p:grpSpPr>
          <a:xfrm>
            <a:off x="2412646" y="7718437"/>
            <a:ext cx="171730" cy="237939"/>
            <a:chOff x="-583976" y="3779912"/>
            <a:chExt cx="171730" cy="237939"/>
          </a:xfrm>
        </p:grpSpPr>
        <p:sp>
          <p:nvSpPr>
            <p:cNvPr id="112"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113"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29" name="Group 113"/>
          <p:cNvGrpSpPr/>
          <p:nvPr/>
        </p:nvGrpSpPr>
        <p:grpSpPr>
          <a:xfrm>
            <a:off x="2556662" y="7718437"/>
            <a:ext cx="171730" cy="237939"/>
            <a:chOff x="-583976" y="3779912"/>
            <a:chExt cx="171730" cy="237939"/>
          </a:xfrm>
        </p:grpSpPr>
        <p:sp>
          <p:nvSpPr>
            <p:cNvPr id="115"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116"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30" name="Group 116"/>
          <p:cNvGrpSpPr/>
          <p:nvPr/>
        </p:nvGrpSpPr>
        <p:grpSpPr>
          <a:xfrm>
            <a:off x="2340638" y="7718437"/>
            <a:ext cx="171730" cy="237939"/>
            <a:chOff x="-583976" y="3779912"/>
            <a:chExt cx="171730" cy="237939"/>
          </a:xfrm>
        </p:grpSpPr>
        <p:sp>
          <p:nvSpPr>
            <p:cNvPr id="118"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119"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31" name="Group 119"/>
          <p:cNvGrpSpPr/>
          <p:nvPr/>
        </p:nvGrpSpPr>
        <p:grpSpPr>
          <a:xfrm>
            <a:off x="2700678" y="7718437"/>
            <a:ext cx="171730" cy="237939"/>
            <a:chOff x="-583976" y="3779912"/>
            <a:chExt cx="171730" cy="237939"/>
          </a:xfrm>
        </p:grpSpPr>
        <p:sp>
          <p:nvSpPr>
            <p:cNvPr id="121"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122"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376832" name="Group 122"/>
          <p:cNvGrpSpPr/>
          <p:nvPr/>
        </p:nvGrpSpPr>
        <p:grpSpPr>
          <a:xfrm>
            <a:off x="3376464" y="7718437"/>
            <a:ext cx="171730" cy="237939"/>
            <a:chOff x="-583976" y="3779912"/>
            <a:chExt cx="171730" cy="237939"/>
          </a:xfrm>
        </p:grpSpPr>
        <p:sp>
          <p:nvSpPr>
            <p:cNvPr id="124"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125"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376833" name="Group 125"/>
          <p:cNvGrpSpPr/>
          <p:nvPr/>
        </p:nvGrpSpPr>
        <p:grpSpPr>
          <a:xfrm>
            <a:off x="3520480" y="7718437"/>
            <a:ext cx="171730" cy="237939"/>
            <a:chOff x="-583976" y="3779912"/>
            <a:chExt cx="171730" cy="237939"/>
          </a:xfrm>
        </p:grpSpPr>
        <p:sp>
          <p:nvSpPr>
            <p:cNvPr id="127"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128"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376839" name="Group 128"/>
          <p:cNvGrpSpPr/>
          <p:nvPr/>
        </p:nvGrpSpPr>
        <p:grpSpPr>
          <a:xfrm>
            <a:off x="3304456" y="7718437"/>
            <a:ext cx="171730" cy="237939"/>
            <a:chOff x="-583976" y="3779912"/>
            <a:chExt cx="171730" cy="237939"/>
          </a:xfrm>
        </p:grpSpPr>
        <p:sp>
          <p:nvSpPr>
            <p:cNvPr id="130"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131"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376840" name="Group 131"/>
          <p:cNvGrpSpPr/>
          <p:nvPr/>
        </p:nvGrpSpPr>
        <p:grpSpPr>
          <a:xfrm>
            <a:off x="3664496" y="7718437"/>
            <a:ext cx="171730" cy="237939"/>
            <a:chOff x="-583976" y="3779912"/>
            <a:chExt cx="171730" cy="237939"/>
          </a:xfrm>
        </p:grpSpPr>
        <p:sp>
          <p:nvSpPr>
            <p:cNvPr id="133"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134"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376841" name="Group 134"/>
          <p:cNvGrpSpPr/>
          <p:nvPr/>
        </p:nvGrpSpPr>
        <p:grpSpPr>
          <a:xfrm>
            <a:off x="3636782" y="7718437"/>
            <a:ext cx="171730" cy="237939"/>
            <a:chOff x="-583976" y="3779912"/>
            <a:chExt cx="171730" cy="237939"/>
          </a:xfrm>
        </p:grpSpPr>
        <p:sp>
          <p:nvSpPr>
            <p:cNvPr id="136"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137"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376842" name="Group 137"/>
          <p:cNvGrpSpPr/>
          <p:nvPr/>
        </p:nvGrpSpPr>
        <p:grpSpPr>
          <a:xfrm>
            <a:off x="3780798" y="7718437"/>
            <a:ext cx="171730" cy="237939"/>
            <a:chOff x="-583976" y="3779912"/>
            <a:chExt cx="171730" cy="237939"/>
          </a:xfrm>
        </p:grpSpPr>
        <p:sp>
          <p:nvSpPr>
            <p:cNvPr id="139"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140"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376843" name="Group 140"/>
          <p:cNvGrpSpPr/>
          <p:nvPr/>
        </p:nvGrpSpPr>
        <p:grpSpPr>
          <a:xfrm>
            <a:off x="3564774" y="7718437"/>
            <a:ext cx="171730" cy="237939"/>
            <a:chOff x="-583976" y="3779912"/>
            <a:chExt cx="171730" cy="237939"/>
          </a:xfrm>
        </p:grpSpPr>
        <p:sp>
          <p:nvSpPr>
            <p:cNvPr id="142"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143"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376844" name="Group 143"/>
          <p:cNvGrpSpPr/>
          <p:nvPr/>
        </p:nvGrpSpPr>
        <p:grpSpPr>
          <a:xfrm>
            <a:off x="3924814" y="7718437"/>
            <a:ext cx="171730" cy="237939"/>
            <a:chOff x="-583976" y="3779912"/>
            <a:chExt cx="171730" cy="237939"/>
          </a:xfrm>
        </p:grpSpPr>
        <p:sp>
          <p:nvSpPr>
            <p:cNvPr id="145"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146"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376845" name="Group 146"/>
          <p:cNvGrpSpPr/>
          <p:nvPr/>
        </p:nvGrpSpPr>
        <p:grpSpPr>
          <a:xfrm>
            <a:off x="4528592" y="7718437"/>
            <a:ext cx="171730" cy="237939"/>
            <a:chOff x="-583976" y="3779912"/>
            <a:chExt cx="171730" cy="237939"/>
          </a:xfrm>
        </p:grpSpPr>
        <p:sp>
          <p:nvSpPr>
            <p:cNvPr id="148"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149"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376846" name="Group 149"/>
          <p:cNvGrpSpPr/>
          <p:nvPr/>
        </p:nvGrpSpPr>
        <p:grpSpPr>
          <a:xfrm>
            <a:off x="4672608" y="7718437"/>
            <a:ext cx="171730" cy="237939"/>
            <a:chOff x="-583976" y="3779912"/>
            <a:chExt cx="171730" cy="237939"/>
          </a:xfrm>
        </p:grpSpPr>
        <p:sp>
          <p:nvSpPr>
            <p:cNvPr id="151"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152"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376847" name="Group 152"/>
          <p:cNvGrpSpPr/>
          <p:nvPr/>
        </p:nvGrpSpPr>
        <p:grpSpPr>
          <a:xfrm>
            <a:off x="4456584" y="7718437"/>
            <a:ext cx="171730" cy="237939"/>
            <a:chOff x="-583976" y="3779912"/>
            <a:chExt cx="171730" cy="237939"/>
          </a:xfrm>
        </p:grpSpPr>
        <p:sp>
          <p:nvSpPr>
            <p:cNvPr id="154"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155"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376848" name="Group 155"/>
          <p:cNvGrpSpPr/>
          <p:nvPr/>
        </p:nvGrpSpPr>
        <p:grpSpPr>
          <a:xfrm>
            <a:off x="4816624" y="7718437"/>
            <a:ext cx="171730" cy="237939"/>
            <a:chOff x="-583976" y="3779912"/>
            <a:chExt cx="171730" cy="237939"/>
          </a:xfrm>
        </p:grpSpPr>
        <p:sp>
          <p:nvSpPr>
            <p:cNvPr id="157"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158"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376849" name="Group 158"/>
          <p:cNvGrpSpPr/>
          <p:nvPr/>
        </p:nvGrpSpPr>
        <p:grpSpPr>
          <a:xfrm>
            <a:off x="4788910" y="7718437"/>
            <a:ext cx="171730" cy="237939"/>
            <a:chOff x="-583976" y="3779912"/>
            <a:chExt cx="171730" cy="237939"/>
          </a:xfrm>
        </p:grpSpPr>
        <p:sp>
          <p:nvSpPr>
            <p:cNvPr id="160"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161"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376850" name="Group 161"/>
          <p:cNvGrpSpPr/>
          <p:nvPr/>
        </p:nvGrpSpPr>
        <p:grpSpPr>
          <a:xfrm>
            <a:off x="4932926" y="7718437"/>
            <a:ext cx="171730" cy="237939"/>
            <a:chOff x="-583976" y="3779912"/>
            <a:chExt cx="171730" cy="237939"/>
          </a:xfrm>
        </p:grpSpPr>
        <p:sp>
          <p:nvSpPr>
            <p:cNvPr id="163"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164"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376851" name="Group 164"/>
          <p:cNvGrpSpPr/>
          <p:nvPr/>
        </p:nvGrpSpPr>
        <p:grpSpPr>
          <a:xfrm>
            <a:off x="4716902" y="7718437"/>
            <a:ext cx="171730" cy="237939"/>
            <a:chOff x="-583976" y="3779912"/>
            <a:chExt cx="171730" cy="237939"/>
          </a:xfrm>
        </p:grpSpPr>
        <p:sp>
          <p:nvSpPr>
            <p:cNvPr id="166"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167"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376852" name="Group 167"/>
          <p:cNvGrpSpPr/>
          <p:nvPr/>
        </p:nvGrpSpPr>
        <p:grpSpPr>
          <a:xfrm>
            <a:off x="5076942" y="7718437"/>
            <a:ext cx="171730" cy="237939"/>
            <a:chOff x="-583976" y="3779912"/>
            <a:chExt cx="171730" cy="237939"/>
          </a:xfrm>
        </p:grpSpPr>
        <p:sp>
          <p:nvSpPr>
            <p:cNvPr id="169"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170"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376853" name="Group 170"/>
          <p:cNvGrpSpPr/>
          <p:nvPr/>
        </p:nvGrpSpPr>
        <p:grpSpPr>
          <a:xfrm>
            <a:off x="5752728" y="7718437"/>
            <a:ext cx="171730" cy="237939"/>
            <a:chOff x="-583976" y="3779912"/>
            <a:chExt cx="171730" cy="237939"/>
          </a:xfrm>
        </p:grpSpPr>
        <p:sp>
          <p:nvSpPr>
            <p:cNvPr id="172"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173"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376854" name="Group 173"/>
          <p:cNvGrpSpPr/>
          <p:nvPr/>
        </p:nvGrpSpPr>
        <p:grpSpPr>
          <a:xfrm>
            <a:off x="5896744" y="7718437"/>
            <a:ext cx="171730" cy="237939"/>
            <a:chOff x="-583976" y="3779912"/>
            <a:chExt cx="171730" cy="237939"/>
          </a:xfrm>
        </p:grpSpPr>
        <p:sp>
          <p:nvSpPr>
            <p:cNvPr id="175"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176"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376855" name="Group 176"/>
          <p:cNvGrpSpPr/>
          <p:nvPr/>
        </p:nvGrpSpPr>
        <p:grpSpPr>
          <a:xfrm>
            <a:off x="5680720" y="7718437"/>
            <a:ext cx="171730" cy="237939"/>
            <a:chOff x="-583976" y="3779912"/>
            <a:chExt cx="171730" cy="237939"/>
          </a:xfrm>
        </p:grpSpPr>
        <p:sp>
          <p:nvSpPr>
            <p:cNvPr id="178"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179"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376856" name="Group 179"/>
          <p:cNvGrpSpPr/>
          <p:nvPr/>
        </p:nvGrpSpPr>
        <p:grpSpPr>
          <a:xfrm>
            <a:off x="6040760" y="7718437"/>
            <a:ext cx="171730" cy="237939"/>
            <a:chOff x="-583976" y="3779912"/>
            <a:chExt cx="171730" cy="237939"/>
          </a:xfrm>
        </p:grpSpPr>
        <p:sp>
          <p:nvSpPr>
            <p:cNvPr id="181"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182"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376857" name="Group 182"/>
          <p:cNvGrpSpPr/>
          <p:nvPr/>
        </p:nvGrpSpPr>
        <p:grpSpPr>
          <a:xfrm>
            <a:off x="6013046" y="7718437"/>
            <a:ext cx="171730" cy="237939"/>
            <a:chOff x="-583976" y="3779912"/>
            <a:chExt cx="171730" cy="237939"/>
          </a:xfrm>
        </p:grpSpPr>
        <p:sp>
          <p:nvSpPr>
            <p:cNvPr id="184"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185"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376858" name="Group 185"/>
          <p:cNvGrpSpPr/>
          <p:nvPr/>
        </p:nvGrpSpPr>
        <p:grpSpPr>
          <a:xfrm>
            <a:off x="6157062" y="7718437"/>
            <a:ext cx="171730" cy="237939"/>
            <a:chOff x="-583976" y="3779912"/>
            <a:chExt cx="171730" cy="237939"/>
          </a:xfrm>
        </p:grpSpPr>
        <p:sp>
          <p:nvSpPr>
            <p:cNvPr id="187"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188"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376859" name="Group 188"/>
          <p:cNvGrpSpPr/>
          <p:nvPr/>
        </p:nvGrpSpPr>
        <p:grpSpPr>
          <a:xfrm>
            <a:off x="5941038" y="7718437"/>
            <a:ext cx="171730" cy="237939"/>
            <a:chOff x="-583976" y="3779912"/>
            <a:chExt cx="171730" cy="237939"/>
          </a:xfrm>
        </p:grpSpPr>
        <p:sp>
          <p:nvSpPr>
            <p:cNvPr id="190"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191"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376860" name="Group 191"/>
          <p:cNvGrpSpPr/>
          <p:nvPr/>
        </p:nvGrpSpPr>
        <p:grpSpPr>
          <a:xfrm>
            <a:off x="6301078" y="7718437"/>
            <a:ext cx="171730" cy="237939"/>
            <a:chOff x="-583976" y="3779912"/>
            <a:chExt cx="171730" cy="237939"/>
          </a:xfrm>
        </p:grpSpPr>
        <p:sp>
          <p:nvSpPr>
            <p:cNvPr id="193"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194"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376861" name="Group 194"/>
          <p:cNvGrpSpPr/>
          <p:nvPr/>
        </p:nvGrpSpPr>
        <p:grpSpPr>
          <a:xfrm>
            <a:off x="6904856" y="7718437"/>
            <a:ext cx="171730" cy="237939"/>
            <a:chOff x="-583976" y="3779912"/>
            <a:chExt cx="171730" cy="237939"/>
          </a:xfrm>
        </p:grpSpPr>
        <p:sp>
          <p:nvSpPr>
            <p:cNvPr id="196"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197"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376862" name="Group 197"/>
          <p:cNvGrpSpPr/>
          <p:nvPr/>
        </p:nvGrpSpPr>
        <p:grpSpPr>
          <a:xfrm>
            <a:off x="7048872" y="7718437"/>
            <a:ext cx="171730" cy="237939"/>
            <a:chOff x="-583976" y="3779912"/>
            <a:chExt cx="171730" cy="237939"/>
          </a:xfrm>
        </p:grpSpPr>
        <p:sp>
          <p:nvSpPr>
            <p:cNvPr id="199"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200"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376863" name="Group 200"/>
          <p:cNvGrpSpPr/>
          <p:nvPr/>
        </p:nvGrpSpPr>
        <p:grpSpPr>
          <a:xfrm>
            <a:off x="6832848" y="7718437"/>
            <a:ext cx="171730" cy="237939"/>
            <a:chOff x="-583976" y="3779912"/>
            <a:chExt cx="171730" cy="237939"/>
          </a:xfrm>
        </p:grpSpPr>
        <p:sp>
          <p:nvSpPr>
            <p:cNvPr id="202"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203"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32" name="Group 203"/>
          <p:cNvGrpSpPr/>
          <p:nvPr/>
        </p:nvGrpSpPr>
        <p:grpSpPr>
          <a:xfrm>
            <a:off x="7192888" y="7718437"/>
            <a:ext cx="171730" cy="237939"/>
            <a:chOff x="-583976" y="3779912"/>
            <a:chExt cx="171730" cy="237939"/>
          </a:xfrm>
        </p:grpSpPr>
        <p:sp>
          <p:nvSpPr>
            <p:cNvPr id="205"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206"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33" name="Group 206"/>
          <p:cNvGrpSpPr/>
          <p:nvPr/>
        </p:nvGrpSpPr>
        <p:grpSpPr>
          <a:xfrm>
            <a:off x="7165174" y="7718437"/>
            <a:ext cx="171730" cy="237939"/>
            <a:chOff x="-583976" y="3779912"/>
            <a:chExt cx="171730" cy="237939"/>
          </a:xfrm>
        </p:grpSpPr>
        <p:sp>
          <p:nvSpPr>
            <p:cNvPr id="208"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209"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34" name="Group 209"/>
          <p:cNvGrpSpPr/>
          <p:nvPr/>
        </p:nvGrpSpPr>
        <p:grpSpPr>
          <a:xfrm>
            <a:off x="7309190" y="7718437"/>
            <a:ext cx="171730" cy="237939"/>
            <a:chOff x="-583976" y="3779912"/>
            <a:chExt cx="171730" cy="237939"/>
          </a:xfrm>
        </p:grpSpPr>
        <p:sp>
          <p:nvSpPr>
            <p:cNvPr id="211"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212"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35" name="Group 212"/>
          <p:cNvGrpSpPr/>
          <p:nvPr/>
        </p:nvGrpSpPr>
        <p:grpSpPr>
          <a:xfrm>
            <a:off x="7093166" y="7718437"/>
            <a:ext cx="171730" cy="237939"/>
            <a:chOff x="-583976" y="3779912"/>
            <a:chExt cx="171730" cy="237939"/>
          </a:xfrm>
        </p:grpSpPr>
        <p:sp>
          <p:nvSpPr>
            <p:cNvPr id="214"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215"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36" name="Group 215"/>
          <p:cNvGrpSpPr/>
          <p:nvPr/>
        </p:nvGrpSpPr>
        <p:grpSpPr>
          <a:xfrm>
            <a:off x="7453206" y="7718437"/>
            <a:ext cx="171730" cy="237939"/>
            <a:chOff x="-583976" y="3779912"/>
            <a:chExt cx="171730" cy="237939"/>
          </a:xfrm>
        </p:grpSpPr>
        <p:sp>
          <p:nvSpPr>
            <p:cNvPr id="217"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218"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sp>
        <p:nvSpPr>
          <p:cNvPr id="219" name="Rectangle 218"/>
          <p:cNvSpPr/>
          <p:nvPr/>
        </p:nvSpPr>
        <p:spPr>
          <a:xfrm>
            <a:off x="1648272" y="3851920"/>
            <a:ext cx="2016224" cy="21602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dirty="0" smtClean="0">
                <a:solidFill>
                  <a:schemeClr val="tx1"/>
                </a:solidFill>
                <a:latin typeface="+mj-lt"/>
              </a:rPr>
              <a:t>ARFT RODOD Project Team </a:t>
            </a:r>
            <a:endParaRPr lang="en-US" sz="1050" dirty="0">
              <a:solidFill>
                <a:schemeClr val="tx1"/>
              </a:solidFill>
              <a:latin typeface="+mj-lt"/>
            </a:endParaRPr>
          </a:p>
        </p:txBody>
      </p:sp>
      <p:sp>
        <p:nvSpPr>
          <p:cNvPr id="220" name="Rectangle 219"/>
          <p:cNvSpPr/>
          <p:nvPr/>
        </p:nvSpPr>
        <p:spPr>
          <a:xfrm>
            <a:off x="1648272" y="4499992"/>
            <a:ext cx="1296144" cy="21602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err="1" smtClean="0">
                <a:solidFill>
                  <a:srgbClr val="002060"/>
                </a:solidFill>
                <a:latin typeface="+mj-lt"/>
              </a:rPr>
              <a:t>Ratheesh</a:t>
            </a:r>
            <a:r>
              <a:rPr lang="en-US" sz="1000" dirty="0" smtClean="0">
                <a:solidFill>
                  <a:srgbClr val="002060"/>
                </a:solidFill>
                <a:latin typeface="+mj-lt"/>
              </a:rPr>
              <a:t> S</a:t>
            </a:r>
            <a:endParaRPr lang="en-US" sz="1000" dirty="0">
              <a:solidFill>
                <a:srgbClr val="002060"/>
              </a:solidFill>
              <a:latin typeface="+mj-lt"/>
            </a:endParaRPr>
          </a:p>
        </p:txBody>
      </p:sp>
      <p:sp>
        <p:nvSpPr>
          <p:cNvPr id="221" name="Rectangle 220"/>
          <p:cNvSpPr/>
          <p:nvPr/>
        </p:nvSpPr>
        <p:spPr>
          <a:xfrm>
            <a:off x="2656384" y="4499992"/>
            <a:ext cx="1296144" cy="21602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err="1" smtClean="0">
                <a:solidFill>
                  <a:srgbClr val="002060"/>
                </a:solidFill>
                <a:latin typeface="+mj-lt"/>
              </a:rPr>
              <a:t>Sathyaprakash</a:t>
            </a:r>
            <a:r>
              <a:rPr lang="en-US" sz="1000" dirty="0" smtClean="0">
                <a:solidFill>
                  <a:srgbClr val="002060"/>
                </a:solidFill>
                <a:latin typeface="+mj-lt"/>
              </a:rPr>
              <a:t> S</a:t>
            </a:r>
            <a:endParaRPr lang="en-US" sz="1000" dirty="0">
              <a:solidFill>
                <a:srgbClr val="002060"/>
              </a:solidFill>
              <a:latin typeface="+mj-lt"/>
            </a:endParaRPr>
          </a:p>
        </p:txBody>
      </p:sp>
      <p:sp>
        <p:nvSpPr>
          <p:cNvPr id="222" name="Rectangle 221"/>
          <p:cNvSpPr/>
          <p:nvPr/>
        </p:nvSpPr>
        <p:spPr>
          <a:xfrm>
            <a:off x="3736504" y="4499992"/>
            <a:ext cx="1296144" cy="21602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err="1" smtClean="0">
                <a:solidFill>
                  <a:srgbClr val="002060"/>
                </a:solidFill>
                <a:latin typeface="+mj-lt"/>
              </a:rPr>
              <a:t>Santhosh</a:t>
            </a:r>
            <a:r>
              <a:rPr lang="en-US" sz="1000" dirty="0" smtClean="0">
                <a:solidFill>
                  <a:srgbClr val="002060"/>
                </a:solidFill>
                <a:latin typeface="+mj-lt"/>
              </a:rPr>
              <a:t> ME</a:t>
            </a:r>
            <a:endParaRPr lang="en-US" sz="1000" dirty="0">
              <a:solidFill>
                <a:srgbClr val="002060"/>
              </a:solidFill>
              <a:latin typeface="+mj-lt"/>
            </a:endParaRPr>
          </a:p>
        </p:txBody>
      </p:sp>
      <p:sp>
        <p:nvSpPr>
          <p:cNvPr id="224" name="AutoShape 34"/>
          <p:cNvSpPr>
            <a:spLocks noChangeArrowheads="1"/>
          </p:cNvSpPr>
          <p:nvPr/>
        </p:nvSpPr>
        <p:spPr bwMode="auto">
          <a:xfrm>
            <a:off x="4937543" y="4699399"/>
            <a:ext cx="887193" cy="997034"/>
          </a:xfrm>
          <a:prstGeom prst="roundRect">
            <a:avLst>
              <a:gd name="adj" fmla="val 16667"/>
            </a:avLst>
          </a:prstGeom>
          <a:ln>
            <a:headEnd/>
            <a:tailEnd/>
          </a:ln>
          <a:extLst/>
        </p:spPr>
        <p:style>
          <a:lnRef idx="1">
            <a:schemeClr val="dk1"/>
          </a:lnRef>
          <a:fillRef idx="2">
            <a:schemeClr val="dk1"/>
          </a:fillRef>
          <a:effectRef idx="1">
            <a:schemeClr val="dk1"/>
          </a:effectRef>
          <a:fontRef idx="minor">
            <a:schemeClr val="dk1"/>
          </a:fontRef>
        </p:style>
        <p:txBody>
          <a:bodyPr wrap="none" anchor="t"/>
          <a:lstStyle/>
          <a:p>
            <a:pPr algn="ctr" eaLnBrk="1" hangingPunct="1">
              <a:defRPr/>
            </a:pPr>
            <a:endParaRPr lang="en-US" altLang="en-US" sz="1200" b="1" dirty="0" smtClean="0">
              <a:solidFill>
                <a:srgbClr val="58585A"/>
              </a:solidFill>
            </a:endParaRPr>
          </a:p>
          <a:p>
            <a:pPr algn="ctr" eaLnBrk="1" hangingPunct="1">
              <a:defRPr/>
            </a:pPr>
            <a:endParaRPr lang="en-US" altLang="en-US" sz="1200" b="1" dirty="0" smtClean="0">
              <a:solidFill>
                <a:srgbClr val="58585A"/>
              </a:solidFill>
            </a:endParaRPr>
          </a:p>
          <a:p>
            <a:pPr algn="ctr" eaLnBrk="1" hangingPunct="1">
              <a:defRPr/>
            </a:pPr>
            <a:r>
              <a:rPr lang="en-US" altLang="en-US" sz="1200" b="1" dirty="0" smtClean="0">
                <a:solidFill>
                  <a:srgbClr val="58585A"/>
                </a:solidFill>
              </a:rPr>
              <a:t>Testing </a:t>
            </a:r>
            <a:endParaRPr lang="en-US" altLang="en-US" sz="1200" b="1" dirty="0">
              <a:solidFill>
                <a:srgbClr val="58585A"/>
              </a:solidFill>
            </a:endParaRPr>
          </a:p>
        </p:txBody>
      </p:sp>
      <p:grpSp>
        <p:nvGrpSpPr>
          <p:cNvPr id="37" name="Group 224"/>
          <p:cNvGrpSpPr/>
          <p:nvPr/>
        </p:nvGrpSpPr>
        <p:grpSpPr>
          <a:xfrm>
            <a:off x="5248672" y="5508104"/>
            <a:ext cx="171730" cy="237939"/>
            <a:chOff x="-583976" y="3779912"/>
            <a:chExt cx="171730" cy="237939"/>
          </a:xfrm>
        </p:grpSpPr>
        <p:sp>
          <p:nvSpPr>
            <p:cNvPr id="226"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227"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grpSp>
        <p:nvGrpSpPr>
          <p:cNvPr id="38" name="Group 227"/>
          <p:cNvGrpSpPr/>
          <p:nvPr/>
        </p:nvGrpSpPr>
        <p:grpSpPr>
          <a:xfrm>
            <a:off x="5392688" y="5508104"/>
            <a:ext cx="171730" cy="237939"/>
            <a:chOff x="-583976" y="3779912"/>
            <a:chExt cx="171730" cy="237939"/>
          </a:xfrm>
        </p:grpSpPr>
        <p:sp>
          <p:nvSpPr>
            <p:cNvPr id="229" name="21698207557.87518241"/>
            <p:cNvSpPr>
              <a:spLocks noChangeArrowheads="1"/>
            </p:cNvSpPr>
            <p:nvPr/>
          </p:nvSpPr>
          <p:spPr bwMode="auto">
            <a:xfrm rot="16200000">
              <a:off x="-566519" y="3863579"/>
              <a:ext cx="136815" cy="171730"/>
            </a:xfrm>
            <a:prstGeom prst="flowChartDelay">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sp>
          <p:nvSpPr>
            <p:cNvPr id="230" name="21699186560.87518181"/>
            <p:cNvSpPr>
              <a:spLocks noChangeArrowheads="1"/>
            </p:cNvSpPr>
            <p:nvPr/>
          </p:nvSpPr>
          <p:spPr bwMode="auto">
            <a:xfrm>
              <a:off x="-583976" y="3779912"/>
              <a:ext cx="171730" cy="101124"/>
            </a:xfrm>
            <a:prstGeom prst="ellipse">
              <a:avLst/>
            </a:prstGeom>
            <a:solidFill>
              <a:srgbClr val="00B0F0"/>
            </a:solidFill>
            <a:ln w="9525">
              <a:noFill/>
              <a:round/>
              <a:headEnd/>
              <a:tailEnd/>
            </a:ln>
          </p:spPr>
          <p:txBody>
            <a:bodyPr wrap="none" lIns="125401" tIns="62700" rIns="125401" bIns="627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54008" fontAlgn="auto">
                <a:spcBef>
                  <a:spcPts val="0"/>
                </a:spcBef>
                <a:spcAft>
                  <a:spcPts val="0"/>
                </a:spcAft>
                <a:defRPr/>
              </a:pPr>
              <a:endParaRPr lang="en-US" sz="2500" kern="0" dirty="0" smtClean="0">
                <a:solidFill>
                  <a:sysClr val="windowText" lastClr="000000"/>
                </a:solidFill>
              </a:endParaRPr>
            </a:p>
          </p:txBody>
        </p:sp>
      </p:grpSp>
      <p:sp>
        <p:nvSpPr>
          <p:cNvPr id="231" name="Rectangle 230"/>
          <p:cNvSpPr/>
          <p:nvPr/>
        </p:nvSpPr>
        <p:spPr>
          <a:xfrm>
            <a:off x="4744616" y="4499992"/>
            <a:ext cx="1296144" cy="21602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err="1" smtClean="0">
                <a:solidFill>
                  <a:srgbClr val="002060"/>
                </a:solidFill>
                <a:latin typeface="+mj-lt"/>
              </a:rPr>
              <a:t>Anupam</a:t>
            </a:r>
            <a:r>
              <a:rPr lang="en-US" sz="1000" dirty="0" smtClean="0">
                <a:solidFill>
                  <a:srgbClr val="002060"/>
                </a:solidFill>
                <a:latin typeface="+mj-lt"/>
              </a:rPr>
              <a:t> G</a:t>
            </a:r>
            <a:endParaRPr lang="en-US" sz="1000" dirty="0">
              <a:solidFill>
                <a:srgbClr val="002060"/>
              </a:solidFill>
              <a:latin typeface="+mj-lt"/>
            </a:endParaRPr>
          </a:p>
        </p:txBody>
      </p:sp>
      <p:sp>
        <p:nvSpPr>
          <p:cNvPr id="232" name="Rectangle 231"/>
          <p:cNvSpPr/>
          <p:nvPr/>
        </p:nvSpPr>
        <p:spPr>
          <a:xfrm>
            <a:off x="6832848" y="4860032"/>
            <a:ext cx="1296144" cy="21602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rgbClr val="002060"/>
                </a:solidFill>
                <a:latin typeface="+mj-lt"/>
              </a:rPr>
              <a:t>Anipriya P</a:t>
            </a:r>
            <a:endParaRPr lang="en-US" sz="1000" dirty="0">
              <a:solidFill>
                <a:srgbClr val="002060"/>
              </a:solidFill>
              <a:latin typeface="+mj-lt"/>
            </a:endParaRPr>
          </a:p>
        </p:txBody>
      </p:sp>
      <p:sp>
        <p:nvSpPr>
          <p:cNvPr id="233" name="Rectangle 232"/>
          <p:cNvSpPr/>
          <p:nvPr/>
        </p:nvSpPr>
        <p:spPr>
          <a:xfrm>
            <a:off x="5176664" y="3707904"/>
            <a:ext cx="1296144" cy="216024"/>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err="1" smtClean="0">
                <a:solidFill>
                  <a:srgbClr val="002060"/>
                </a:solidFill>
                <a:latin typeface="+mj-lt"/>
              </a:rPr>
              <a:t>Claes</a:t>
            </a:r>
            <a:r>
              <a:rPr lang="en-US" sz="1000" dirty="0" smtClean="0">
                <a:solidFill>
                  <a:srgbClr val="002060"/>
                </a:solidFill>
                <a:latin typeface="+mj-lt"/>
              </a:rPr>
              <a:t> </a:t>
            </a:r>
            <a:r>
              <a:rPr lang="en-US" sz="1000" dirty="0" err="1" smtClean="0">
                <a:solidFill>
                  <a:srgbClr val="002060"/>
                </a:solidFill>
                <a:latin typeface="+mj-lt"/>
              </a:rPr>
              <a:t>Timner</a:t>
            </a:r>
            <a:endParaRPr lang="en-US" sz="1000" dirty="0">
              <a:solidFill>
                <a:srgbClr val="002060"/>
              </a:solidFill>
              <a:latin typeface="+mj-lt"/>
            </a:endParaRPr>
          </a:p>
        </p:txBody>
      </p:sp>
      <p:pic>
        <p:nvPicPr>
          <p:cNvPr id="376834" name="Picture 2" descr="C:\Users\maghag\AppData\Local\Microsoft\Windows\Temporary Internet Files\Content.Outlook\72WUTME8\Anipriya PP Photo.jpg"/>
          <p:cNvPicPr>
            <a:picLocks noChangeAspect="1" noChangeArrowheads="1"/>
          </p:cNvPicPr>
          <p:nvPr/>
        </p:nvPicPr>
        <p:blipFill>
          <a:blip r:embed="rId5"/>
          <a:srcRect/>
          <a:stretch>
            <a:fillRect/>
          </a:stretch>
        </p:blipFill>
        <p:spPr bwMode="auto">
          <a:xfrm>
            <a:off x="6688832" y="4572000"/>
            <a:ext cx="413388" cy="459491"/>
          </a:xfrm>
          <a:prstGeom prst="rect">
            <a:avLst/>
          </a:prstGeom>
          <a:noFill/>
          <a:ln>
            <a:solidFill>
              <a:schemeClr val="accent3">
                <a:lumMod val="20000"/>
                <a:lumOff val="80000"/>
              </a:schemeClr>
            </a:solidFill>
          </a:ln>
        </p:spPr>
      </p:pic>
      <p:pic>
        <p:nvPicPr>
          <p:cNvPr id="376835" name="Picture 3" descr="C:\Users\maghag\AppData\Local\Microsoft\Windows\Temporary Internet Files\Content.Outlook\72WUTME8\Sathya1.jpg"/>
          <p:cNvPicPr>
            <a:picLocks noChangeAspect="1" noChangeArrowheads="1"/>
          </p:cNvPicPr>
          <p:nvPr/>
        </p:nvPicPr>
        <p:blipFill>
          <a:blip r:embed="rId6"/>
          <a:srcRect/>
          <a:stretch>
            <a:fillRect/>
          </a:stretch>
        </p:blipFill>
        <p:spPr bwMode="auto">
          <a:xfrm>
            <a:off x="3016424" y="4139952"/>
            <a:ext cx="432048" cy="360040"/>
          </a:xfrm>
          <a:prstGeom prst="rect">
            <a:avLst/>
          </a:prstGeom>
          <a:noFill/>
          <a:ln>
            <a:solidFill>
              <a:schemeClr val="accent3">
                <a:lumMod val="20000"/>
                <a:lumOff val="80000"/>
              </a:schemeClr>
            </a:solidFill>
          </a:ln>
        </p:spPr>
      </p:pic>
      <p:pic>
        <p:nvPicPr>
          <p:cNvPr id="376836" name="Picture 4" descr="C:\Users\maghag\AppData\Local\Microsoft\Windows\Temporary Internet Files\Content.Outlook\72WUTME8\Ratheesh.jpg"/>
          <p:cNvPicPr>
            <a:picLocks noChangeAspect="1" noChangeArrowheads="1"/>
          </p:cNvPicPr>
          <p:nvPr/>
        </p:nvPicPr>
        <p:blipFill>
          <a:blip r:embed="rId7"/>
          <a:srcRect/>
          <a:stretch>
            <a:fillRect/>
          </a:stretch>
        </p:blipFill>
        <p:spPr bwMode="auto">
          <a:xfrm>
            <a:off x="2080320" y="4139952"/>
            <a:ext cx="432048" cy="360040"/>
          </a:xfrm>
          <a:prstGeom prst="rect">
            <a:avLst/>
          </a:prstGeom>
          <a:noFill/>
          <a:ln>
            <a:solidFill>
              <a:schemeClr val="accent3">
                <a:lumMod val="20000"/>
                <a:lumOff val="80000"/>
              </a:schemeClr>
            </a:solidFill>
          </a:ln>
        </p:spPr>
      </p:pic>
      <p:pic>
        <p:nvPicPr>
          <p:cNvPr id="376837" name="Picture 5" descr="C:\Users\maghag\AppData\Local\Microsoft\Windows\Temporary Internet Files\Content.Outlook\72WUTME8\Anupam.jpg"/>
          <p:cNvPicPr>
            <a:picLocks noChangeAspect="1" noChangeArrowheads="1"/>
          </p:cNvPicPr>
          <p:nvPr/>
        </p:nvPicPr>
        <p:blipFill>
          <a:blip r:embed="rId8"/>
          <a:srcRect/>
          <a:stretch>
            <a:fillRect/>
          </a:stretch>
        </p:blipFill>
        <p:spPr bwMode="auto">
          <a:xfrm>
            <a:off x="5176664" y="4139952"/>
            <a:ext cx="432649" cy="360040"/>
          </a:xfrm>
          <a:prstGeom prst="rect">
            <a:avLst/>
          </a:prstGeom>
          <a:noFill/>
          <a:ln>
            <a:solidFill>
              <a:schemeClr val="accent3">
                <a:lumMod val="20000"/>
                <a:lumOff val="80000"/>
              </a:schemeClr>
            </a:solidFill>
          </a:ln>
        </p:spPr>
      </p:pic>
      <p:pic>
        <p:nvPicPr>
          <p:cNvPr id="376838" name="Picture 6" descr="C:\Users\maghag\AppData\Local\Microsoft\Windows\Temporary Internet Files\Content.Outlook\72WUTME8\Santosh ME.jpg"/>
          <p:cNvPicPr>
            <a:picLocks noChangeAspect="1" noChangeArrowheads="1"/>
          </p:cNvPicPr>
          <p:nvPr/>
        </p:nvPicPr>
        <p:blipFill>
          <a:blip r:embed="rId9"/>
          <a:srcRect/>
          <a:stretch>
            <a:fillRect/>
          </a:stretch>
        </p:blipFill>
        <p:spPr bwMode="auto">
          <a:xfrm>
            <a:off x="4168552" y="4139952"/>
            <a:ext cx="432048" cy="360040"/>
          </a:xfrm>
          <a:prstGeom prst="rect">
            <a:avLst/>
          </a:prstGeom>
          <a:noFill/>
          <a:ln>
            <a:solidFill>
              <a:schemeClr val="accent3">
                <a:lumMod val="20000"/>
                <a:lumOff val="80000"/>
              </a:schemeClr>
            </a:solidFill>
          </a:ln>
        </p:spPr>
      </p:pic>
      <p:pic>
        <p:nvPicPr>
          <p:cNvPr id="375810" name="Picture 2" descr="C:\Users\maghag\AppData\Local\Microsoft\Windows\Temporary Internet Files\Content.Outlook\72WUTME8\Claes Timner.jpg"/>
          <p:cNvPicPr>
            <a:picLocks noChangeAspect="1" noChangeArrowheads="1"/>
          </p:cNvPicPr>
          <p:nvPr/>
        </p:nvPicPr>
        <p:blipFill>
          <a:blip r:embed="rId10"/>
          <a:srcRect/>
          <a:stretch>
            <a:fillRect/>
          </a:stretch>
        </p:blipFill>
        <p:spPr bwMode="auto">
          <a:xfrm>
            <a:off x="4888632" y="3556903"/>
            <a:ext cx="498351" cy="367025"/>
          </a:xfrm>
          <a:prstGeom prst="rect">
            <a:avLst/>
          </a:prstGeom>
          <a:noFill/>
        </p:spPr>
      </p:pic>
      <p:sp>
        <p:nvSpPr>
          <p:cNvPr id="223" name="Rounded Rectangle 222"/>
          <p:cNvSpPr/>
          <p:nvPr/>
        </p:nvSpPr>
        <p:spPr bwMode="auto">
          <a:xfrm>
            <a:off x="8777064" y="4541564"/>
            <a:ext cx="3880520" cy="4332625"/>
          </a:xfrm>
          <a:prstGeom prst="roundRect">
            <a:avLst/>
          </a:prstGeom>
        </p:spPr>
        <p:txBody>
          <a:bodyPr wrap="square">
            <a:spAutoFit/>
          </a:bodyPr>
          <a:lstStyle/>
          <a:p>
            <a:pPr marL="182563" indent="-182563">
              <a:spcBef>
                <a:spcPts val="300"/>
              </a:spcBef>
              <a:buClr>
                <a:srgbClr val="525F6A"/>
              </a:buClr>
              <a:buFont typeface="Arial" pitchFamily="34" charset="0"/>
              <a:buChar char="•"/>
              <a:defRPr/>
            </a:pPr>
            <a:r>
              <a:rPr lang="en-US" sz="1400" dirty="0" smtClean="0"/>
              <a:t>Team proposed to work as an extension to your current project team</a:t>
            </a:r>
          </a:p>
          <a:p>
            <a:pPr marL="182563" indent="-182563">
              <a:spcBef>
                <a:spcPts val="300"/>
              </a:spcBef>
              <a:buClr>
                <a:srgbClr val="525F6A"/>
              </a:buClr>
              <a:buFont typeface="Arial" pitchFamily="34" charset="0"/>
              <a:buChar char="•"/>
              <a:defRPr/>
            </a:pPr>
            <a:r>
              <a:rPr lang="en-US" sz="1400" dirty="0" smtClean="0"/>
              <a:t>Dedicated project Manager – experienced with </a:t>
            </a:r>
            <a:r>
              <a:rPr lang="en-US" sz="1400" dirty="0" err="1" smtClean="0"/>
              <a:t>TeliaSonera</a:t>
            </a:r>
            <a:r>
              <a:rPr lang="en-US" sz="1400" dirty="0" smtClean="0"/>
              <a:t> and Twist / RODOD </a:t>
            </a:r>
          </a:p>
          <a:p>
            <a:pPr marL="182563" indent="-182563">
              <a:spcBef>
                <a:spcPts val="300"/>
              </a:spcBef>
              <a:buClr>
                <a:srgbClr val="525F6A"/>
              </a:buClr>
              <a:buFont typeface="Arial" pitchFamily="34" charset="0"/>
              <a:buChar char="•"/>
              <a:defRPr/>
            </a:pPr>
            <a:r>
              <a:rPr lang="en-US" sz="1400" dirty="0" smtClean="0"/>
              <a:t>Clearly identified SPOC for each of the RODOD components; the rest of the project team being identified </a:t>
            </a:r>
          </a:p>
          <a:p>
            <a:pPr marL="182563" indent="-182563">
              <a:spcBef>
                <a:spcPts val="300"/>
              </a:spcBef>
              <a:buClr>
                <a:srgbClr val="525F6A"/>
              </a:buClr>
              <a:buFont typeface="Arial" pitchFamily="34" charset="0"/>
              <a:buChar char="•"/>
              <a:defRPr/>
            </a:pPr>
            <a:r>
              <a:rPr lang="en-US" sz="1400" dirty="0" smtClean="0"/>
              <a:t>Project to be executed and tracked separately from Twist</a:t>
            </a:r>
          </a:p>
          <a:p>
            <a:pPr marL="182563" indent="-182563">
              <a:spcBef>
                <a:spcPts val="300"/>
              </a:spcBef>
              <a:buClr>
                <a:srgbClr val="525F6A"/>
              </a:buClr>
              <a:buFont typeface="Arial" pitchFamily="34" charset="0"/>
              <a:buChar char="•"/>
              <a:defRPr/>
            </a:pPr>
            <a:r>
              <a:rPr lang="en-US" sz="1400" dirty="0" smtClean="0"/>
              <a:t>Highly skilled resource base – majority of the resources coming from RODOD factory</a:t>
            </a:r>
          </a:p>
          <a:p>
            <a:pPr marL="182563" indent="-182563">
              <a:spcBef>
                <a:spcPts val="300"/>
              </a:spcBef>
              <a:buClr>
                <a:srgbClr val="525F6A"/>
              </a:buClr>
              <a:buFont typeface="Arial" pitchFamily="34" charset="0"/>
              <a:buChar char="•"/>
              <a:defRPr/>
            </a:pPr>
            <a:r>
              <a:rPr lang="en-US" sz="1400" dirty="0" smtClean="0"/>
              <a:t>Team supported by Overall RODOD factory  (RODOD Architects  and Oracle SMEs)</a:t>
            </a:r>
          </a:p>
          <a:p>
            <a:pPr marL="182563" indent="-182563">
              <a:spcBef>
                <a:spcPts val="300"/>
              </a:spcBef>
              <a:buClr>
                <a:srgbClr val="525F6A"/>
              </a:buClr>
              <a:buFont typeface="Arial" pitchFamily="34" charset="0"/>
              <a:buChar char="•"/>
              <a:defRPr/>
            </a:pPr>
            <a:endParaRPr lang="en-US" sz="14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128" y="323528"/>
            <a:ext cx="8033825" cy="768085"/>
          </a:xfrm>
        </p:spPr>
        <p:txBody>
          <a:bodyPr/>
          <a:lstStyle/>
          <a:p>
            <a:r>
              <a:rPr lang="en-US" dirty="0" smtClean="0"/>
              <a:t>Project Staffing Estimates</a:t>
            </a:r>
            <a:endParaRPr lang="en-US" dirty="0"/>
          </a:p>
        </p:txBody>
      </p:sp>
      <p:sp>
        <p:nvSpPr>
          <p:cNvPr id="3" name="Rounded Rectangle 2"/>
          <p:cNvSpPr/>
          <p:nvPr/>
        </p:nvSpPr>
        <p:spPr bwMode="auto">
          <a:xfrm>
            <a:off x="759775" y="7452320"/>
            <a:ext cx="11257649" cy="864096"/>
          </a:xfrm>
          <a:prstGeom prst="roundRect">
            <a:avLst/>
          </a:prstGeom>
          <a:solidFill>
            <a:schemeClr val="bg1"/>
          </a:solidFill>
          <a:ln w="9525">
            <a:solidFill>
              <a:schemeClr val="accent1"/>
            </a:solidFill>
            <a:miter lim="800000"/>
            <a:headEnd/>
            <a:tailEnd/>
          </a:ln>
          <a:effectLst>
            <a:outerShdw blurRad="50800" dist="38100" dir="2700000" algn="tl" rotWithShape="0">
              <a:prstClr val="black">
                <a:alpha val="40000"/>
              </a:prstClr>
            </a:outerShdw>
          </a:effectLst>
        </p:spPr>
        <p:txBody>
          <a:bodyPr wrap="square" rtlCol="0" anchor="ctr">
            <a:noAutofit/>
          </a:bodyPr>
          <a:lstStyle/>
          <a:p>
            <a:pPr>
              <a:buFont typeface="Arial" pitchFamily="34" charset="0"/>
              <a:buChar char="•"/>
            </a:pPr>
            <a:r>
              <a:rPr lang="en-US" sz="1400" dirty="0" smtClean="0">
                <a:solidFill>
                  <a:srgbClr val="7030A0"/>
                </a:solidFill>
              </a:rPr>
              <a:t> Landed Resource Presence for Siebel  and BRM   (50% each)</a:t>
            </a:r>
          </a:p>
          <a:p>
            <a:pPr marL="0" lvl="2">
              <a:buFont typeface="Arial" pitchFamily="34" charset="0"/>
              <a:buChar char="•"/>
            </a:pPr>
            <a:r>
              <a:rPr lang="en-US" sz="1400" dirty="0" smtClean="0">
                <a:solidFill>
                  <a:srgbClr val="7030A0"/>
                </a:solidFill>
              </a:rPr>
              <a:t> Dedicated Project Manager for overall project co-ordination ,better control and  predictability. </a:t>
            </a:r>
          </a:p>
          <a:p>
            <a:pPr>
              <a:buFont typeface="Arial" pitchFamily="34" charset="0"/>
              <a:buChar char="•"/>
            </a:pPr>
            <a:r>
              <a:rPr lang="en-US" sz="1400" dirty="0" smtClean="0">
                <a:solidFill>
                  <a:srgbClr val="7030A0"/>
                </a:solidFill>
              </a:rPr>
              <a:t> Oracle SME presence with Offshore team  during the Build phase</a:t>
            </a:r>
          </a:p>
        </p:txBody>
      </p:sp>
      <p:sp>
        <p:nvSpPr>
          <p:cNvPr id="4" name="TextBox 3"/>
          <p:cNvSpPr txBox="1"/>
          <p:nvPr/>
        </p:nvSpPr>
        <p:spPr>
          <a:xfrm rot="21195808">
            <a:off x="398754" y="7413373"/>
            <a:ext cx="612576"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4800" b="0" i="0" u="none" strike="noStrike" kern="0" cap="none" spc="0" normalizeH="0" baseline="0" noProof="0" dirty="0" smtClean="0">
                <a:ln>
                  <a:noFill/>
                </a:ln>
                <a:solidFill>
                  <a:schemeClr val="accent1"/>
                </a:solidFill>
                <a:effectLst/>
                <a:uLnTx/>
                <a:uFillTx/>
                <a:latin typeface="Arial Black" pitchFamily="34" charset="0"/>
              </a:rPr>
              <a:t>!</a:t>
            </a:r>
            <a:endParaRPr kumimoji="0" lang="en-GB" sz="1800" b="0" i="0" u="none" strike="noStrike" kern="0" cap="none" spc="0" normalizeH="0" baseline="0" noProof="0" dirty="0">
              <a:ln>
                <a:noFill/>
              </a:ln>
              <a:solidFill>
                <a:schemeClr val="accent1"/>
              </a:solidFill>
              <a:effectLst/>
              <a:uLnTx/>
              <a:uFillTx/>
              <a:latin typeface="Arial Black" pitchFamily="34" charset="0"/>
            </a:endParaRPr>
          </a:p>
        </p:txBody>
      </p:sp>
      <p:sp>
        <p:nvSpPr>
          <p:cNvPr id="8" name="TextBox 7"/>
          <p:cNvSpPr txBox="1"/>
          <p:nvPr/>
        </p:nvSpPr>
        <p:spPr>
          <a:xfrm>
            <a:off x="352128" y="5220072"/>
            <a:ext cx="11881320" cy="1797415"/>
          </a:xfrm>
          <a:prstGeom prst="rect">
            <a:avLst/>
          </a:prstGeom>
          <a:solidFill>
            <a:schemeClr val="accent1">
              <a:lumMod val="20000"/>
              <a:lumOff val="80000"/>
            </a:schemeClr>
          </a:solidFill>
        </p:spPr>
        <p:txBody>
          <a:bodyPr wrap="square" rtlCol="0">
            <a:spAutoFit/>
          </a:bodyPr>
          <a:lstStyle/>
          <a:p>
            <a:pPr marL="192088" lvl="2" indent="-188913">
              <a:lnSpc>
                <a:spcPct val="90000"/>
              </a:lnSpc>
              <a:spcBef>
                <a:spcPts val="300"/>
              </a:spcBef>
              <a:spcAft>
                <a:spcPts val="300"/>
              </a:spcAft>
              <a:buFontTx/>
              <a:buChar char="•"/>
              <a:defRPr/>
            </a:pPr>
            <a:r>
              <a:rPr lang="en-US" sz="1600" dirty="0" smtClean="0">
                <a:latin typeface="+mn-lt"/>
              </a:rPr>
              <a:t>The proposed resource loading and capacity are in accordance to the project timeline and the scope stated in the Design documents. This will be an agreed capacity and on time &amp; material basis</a:t>
            </a:r>
          </a:p>
          <a:p>
            <a:pPr marL="192088" lvl="2" indent="-188913">
              <a:lnSpc>
                <a:spcPct val="90000"/>
              </a:lnSpc>
              <a:spcBef>
                <a:spcPts val="300"/>
              </a:spcBef>
              <a:spcAft>
                <a:spcPts val="300"/>
              </a:spcAft>
              <a:buFontTx/>
              <a:buChar char="•"/>
              <a:defRPr/>
            </a:pPr>
            <a:r>
              <a:rPr lang="en-US" sz="1600" dirty="0" smtClean="0">
                <a:latin typeface="+mn-lt"/>
              </a:rPr>
              <a:t>Incremental changes in design or closure of current open items leading to significant changes in functionalities need to be discussed and will be handled as an additional scope</a:t>
            </a:r>
          </a:p>
          <a:p>
            <a:pPr marL="192088" lvl="2" indent="-188913">
              <a:lnSpc>
                <a:spcPct val="90000"/>
              </a:lnSpc>
              <a:spcBef>
                <a:spcPts val="300"/>
              </a:spcBef>
              <a:spcAft>
                <a:spcPts val="300"/>
              </a:spcAft>
              <a:buFontTx/>
              <a:buChar char="•"/>
              <a:defRPr/>
            </a:pPr>
            <a:r>
              <a:rPr lang="en-US" sz="1600" dirty="0" smtClean="0">
                <a:latin typeface="+mn-lt"/>
              </a:rPr>
              <a:t>Proposed project staffing is optimized to meet the project timeline. Project delays  or not meeting the external dependencies would  impact the overall timeline and workload of team. In such scenario the </a:t>
            </a:r>
            <a:r>
              <a:rPr lang="en-US" sz="1600" dirty="0" smtClean="0"/>
              <a:t>specific resource capacity adjustments or extension should be agreed separately</a:t>
            </a:r>
            <a:endParaRPr lang="en-US" sz="1600" dirty="0" smtClean="0">
              <a:latin typeface="+mn-lt"/>
            </a:endParaRPr>
          </a:p>
        </p:txBody>
      </p:sp>
      <p:sp>
        <p:nvSpPr>
          <p:cNvPr id="13" name="Rectangle 12"/>
          <p:cNvSpPr/>
          <p:nvPr/>
        </p:nvSpPr>
        <p:spPr>
          <a:xfrm>
            <a:off x="280120" y="1763688"/>
            <a:ext cx="5616624"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Monthly resource loading across project phases </a:t>
            </a:r>
            <a:endParaRPr lang="en-US" dirty="0"/>
          </a:p>
        </p:txBody>
      </p:sp>
      <p:sp>
        <p:nvSpPr>
          <p:cNvPr id="14" name="Rectangle 13"/>
          <p:cNvSpPr/>
          <p:nvPr/>
        </p:nvSpPr>
        <p:spPr>
          <a:xfrm>
            <a:off x="8213110" y="1739806"/>
            <a:ext cx="3337155" cy="38392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Effort distribution by modules </a:t>
            </a:r>
            <a:endParaRPr lang="en-US" dirty="0"/>
          </a:p>
        </p:txBody>
      </p:sp>
      <p:pic>
        <p:nvPicPr>
          <p:cNvPr id="375810" name="Picture 2"/>
          <p:cNvPicPr>
            <a:picLocks noChangeAspect="1" noChangeArrowheads="1"/>
          </p:cNvPicPr>
          <p:nvPr/>
        </p:nvPicPr>
        <p:blipFill>
          <a:blip r:embed="rId3"/>
          <a:srcRect/>
          <a:stretch>
            <a:fillRect/>
          </a:stretch>
        </p:blipFill>
        <p:spPr bwMode="auto">
          <a:xfrm>
            <a:off x="311652" y="2119273"/>
            <a:ext cx="7632848" cy="2941017"/>
          </a:xfrm>
          <a:prstGeom prst="rect">
            <a:avLst/>
          </a:prstGeom>
          <a:noFill/>
          <a:ln w="9525">
            <a:solidFill>
              <a:schemeClr val="accent1"/>
            </a:solidFill>
            <a:miter lim="800000"/>
            <a:headEnd/>
            <a:tailEnd/>
          </a:ln>
        </p:spPr>
      </p:pic>
      <p:pic>
        <p:nvPicPr>
          <p:cNvPr id="375811" name="Picture 3"/>
          <p:cNvPicPr>
            <a:picLocks noChangeAspect="1" noChangeArrowheads="1"/>
          </p:cNvPicPr>
          <p:nvPr/>
        </p:nvPicPr>
        <p:blipFill>
          <a:blip r:embed="rId4"/>
          <a:srcRect/>
          <a:stretch>
            <a:fillRect/>
          </a:stretch>
        </p:blipFill>
        <p:spPr bwMode="auto">
          <a:xfrm>
            <a:off x="8232532" y="2139494"/>
            <a:ext cx="4094055" cy="2901299"/>
          </a:xfrm>
          <a:prstGeom prst="rect">
            <a:avLst/>
          </a:prstGeom>
          <a:noFill/>
          <a:ln w="9525">
            <a:solidFill>
              <a:schemeClr val="accent1"/>
            </a:solid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128" y="168019"/>
            <a:ext cx="9148791" cy="1091613"/>
          </a:xfrm>
        </p:spPr>
        <p:txBody>
          <a:bodyPr>
            <a:normAutofit fontScale="90000"/>
          </a:bodyPr>
          <a:lstStyle/>
          <a:p>
            <a:r>
              <a:rPr lang="en-US" sz="3300" dirty="0" smtClean="0"/>
              <a:t>Our Design consideration /assumptions/ open items  for implementation </a:t>
            </a:r>
            <a:r>
              <a:rPr lang="en-US" dirty="0" smtClean="0"/>
              <a:t/>
            </a:r>
            <a:br>
              <a:rPr lang="en-US" dirty="0" smtClean="0"/>
            </a:br>
            <a:r>
              <a:rPr lang="en-US" sz="2200" dirty="0" smtClean="0"/>
              <a:t>(based on the Design Briefing, received AN.030 , DS140 and </a:t>
            </a:r>
            <a:r>
              <a:rPr lang="en-US" sz="2200" dirty="0" err="1" smtClean="0"/>
              <a:t>QnA</a:t>
            </a:r>
            <a:r>
              <a:rPr lang="en-US" sz="2200" dirty="0" smtClean="0"/>
              <a:t> )</a:t>
            </a:r>
            <a:endParaRPr lang="en-US" dirty="0"/>
          </a:p>
        </p:txBody>
      </p:sp>
      <p:graphicFrame>
        <p:nvGraphicFramePr>
          <p:cNvPr id="5" name="Table 4"/>
          <p:cNvGraphicFramePr>
            <a:graphicFrameLocks noGrp="1"/>
          </p:cNvGraphicFramePr>
          <p:nvPr/>
        </p:nvGraphicFramePr>
        <p:xfrm>
          <a:off x="208112" y="1797301"/>
          <a:ext cx="12313368" cy="2011680"/>
        </p:xfrm>
        <a:graphic>
          <a:graphicData uri="http://schemas.openxmlformats.org/drawingml/2006/table">
            <a:tbl>
              <a:tblPr firstRow="1" bandRow="1">
                <a:tableStyleId>{5C22544A-7EE6-4342-B048-85BDC9FD1C3A}</a:tableStyleId>
              </a:tblPr>
              <a:tblGrid>
                <a:gridCol w="3888432"/>
                <a:gridCol w="8424936"/>
              </a:tblGrid>
              <a:tr h="252295">
                <a:tc>
                  <a:txBody>
                    <a:bodyPr/>
                    <a:lstStyle/>
                    <a:p>
                      <a:r>
                        <a:rPr lang="en-US" sz="1200" dirty="0" smtClean="0"/>
                        <a:t>Solution Area</a:t>
                      </a:r>
                      <a:endParaRPr lang="en-US" sz="1200" dirty="0"/>
                    </a:p>
                  </a:txBody>
                  <a:tcPr anchor="ctr"/>
                </a:tc>
                <a:tc>
                  <a:txBody>
                    <a:bodyPr/>
                    <a:lstStyle/>
                    <a:p>
                      <a:r>
                        <a:rPr lang="en-US" sz="1200" dirty="0" smtClean="0"/>
                        <a:t>Assumptions</a:t>
                      </a:r>
                      <a:endParaRPr lang="en-US" sz="1200" dirty="0"/>
                    </a:p>
                  </a:txBody>
                  <a:tcPr anchor="ctr"/>
                </a:tc>
              </a:tr>
              <a:tr h="224262">
                <a:tc>
                  <a:txBody>
                    <a:bodyPr/>
                    <a:lstStyle/>
                    <a:p>
                      <a:r>
                        <a:rPr lang="en-US" sz="1000" dirty="0" smtClean="0">
                          <a:solidFill>
                            <a:schemeClr val="tx1"/>
                          </a:solidFill>
                        </a:rPr>
                        <a:t>Back-to-Billing  from RMCA to BRM / Siebel</a:t>
                      </a:r>
                      <a:endParaRPr lang="en-US" sz="1000" dirty="0">
                        <a:solidFill>
                          <a:schemeClr val="tx1"/>
                        </a:solidFill>
                      </a:endParaRPr>
                    </a:p>
                  </a:txBody>
                  <a:tcPr anchor="ctr"/>
                </a:tc>
                <a:tc>
                  <a:txBody>
                    <a:bodyPr/>
                    <a:lstStyle/>
                    <a:p>
                      <a:pPr marL="342900" indent="-342900">
                        <a:buFont typeface="Arial" pitchFamily="34" charset="0"/>
                        <a:buChar char="•"/>
                      </a:pPr>
                      <a:r>
                        <a:rPr lang="en-US" sz="1000" kern="1200" dirty="0" smtClean="0">
                          <a:solidFill>
                            <a:schemeClr val="tx1"/>
                          </a:solidFill>
                        </a:rPr>
                        <a:t>No Payment status will be available</a:t>
                      </a:r>
                      <a:r>
                        <a:rPr lang="en-US" sz="1000" kern="1200" baseline="0" dirty="0" smtClean="0">
                          <a:solidFill>
                            <a:schemeClr val="tx1"/>
                          </a:solidFill>
                        </a:rPr>
                        <a:t> in BRM (no payment status update interface between SAP RMCA to BRM)</a:t>
                      </a:r>
                      <a:endParaRPr lang="en-US" sz="1000" dirty="0">
                        <a:solidFill>
                          <a:schemeClr val="tx1"/>
                        </a:solidFill>
                      </a:endParaRPr>
                    </a:p>
                  </a:txBody>
                  <a:tcPr anchor="ctr"/>
                </a:tc>
              </a:tr>
              <a:tr h="224262">
                <a:tc>
                  <a:txBody>
                    <a:bodyPr/>
                    <a:lstStyle/>
                    <a:p>
                      <a:r>
                        <a:rPr lang="en-US" sz="1000" dirty="0" smtClean="0">
                          <a:solidFill>
                            <a:schemeClr val="tx1"/>
                          </a:solidFill>
                        </a:rPr>
                        <a:t>Request for Suspend/reopen/termination towards Siebel CRM.</a:t>
                      </a:r>
                      <a:endParaRPr lang="en-US" sz="1000" dirty="0">
                        <a:solidFill>
                          <a:schemeClr val="tx1"/>
                        </a:solidFill>
                      </a:endParaRPr>
                    </a:p>
                  </a:txBody>
                  <a:tcPr anchor="ctr"/>
                </a:tc>
                <a:tc>
                  <a:txBody>
                    <a:bodyPr/>
                    <a:lstStyle/>
                    <a:p>
                      <a:pPr marL="342900" lvl="0" indent="-342900" algn="l" defTabSz="598161" rtl="0" eaLnBrk="1" latinLnBrk="0" hangingPunct="1">
                        <a:buFont typeface="Arial" pitchFamily="34" charset="0"/>
                        <a:buChar char="•"/>
                      </a:pPr>
                      <a:r>
                        <a:rPr lang="en-US" sz="1000" kern="1200" dirty="0" smtClean="0">
                          <a:solidFill>
                            <a:schemeClr val="tx1"/>
                          </a:solidFill>
                          <a:latin typeface="+mn-lt"/>
                          <a:ea typeface="+mn-ea"/>
                          <a:cs typeface="+mn-cs"/>
                        </a:rPr>
                        <a:t>All subscription under the requested billing profile will be suspended/Resumed/Disconnected.</a:t>
                      </a:r>
                    </a:p>
                  </a:txBody>
                  <a:tcPr anchor="ctr"/>
                </a:tc>
              </a:tr>
              <a:tr h="504590">
                <a:tc>
                  <a:txBody>
                    <a:bodyPr/>
                    <a:lstStyle/>
                    <a:p>
                      <a:r>
                        <a:rPr lang="en-US" sz="1000" dirty="0" smtClean="0">
                          <a:solidFill>
                            <a:schemeClr val="tx1"/>
                          </a:solidFill>
                        </a:rPr>
                        <a:t>Business Partner migration (</a:t>
                      </a:r>
                      <a:r>
                        <a:rPr lang="en-US" sz="1000" kern="1200" dirty="0" smtClean="0">
                          <a:solidFill>
                            <a:schemeClr val="tx1"/>
                          </a:solidFill>
                          <a:latin typeface="+mn-lt"/>
                          <a:ea typeface="+mn-ea"/>
                          <a:cs typeface="+mn-cs"/>
                        </a:rPr>
                        <a:t>Onetime : during cutover )</a:t>
                      </a:r>
                      <a:endParaRPr lang="en-US" sz="1000" kern="1200" dirty="0">
                        <a:solidFill>
                          <a:schemeClr val="tx1"/>
                        </a:solidFill>
                        <a:latin typeface="+mn-lt"/>
                        <a:ea typeface="+mn-ea"/>
                        <a:cs typeface="+mn-cs"/>
                      </a:endParaRPr>
                    </a:p>
                  </a:txBody>
                  <a:tcPr anchor="ctr"/>
                </a:tc>
                <a:tc>
                  <a:txBody>
                    <a:bodyPr/>
                    <a:lstStyle/>
                    <a:p>
                      <a:pPr marL="342900" marR="0" indent="-342900" algn="l" defTabSz="598161" rtl="0" eaLnBrk="1" fontAlgn="auto" latinLnBrk="0" hangingPunct="1">
                        <a:lnSpc>
                          <a:spcPct val="100000"/>
                        </a:lnSpc>
                        <a:spcBef>
                          <a:spcPts val="0"/>
                        </a:spcBef>
                        <a:spcAft>
                          <a:spcPts val="0"/>
                        </a:spcAft>
                        <a:buClrTx/>
                        <a:buSzTx/>
                        <a:buFont typeface="Arial" pitchFamily="34" charset="0"/>
                        <a:buChar char="•"/>
                        <a:tabLst/>
                        <a:defRPr/>
                      </a:pPr>
                      <a:r>
                        <a:rPr lang="en-US" sz="1000" kern="1200" dirty="0" smtClean="0">
                          <a:solidFill>
                            <a:schemeClr val="tx1"/>
                          </a:solidFill>
                          <a:latin typeface="+mn-lt"/>
                          <a:ea typeface="+mn-ea"/>
                          <a:cs typeface="+mn-cs"/>
                        </a:rPr>
                        <a:t>Business rules to update the newly extend fields/attributes in CRM/BRM to be provided by </a:t>
                      </a:r>
                      <a:r>
                        <a:rPr lang="en-US" sz="1000" kern="1200" dirty="0" err="1" smtClean="0">
                          <a:solidFill>
                            <a:schemeClr val="tx1"/>
                          </a:solidFill>
                          <a:latin typeface="+mn-lt"/>
                          <a:ea typeface="+mn-ea"/>
                          <a:cs typeface="+mn-cs"/>
                        </a:rPr>
                        <a:t>TeliaSonera</a:t>
                      </a:r>
                      <a:r>
                        <a:rPr lang="en-US" sz="1000" kern="1200" dirty="0" smtClean="0">
                          <a:solidFill>
                            <a:schemeClr val="tx1"/>
                          </a:solidFill>
                          <a:latin typeface="+mn-lt"/>
                          <a:ea typeface="+mn-ea"/>
                          <a:cs typeface="+mn-cs"/>
                        </a:rPr>
                        <a:t> </a:t>
                      </a:r>
                    </a:p>
                    <a:p>
                      <a:pPr marL="342900" marR="0" indent="-342900" algn="l" defTabSz="598161" rtl="0" eaLnBrk="1" fontAlgn="auto" latinLnBrk="0" hangingPunct="1">
                        <a:lnSpc>
                          <a:spcPct val="100000"/>
                        </a:lnSpc>
                        <a:spcBef>
                          <a:spcPts val="0"/>
                        </a:spcBef>
                        <a:spcAft>
                          <a:spcPts val="0"/>
                        </a:spcAft>
                        <a:buClrTx/>
                        <a:buSzTx/>
                        <a:buFont typeface="Arial" pitchFamily="34" charset="0"/>
                        <a:buChar char="•"/>
                        <a:tabLst/>
                        <a:defRPr/>
                      </a:pPr>
                      <a:r>
                        <a:rPr lang="en-US" sz="1000" kern="1200" dirty="0" smtClean="0">
                          <a:solidFill>
                            <a:schemeClr val="tx1"/>
                          </a:solidFill>
                          <a:latin typeface="+mn-lt"/>
                          <a:ea typeface="+mn-ea"/>
                          <a:cs typeface="+mn-cs"/>
                        </a:rPr>
                        <a:t>Capgemini need to support  one</a:t>
                      </a:r>
                      <a:r>
                        <a:rPr lang="en-US" sz="1000" kern="1200" baseline="0" dirty="0" smtClean="0">
                          <a:solidFill>
                            <a:schemeClr val="tx1"/>
                          </a:solidFill>
                          <a:latin typeface="+mn-lt"/>
                          <a:ea typeface="+mn-ea"/>
                          <a:cs typeface="+mn-cs"/>
                        </a:rPr>
                        <a:t> time </a:t>
                      </a:r>
                      <a:r>
                        <a:rPr lang="en-US" sz="1000" kern="1200" dirty="0" smtClean="0">
                          <a:solidFill>
                            <a:schemeClr val="tx1"/>
                          </a:solidFill>
                          <a:latin typeface="+mn-lt"/>
                          <a:ea typeface="+mn-ea"/>
                          <a:cs typeface="+mn-cs"/>
                        </a:rPr>
                        <a:t>data readiness  and  the corresponding data extraction from Siebel to RMCA in batch file. This will only cover customer account hierarchy[ assets are out of scope]</a:t>
                      </a:r>
                    </a:p>
                  </a:txBody>
                  <a:tcPr anchor="ctr"/>
                </a:tc>
              </a:tr>
              <a:tr h="666800">
                <a:tc>
                  <a:txBody>
                    <a:bodyPr/>
                    <a:lstStyle/>
                    <a:p>
                      <a:r>
                        <a:rPr lang="en-US" sz="1000" dirty="0" smtClean="0">
                          <a:solidFill>
                            <a:schemeClr val="tx1"/>
                          </a:solidFill>
                        </a:rPr>
                        <a:t>Customer care - Request (Payment status, bank account, installment plan, account balance)</a:t>
                      </a:r>
                      <a:endParaRPr lang="en-US" sz="1000" dirty="0">
                        <a:solidFill>
                          <a:schemeClr val="tx1"/>
                        </a:solidFill>
                      </a:endParaRPr>
                    </a:p>
                  </a:txBody>
                  <a:tcPr anchor="ctr"/>
                </a:tc>
                <a:tc>
                  <a:txBody>
                    <a:bodyPr/>
                    <a:lstStyle/>
                    <a:p>
                      <a:pPr marL="342900" marR="0" lvl="0" indent="-342900" algn="l" defTabSz="598161" rtl="0" eaLnBrk="1" fontAlgn="auto" latinLnBrk="0" hangingPunct="1">
                        <a:lnSpc>
                          <a:spcPct val="100000"/>
                        </a:lnSpc>
                        <a:spcBef>
                          <a:spcPts val="0"/>
                        </a:spcBef>
                        <a:spcAft>
                          <a:spcPts val="0"/>
                        </a:spcAft>
                        <a:buClrTx/>
                        <a:buSzTx/>
                        <a:buFont typeface="Arial" pitchFamily="34" charset="0"/>
                        <a:buChar char="•"/>
                        <a:tabLst/>
                        <a:defRPr/>
                      </a:pPr>
                      <a:r>
                        <a:rPr lang="en-US" sz="1000" kern="1200" dirty="0" smtClean="0">
                          <a:solidFill>
                            <a:schemeClr val="tx1"/>
                          </a:solidFill>
                          <a:latin typeface="+mn-lt"/>
                          <a:ea typeface="+mn-ea"/>
                          <a:cs typeface="+mn-cs"/>
                        </a:rPr>
                        <a:t>Siebel CRM will not store any financial data </a:t>
                      </a:r>
                    </a:p>
                    <a:p>
                      <a:pPr marL="342900" marR="0" lvl="0" indent="-342900" algn="l" defTabSz="598161" rtl="0" eaLnBrk="1" fontAlgn="auto" latinLnBrk="0" hangingPunct="1">
                        <a:lnSpc>
                          <a:spcPct val="100000"/>
                        </a:lnSpc>
                        <a:spcBef>
                          <a:spcPts val="0"/>
                        </a:spcBef>
                        <a:spcAft>
                          <a:spcPts val="0"/>
                        </a:spcAft>
                        <a:buClrTx/>
                        <a:buSzTx/>
                        <a:buFont typeface="Arial" pitchFamily="34" charset="0"/>
                        <a:buChar char="•"/>
                        <a:tabLst/>
                        <a:defRPr/>
                      </a:pPr>
                      <a:r>
                        <a:rPr lang="en-US" sz="1000" kern="1200" dirty="0" smtClean="0">
                          <a:solidFill>
                            <a:schemeClr val="tx1"/>
                          </a:solidFill>
                          <a:latin typeface="+mn-lt"/>
                          <a:ea typeface="+mn-ea"/>
                          <a:cs typeface="+mn-cs"/>
                        </a:rPr>
                        <a:t>To view details Like Payment  status Bank acc, acc. balance, Installment plan  CSR need to access SAP  RMCA GUI ( no direct view from Siebel) : this should be consider in TWIST scope  ( keep out of ARFT project scope discussion) </a:t>
                      </a:r>
                    </a:p>
                    <a:p>
                      <a:pPr marL="342900" marR="0" lvl="0" indent="-342900" algn="l" defTabSz="598161" rtl="0" eaLnBrk="1" fontAlgn="auto" latinLnBrk="0" hangingPunct="1">
                        <a:lnSpc>
                          <a:spcPct val="100000"/>
                        </a:lnSpc>
                        <a:spcBef>
                          <a:spcPts val="0"/>
                        </a:spcBef>
                        <a:spcAft>
                          <a:spcPts val="0"/>
                        </a:spcAft>
                        <a:buClrTx/>
                        <a:buSzTx/>
                        <a:buFont typeface="Arial" pitchFamily="34" charset="0"/>
                        <a:buNone/>
                        <a:tabLst/>
                        <a:defRPr/>
                      </a:pPr>
                      <a:endParaRPr lang="en-US" sz="1000" kern="1200" dirty="0">
                        <a:solidFill>
                          <a:schemeClr val="tx1"/>
                        </a:solidFill>
                        <a:latin typeface="+mn-lt"/>
                        <a:ea typeface="+mn-ea"/>
                        <a:cs typeface="+mn-cs"/>
                      </a:endParaRPr>
                    </a:p>
                  </a:txBody>
                  <a:tcPr anchor="ctr"/>
                </a:tc>
              </a:tr>
            </a:tbl>
          </a:graphicData>
        </a:graphic>
      </p:graphicFrame>
      <p:graphicFrame>
        <p:nvGraphicFramePr>
          <p:cNvPr id="6" name="Table 5"/>
          <p:cNvGraphicFramePr>
            <a:graphicFrameLocks noGrp="1"/>
          </p:cNvGraphicFramePr>
          <p:nvPr/>
        </p:nvGraphicFramePr>
        <p:xfrm>
          <a:off x="208112" y="6527709"/>
          <a:ext cx="12313368" cy="1356659"/>
        </p:xfrm>
        <a:graphic>
          <a:graphicData uri="http://schemas.openxmlformats.org/drawingml/2006/table">
            <a:tbl>
              <a:tblPr firstRow="1" bandRow="1">
                <a:tableStyleId>{5C22544A-7EE6-4342-B048-85BDC9FD1C3A}</a:tableStyleId>
              </a:tblPr>
              <a:tblGrid>
                <a:gridCol w="12313368"/>
              </a:tblGrid>
              <a:tr h="290712">
                <a:tc>
                  <a:txBody>
                    <a:bodyPr/>
                    <a:lstStyle/>
                    <a:p>
                      <a:r>
                        <a:rPr lang="en-US" sz="1200" dirty="0" smtClean="0"/>
                        <a:t>Project Pre-requisites</a:t>
                      </a:r>
                      <a:endParaRPr lang="en-US" sz="1200" dirty="0"/>
                    </a:p>
                  </a:txBody>
                  <a:tcPr anchor="ctr"/>
                </a:tc>
              </a:tr>
              <a:tr h="251951">
                <a:tc>
                  <a:txBody>
                    <a:bodyPr/>
                    <a:lstStyle/>
                    <a:p>
                      <a:pPr marL="342900" marR="0" indent="-342900" algn="l" defTabSz="598161" rtl="0" eaLnBrk="1" fontAlgn="auto" latinLnBrk="0" hangingPunct="1">
                        <a:lnSpc>
                          <a:spcPct val="100000"/>
                        </a:lnSpc>
                        <a:spcBef>
                          <a:spcPts val="0"/>
                        </a:spcBef>
                        <a:spcAft>
                          <a:spcPts val="0"/>
                        </a:spcAft>
                        <a:buClrTx/>
                        <a:buSzTx/>
                        <a:buFont typeface="+mj-lt"/>
                        <a:buNone/>
                        <a:tabLst/>
                        <a:defRPr/>
                      </a:pPr>
                      <a:r>
                        <a:rPr lang="en-US" sz="1000" kern="1200" baseline="0" dirty="0" smtClean="0">
                          <a:solidFill>
                            <a:schemeClr val="dk1"/>
                          </a:solidFill>
                          <a:latin typeface="+mn-lt"/>
                          <a:ea typeface="+mn-ea"/>
                          <a:cs typeface="+mn-cs"/>
                        </a:rPr>
                        <a:t>All the design documents to be signed off and shared with the team before project kick-off</a:t>
                      </a:r>
                      <a:endParaRPr lang="en-US" sz="1000" kern="1200" dirty="0" smtClean="0">
                        <a:solidFill>
                          <a:schemeClr val="dk1"/>
                        </a:solidFill>
                        <a:latin typeface="+mn-lt"/>
                        <a:ea typeface="+mn-ea"/>
                        <a:cs typeface="+mn-cs"/>
                      </a:endParaRPr>
                    </a:p>
                  </a:txBody>
                  <a:tcPr anchor="ctr"/>
                </a:tc>
              </a:tr>
              <a:tr h="406998">
                <a:tc>
                  <a:txBody>
                    <a:bodyPr/>
                    <a:lstStyle/>
                    <a:p>
                      <a:pPr marL="342900" marR="0" indent="-342900" algn="l" defTabSz="598161" rtl="0" eaLnBrk="1" fontAlgn="auto" latinLnBrk="0" hangingPunct="1">
                        <a:lnSpc>
                          <a:spcPct val="100000"/>
                        </a:lnSpc>
                        <a:spcBef>
                          <a:spcPts val="0"/>
                        </a:spcBef>
                        <a:spcAft>
                          <a:spcPts val="0"/>
                        </a:spcAft>
                        <a:buClrTx/>
                        <a:buSzTx/>
                        <a:buFont typeface="+mj-lt"/>
                        <a:buNone/>
                        <a:tabLst/>
                        <a:defRPr/>
                      </a:pPr>
                      <a:r>
                        <a:rPr lang="en-US" sz="1000" kern="1200" baseline="0" dirty="0" err="1" smtClean="0">
                          <a:solidFill>
                            <a:schemeClr val="dk1"/>
                          </a:solidFill>
                          <a:latin typeface="+mn-lt"/>
                          <a:ea typeface="+mn-ea"/>
                          <a:cs typeface="+mn-cs"/>
                        </a:rPr>
                        <a:t>TeliaSonera</a:t>
                      </a:r>
                      <a:r>
                        <a:rPr lang="en-US" sz="1000" kern="1200" baseline="0" dirty="0" smtClean="0">
                          <a:solidFill>
                            <a:schemeClr val="dk1"/>
                          </a:solidFill>
                          <a:latin typeface="+mn-lt"/>
                          <a:ea typeface="+mn-ea"/>
                          <a:cs typeface="+mn-cs"/>
                        </a:rPr>
                        <a:t> stakeholders and current design team will be available for support throughout the project ; specifically for clarifications, sign-off and alignments on any open items</a:t>
                      </a:r>
                    </a:p>
                  </a:txBody>
                  <a:tcPr anchor="ctr"/>
                </a:tc>
              </a:tr>
              <a:tr h="406998">
                <a:tc>
                  <a:txBody>
                    <a:bodyPr/>
                    <a:lstStyle/>
                    <a:p>
                      <a:pPr marL="342900" marR="0" indent="-342900" algn="l" defTabSz="598161" rtl="0" eaLnBrk="1" fontAlgn="auto" latinLnBrk="0" hangingPunct="1">
                        <a:lnSpc>
                          <a:spcPct val="100000"/>
                        </a:lnSpc>
                        <a:spcBef>
                          <a:spcPts val="0"/>
                        </a:spcBef>
                        <a:spcAft>
                          <a:spcPts val="0"/>
                        </a:spcAft>
                        <a:buClrTx/>
                        <a:buSzTx/>
                        <a:buFont typeface="+mj-lt"/>
                        <a:buNone/>
                        <a:tabLst/>
                        <a:defRPr/>
                      </a:pPr>
                      <a:r>
                        <a:rPr lang="en-US" sz="1000" dirty="0" smtClean="0"/>
                        <a:t>Availability</a:t>
                      </a:r>
                      <a:r>
                        <a:rPr lang="en-US" sz="1000" baseline="0" dirty="0" smtClean="0"/>
                        <a:t> of additional development </a:t>
                      </a:r>
                      <a:r>
                        <a:rPr lang="en-US" sz="1000" kern="1200" baseline="0" dirty="0" smtClean="0">
                          <a:solidFill>
                            <a:schemeClr val="dk1"/>
                          </a:solidFill>
                          <a:latin typeface="+mn-lt"/>
                          <a:ea typeface="+mn-ea"/>
                          <a:cs typeface="+mn-cs"/>
                        </a:rPr>
                        <a:t>environment before project start ( if we select Option 2) ,  to meet the aggressive timeline of ARFT project</a:t>
                      </a:r>
                    </a:p>
                  </a:txBody>
                  <a:tcPr anchor="ctr"/>
                </a:tc>
              </a:tr>
            </a:tbl>
          </a:graphicData>
        </a:graphic>
      </p:graphicFrame>
      <p:graphicFrame>
        <p:nvGraphicFramePr>
          <p:cNvPr id="7" name="Table 6"/>
          <p:cNvGraphicFramePr>
            <a:graphicFrameLocks noGrp="1"/>
          </p:cNvGraphicFramePr>
          <p:nvPr/>
        </p:nvGraphicFramePr>
        <p:xfrm>
          <a:off x="208112" y="3849966"/>
          <a:ext cx="12313368" cy="1455347"/>
        </p:xfrm>
        <a:graphic>
          <a:graphicData uri="http://schemas.openxmlformats.org/drawingml/2006/table">
            <a:tbl>
              <a:tblPr firstRow="1" bandRow="1">
                <a:tableStyleId>{5C22544A-7EE6-4342-B048-85BDC9FD1C3A}</a:tableStyleId>
              </a:tblPr>
              <a:tblGrid>
                <a:gridCol w="3888432"/>
                <a:gridCol w="8424936"/>
              </a:tblGrid>
              <a:tr h="205690">
                <a:tc>
                  <a:txBody>
                    <a:bodyPr/>
                    <a:lstStyle/>
                    <a:p>
                      <a:r>
                        <a:rPr lang="en-US" sz="1200" dirty="0" smtClean="0"/>
                        <a:t>Solution Area</a:t>
                      </a:r>
                      <a:endParaRPr lang="en-US" sz="1200" dirty="0"/>
                    </a:p>
                  </a:txBody>
                  <a:tcPr anchor="ctr"/>
                </a:tc>
                <a:tc>
                  <a:txBody>
                    <a:bodyPr/>
                    <a:lstStyle/>
                    <a:p>
                      <a:r>
                        <a:rPr lang="en-US" sz="1200" dirty="0" smtClean="0"/>
                        <a:t>Design Considerations </a:t>
                      </a:r>
                      <a:endParaRPr lang="en-US" sz="1200" dirty="0"/>
                    </a:p>
                  </a:txBody>
                  <a:tcPr anchor="ctr"/>
                </a:tc>
              </a:tr>
              <a:tr h="182835">
                <a:tc>
                  <a:txBody>
                    <a:bodyPr/>
                    <a:lstStyle/>
                    <a:p>
                      <a:r>
                        <a:rPr lang="en-US" sz="1000" dirty="0" smtClean="0"/>
                        <a:t>Back-to-Billing  from RMCA to BRM / Siebel</a:t>
                      </a:r>
                      <a:endParaRPr lang="en-US" sz="1000" dirty="0"/>
                    </a:p>
                  </a:txBody>
                  <a:tcPr anchor="ctr"/>
                </a:tc>
                <a:tc>
                  <a:txBody>
                    <a:bodyPr/>
                    <a:lstStyle/>
                    <a:p>
                      <a:pPr marL="342900" indent="-342900">
                        <a:buFont typeface="Arial" pitchFamily="34" charset="0"/>
                        <a:buChar char="•"/>
                      </a:pPr>
                      <a:r>
                        <a:rPr lang="en-US" sz="1000" kern="1200" dirty="0" smtClean="0"/>
                        <a:t>All Dunning related charges will be configured in BRM PDC.</a:t>
                      </a:r>
                    </a:p>
                  </a:txBody>
                  <a:tcPr anchor="ctr"/>
                </a:tc>
              </a:tr>
              <a:tr h="297107">
                <a:tc>
                  <a:txBody>
                    <a:bodyPr/>
                    <a:lstStyle/>
                    <a:p>
                      <a:r>
                        <a:rPr lang="en-US" sz="1000" dirty="0" smtClean="0"/>
                        <a:t>Request for Suspend/reopen/termination towards Siebel CRM.</a:t>
                      </a:r>
                      <a:endParaRPr lang="en-US" sz="1000" dirty="0"/>
                    </a:p>
                  </a:txBody>
                  <a:tcPr anchor="ctr"/>
                </a:tc>
                <a:tc>
                  <a:txBody>
                    <a:bodyPr/>
                    <a:lstStyle/>
                    <a:p>
                      <a:pPr marL="342900" lvl="0" indent="-342900" algn="l" defTabSz="598161" rtl="0" eaLnBrk="1" latinLnBrk="0" hangingPunct="1">
                        <a:buFont typeface="Arial" pitchFamily="34" charset="0"/>
                        <a:buChar char="•"/>
                      </a:pPr>
                      <a:r>
                        <a:rPr lang="en-US" sz="1000" kern="1200" dirty="0" smtClean="0">
                          <a:solidFill>
                            <a:schemeClr val="dk1"/>
                          </a:solidFill>
                          <a:latin typeface="+mn-lt"/>
                          <a:ea typeface="+mn-ea"/>
                          <a:cs typeface="+mn-cs"/>
                        </a:rPr>
                        <a:t>Customization</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need to be build in Siebel for credit management for creating  batch suspend/resume/disconnect  orders </a:t>
                      </a:r>
                    </a:p>
                    <a:p>
                      <a:pPr marL="342900" lvl="0" indent="-342900" algn="l" defTabSz="598161" rtl="0" eaLnBrk="1" latinLnBrk="0" hangingPunct="1">
                        <a:buFont typeface="Arial" pitchFamily="34" charset="0"/>
                        <a:buChar char="•"/>
                      </a:pPr>
                      <a:r>
                        <a:rPr lang="en-US" sz="1000" kern="1200" dirty="0" smtClean="0">
                          <a:solidFill>
                            <a:schemeClr val="dk1"/>
                          </a:solidFill>
                          <a:latin typeface="+mn-lt"/>
                          <a:ea typeface="+mn-ea"/>
                          <a:cs typeface="+mn-cs"/>
                        </a:rPr>
                        <a:t>Only 3 actions will be covered in this requirement i.e. Suspend/Resume/Disconnect</a:t>
                      </a:r>
                    </a:p>
                  </a:txBody>
                  <a:tcPr anchor="ctr"/>
                </a:tc>
              </a:tr>
              <a:tr h="182835">
                <a:tc>
                  <a:txBody>
                    <a:bodyPr/>
                    <a:lstStyle/>
                    <a:p>
                      <a:r>
                        <a:rPr lang="en-US" sz="1000" kern="1200" dirty="0" smtClean="0">
                          <a:solidFill>
                            <a:schemeClr val="dk1"/>
                          </a:solidFill>
                          <a:latin typeface="+mn-lt"/>
                          <a:ea typeface="+mn-ea"/>
                          <a:cs typeface="+mn-cs"/>
                        </a:rPr>
                        <a:t>Integration with Alpha</a:t>
                      </a:r>
                      <a:endParaRPr lang="en-US" sz="1000" kern="1200" dirty="0">
                        <a:solidFill>
                          <a:schemeClr val="dk1"/>
                        </a:solidFill>
                        <a:latin typeface="+mn-lt"/>
                        <a:ea typeface="+mn-ea"/>
                        <a:cs typeface="+mn-cs"/>
                      </a:endParaRPr>
                    </a:p>
                  </a:txBody>
                  <a:tcPr anchor="ctr"/>
                </a:tc>
                <a:tc>
                  <a:txBody>
                    <a:bodyPr/>
                    <a:lstStyle/>
                    <a:p>
                      <a:pPr marL="342900" marR="0" indent="-342900" algn="l" defTabSz="598161" rtl="0" eaLnBrk="1" fontAlgn="auto" latinLnBrk="0" hangingPunct="1">
                        <a:lnSpc>
                          <a:spcPct val="100000"/>
                        </a:lnSpc>
                        <a:spcBef>
                          <a:spcPts val="0"/>
                        </a:spcBef>
                        <a:spcAft>
                          <a:spcPts val="0"/>
                        </a:spcAft>
                        <a:buClrTx/>
                        <a:buSzTx/>
                        <a:buFont typeface="Arial" pitchFamily="34" charset="0"/>
                        <a:buChar char="•"/>
                        <a:tabLst/>
                        <a:defRPr/>
                      </a:pPr>
                      <a:r>
                        <a:rPr lang="en-US" sz="1000" kern="1200" dirty="0" smtClean="0">
                          <a:solidFill>
                            <a:schemeClr val="dk1"/>
                          </a:solidFill>
                          <a:latin typeface="+mn-lt"/>
                          <a:ea typeface="+mn-ea"/>
                          <a:cs typeface="+mn-cs"/>
                        </a:rPr>
                        <a:t>There will be impact on both the integration methods which TWIST is using between Siebel &amp; Alpha for real-time &amp; batch</a:t>
                      </a:r>
                    </a:p>
                  </a:txBody>
                  <a:tcPr anchor="ctr"/>
                </a:tc>
              </a:tr>
              <a:tr h="297107">
                <a:tc>
                  <a:txBody>
                    <a:bodyPr/>
                    <a:lstStyle/>
                    <a:p>
                      <a:pPr marL="0" marR="0" indent="0" algn="l" defTabSz="598161"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New Customer - incoming customer not yet defined as BP.</a:t>
                      </a:r>
                      <a:endParaRPr lang="en-US" sz="1000" kern="1200" dirty="0">
                        <a:solidFill>
                          <a:schemeClr val="dk1"/>
                        </a:solidFill>
                        <a:latin typeface="+mn-lt"/>
                        <a:ea typeface="+mn-ea"/>
                        <a:cs typeface="+mn-cs"/>
                      </a:endParaRPr>
                    </a:p>
                  </a:txBody>
                  <a:tcPr anchor="ctr"/>
                </a:tc>
                <a:tc>
                  <a:txBody>
                    <a:bodyPr/>
                    <a:lstStyle/>
                    <a:p>
                      <a:pPr marL="342900" marR="0" indent="-342900" algn="l" defTabSz="598161" rtl="0" eaLnBrk="1" fontAlgn="auto" latinLnBrk="0" hangingPunct="1">
                        <a:lnSpc>
                          <a:spcPct val="100000"/>
                        </a:lnSpc>
                        <a:spcBef>
                          <a:spcPts val="0"/>
                        </a:spcBef>
                        <a:spcAft>
                          <a:spcPts val="0"/>
                        </a:spcAft>
                        <a:buClrTx/>
                        <a:buSzTx/>
                        <a:buFont typeface="Arial" pitchFamily="34" charset="0"/>
                        <a:buChar char="•"/>
                        <a:tabLst/>
                        <a:defRPr/>
                      </a:pPr>
                      <a:r>
                        <a:rPr lang="en-US" sz="1000" kern="1200" dirty="0" smtClean="0">
                          <a:solidFill>
                            <a:schemeClr val="tx1"/>
                          </a:solidFill>
                          <a:latin typeface="+mn-lt"/>
                          <a:ea typeface="+mn-ea"/>
                          <a:cs typeface="+mn-cs"/>
                        </a:rPr>
                        <a:t>AIA O2C PIP will be customized to send new and updated customer information</a:t>
                      </a:r>
                      <a:endParaRPr lang="en-US" sz="1000" kern="1200" dirty="0" smtClean="0">
                        <a:solidFill>
                          <a:schemeClr val="dk1"/>
                        </a:solidFill>
                        <a:latin typeface="+mn-lt"/>
                        <a:ea typeface="+mn-ea"/>
                        <a:cs typeface="+mn-cs"/>
                      </a:endParaRPr>
                    </a:p>
                  </a:txBody>
                  <a:tcPr anchor="ctr"/>
                </a:tc>
              </a:tr>
            </a:tbl>
          </a:graphicData>
        </a:graphic>
      </p:graphicFrame>
      <p:graphicFrame>
        <p:nvGraphicFramePr>
          <p:cNvPr id="8" name="Table 7"/>
          <p:cNvGraphicFramePr>
            <a:graphicFrameLocks noGrp="1"/>
          </p:cNvGraphicFramePr>
          <p:nvPr/>
        </p:nvGraphicFramePr>
        <p:xfrm>
          <a:off x="208112" y="5405430"/>
          <a:ext cx="12313368" cy="1009930"/>
        </p:xfrm>
        <a:graphic>
          <a:graphicData uri="http://schemas.openxmlformats.org/drawingml/2006/table">
            <a:tbl>
              <a:tblPr firstRow="1" bandRow="1">
                <a:tableStyleId>{5C22544A-7EE6-4342-B048-85BDC9FD1C3A}</a:tableStyleId>
              </a:tblPr>
              <a:tblGrid>
                <a:gridCol w="3888432"/>
                <a:gridCol w="8424936"/>
              </a:tblGrid>
              <a:tr h="261054">
                <a:tc>
                  <a:txBody>
                    <a:bodyPr/>
                    <a:lstStyle/>
                    <a:p>
                      <a:r>
                        <a:rPr lang="en-US" sz="1200" dirty="0" smtClean="0"/>
                        <a:t>Solution Area</a:t>
                      </a:r>
                      <a:endParaRPr lang="en-US" sz="1200" dirty="0"/>
                    </a:p>
                  </a:txBody>
                  <a:tcPr anchor="ctr"/>
                </a:tc>
                <a:tc>
                  <a:txBody>
                    <a:bodyPr/>
                    <a:lstStyle/>
                    <a:p>
                      <a:r>
                        <a:rPr lang="en-US" sz="1200" dirty="0" smtClean="0"/>
                        <a:t>Open Points</a:t>
                      </a:r>
                      <a:endParaRPr lang="en-US" sz="1200" dirty="0"/>
                    </a:p>
                  </a:txBody>
                  <a:tcPr anchor="ctr"/>
                </a:tc>
              </a:tr>
              <a:tr h="339370">
                <a:tc>
                  <a:txBody>
                    <a:bodyPr/>
                    <a:lstStyle/>
                    <a:p>
                      <a:r>
                        <a:rPr lang="en-US" sz="1000" dirty="0" smtClean="0">
                          <a:solidFill>
                            <a:schemeClr val="tx1"/>
                          </a:solidFill>
                        </a:rPr>
                        <a:t>Customer Master</a:t>
                      </a:r>
                      <a:r>
                        <a:rPr lang="en-US" sz="1000" baseline="0" dirty="0" smtClean="0">
                          <a:solidFill>
                            <a:schemeClr val="tx1"/>
                          </a:solidFill>
                        </a:rPr>
                        <a:t> data update ( additional 3 fields)</a:t>
                      </a:r>
                      <a:endParaRPr lang="en-US" sz="1000" dirty="0">
                        <a:solidFill>
                          <a:schemeClr val="tx1"/>
                        </a:solidFill>
                      </a:endParaRPr>
                    </a:p>
                  </a:txBody>
                  <a:tcPr anchor="ctr"/>
                </a:tc>
                <a:tc>
                  <a:txBody>
                    <a:bodyPr/>
                    <a:lstStyle/>
                    <a:p>
                      <a:pPr marL="342900" indent="-342900">
                        <a:buFont typeface="Arial" pitchFamily="34" charset="0"/>
                        <a:buChar char="•"/>
                      </a:pPr>
                      <a:r>
                        <a:rPr lang="en-US" sz="1000" dirty="0" smtClean="0">
                          <a:solidFill>
                            <a:schemeClr val="tx1"/>
                          </a:solidFill>
                        </a:rPr>
                        <a:t>For customer information update (  3-4 Fields ) , integration between Alpha &amp; Siebel is required  changes for ARFT scope. There is also possibility of having this integration between EDWM to Siebel integration scope  (in place of Alpha )</a:t>
                      </a:r>
                    </a:p>
                  </a:txBody>
                  <a:tcPr anchor="ctr"/>
                </a:tc>
              </a:tr>
              <a:tr h="339370">
                <a:tc>
                  <a:txBody>
                    <a:bodyPr/>
                    <a:lstStyle/>
                    <a:p>
                      <a:pPr marL="0" marR="0" indent="0" algn="l" defTabSz="598161"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rPr>
                        <a:t>Request for Suspend/reopen/termination towards Siebel CRM.</a:t>
                      </a:r>
                    </a:p>
                  </a:txBody>
                  <a:tcPr anchor="ctr"/>
                </a:tc>
                <a:tc>
                  <a:txBody>
                    <a:bodyPr/>
                    <a:lstStyle/>
                    <a:p>
                      <a:pPr marL="342900" marR="0" lvl="0" indent="-342900" algn="l" defTabSz="598161" rtl="0" eaLnBrk="1" fontAlgn="auto" latinLnBrk="0" hangingPunct="1">
                        <a:lnSpc>
                          <a:spcPct val="100000"/>
                        </a:lnSpc>
                        <a:spcBef>
                          <a:spcPts val="0"/>
                        </a:spcBef>
                        <a:spcAft>
                          <a:spcPts val="0"/>
                        </a:spcAft>
                        <a:buClrTx/>
                        <a:buSzTx/>
                        <a:buFont typeface="Arial" pitchFamily="34" charset="0"/>
                        <a:buChar char="•"/>
                        <a:tabLst/>
                        <a:defRPr/>
                      </a:pPr>
                      <a:r>
                        <a:rPr lang="en-US" sz="1000" dirty="0" smtClean="0">
                          <a:solidFill>
                            <a:schemeClr val="tx1"/>
                          </a:solidFill>
                        </a:rPr>
                        <a:t>Use of</a:t>
                      </a:r>
                      <a:r>
                        <a:rPr lang="en-US" sz="1000" baseline="0" dirty="0" smtClean="0">
                          <a:solidFill>
                            <a:schemeClr val="tx1"/>
                          </a:solidFill>
                        </a:rPr>
                        <a:t> </a:t>
                      </a:r>
                      <a:r>
                        <a:rPr lang="en-US" sz="1000" dirty="0" smtClean="0">
                          <a:solidFill>
                            <a:schemeClr val="tx1"/>
                          </a:solidFill>
                        </a:rPr>
                        <a:t>Siebel Credit Management  for this requirement Area is still under discussion (this  will reduce customization in Siebel)</a:t>
                      </a:r>
                    </a:p>
                  </a:txBody>
                  <a:tcPr anchor="ct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9514716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12568" y="3255657"/>
            <a:ext cx="7128792" cy="740279"/>
          </a:xfrm>
        </p:spPr>
        <p:txBody>
          <a:bodyPr>
            <a:normAutofit fontScale="90000"/>
          </a:bodyPr>
          <a:lstStyle/>
          <a:p>
            <a:r>
              <a:rPr lang="en-US" dirty="0" smtClean="0"/>
              <a:t>Reference Slides to highlight the scope reduction and changes based our discussion  on 26 Feb 2016</a:t>
            </a:r>
            <a:endParaRPr lang="en-US" dirty="0"/>
          </a:p>
        </p:txBody>
      </p:sp>
    </p:spTree>
    <p:extLst>
      <p:ext uri="{BB962C8B-B14F-4D97-AF65-F5344CB8AC3E}">
        <p14:creationId xmlns:p14="http://schemas.microsoft.com/office/powerpoint/2010/main" xmlns="" val="19514716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Isosceles Triangle 137"/>
          <p:cNvSpPr/>
          <p:nvPr/>
        </p:nvSpPr>
        <p:spPr>
          <a:xfrm>
            <a:off x="10380080" y="1259632"/>
            <a:ext cx="2421520" cy="692549"/>
          </a:xfrm>
          <a:prstGeom prst="triangle">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a:p>
        </p:txBody>
      </p:sp>
      <p:sp>
        <p:nvSpPr>
          <p:cNvPr id="2" name="Title 1"/>
          <p:cNvSpPr>
            <a:spLocks noGrp="1"/>
          </p:cNvSpPr>
          <p:nvPr>
            <p:ph type="title"/>
          </p:nvPr>
        </p:nvSpPr>
        <p:spPr>
          <a:xfrm>
            <a:off x="424136" y="395536"/>
            <a:ext cx="9148791" cy="768085"/>
          </a:xfrm>
          <a:noFill/>
          <a:ln w="9525">
            <a:noFill/>
            <a:miter lim="800000"/>
            <a:headEnd/>
            <a:tailEnd/>
          </a:ln>
        </p:spPr>
        <p:txBody>
          <a:bodyPr vert="horz" wrap="square" lIns="0" tIns="0" rIns="0" bIns="0" numCol="1" anchor="ctr" anchorCtr="0" compatLnSpc="1">
            <a:prstTxWarp prst="textNoShape">
              <a:avLst/>
            </a:prstTxWarp>
            <a:noAutofit/>
          </a:bodyPr>
          <a:lstStyle/>
          <a:p>
            <a:r>
              <a:rPr lang="fi-FI" dirty="0" smtClean="0"/>
              <a:t>High level architecture view of the RODOD system and surrounding systems in integration scope</a:t>
            </a:r>
            <a:endParaRPr lang="en-US" dirty="0">
              <a:latin typeface="+mn-lt"/>
              <a:cs typeface="Calibri" pitchFamily="34" charset="0"/>
            </a:endParaRPr>
          </a:p>
        </p:txBody>
      </p:sp>
      <p:sp>
        <p:nvSpPr>
          <p:cNvPr id="36" name="Rounded Rectangle 35"/>
          <p:cNvSpPr/>
          <p:nvPr/>
        </p:nvSpPr>
        <p:spPr bwMode="auto">
          <a:xfrm>
            <a:off x="759775" y="7380312"/>
            <a:ext cx="11546449" cy="936104"/>
          </a:xfrm>
          <a:prstGeom prst="roundRect">
            <a:avLst/>
          </a:prstGeom>
          <a:solidFill>
            <a:schemeClr val="bg1"/>
          </a:solidFill>
          <a:ln w="9525">
            <a:solidFill>
              <a:schemeClr val="accent1"/>
            </a:solidFill>
            <a:miter lim="800000"/>
            <a:headEnd/>
            <a:tailEnd/>
          </a:ln>
          <a:effectLst>
            <a:outerShdw blurRad="50800" dist="38100" dir="2700000" algn="tl" rotWithShape="0">
              <a:prstClr val="black">
                <a:alpha val="40000"/>
              </a:prstClr>
            </a:outerShdw>
          </a:effectLst>
        </p:spPr>
        <p:txBody>
          <a:bodyPr wrap="square" rtlCol="0" anchor="ctr">
            <a:noAutofit/>
          </a:bodyPr>
          <a:lstStyle/>
          <a:p>
            <a:pPr>
              <a:buFont typeface="Arial" pitchFamily="34" charset="0"/>
              <a:buChar char="•"/>
            </a:pPr>
            <a:r>
              <a:rPr lang="en-US" sz="1400" dirty="0" smtClean="0">
                <a:solidFill>
                  <a:srgbClr val="7030A0"/>
                </a:solidFill>
              </a:rPr>
              <a:t>All inbound/outbound batch &amp; real-time integrations with RODOD components are via GESB.  For Batch mode file transfer  GESB will  be responsible for providing files to Siebel and BRM</a:t>
            </a:r>
          </a:p>
          <a:p>
            <a:pPr>
              <a:buFont typeface="Arial" pitchFamily="34" charset="0"/>
              <a:buChar char="•"/>
            </a:pPr>
            <a:r>
              <a:rPr lang="en-US" sz="1400" dirty="0" smtClean="0">
                <a:solidFill>
                  <a:srgbClr val="7030A0"/>
                </a:solidFill>
              </a:rPr>
              <a:t>Siebel and BRM will handle required inbound/outbound interactions scope with SAP-RMCA, BDL , </a:t>
            </a:r>
            <a:r>
              <a:rPr lang="en-US" sz="1400" dirty="0" err="1" smtClean="0">
                <a:solidFill>
                  <a:srgbClr val="7030A0"/>
                </a:solidFill>
              </a:rPr>
              <a:t>HiPaaS</a:t>
            </a:r>
            <a:r>
              <a:rPr lang="en-US" sz="1400" dirty="0" smtClean="0">
                <a:solidFill>
                  <a:srgbClr val="7030A0"/>
                </a:solidFill>
              </a:rPr>
              <a:t> based on pre-defined format for interaction</a:t>
            </a:r>
          </a:p>
        </p:txBody>
      </p:sp>
      <p:sp>
        <p:nvSpPr>
          <p:cNvPr id="37" name="TextBox 36"/>
          <p:cNvSpPr txBox="1"/>
          <p:nvPr/>
        </p:nvSpPr>
        <p:spPr>
          <a:xfrm rot="21195808">
            <a:off x="398754" y="7413373"/>
            <a:ext cx="612576"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4800" b="0" i="0" u="none" strike="noStrike" kern="0" cap="none" spc="0" normalizeH="0" baseline="0" noProof="0" dirty="0" smtClean="0">
                <a:ln>
                  <a:noFill/>
                </a:ln>
                <a:solidFill>
                  <a:schemeClr val="accent1"/>
                </a:solidFill>
                <a:effectLst/>
                <a:uLnTx/>
                <a:uFillTx/>
                <a:latin typeface="Arial Black" pitchFamily="34" charset="0"/>
              </a:rPr>
              <a:t>!</a:t>
            </a:r>
            <a:endParaRPr kumimoji="0" lang="en-GB" sz="1800" b="0" i="0" u="none" strike="noStrike" kern="0" cap="none" spc="0" normalizeH="0" baseline="0" noProof="0" dirty="0">
              <a:ln>
                <a:noFill/>
              </a:ln>
              <a:solidFill>
                <a:schemeClr val="accent1"/>
              </a:solidFill>
              <a:effectLst/>
              <a:uLnTx/>
              <a:uFillTx/>
              <a:latin typeface="Arial Black" pitchFamily="34" charset="0"/>
            </a:endParaRPr>
          </a:p>
        </p:txBody>
      </p:sp>
      <p:sp>
        <p:nvSpPr>
          <p:cNvPr id="39" name="Rectangle 38"/>
          <p:cNvSpPr/>
          <p:nvPr/>
        </p:nvSpPr>
        <p:spPr bwMode="auto">
          <a:xfrm>
            <a:off x="1216224" y="3040036"/>
            <a:ext cx="10281061" cy="811942"/>
          </a:xfrm>
          <a:prstGeom prst="rect">
            <a:avLst/>
          </a:prstGeom>
          <a:solidFill>
            <a:srgbClr val="C7C2BA">
              <a:lumMod val="60000"/>
              <a:lumOff val="40000"/>
            </a:srgbClr>
          </a:solidFill>
          <a:ln w="9525" algn="ctr">
            <a:gradFill>
              <a:gsLst>
                <a:gs pos="0">
                  <a:srgbClr val="652D86">
                    <a:tint val="66000"/>
                    <a:satMod val="160000"/>
                  </a:srgbClr>
                </a:gs>
                <a:gs pos="50000">
                  <a:srgbClr val="652D86">
                    <a:tint val="44500"/>
                    <a:satMod val="160000"/>
                  </a:srgbClr>
                </a:gs>
                <a:gs pos="100000">
                  <a:srgbClr val="652D86">
                    <a:tint val="23500"/>
                    <a:satMod val="160000"/>
                  </a:srgbClr>
                </a:gs>
              </a:gsLst>
              <a:lin ang="5400000" scaled="0"/>
            </a:gradFill>
            <a:prstDash val="sysDot"/>
            <a:miter lim="800000"/>
            <a:headEnd/>
            <a:tailEnd/>
          </a:ln>
          <a:effectLst/>
          <a:extLst/>
        </p:spPr>
        <p:txBody>
          <a:bodyPr wrap="none" rtlCol="0" anchor="ctr"/>
          <a:lstStyle/>
          <a:p>
            <a:pPr marL="269875" marR="0" lvl="0" indent="-182563" defTabSz="914400" eaLnBrk="1" fontAlgn="auto" latinLnBrk="0" hangingPunct="1">
              <a:lnSpc>
                <a:spcPct val="95000"/>
              </a:lnSpc>
              <a:spcBef>
                <a:spcPct val="20000"/>
              </a:spcBef>
              <a:spcAft>
                <a:spcPct val="10000"/>
              </a:spcAft>
              <a:buClrTx/>
              <a:buSzTx/>
              <a:buFontTx/>
              <a:buNone/>
              <a:tabLst/>
              <a:defRPr/>
            </a:pPr>
            <a:endParaRPr kumimoji="0" lang="en-US" sz="1800" b="1" i="0" u="none" strike="noStrike" kern="0" cap="none" spc="0" normalizeH="0" baseline="0" noProof="0" dirty="0" smtClean="0">
              <a:ln>
                <a:noFill/>
              </a:ln>
              <a:solidFill>
                <a:srgbClr val="652D86"/>
              </a:solidFill>
              <a:effectLst/>
              <a:uLnTx/>
              <a:uFillTx/>
            </a:endParaRPr>
          </a:p>
        </p:txBody>
      </p:sp>
      <p:sp>
        <p:nvSpPr>
          <p:cNvPr id="40" name="Rectangle 39"/>
          <p:cNvSpPr/>
          <p:nvPr/>
        </p:nvSpPr>
        <p:spPr bwMode="auto">
          <a:xfrm>
            <a:off x="2048070" y="2123728"/>
            <a:ext cx="9449215" cy="328770"/>
          </a:xfrm>
          <a:prstGeom prst="rect">
            <a:avLst/>
          </a:prstGeom>
          <a:solidFill>
            <a:sysClr val="window" lastClr="FFFFFF"/>
          </a:solidFill>
          <a:ln w="25400" cap="flat" cmpd="sng" algn="ctr">
            <a:solidFill>
              <a:srgbClr val="263147"/>
            </a:solidFill>
            <a:prstDash val="solid"/>
            <a:headEnd/>
            <a:tailEnd/>
          </a:ln>
          <a:effectLst/>
          <a:extLst/>
        </p:spPr>
        <p:txBody>
          <a:bodyPr wrap="none" rtlCol="0" anchor="ctr"/>
          <a:lstStyle/>
          <a:p>
            <a:pPr marL="269875" marR="0" lvl="0" indent="-182563" algn="ctr" defTabSz="914400" eaLnBrk="1" fontAlgn="auto" latinLnBrk="0" hangingPunct="1">
              <a:lnSpc>
                <a:spcPct val="95000"/>
              </a:lnSpc>
              <a:spcBef>
                <a:spcPct val="20000"/>
              </a:spcBef>
              <a:spcAft>
                <a:spcPct val="10000"/>
              </a:spcAft>
              <a:buClrTx/>
              <a:buSzTx/>
              <a:buFontTx/>
              <a:buNone/>
              <a:tabLst/>
              <a:defRPr/>
            </a:pPr>
            <a:r>
              <a:rPr kumimoji="0" lang="en-US" sz="800" b="1" i="0" u="none" strike="noStrike" kern="0" cap="none" spc="0" normalizeH="0" baseline="0" noProof="0" dirty="0" smtClean="0">
                <a:ln>
                  <a:noFill/>
                </a:ln>
                <a:solidFill>
                  <a:srgbClr val="652D86"/>
                </a:solidFill>
                <a:effectLst/>
                <a:uLnTx/>
                <a:uFillTx/>
                <a:latin typeface="Arial"/>
                <a:ea typeface="+mn-ea"/>
                <a:cs typeface="+mn-cs"/>
              </a:rPr>
              <a:t>Channels </a:t>
            </a:r>
            <a:r>
              <a:rPr kumimoji="0" lang="en-US" sz="800" b="0" i="0" u="none" strike="noStrike" kern="0" cap="none" spc="0" normalizeH="0" baseline="0" noProof="0" dirty="0" smtClean="0">
                <a:ln>
                  <a:noFill/>
                </a:ln>
                <a:solidFill>
                  <a:srgbClr val="652D86"/>
                </a:solidFill>
                <a:effectLst/>
                <a:uLnTx/>
                <a:uFillTx/>
                <a:latin typeface="Arial"/>
                <a:ea typeface="+mn-ea"/>
                <a:cs typeface="+mn-cs"/>
              </a:rPr>
              <a:t>(Mitt </a:t>
            </a:r>
            <a:r>
              <a:rPr kumimoji="0" lang="en-US" sz="800" b="0" i="0" u="none" strike="noStrike" kern="0" cap="none" spc="0" normalizeH="0" baseline="0" noProof="0" dirty="0" err="1" smtClean="0">
                <a:ln>
                  <a:noFill/>
                </a:ln>
                <a:solidFill>
                  <a:srgbClr val="652D86"/>
                </a:solidFill>
                <a:effectLst/>
                <a:uLnTx/>
                <a:uFillTx/>
                <a:latin typeface="Arial"/>
                <a:ea typeface="+mn-ea"/>
                <a:cs typeface="+mn-cs"/>
              </a:rPr>
              <a:t>Telia</a:t>
            </a:r>
            <a:r>
              <a:rPr kumimoji="0" lang="en-US" sz="800" b="0" i="0" u="none" strike="noStrike" kern="0" cap="none" spc="0" normalizeH="0" baseline="0" noProof="0" dirty="0" smtClean="0">
                <a:ln>
                  <a:noFill/>
                </a:ln>
                <a:solidFill>
                  <a:srgbClr val="652D86"/>
                </a:solidFill>
                <a:effectLst/>
                <a:uLnTx/>
                <a:uFillTx/>
                <a:latin typeface="Arial"/>
                <a:ea typeface="+mn-ea"/>
                <a:cs typeface="+mn-cs"/>
              </a:rPr>
              <a:t>, My Business, </a:t>
            </a:r>
            <a:r>
              <a:rPr kumimoji="0" lang="en-US" sz="800" b="0" i="0" u="none" strike="noStrike" kern="0" cap="none" spc="0" normalizeH="0" baseline="0" noProof="0" dirty="0" err="1" smtClean="0">
                <a:ln>
                  <a:noFill/>
                </a:ln>
                <a:solidFill>
                  <a:srgbClr val="652D86"/>
                </a:solidFill>
                <a:effectLst/>
                <a:uLnTx/>
                <a:uFillTx/>
                <a:latin typeface="Arial"/>
                <a:ea typeface="+mn-ea"/>
                <a:cs typeface="+mn-cs"/>
              </a:rPr>
              <a:t>Telia</a:t>
            </a:r>
            <a:r>
              <a:rPr kumimoji="0" lang="en-US" sz="800" b="0" i="0" u="none" strike="noStrike" kern="0" cap="none" spc="0" normalizeH="0" baseline="0" noProof="0" dirty="0" smtClean="0">
                <a:ln>
                  <a:noFill/>
                </a:ln>
                <a:solidFill>
                  <a:srgbClr val="652D86"/>
                </a:solidFill>
                <a:effectLst/>
                <a:uLnTx/>
                <a:uFillTx/>
                <a:latin typeface="Arial"/>
                <a:ea typeface="+mn-ea"/>
                <a:cs typeface="+mn-cs"/>
              </a:rPr>
              <a:t> Apps)</a:t>
            </a:r>
          </a:p>
        </p:txBody>
      </p:sp>
      <p:sp>
        <p:nvSpPr>
          <p:cNvPr id="42" name="Rectangle 41"/>
          <p:cNvSpPr/>
          <p:nvPr/>
        </p:nvSpPr>
        <p:spPr bwMode="auto">
          <a:xfrm>
            <a:off x="2008312" y="3303051"/>
            <a:ext cx="3594051" cy="394522"/>
          </a:xfrm>
          <a:prstGeom prst="rect">
            <a:avLst/>
          </a:prstGeom>
          <a:solidFill>
            <a:srgbClr val="C41B79">
              <a:lumMod val="40000"/>
              <a:lumOff val="60000"/>
            </a:srgbClr>
          </a:solidFill>
          <a:ln w="19050" cmpd="sng" algn="ctr">
            <a:solidFill>
              <a:srgbClr val="652D86"/>
            </a:solidFill>
            <a:miter lim="800000"/>
            <a:headEnd/>
            <a:tailEnd/>
          </a:ln>
          <a:effectLst/>
          <a:extLst/>
        </p:spPr>
        <p:txBody>
          <a:bodyPr wrap="none" rtlCol="0" anchor="ctr"/>
          <a:lstStyle/>
          <a:p>
            <a:pPr marL="269875" marR="0" lvl="0" indent="-182563" algn="ctr" defTabSz="914400" eaLnBrk="1" fontAlgn="auto" latinLnBrk="0" hangingPunct="1">
              <a:lnSpc>
                <a:spcPct val="95000"/>
              </a:lnSpc>
              <a:spcBef>
                <a:spcPct val="20000"/>
              </a:spcBef>
              <a:spcAft>
                <a:spcPct val="10000"/>
              </a:spcAft>
              <a:buClrTx/>
              <a:buSzTx/>
              <a:buFontTx/>
              <a:buNone/>
              <a:tabLst/>
              <a:defRPr/>
            </a:pPr>
            <a:endParaRPr kumimoji="0" lang="en-US" sz="1400" b="1" i="0" u="none" strike="noStrike" kern="0" cap="none" spc="0" normalizeH="0" baseline="0" noProof="0" dirty="0" smtClean="0">
              <a:ln>
                <a:noFill/>
              </a:ln>
              <a:solidFill>
                <a:srgbClr val="652D86"/>
              </a:solidFill>
              <a:effectLst/>
              <a:uLnTx/>
              <a:uFillTx/>
            </a:endParaRPr>
          </a:p>
        </p:txBody>
      </p:sp>
      <p:sp>
        <p:nvSpPr>
          <p:cNvPr id="55" name="Rectangle 54"/>
          <p:cNvSpPr/>
          <p:nvPr/>
        </p:nvSpPr>
        <p:spPr bwMode="auto">
          <a:xfrm>
            <a:off x="7769612" y="3303051"/>
            <a:ext cx="3380912" cy="394522"/>
          </a:xfrm>
          <a:prstGeom prst="rect">
            <a:avLst/>
          </a:prstGeom>
          <a:solidFill>
            <a:srgbClr val="C41B79">
              <a:lumMod val="40000"/>
              <a:lumOff val="60000"/>
            </a:srgbClr>
          </a:solidFill>
          <a:ln w="19050" cmpd="sng" algn="ctr">
            <a:solidFill>
              <a:srgbClr val="652D86"/>
            </a:solidFill>
            <a:miter lim="800000"/>
            <a:headEnd/>
            <a:tailEnd/>
          </a:ln>
          <a:effectLst/>
          <a:extLst/>
        </p:spPr>
        <p:txBody>
          <a:bodyPr wrap="none" rtlCol="0" anchor="ctr"/>
          <a:lstStyle/>
          <a:p>
            <a:pPr marL="269875" marR="0" lvl="0" indent="-182563" algn="ctr" defTabSz="914400" eaLnBrk="1" fontAlgn="auto" latinLnBrk="0" hangingPunct="1">
              <a:lnSpc>
                <a:spcPct val="95000"/>
              </a:lnSpc>
              <a:spcBef>
                <a:spcPct val="20000"/>
              </a:spcBef>
              <a:spcAft>
                <a:spcPct val="10000"/>
              </a:spcAft>
              <a:buClrTx/>
              <a:buSzTx/>
              <a:buFontTx/>
              <a:buNone/>
              <a:tabLst/>
              <a:defRPr/>
            </a:pPr>
            <a:endParaRPr kumimoji="0" lang="en-US" sz="1400" b="1" i="0" u="none" strike="noStrike" kern="0" cap="none" spc="0" normalizeH="0" baseline="0" noProof="0" dirty="0" smtClean="0">
              <a:ln>
                <a:noFill/>
              </a:ln>
              <a:solidFill>
                <a:srgbClr val="652D86"/>
              </a:solidFill>
              <a:effectLst/>
              <a:uLnTx/>
              <a:uFillTx/>
            </a:endParaRPr>
          </a:p>
        </p:txBody>
      </p:sp>
      <p:sp>
        <p:nvSpPr>
          <p:cNvPr id="56" name="TextBox 55"/>
          <p:cNvSpPr txBox="1"/>
          <p:nvPr/>
        </p:nvSpPr>
        <p:spPr>
          <a:xfrm>
            <a:off x="9069962" y="3303051"/>
            <a:ext cx="606830" cy="199187"/>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rgbClr val="000000"/>
                </a:solidFill>
                <a:effectLst/>
                <a:uLnTx/>
                <a:uFillTx/>
              </a:rPr>
              <a:t>BRM</a:t>
            </a:r>
          </a:p>
        </p:txBody>
      </p:sp>
      <p:sp>
        <p:nvSpPr>
          <p:cNvPr id="57" name="TextBox 56"/>
          <p:cNvSpPr txBox="1"/>
          <p:nvPr/>
        </p:nvSpPr>
        <p:spPr>
          <a:xfrm>
            <a:off x="3521800" y="3303051"/>
            <a:ext cx="606830" cy="199187"/>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rgbClr val="000000"/>
                </a:solidFill>
                <a:effectLst/>
                <a:uLnTx/>
                <a:uFillTx/>
              </a:rPr>
              <a:t>CRM</a:t>
            </a:r>
          </a:p>
        </p:txBody>
      </p:sp>
      <p:sp>
        <p:nvSpPr>
          <p:cNvPr id="58" name="TextBox 57"/>
          <p:cNvSpPr txBox="1"/>
          <p:nvPr/>
        </p:nvSpPr>
        <p:spPr>
          <a:xfrm>
            <a:off x="6209190" y="3040035"/>
            <a:ext cx="953591" cy="212467"/>
          </a:xfrm>
          <a:prstGeom prst="rect">
            <a:avLst/>
          </a:prstGeom>
          <a:solidFill>
            <a:srgbClr val="C7C2BA">
              <a:lumMod val="60000"/>
              <a:lumOff val="40000"/>
              <a:alpha val="80000"/>
            </a:srgbClr>
          </a:solid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1" u="none" strike="noStrike" kern="0" cap="none" spc="0" normalizeH="0" baseline="0" noProof="0" dirty="0" smtClean="0">
                <a:ln>
                  <a:noFill/>
                </a:ln>
                <a:solidFill>
                  <a:srgbClr val="000000"/>
                </a:solidFill>
                <a:effectLst/>
                <a:uLnTx/>
                <a:uFillTx/>
              </a:rPr>
              <a:t>RODOD</a:t>
            </a:r>
          </a:p>
        </p:txBody>
      </p:sp>
      <p:sp>
        <p:nvSpPr>
          <p:cNvPr id="64" name="Rectangle 13"/>
          <p:cNvSpPr>
            <a:spLocks noChangeArrowheads="1"/>
          </p:cNvSpPr>
          <p:nvPr/>
        </p:nvSpPr>
        <p:spPr bwMode="auto">
          <a:xfrm>
            <a:off x="10540281" y="4104676"/>
            <a:ext cx="1130384" cy="1317048"/>
          </a:xfrm>
          <a:prstGeom prst="roundRect">
            <a:avLst>
              <a:gd name="adj" fmla="val 6099"/>
            </a:avLst>
          </a:prstGeom>
          <a:solidFill>
            <a:srgbClr val="C41B79">
              <a:lumMod val="40000"/>
              <a:lumOff val="60000"/>
            </a:srgbClr>
          </a:solidFill>
          <a:ln w="19050" cap="flat" cmpd="sng" algn="ctr">
            <a:solidFill>
              <a:srgbClr val="652D86"/>
            </a:solidFill>
            <a:prstDash val="solid"/>
            <a:headEnd/>
            <a:tailEnd/>
          </a:ln>
          <a:effectLst/>
          <a:extLst/>
        </p:spPr>
        <p:txBody>
          <a:bodyPr wrap="none"/>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sz="800" b="1" i="0" u="none" strike="noStrike" kern="0" cap="none" spc="0" normalizeH="0" baseline="0" noProof="0" smtClean="0">
                <a:ln>
                  <a:noFill/>
                </a:ln>
                <a:solidFill>
                  <a:srgbClr val="000000"/>
                </a:solidFill>
                <a:effectLst/>
                <a:uLnTx/>
                <a:uFillTx/>
                <a:latin typeface="Calibri" pitchFamily="34" charset="0"/>
              </a:rPr>
              <a:t>Archiving</a:t>
            </a:r>
          </a:p>
        </p:txBody>
      </p:sp>
      <p:sp>
        <p:nvSpPr>
          <p:cNvPr id="65" name="Rectangle 13"/>
          <p:cNvSpPr>
            <a:spLocks noChangeArrowheads="1"/>
          </p:cNvSpPr>
          <p:nvPr/>
        </p:nvSpPr>
        <p:spPr bwMode="auto">
          <a:xfrm>
            <a:off x="9224915" y="4092096"/>
            <a:ext cx="1130220" cy="1329628"/>
          </a:xfrm>
          <a:prstGeom prst="roundRect">
            <a:avLst>
              <a:gd name="adj" fmla="val 6099"/>
            </a:avLst>
          </a:prstGeom>
          <a:solidFill>
            <a:srgbClr val="C41B79">
              <a:lumMod val="40000"/>
              <a:lumOff val="60000"/>
            </a:srgbClr>
          </a:solidFill>
          <a:ln w="19050" cap="flat" cmpd="sng" algn="ctr">
            <a:solidFill>
              <a:srgbClr val="652D86"/>
            </a:solidFill>
            <a:prstDash val="solid"/>
            <a:headEnd/>
            <a:tailEnd/>
          </a:ln>
          <a:effectLst/>
          <a:extLst/>
        </p:spPr>
        <p:txBody>
          <a:bodyPr wrap="none"/>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sz="800" b="1" i="0" u="none" strike="noStrike" kern="0" cap="none" spc="0" normalizeH="0" baseline="0" noProof="0" dirty="0" smtClean="0">
                <a:ln>
                  <a:noFill/>
                </a:ln>
                <a:solidFill>
                  <a:srgbClr val="000000"/>
                </a:solidFill>
                <a:effectLst/>
                <a:uLnTx/>
                <a:uFillTx/>
                <a:latin typeface="Calibri" pitchFamily="34" charset="0"/>
              </a:rPr>
              <a:t>Correspondence</a:t>
            </a:r>
          </a:p>
        </p:txBody>
      </p:sp>
      <p:sp>
        <p:nvSpPr>
          <p:cNvPr id="66" name="Rectangle 5"/>
          <p:cNvSpPr>
            <a:spLocks noChangeArrowheads="1"/>
          </p:cNvSpPr>
          <p:nvPr/>
        </p:nvSpPr>
        <p:spPr bwMode="auto">
          <a:xfrm>
            <a:off x="9410652" y="4916051"/>
            <a:ext cx="758743" cy="465118"/>
          </a:xfrm>
          <a:prstGeom prst="rect">
            <a:avLst/>
          </a:prstGeom>
          <a:solidFill>
            <a:srgbClr val="C41B79">
              <a:lumMod val="20000"/>
              <a:lumOff val="80000"/>
            </a:srgbClr>
          </a:solidFill>
          <a:ln w="9525">
            <a:solidFill>
              <a:srgbClr val="652D86"/>
            </a:solidFill>
            <a:miter lim="800000"/>
            <a:headEnd/>
            <a:tailEnd/>
          </a:ln>
          <a:effectLst/>
          <a:extLst/>
        </p:spPr>
        <p:txBody>
          <a:bodyPr lIns="90000" tIns="46800" rIns="90000" bIns="46800"/>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Calibri" panose="020F0502020204030204" pitchFamily="34" charset="0"/>
              </a:rPr>
              <a:t>Physical Printing (</a:t>
            </a:r>
            <a:r>
              <a:rPr kumimoji="0" lang="en-US" sz="800" b="0" i="0" u="none" strike="noStrike" kern="0" cap="none" spc="0" normalizeH="0" baseline="0" noProof="0" dirty="0" err="1" smtClean="0">
                <a:ln>
                  <a:noFill/>
                </a:ln>
                <a:solidFill>
                  <a:srgbClr val="000000"/>
                </a:solidFill>
                <a:effectLst/>
                <a:uLnTx/>
                <a:uFillTx/>
                <a:latin typeface="Calibri" panose="020F0502020204030204" pitchFamily="34" charset="0"/>
              </a:rPr>
              <a:t>Strålfors</a:t>
            </a:r>
            <a:r>
              <a:rPr kumimoji="0" lang="en-US" sz="800" b="0" i="0" u="none" strike="noStrike" kern="0" cap="none" spc="0" normalizeH="0" baseline="0" noProof="0" dirty="0" smtClean="0">
                <a:ln>
                  <a:noFill/>
                </a:ln>
                <a:solidFill>
                  <a:srgbClr val="000000"/>
                </a:solidFill>
                <a:effectLst/>
                <a:uLnTx/>
                <a:uFillTx/>
                <a:latin typeface="Calibri" panose="020F0502020204030204" pitchFamily="34" charset="0"/>
              </a:rPr>
              <a:t>)</a:t>
            </a:r>
          </a:p>
        </p:txBody>
      </p:sp>
      <p:sp>
        <p:nvSpPr>
          <p:cNvPr id="67" name="Flowchart: Magnetic Disk 66"/>
          <p:cNvSpPr/>
          <p:nvPr/>
        </p:nvSpPr>
        <p:spPr>
          <a:xfrm>
            <a:off x="10649771" y="4372471"/>
            <a:ext cx="934203" cy="513579"/>
          </a:xfrm>
          <a:prstGeom prst="flowChartMagneticDisk">
            <a:avLst/>
          </a:prstGeom>
          <a:solidFill>
            <a:srgbClr val="C41B79">
              <a:lumMod val="20000"/>
              <a:lumOff val="80000"/>
            </a:srgbClr>
          </a:solidFill>
          <a:ln>
            <a:solidFill>
              <a:srgbClr val="652D86"/>
            </a:solidFill>
          </a:ln>
        </p:spPr>
        <p:txBody>
          <a:bodyPr wrap="square" rtlCol="0" anchor="ctr">
            <a:noAutofit/>
          </a:bodyPr>
          <a:lstStyle/>
          <a:p>
            <a:pPr marL="0" marR="0" lvl="0" indent="0" defTabSz="91440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Calibri" panose="020F0502020204030204" pitchFamily="34" charset="0"/>
              </a:rPr>
              <a:t>Forms &amp; Letters </a:t>
            </a:r>
          </a:p>
          <a:p>
            <a:pPr marL="0" marR="0" lvl="0" indent="0" defTabSz="91440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Calibri" panose="020F0502020204030204" pitchFamily="34" charset="0"/>
              </a:rPr>
              <a:t>(BDL E2Vault)</a:t>
            </a:r>
          </a:p>
        </p:txBody>
      </p:sp>
      <p:sp>
        <p:nvSpPr>
          <p:cNvPr id="68" name="Rectangle 5"/>
          <p:cNvSpPr>
            <a:spLocks noChangeArrowheads="1"/>
          </p:cNvSpPr>
          <p:nvPr/>
        </p:nvSpPr>
        <p:spPr bwMode="auto">
          <a:xfrm>
            <a:off x="9410652" y="4370864"/>
            <a:ext cx="758743" cy="465604"/>
          </a:xfrm>
          <a:prstGeom prst="rect">
            <a:avLst/>
          </a:prstGeom>
          <a:solidFill>
            <a:srgbClr val="C41B79">
              <a:lumMod val="20000"/>
              <a:lumOff val="80000"/>
            </a:srgbClr>
          </a:solidFill>
          <a:ln w="9525">
            <a:solidFill>
              <a:srgbClr val="652D86"/>
            </a:solidFill>
            <a:miter lim="800000"/>
            <a:headEnd/>
            <a:tailEnd/>
          </a:ln>
          <a:effectLst/>
          <a:extLst/>
        </p:spPr>
        <p:txBody>
          <a:bodyPr lIns="90000" tIns="46800" rIns="90000" bIns="46800"/>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Calibri" panose="020F0502020204030204" pitchFamily="34" charset="0"/>
              </a:rPr>
              <a:t>Formatting (BDL)</a:t>
            </a:r>
          </a:p>
        </p:txBody>
      </p:sp>
      <p:sp>
        <p:nvSpPr>
          <p:cNvPr id="69" name="Flowchart: Magnetic Disk 68"/>
          <p:cNvSpPr/>
          <p:nvPr/>
        </p:nvSpPr>
        <p:spPr>
          <a:xfrm>
            <a:off x="10649771" y="4888659"/>
            <a:ext cx="938975" cy="538526"/>
          </a:xfrm>
          <a:prstGeom prst="flowChartMagneticDisk">
            <a:avLst/>
          </a:prstGeom>
          <a:solidFill>
            <a:srgbClr val="C41B79">
              <a:lumMod val="20000"/>
              <a:lumOff val="80000"/>
            </a:srgbClr>
          </a:solidFill>
          <a:ln>
            <a:solidFill>
              <a:srgbClr val="652D86"/>
            </a:solidFill>
          </a:ln>
        </p:spPr>
        <p:txBody>
          <a:bodyPr wrap="square" rtlCol="0" anchor="ctr">
            <a:noAutofit/>
          </a:bodyPr>
          <a:lstStyle/>
          <a:p>
            <a:pPr marL="0" marR="0" lvl="0" indent="0" defTabSz="91440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Calibri" panose="020F0502020204030204" pitchFamily="34" charset="0"/>
              </a:rPr>
              <a:t>SAP Docs</a:t>
            </a:r>
          </a:p>
          <a:p>
            <a:pPr marL="0" marR="0" lvl="0" indent="0" defTabSz="91440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Calibri" panose="020F0502020204030204" pitchFamily="34" charset="0"/>
              </a:rPr>
              <a:t>(Documentum)</a:t>
            </a:r>
          </a:p>
        </p:txBody>
      </p:sp>
      <p:grpSp>
        <p:nvGrpSpPr>
          <p:cNvPr id="3" name="Group 33"/>
          <p:cNvGrpSpPr/>
          <p:nvPr/>
        </p:nvGrpSpPr>
        <p:grpSpPr>
          <a:xfrm>
            <a:off x="5689052" y="4420865"/>
            <a:ext cx="3120843" cy="1972613"/>
            <a:chOff x="5410200" y="2971800"/>
            <a:chExt cx="2743200" cy="2286000"/>
          </a:xfrm>
          <a:solidFill>
            <a:srgbClr val="C41B79">
              <a:lumMod val="40000"/>
              <a:lumOff val="60000"/>
            </a:srgbClr>
          </a:solidFill>
        </p:grpSpPr>
        <p:sp>
          <p:nvSpPr>
            <p:cNvPr id="71" name="Rectangle 70"/>
            <p:cNvSpPr/>
            <p:nvPr/>
          </p:nvSpPr>
          <p:spPr bwMode="auto">
            <a:xfrm>
              <a:off x="5410200" y="2971800"/>
              <a:ext cx="2743200" cy="2286000"/>
            </a:xfrm>
            <a:prstGeom prst="rect">
              <a:avLst/>
            </a:prstGeom>
            <a:grpFill/>
            <a:ln w="19050" algn="ctr">
              <a:solidFill>
                <a:srgbClr val="652D86"/>
              </a:solidFill>
              <a:miter lim="800000"/>
              <a:headEnd/>
              <a:tailEnd/>
            </a:ln>
            <a:effectLst/>
            <a:extLst/>
          </p:spPr>
          <p:txBody>
            <a:bodyPr wrap="none" rtlCol="0" anchor="ctr"/>
            <a:lstStyle/>
            <a:p>
              <a:pPr marL="269875" marR="0" lvl="0" indent="-182563" defTabSz="914400" eaLnBrk="1" fontAlgn="auto" latinLnBrk="0" hangingPunct="1">
                <a:lnSpc>
                  <a:spcPct val="95000"/>
                </a:lnSpc>
                <a:spcBef>
                  <a:spcPct val="20000"/>
                </a:spcBef>
                <a:spcAft>
                  <a:spcPct val="10000"/>
                </a:spcAft>
                <a:buClrTx/>
                <a:buSzTx/>
                <a:buFontTx/>
                <a:buNone/>
                <a:tabLst/>
                <a:defRPr/>
              </a:pPr>
              <a:endParaRPr kumimoji="0" lang="en-US" sz="1400" b="1" i="0" u="none" strike="noStrike" kern="0" cap="none" spc="0" normalizeH="0" baseline="0" noProof="0" dirty="0" smtClean="0">
                <a:ln>
                  <a:noFill/>
                </a:ln>
                <a:solidFill>
                  <a:srgbClr val="652D86"/>
                </a:solidFill>
                <a:effectLst/>
                <a:uLnTx/>
                <a:uFillTx/>
              </a:endParaRPr>
            </a:p>
          </p:txBody>
        </p:sp>
        <p:sp>
          <p:nvSpPr>
            <p:cNvPr id="72" name="TextBox 71"/>
            <p:cNvSpPr txBox="1"/>
            <p:nvPr/>
          </p:nvSpPr>
          <p:spPr>
            <a:xfrm>
              <a:off x="6400800" y="2971800"/>
              <a:ext cx="533400" cy="230832"/>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rgbClr val="000000"/>
                  </a:solidFill>
                  <a:effectLst/>
                  <a:uLnTx/>
                  <a:uFillTx/>
                </a:rPr>
                <a:t>SAP</a:t>
              </a:r>
            </a:p>
          </p:txBody>
        </p:sp>
        <p:sp>
          <p:nvSpPr>
            <p:cNvPr id="73" name="Rectangle 72"/>
            <p:cNvSpPr/>
            <p:nvPr/>
          </p:nvSpPr>
          <p:spPr bwMode="auto">
            <a:xfrm>
              <a:off x="7454900" y="3276600"/>
              <a:ext cx="622300" cy="381000"/>
            </a:xfrm>
            <a:prstGeom prst="rect">
              <a:avLst/>
            </a:prstGeom>
            <a:solidFill>
              <a:srgbClr val="C41B79">
                <a:lumMod val="20000"/>
                <a:lumOff val="80000"/>
              </a:srgbClr>
            </a:solidFill>
            <a:ln w="9525" algn="ctr">
              <a:solidFill>
                <a:srgbClr val="652D86"/>
              </a:solidFill>
              <a:miter lim="800000"/>
              <a:headEnd/>
              <a:tailEnd/>
            </a:ln>
            <a:effectLst/>
            <a:extLst/>
          </p:spPr>
          <p:txBody>
            <a:bodyPr wrap="none" rtlCol="0" anchor="ctr"/>
            <a:lstStyle/>
            <a:p>
              <a:pPr marL="269875" marR="0" lvl="0" indent="-182563" algn="ctr" defTabSz="914400" eaLnBrk="1" fontAlgn="auto" latinLnBrk="0" hangingPunct="1">
                <a:lnSpc>
                  <a:spcPct val="95000"/>
                </a:lnSpc>
                <a:spcBef>
                  <a:spcPct val="20000"/>
                </a:spcBef>
                <a:spcAft>
                  <a:spcPct val="10000"/>
                </a:spcAft>
                <a:buClrTx/>
                <a:buSzTx/>
                <a:buFontTx/>
                <a:buNone/>
                <a:tabLst/>
                <a:defRPr/>
              </a:pPr>
              <a:r>
                <a:rPr kumimoji="0" lang="en-US" sz="800" b="0" i="0" u="none" strike="noStrike" kern="0" cap="none" spc="0" normalizeH="0" baseline="0" noProof="0" dirty="0" smtClean="0">
                  <a:ln>
                    <a:noFill/>
                  </a:ln>
                  <a:solidFill>
                    <a:srgbClr val="652D86"/>
                  </a:solidFill>
                  <a:effectLst/>
                  <a:uLnTx/>
                  <a:uFillTx/>
                </a:rPr>
                <a:t>Standard</a:t>
              </a:r>
            </a:p>
            <a:p>
              <a:pPr marL="269875" marR="0" lvl="0" indent="-182563" algn="ctr" defTabSz="914400" eaLnBrk="1" fontAlgn="auto" latinLnBrk="0" hangingPunct="1">
                <a:lnSpc>
                  <a:spcPct val="95000"/>
                </a:lnSpc>
                <a:spcBef>
                  <a:spcPct val="20000"/>
                </a:spcBef>
                <a:spcAft>
                  <a:spcPct val="10000"/>
                </a:spcAft>
                <a:buClrTx/>
                <a:buSzTx/>
                <a:buFontTx/>
                <a:buNone/>
                <a:tabLst/>
                <a:defRPr/>
              </a:pPr>
              <a:r>
                <a:rPr kumimoji="0" lang="en-US" sz="800" b="0" i="0" u="none" strike="noStrike" kern="0" cap="none" spc="0" normalizeH="0" baseline="0" noProof="0" dirty="0" smtClean="0">
                  <a:ln>
                    <a:noFill/>
                  </a:ln>
                  <a:solidFill>
                    <a:srgbClr val="652D86"/>
                  </a:solidFill>
                  <a:effectLst/>
                  <a:uLnTx/>
                  <a:uFillTx/>
                </a:rPr>
                <a:t>AR</a:t>
              </a:r>
            </a:p>
          </p:txBody>
        </p:sp>
        <p:sp>
          <p:nvSpPr>
            <p:cNvPr id="74" name="Rectangle 73"/>
            <p:cNvSpPr/>
            <p:nvPr/>
          </p:nvSpPr>
          <p:spPr bwMode="auto">
            <a:xfrm>
              <a:off x="5486400" y="3345904"/>
              <a:ext cx="914400" cy="288032"/>
            </a:xfrm>
            <a:prstGeom prst="rect">
              <a:avLst/>
            </a:prstGeom>
            <a:solidFill>
              <a:srgbClr val="C41B79">
                <a:lumMod val="20000"/>
                <a:lumOff val="80000"/>
              </a:srgbClr>
            </a:solidFill>
            <a:ln w="9525" algn="ctr">
              <a:solidFill>
                <a:srgbClr val="652D86"/>
              </a:solidFill>
              <a:miter lim="800000"/>
              <a:headEnd/>
              <a:tailEnd/>
            </a:ln>
            <a:effectLst/>
            <a:extLst/>
          </p:spPr>
          <p:txBody>
            <a:bodyPr wrap="none" rtlCol="0" anchor="ctr"/>
            <a:lstStyle/>
            <a:p>
              <a:pPr marL="269875" marR="0" lvl="0" indent="-182563" defTabSz="914400" eaLnBrk="1" fontAlgn="auto" latinLnBrk="0" hangingPunct="1">
                <a:lnSpc>
                  <a:spcPct val="95000"/>
                </a:lnSpc>
                <a:spcBef>
                  <a:spcPct val="20000"/>
                </a:spcBef>
                <a:spcAft>
                  <a:spcPct val="10000"/>
                </a:spcAft>
                <a:buClrTx/>
                <a:buSzTx/>
                <a:buFontTx/>
                <a:buNone/>
                <a:tabLst/>
                <a:defRPr/>
              </a:pPr>
              <a:r>
                <a:rPr kumimoji="0" lang="en-US" sz="800" b="0" i="0" u="none" strike="noStrike" kern="0" cap="none" spc="0" normalizeH="0" baseline="0" noProof="0" dirty="0" smtClean="0">
                  <a:ln>
                    <a:noFill/>
                  </a:ln>
                  <a:solidFill>
                    <a:srgbClr val="652D86"/>
                  </a:solidFill>
                  <a:effectLst/>
                  <a:uLnTx/>
                  <a:uFillTx/>
                </a:rPr>
                <a:t>In house cash</a:t>
              </a:r>
            </a:p>
          </p:txBody>
        </p:sp>
        <p:sp>
          <p:nvSpPr>
            <p:cNvPr id="75" name="Rectangle 74"/>
            <p:cNvSpPr/>
            <p:nvPr/>
          </p:nvSpPr>
          <p:spPr bwMode="auto">
            <a:xfrm>
              <a:off x="5486400" y="3962400"/>
              <a:ext cx="2514600" cy="533400"/>
            </a:xfrm>
            <a:prstGeom prst="rect">
              <a:avLst/>
            </a:prstGeom>
            <a:solidFill>
              <a:srgbClr val="C41B79">
                <a:lumMod val="20000"/>
                <a:lumOff val="80000"/>
              </a:srgbClr>
            </a:solidFill>
            <a:ln w="9525" algn="ctr">
              <a:solidFill>
                <a:srgbClr val="652D86"/>
              </a:solidFill>
              <a:miter lim="800000"/>
              <a:headEnd/>
              <a:tailEnd/>
            </a:ln>
            <a:effectLst/>
            <a:extLst/>
          </p:spPr>
          <p:txBody>
            <a:bodyPr wrap="none" rtlCol="0" anchor="ctr"/>
            <a:lstStyle/>
            <a:p>
              <a:pPr marL="269875" marR="0" lvl="0" indent="-182563" defTabSz="914400" eaLnBrk="1" fontAlgn="auto" latinLnBrk="0" hangingPunct="1">
                <a:lnSpc>
                  <a:spcPct val="95000"/>
                </a:lnSpc>
                <a:spcBef>
                  <a:spcPct val="20000"/>
                </a:spcBef>
                <a:spcAft>
                  <a:spcPct val="10000"/>
                </a:spcAft>
                <a:buClrTx/>
                <a:buSzTx/>
                <a:buFontTx/>
                <a:buNone/>
                <a:tabLst/>
                <a:defRPr/>
              </a:pPr>
              <a:r>
                <a:rPr kumimoji="0" lang="en-US" sz="800" b="0" i="0" u="none" strike="noStrike" kern="0" cap="none" spc="0" normalizeH="0" baseline="0" noProof="0" dirty="0" smtClean="0">
                  <a:ln>
                    <a:noFill/>
                  </a:ln>
                  <a:solidFill>
                    <a:srgbClr val="652D86"/>
                  </a:solidFill>
                  <a:effectLst/>
                  <a:uLnTx/>
                  <a:uFillTx/>
                </a:rPr>
                <a:t>RMCA</a:t>
              </a:r>
            </a:p>
          </p:txBody>
        </p:sp>
        <p:sp>
          <p:nvSpPr>
            <p:cNvPr id="76" name="Rectangle 75"/>
            <p:cNvSpPr/>
            <p:nvPr/>
          </p:nvSpPr>
          <p:spPr bwMode="auto">
            <a:xfrm>
              <a:off x="5486400" y="4724400"/>
              <a:ext cx="914400" cy="381000"/>
            </a:xfrm>
            <a:prstGeom prst="rect">
              <a:avLst/>
            </a:prstGeom>
            <a:solidFill>
              <a:srgbClr val="C41B79">
                <a:lumMod val="20000"/>
                <a:lumOff val="80000"/>
              </a:srgbClr>
            </a:solidFill>
            <a:ln w="9525" algn="ctr">
              <a:solidFill>
                <a:srgbClr val="652D86"/>
              </a:solidFill>
              <a:miter lim="800000"/>
              <a:headEnd/>
              <a:tailEnd/>
            </a:ln>
            <a:effectLst/>
            <a:extLst/>
          </p:spPr>
          <p:txBody>
            <a:bodyPr wrap="none" rtlCol="0" anchor="ctr"/>
            <a:lstStyle/>
            <a:p>
              <a:pPr marL="269875" marR="0" lvl="0" indent="-182563" defTabSz="914400" eaLnBrk="1" fontAlgn="auto" latinLnBrk="0" hangingPunct="1">
                <a:lnSpc>
                  <a:spcPct val="95000"/>
                </a:lnSpc>
                <a:spcBef>
                  <a:spcPct val="20000"/>
                </a:spcBef>
                <a:spcAft>
                  <a:spcPct val="10000"/>
                </a:spcAft>
                <a:buClrTx/>
                <a:buSzTx/>
                <a:buFontTx/>
                <a:buNone/>
                <a:tabLst/>
                <a:defRPr/>
              </a:pPr>
              <a:r>
                <a:rPr kumimoji="0" lang="en-US" sz="800" b="0" i="0" u="none" strike="noStrike" kern="0" cap="none" spc="0" normalizeH="0" baseline="0" noProof="0" dirty="0" smtClean="0">
                  <a:ln>
                    <a:noFill/>
                  </a:ln>
                  <a:solidFill>
                    <a:srgbClr val="652D86"/>
                  </a:solidFill>
                  <a:effectLst/>
                  <a:uLnTx/>
                  <a:uFillTx/>
                </a:rPr>
                <a:t>Account.</a:t>
              </a:r>
            </a:p>
            <a:p>
              <a:pPr marL="269875" marR="0" lvl="0" indent="-182563" defTabSz="914400" eaLnBrk="1" fontAlgn="auto" latinLnBrk="0" hangingPunct="1">
                <a:lnSpc>
                  <a:spcPct val="95000"/>
                </a:lnSpc>
                <a:spcBef>
                  <a:spcPct val="20000"/>
                </a:spcBef>
                <a:spcAft>
                  <a:spcPct val="10000"/>
                </a:spcAft>
                <a:buClrTx/>
                <a:buSzTx/>
                <a:buFontTx/>
                <a:buNone/>
                <a:tabLst/>
                <a:defRPr/>
              </a:pPr>
              <a:r>
                <a:rPr kumimoji="0" lang="en-US" sz="800" b="0" i="0" u="none" strike="noStrike" kern="0" cap="none" spc="0" normalizeH="0" baseline="0" noProof="0" dirty="0" smtClean="0">
                  <a:ln>
                    <a:noFill/>
                  </a:ln>
                  <a:solidFill>
                    <a:srgbClr val="652D86"/>
                  </a:solidFill>
                  <a:effectLst/>
                  <a:uLnTx/>
                  <a:uFillTx/>
                </a:rPr>
                <a:t>(SAP FI-GL)</a:t>
              </a:r>
            </a:p>
          </p:txBody>
        </p:sp>
        <p:sp>
          <p:nvSpPr>
            <p:cNvPr id="77" name="Rectangle 76"/>
            <p:cNvSpPr/>
            <p:nvPr/>
          </p:nvSpPr>
          <p:spPr bwMode="auto">
            <a:xfrm>
              <a:off x="7086600" y="4724400"/>
              <a:ext cx="914400" cy="381000"/>
            </a:xfrm>
            <a:prstGeom prst="rect">
              <a:avLst/>
            </a:prstGeom>
            <a:solidFill>
              <a:srgbClr val="C41B79">
                <a:lumMod val="20000"/>
                <a:lumOff val="80000"/>
              </a:srgbClr>
            </a:solidFill>
            <a:ln w="9525" algn="ctr">
              <a:solidFill>
                <a:srgbClr val="652D86"/>
              </a:solidFill>
              <a:miter lim="800000"/>
              <a:headEnd/>
              <a:tailEnd/>
            </a:ln>
            <a:effectLst/>
            <a:extLst/>
          </p:spPr>
          <p:txBody>
            <a:bodyPr wrap="none" rtlCol="0" anchor="ctr"/>
            <a:lstStyle/>
            <a:p>
              <a:pPr marL="269875" marR="0" lvl="0" indent="-182563" defTabSz="914400" eaLnBrk="1" fontAlgn="auto" latinLnBrk="0" hangingPunct="1">
                <a:lnSpc>
                  <a:spcPct val="95000"/>
                </a:lnSpc>
                <a:spcBef>
                  <a:spcPct val="20000"/>
                </a:spcBef>
                <a:spcAft>
                  <a:spcPct val="10000"/>
                </a:spcAft>
                <a:buClrTx/>
                <a:buSzTx/>
                <a:buFontTx/>
                <a:buNone/>
                <a:tabLst/>
                <a:defRPr/>
              </a:pPr>
              <a:r>
                <a:rPr kumimoji="0" lang="en-US" sz="800" b="0" i="0" u="none" strike="noStrike" kern="0" cap="none" spc="0" normalizeH="0" baseline="0" noProof="0" dirty="0" smtClean="0">
                  <a:ln>
                    <a:noFill/>
                  </a:ln>
                  <a:solidFill>
                    <a:srgbClr val="652D86"/>
                  </a:solidFill>
                  <a:effectLst/>
                  <a:uLnTx/>
                  <a:uFillTx/>
                </a:rPr>
                <a:t>SAP FCC</a:t>
              </a:r>
            </a:p>
          </p:txBody>
        </p:sp>
      </p:grpSp>
      <p:sp>
        <p:nvSpPr>
          <p:cNvPr id="78" name="TextBox 77"/>
          <p:cNvSpPr txBox="1"/>
          <p:nvPr/>
        </p:nvSpPr>
        <p:spPr>
          <a:xfrm>
            <a:off x="7596038" y="4053179"/>
            <a:ext cx="780210" cy="33855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7030A0"/>
                </a:solidFill>
                <a:effectLst/>
                <a:uLnTx/>
                <a:uFillTx/>
              </a:rPr>
              <a:t>1.4 Back  to Billing</a:t>
            </a:r>
          </a:p>
        </p:txBody>
      </p:sp>
      <p:cxnSp>
        <p:nvCxnSpPr>
          <p:cNvPr id="79" name="Shape 68"/>
          <p:cNvCxnSpPr/>
          <p:nvPr/>
        </p:nvCxnSpPr>
        <p:spPr>
          <a:xfrm rot="5400000">
            <a:off x="7067257" y="4053169"/>
            <a:ext cx="1578090" cy="866900"/>
          </a:xfrm>
          <a:prstGeom prst="bentConnector3">
            <a:avLst>
              <a:gd name="adj1" fmla="val 34328"/>
            </a:avLst>
          </a:prstGeom>
          <a:noFill/>
          <a:ln w="9525" cap="flat" cmpd="sng" algn="ctr">
            <a:solidFill>
              <a:srgbClr val="00B050"/>
            </a:solidFill>
            <a:prstDash val="sysDash"/>
            <a:headEnd type="arrow"/>
            <a:tailEnd type="arrow"/>
          </a:ln>
          <a:effectLst/>
        </p:spPr>
      </p:cxnSp>
      <p:cxnSp>
        <p:nvCxnSpPr>
          <p:cNvPr id="80" name="Shape 68"/>
          <p:cNvCxnSpPr/>
          <p:nvPr/>
        </p:nvCxnSpPr>
        <p:spPr>
          <a:xfrm rot="5400000">
            <a:off x="7642608" y="3919381"/>
            <a:ext cx="1574240" cy="1130623"/>
          </a:xfrm>
          <a:prstGeom prst="bentConnector3">
            <a:avLst>
              <a:gd name="adj1" fmla="val 50000"/>
            </a:avLst>
          </a:prstGeom>
          <a:noFill/>
          <a:ln w="9525" cap="flat" cmpd="sng" algn="ctr">
            <a:solidFill>
              <a:srgbClr val="00B050"/>
            </a:solidFill>
            <a:prstDash val="sysDash"/>
            <a:headEnd type="none"/>
            <a:tailEnd type="arrow"/>
          </a:ln>
          <a:effectLst/>
        </p:spPr>
      </p:cxnSp>
      <p:sp>
        <p:nvSpPr>
          <p:cNvPr id="81" name="TextBox 80"/>
          <p:cNvSpPr txBox="1"/>
          <p:nvPr/>
        </p:nvSpPr>
        <p:spPr>
          <a:xfrm>
            <a:off x="8376440" y="3960588"/>
            <a:ext cx="866900" cy="584775"/>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652D86"/>
                </a:solidFill>
                <a:effectLst/>
                <a:uLnTx/>
                <a:uFillTx/>
              </a:rPr>
              <a:t>1.1 Invoices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652D86"/>
                </a:solidFill>
                <a:effectLst/>
                <a:uLnTx/>
                <a:uFillTx/>
              </a:rPr>
              <a:t>Deferrals</a:t>
            </a:r>
          </a:p>
          <a:p>
            <a:pPr>
              <a:defRPr/>
            </a:pPr>
            <a:r>
              <a:rPr lang="en-US" sz="800" kern="0" dirty="0" smtClean="0">
                <a:solidFill>
                  <a:srgbClr val="652D86"/>
                </a:solidFill>
              </a:rPr>
              <a:t>1.2 Accruals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smtClean="0">
              <a:ln>
                <a:noFill/>
              </a:ln>
              <a:solidFill>
                <a:srgbClr val="652D86"/>
              </a:solidFill>
              <a:effectLst/>
              <a:uLnTx/>
              <a:uFillTx/>
            </a:endParaRPr>
          </a:p>
        </p:txBody>
      </p:sp>
      <p:cxnSp>
        <p:nvCxnSpPr>
          <p:cNvPr id="87" name="Shape 165"/>
          <p:cNvCxnSpPr>
            <a:endCxn id="65" idx="0"/>
          </p:cNvCxnSpPr>
          <p:nvPr/>
        </p:nvCxnSpPr>
        <p:spPr>
          <a:xfrm rot="16200000" flipH="1">
            <a:off x="9569695" y="3871766"/>
            <a:ext cx="399275" cy="41386"/>
          </a:xfrm>
          <a:prstGeom prst="bentConnector3">
            <a:avLst>
              <a:gd name="adj1" fmla="val 50000"/>
            </a:avLst>
          </a:prstGeom>
          <a:noFill/>
          <a:ln w="9525" cap="flat" cmpd="sng" algn="ctr">
            <a:solidFill>
              <a:srgbClr val="00B050"/>
            </a:solidFill>
            <a:prstDash val="sysDash"/>
            <a:tailEnd type="arrow"/>
          </a:ln>
          <a:effectLst/>
        </p:spPr>
      </p:cxnSp>
      <p:sp>
        <p:nvSpPr>
          <p:cNvPr id="88" name="TextBox 87"/>
          <p:cNvSpPr txBox="1"/>
          <p:nvPr/>
        </p:nvSpPr>
        <p:spPr>
          <a:xfrm>
            <a:off x="9420957" y="3887553"/>
            <a:ext cx="780210" cy="200055"/>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smtClean="0">
                <a:ln>
                  <a:noFill/>
                </a:ln>
                <a:solidFill>
                  <a:srgbClr val="FF0000"/>
                </a:solidFill>
                <a:effectLst/>
                <a:uLnTx/>
                <a:uFillTx/>
              </a:rPr>
              <a:t>Invoices</a:t>
            </a:r>
          </a:p>
        </p:txBody>
      </p:sp>
      <p:sp>
        <p:nvSpPr>
          <p:cNvPr id="89" name="TextBox 88"/>
          <p:cNvSpPr txBox="1"/>
          <p:nvPr/>
        </p:nvSpPr>
        <p:spPr>
          <a:xfrm>
            <a:off x="10115323" y="4433001"/>
            <a:ext cx="780210" cy="172629"/>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smtClean="0">
                <a:ln>
                  <a:noFill/>
                </a:ln>
                <a:solidFill>
                  <a:srgbClr val="652D86"/>
                </a:solidFill>
                <a:effectLst/>
                <a:uLnTx/>
                <a:uFillTx/>
              </a:rPr>
              <a:t>Archiving</a:t>
            </a:r>
          </a:p>
        </p:txBody>
      </p:sp>
      <p:cxnSp>
        <p:nvCxnSpPr>
          <p:cNvPr id="90" name="Straight Arrow Connector 89"/>
          <p:cNvCxnSpPr/>
          <p:nvPr/>
        </p:nvCxnSpPr>
        <p:spPr>
          <a:xfrm>
            <a:off x="5602360" y="3330894"/>
            <a:ext cx="2167252" cy="0"/>
          </a:xfrm>
          <a:prstGeom prst="straightConnector1">
            <a:avLst/>
          </a:prstGeom>
          <a:noFill/>
          <a:ln w="9525" cap="flat" cmpd="sng" algn="ctr">
            <a:solidFill>
              <a:srgbClr val="652D86">
                <a:shade val="95000"/>
                <a:satMod val="105000"/>
              </a:srgbClr>
            </a:solidFill>
            <a:prstDash val="dash"/>
            <a:headEnd type="arrow"/>
            <a:tailEnd type="arrow"/>
          </a:ln>
          <a:effectLst/>
        </p:spPr>
      </p:cxnSp>
      <p:sp>
        <p:nvSpPr>
          <p:cNvPr id="91" name="TextBox 90"/>
          <p:cNvSpPr txBox="1"/>
          <p:nvPr/>
        </p:nvSpPr>
        <p:spPr>
          <a:xfrm>
            <a:off x="6653776" y="3151483"/>
            <a:ext cx="1213661" cy="172629"/>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smtClean="0">
                <a:ln>
                  <a:noFill/>
                </a:ln>
                <a:solidFill>
                  <a:srgbClr val="652D86"/>
                </a:solidFill>
                <a:effectLst/>
                <a:uLnTx/>
                <a:uFillTx/>
              </a:rPr>
              <a:t>Pre-Integrated </a:t>
            </a:r>
          </a:p>
        </p:txBody>
      </p:sp>
      <p:cxnSp>
        <p:nvCxnSpPr>
          <p:cNvPr id="92" name="Elbow Connector 91"/>
          <p:cNvCxnSpPr/>
          <p:nvPr/>
        </p:nvCxnSpPr>
        <p:spPr>
          <a:xfrm rot="16200000" flipH="1">
            <a:off x="4781625" y="2904527"/>
            <a:ext cx="1578090" cy="3164187"/>
          </a:xfrm>
          <a:prstGeom prst="bentConnector3">
            <a:avLst>
              <a:gd name="adj1" fmla="val 28333"/>
            </a:avLst>
          </a:prstGeom>
          <a:noFill/>
          <a:ln w="9525" cap="flat" cmpd="sng" algn="ctr">
            <a:solidFill>
              <a:srgbClr val="00B050"/>
            </a:solidFill>
            <a:prstDash val="sysDash"/>
            <a:headEnd type="none"/>
            <a:tailEnd type="arrow"/>
          </a:ln>
          <a:effectLst/>
        </p:spPr>
      </p:cxnSp>
      <p:sp>
        <p:nvSpPr>
          <p:cNvPr id="93" name="TextBox 92"/>
          <p:cNvSpPr txBox="1"/>
          <p:nvPr/>
        </p:nvSpPr>
        <p:spPr>
          <a:xfrm rot="5400000">
            <a:off x="5136594" y="2798803"/>
            <a:ext cx="800219" cy="3024336"/>
          </a:xfrm>
          <a:prstGeom prst="rect">
            <a:avLst/>
          </a:prstGeom>
          <a:noFill/>
        </p:spPr>
        <p:txBody>
          <a:bodyPr vert="vert270"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i="0" u="none" strike="noStrike" kern="0" cap="none" spc="0" normalizeH="0" baseline="0" noProof="0" dirty="0" smtClean="0">
                <a:ln>
                  <a:noFill/>
                </a:ln>
                <a:effectLst/>
                <a:uLnTx/>
                <a:uFillTx/>
                <a:latin typeface="Calibri" pitchFamily="34" charset="0"/>
              </a:rPr>
              <a:t>Customer master data replication ( onetime </a:t>
            </a:r>
            <a:r>
              <a:rPr lang="en-US" sz="1000" kern="0" dirty="0" smtClean="0">
                <a:latin typeface="Calibri" pitchFamily="34" charset="0"/>
              </a:rPr>
              <a:t>File based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smtClean="0">
              <a:ln>
                <a:noFill/>
              </a:ln>
              <a:effectLst/>
              <a:uLnTx/>
              <a:uFillTx/>
              <a:latin typeface="Calibri" pitchFamily="34" charset="0"/>
            </a:endParaRPr>
          </a:p>
          <a:p>
            <a:pPr>
              <a:defRPr/>
            </a:pPr>
            <a:r>
              <a:rPr lang="en-US" sz="1000" kern="0" dirty="0" smtClean="0">
                <a:latin typeface="Calibri" pitchFamily="34" charset="0"/>
              </a:rPr>
              <a:t>3.1 Customer master data (business partner)</a:t>
            </a:r>
          </a:p>
          <a:p>
            <a:pPr>
              <a:defRPr/>
            </a:pPr>
            <a:r>
              <a:rPr lang="fi-FI" sz="1000" kern="0" dirty="0" smtClean="0">
                <a:latin typeface="Calibri" pitchFamily="34" charset="0"/>
              </a:rPr>
              <a:t>3.2 Billing account data (contract account)</a:t>
            </a:r>
          </a:p>
        </p:txBody>
      </p:sp>
      <p:sp>
        <p:nvSpPr>
          <p:cNvPr id="96" name="Rectangle 13"/>
          <p:cNvSpPr>
            <a:spLocks noChangeArrowheads="1"/>
          </p:cNvSpPr>
          <p:nvPr/>
        </p:nvSpPr>
        <p:spPr bwMode="auto">
          <a:xfrm>
            <a:off x="3196718" y="3543366"/>
            <a:ext cx="1422021" cy="154205"/>
          </a:xfrm>
          <a:prstGeom prst="rect">
            <a:avLst/>
          </a:prstGeom>
          <a:solidFill>
            <a:srgbClr val="C41B79">
              <a:lumMod val="20000"/>
              <a:lumOff val="80000"/>
            </a:srgbClr>
          </a:solidFill>
          <a:ln w="9525">
            <a:solidFill>
              <a:srgbClr val="652D86"/>
            </a:solidFill>
            <a:miter lim="800000"/>
            <a:headEnd/>
            <a:tailEnd/>
          </a:ln>
          <a:effectLst/>
          <a:extLst/>
        </p:spPr>
        <p:txBody>
          <a:bodyPr wrap="square"/>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Calibri" pitchFamily="34" charset="0"/>
              </a:rPr>
              <a:t>Customer master data</a:t>
            </a:r>
          </a:p>
          <a:p>
            <a:pPr marL="0" marR="0" lvl="0" indent="0" defTabSz="914400" eaLnBrk="0" fontAlgn="auto" latinLnBrk="0" hangingPunct="0">
              <a:lnSpc>
                <a:spcPct val="100000"/>
              </a:lnSpc>
              <a:spcBef>
                <a:spcPct val="0"/>
              </a:spcBef>
              <a:spcAft>
                <a:spcPts val="0"/>
              </a:spcAft>
              <a:buClrTx/>
              <a:buSzTx/>
              <a:buFontTx/>
              <a:buNone/>
              <a:tabLst/>
              <a:defRPr/>
            </a:pPr>
            <a:endParaRPr kumimoji="0" lang="en-US" sz="800" b="0" i="0" u="none" strike="noStrike" kern="0" cap="none" spc="0" normalizeH="0" baseline="0" noProof="0" dirty="0" smtClean="0">
              <a:ln>
                <a:noFill/>
              </a:ln>
              <a:solidFill>
                <a:srgbClr val="000000"/>
              </a:solidFill>
              <a:effectLst/>
              <a:uLnTx/>
              <a:uFillTx/>
              <a:latin typeface="Calibri" pitchFamily="34" charset="0"/>
            </a:endParaRPr>
          </a:p>
        </p:txBody>
      </p:sp>
      <p:sp>
        <p:nvSpPr>
          <p:cNvPr id="97" name="Rectangle 13"/>
          <p:cNvSpPr>
            <a:spLocks noChangeArrowheads="1"/>
          </p:cNvSpPr>
          <p:nvPr/>
        </p:nvSpPr>
        <p:spPr bwMode="auto">
          <a:xfrm>
            <a:off x="8601745" y="3533158"/>
            <a:ext cx="1422021" cy="154205"/>
          </a:xfrm>
          <a:prstGeom prst="rect">
            <a:avLst/>
          </a:prstGeom>
          <a:solidFill>
            <a:srgbClr val="C41B79">
              <a:lumMod val="20000"/>
              <a:lumOff val="80000"/>
            </a:srgbClr>
          </a:solidFill>
          <a:ln w="9525">
            <a:solidFill>
              <a:srgbClr val="652D86"/>
            </a:solidFill>
            <a:miter lim="800000"/>
            <a:headEnd/>
            <a:tailEnd/>
          </a:ln>
          <a:effectLst/>
          <a:extLst/>
        </p:spPr>
        <p:txBody>
          <a:bodyPr wrap="square"/>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Calibri" pitchFamily="34" charset="0"/>
              </a:rPr>
              <a:t>Customer billing data</a:t>
            </a:r>
          </a:p>
          <a:p>
            <a:pPr marL="0" marR="0" lvl="0" indent="0" defTabSz="914400" eaLnBrk="0" fontAlgn="auto" latinLnBrk="0" hangingPunct="0">
              <a:lnSpc>
                <a:spcPct val="100000"/>
              </a:lnSpc>
              <a:spcBef>
                <a:spcPct val="0"/>
              </a:spcBef>
              <a:spcAft>
                <a:spcPts val="0"/>
              </a:spcAft>
              <a:buClrTx/>
              <a:buSzTx/>
              <a:buFontTx/>
              <a:buNone/>
              <a:tabLst/>
              <a:defRPr/>
            </a:pPr>
            <a:endParaRPr kumimoji="0" lang="en-US" sz="800" b="0" i="0" u="none" strike="noStrike" kern="0" cap="none" spc="0" normalizeH="0" baseline="0" noProof="0" dirty="0" smtClean="0">
              <a:ln>
                <a:noFill/>
              </a:ln>
              <a:solidFill>
                <a:srgbClr val="000000"/>
              </a:solidFill>
              <a:effectLst/>
              <a:uLnTx/>
              <a:uFillTx/>
              <a:latin typeface="Calibri" pitchFamily="34" charset="0"/>
            </a:endParaRPr>
          </a:p>
        </p:txBody>
      </p:sp>
      <p:cxnSp>
        <p:nvCxnSpPr>
          <p:cNvPr id="98" name="Elbow Connector 348"/>
          <p:cNvCxnSpPr/>
          <p:nvPr/>
        </p:nvCxnSpPr>
        <p:spPr>
          <a:xfrm rot="10800000">
            <a:off x="5448475" y="3303051"/>
            <a:ext cx="6184345" cy="1326211"/>
          </a:xfrm>
          <a:prstGeom prst="bentConnector4">
            <a:avLst>
              <a:gd name="adj1" fmla="val -7637"/>
              <a:gd name="adj2" fmla="val 136668"/>
            </a:avLst>
          </a:prstGeom>
          <a:noFill/>
          <a:ln w="9525" cap="flat" cmpd="sng" algn="ctr">
            <a:solidFill>
              <a:srgbClr val="00B050"/>
            </a:solidFill>
            <a:prstDash val="sysDash"/>
            <a:headEnd type="arrow"/>
            <a:tailEnd type="arrow"/>
          </a:ln>
          <a:effectLst/>
        </p:spPr>
      </p:cxnSp>
      <p:sp>
        <p:nvSpPr>
          <p:cNvPr id="99" name="TextBox 98"/>
          <p:cNvSpPr txBox="1"/>
          <p:nvPr/>
        </p:nvSpPr>
        <p:spPr>
          <a:xfrm rot="5400000">
            <a:off x="7917999" y="1857593"/>
            <a:ext cx="553998" cy="2004219"/>
          </a:xfrm>
          <a:prstGeom prst="rect">
            <a:avLst/>
          </a:prstGeom>
          <a:noFill/>
        </p:spPr>
        <p:txBody>
          <a:bodyPr vert="vert270" wrap="square" rtlCol="0">
            <a:spAutoFit/>
          </a:bodyPr>
          <a:lstStyle/>
          <a:p>
            <a:pPr lvl="0">
              <a:defRPr/>
            </a:pPr>
            <a:r>
              <a:rPr lang="en-US" sz="800" kern="0" dirty="0" smtClean="0">
                <a:solidFill>
                  <a:srgbClr val="652D86"/>
                </a:solidFill>
              </a:rPr>
              <a:t>6.8 Retrieval of archived documents</a:t>
            </a:r>
          </a:p>
          <a:p>
            <a:pPr lvl="0">
              <a:defRPr/>
            </a:pPr>
            <a:r>
              <a:rPr lang="en-US" sz="800" kern="0" dirty="0" smtClean="0">
                <a:solidFill>
                  <a:srgbClr val="652D86"/>
                </a:solidFill>
              </a:rPr>
              <a:t>6.9 Request re-printing of archived documents</a:t>
            </a:r>
            <a:endParaRPr kumimoji="0" lang="en-US" sz="800" b="0" i="0" u="none" strike="noStrike" kern="0" cap="none" spc="0" normalizeH="0" baseline="0" noProof="0" dirty="0" smtClean="0">
              <a:ln>
                <a:noFill/>
              </a:ln>
              <a:solidFill>
                <a:srgbClr val="652D86"/>
              </a:solidFill>
              <a:effectLst/>
              <a:uLnTx/>
              <a:uFillTx/>
            </a:endParaRPr>
          </a:p>
        </p:txBody>
      </p:sp>
      <p:cxnSp>
        <p:nvCxnSpPr>
          <p:cNvPr id="100" name="Shape 68"/>
          <p:cNvCxnSpPr>
            <a:stCxn id="42" idx="3"/>
          </p:cNvCxnSpPr>
          <p:nvPr/>
        </p:nvCxnSpPr>
        <p:spPr>
          <a:xfrm>
            <a:off x="5602363" y="3500312"/>
            <a:ext cx="1360497" cy="1791160"/>
          </a:xfrm>
          <a:prstGeom prst="bentConnector2">
            <a:avLst/>
          </a:prstGeom>
          <a:noFill/>
          <a:ln w="9525" cap="flat" cmpd="sng" algn="ctr">
            <a:solidFill>
              <a:srgbClr val="FF0000"/>
            </a:solidFill>
            <a:prstDash val="sysDash"/>
            <a:headEnd type="arrow"/>
            <a:tailEnd type="arrow"/>
          </a:ln>
          <a:effectLst/>
        </p:spPr>
      </p:cxnSp>
      <p:sp>
        <p:nvSpPr>
          <p:cNvPr id="101" name="TextBox 100"/>
          <p:cNvSpPr txBox="1"/>
          <p:nvPr/>
        </p:nvSpPr>
        <p:spPr>
          <a:xfrm>
            <a:off x="5566550" y="3459077"/>
            <a:ext cx="1426199" cy="584775"/>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FF0000"/>
                </a:solidFill>
                <a:effectLst/>
                <a:uLnTx/>
                <a:uFillTx/>
              </a:rPr>
              <a:t>5.2 </a:t>
            </a:r>
            <a:r>
              <a:rPr kumimoji="0" lang="en-US" sz="800" b="0" i="0" u="none" strike="noStrike" kern="0" cap="none" spc="0" normalizeH="0" baseline="0" noProof="0" dirty="0" err="1" smtClean="0">
                <a:ln>
                  <a:noFill/>
                </a:ln>
                <a:solidFill>
                  <a:srgbClr val="FF0000"/>
                </a:solidFill>
                <a:effectLst/>
                <a:uLnTx/>
                <a:uFillTx/>
              </a:rPr>
              <a:t>Instalment</a:t>
            </a:r>
            <a:r>
              <a:rPr kumimoji="0" lang="en-US" sz="800" b="0" i="0" u="none" strike="noStrike" kern="0" cap="none" spc="0" normalizeH="0" baseline="0" noProof="0" dirty="0" smtClean="0">
                <a:ln>
                  <a:noFill/>
                </a:ln>
                <a:solidFill>
                  <a:srgbClr val="FF0000"/>
                </a:solidFill>
                <a:effectLst/>
                <a:uLnTx/>
                <a:uFillTx/>
              </a:rPr>
              <a:t> plans</a:t>
            </a:r>
          </a:p>
          <a:p>
            <a:pPr>
              <a:defRPr/>
            </a:pPr>
            <a:r>
              <a:rPr lang="en-US" sz="800" kern="0" dirty="0" smtClean="0">
                <a:solidFill>
                  <a:srgbClr val="FF0000"/>
                </a:solidFill>
              </a:rPr>
              <a:t>5.3 Request Delayed Payment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smtClean="0">
              <a:ln>
                <a:noFill/>
              </a:ln>
              <a:solidFill>
                <a:srgbClr val="FF0000"/>
              </a:solidFill>
              <a:effectLst/>
              <a:uLnTx/>
              <a:uFillTx/>
            </a:endParaRPr>
          </a:p>
        </p:txBody>
      </p:sp>
      <p:cxnSp>
        <p:nvCxnSpPr>
          <p:cNvPr id="102" name="Shape 68"/>
          <p:cNvCxnSpPr/>
          <p:nvPr/>
        </p:nvCxnSpPr>
        <p:spPr>
          <a:xfrm rot="5400000">
            <a:off x="2854693" y="2881472"/>
            <a:ext cx="834803" cy="19312"/>
          </a:xfrm>
          <a:prstGeom prst="bentConnector3">
            <a:avLst>
              <a:gd name="adj1" fmla="val 50000"/>
            </a:avLst>
          </a:prstGeom>
          <a:noFill/>
          <a:ln w="9525" cap="flat" cmpd="sng" algn="ctr">
            <a:solidFill>
              <a:srgbClr val="FF0000"/>
            </a:solidFill>
            <a:prstDash val="sysDash"/>
            <a:headEnd type="arrow"/>
            <a:tailEnd type="arrow"/>
          </a:ln>
          <a:effectLst/>
        </p:spPr>
      </p:cxnSp>
      <p:sp>
        <p:nvSpPr>
          <p:cNvPr id="104" name="TextBox 103"/>
          <p:cNvSpPr txBox="1"/>
          <p:nvPr/>
        </p:nvSpPr>
        <p:spPr>
          <a:xfrm>
            <a:off x="3247134" y="2627784"/>
            <a:ext cx="2029489" cy="707886"/>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0000"/>
                </a:solidFill>
                <a:effectLst/>
                <a:uLnTx/>
                <a:uFillTx/>
              </a:rPr>
              <a:t>Query: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FF0000"/>
                </a:solidFill>
                <a:effectLst/>
                <a:uLnTx/>
                <a:uFillTx/>
              </a:rPr>
              <a:t>Status of services</a:t>
            </a:r>
          </a:p>
          <a:p>
            <a:pPr>
              <a:defRPr/>
            </a:pPr>
            <a:r>
              <a:rPr lang="fi-FI" sz="800" kern="0" dirty="0" smtClean="0">
                <a:solidFill>
                  <a:srgbClr val="FF0000"/>
                </a:solidFill>
              </a:rPr>
              <a:t>5.4 Update customer master data attributes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smtClean="0">
              <a:ln>
                <a:noFill/>
              </a:ln>
              <a:solidFill>
                <a:srgbClr val="FF0000"/>
              </a:solidFill>
              <a:effectLst/>
              <a:uLnTx/>
              <a:uFillTx/>
            </a:endParaRPr>
          </a:p>
        </p:txBody>
      </p:sp>
      <p:sp>
        <p:nvSpPr>
          <p:cNvPr id="105" name="Rectangle 104"/>
          <p:cNvSpPr/>
          <p:nvPr/>
        </p:nvSpPr>
        <p:spPr bwMode="auto">
          <a:xfrm>
            <a:off x="7484172" y="5346961"/>
            <a:ext cx="707968" cy="328770"/>
          </a:xfrm>
          <a:prstGeom prst="rect">
            <a:avLst/>
          </a:prstGeom>
          <a:solidFill>
            <a:srgbClr val="C41B79">
              <a:lumMod val="20000"/>
              <a:lumOff val="80000"/>
            </a:srgbClr>
          </a:solidFill>
          <a:ln w="9525" algn="ctr">
            <a:solidFill>
              <a:srgbClr val="652D86"/>
            </a:solidFill>
            <a:miter lim="800000"/>
            <a:headEnd/>
            <a:tailEnd/>
          </a:ln>
          <a:effectLst/>
          <a:extLst/>
        </p:spPr>
        <p:txBody>
          <a:bodyPr wrap="none" rtlCol="0" anchor="ctr"/>
          <a:lstStyle/>
          <a:p>
            <a:pPr marL="269875" marR="0" lvl="0" indent="-182563" algn="ctr" defTabSz="914400" eaLnBrk="1" fontAlgn="auto" latinLnBrk="0" hangingPunct="1">
              <a:lnSpc>
                <a:spcPct val="95000"/>
              </a:lnSpc>
              <a:spcBef>
                <a:spcPct val="20000"/>
              </a:spcBef>
              <a:spcAft>
                <a:spcPct val="10000"/>
              </a:spcAft>
              <a:buClrTx/>
              <a:buSzTx/>
              <a:buFontTx/>
              <a:buNone/>
              <a:tabLst/>
              <a:defRPr/>
            </a:pPr>
            <a:r>
              <a:rPr kumimoji="0" lang="en-US" sz="800" b="0" i="0" u="none" strike="noStrike" kern="0" cap="none" spc="0" normalizeH="0" baseline="0" noProof="0" dirty="0" smtClean="0">
                <a:ln>
                  <a:noFill/>
                </a:ln>
                <a:solidFill>
                  <a:srgbClr val="652D86"/>
                </a:solidFill>
                <a:effectLst/>
                <a:uLnTx/>
                <a:uFillTx/>
              </a:rPr>
              <a:t>SAP CI</a:t>
            </a:r>
          </a:p>
        </p:txBody>
      </p:sp>
      <p:sp>
        <p:nvSpPr>
          <p:cNvPr id="108" name="Rectangle 13"/>
          <p:cNvSpPr>
            <a:spLocks noChangeArrowheads="1"/>
          </p:cNvSpPr>
          <p:nvPr/>
        </p:nvSpPr>
        <p:spPr bwMode="auto">
          <a:xfrm>
            <a:off x="2296344" y="4691211"/>
            <a:ext cx="896934" cy="263015"/>
          </a:xfrm>
          <a:prstGeom prst="rect">
            <a:avLst/>
          </a:prstGeom>
          <a:solidFill>
            <a:srgbClr val="C41B79">
              <a:lumMod val="20000"/>
              <a:lumOff val="80000"/>
            </a:srgbClr>
          </a:solidFill>
          <a:ln w="9525">
            <a:solidFill>
              <a:srgbClr val="652D86"/>
            </a:solidFill>
            <a:miter lim="800000"/>
            <a:headEnd/>
            <a:tailEnd/>
          </a:ln>
          <a:effectLst/>
          <a:extLst/>
        </p:spPr>
        <p:txBody>
          <a:bodyPr wrap="square"/>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sz="800" b="0" i="0" u="none" strike="noStrike" kern="0" cap="none" spc="0" normalizeH="0" baseline="0" noProof="0" dirty="0" err="1" smtClean="0">
                <a:ln>
                  <a:noFill/>
                </a:ln>
                <a:solidFill>
                  <a:srgbClr val="000000"/>
                </a:solidFill>
                <a:effectLst/>
                <a:uLnTx/>
                <a:uFillTx/>
                <a:latin typeface="Calibri" pitchFamily="34" charset="0"/>
              </a:rPr>
              <a:t>HiPaaS</a:t>
            </a:r>
            <a:endParaRPr kumimoji="0" lang="en-US" sz="800" b="0" i="0" u="none" strike="noStrike" kern="0" cap="none" spc="0" normalizeH="0" baseline="0" noProof="0" dirty="0" smtClean="0">
              <a:ln>
                <a:noFill/>
              </a:ln>
              <a:solidFill>
                <a:srgbClr val="000000"/>
              </a:solidFill>
              <a:effectLst/>
              <a:uLnTx/>
              <a:uFillTx/>
              <a:latin typeface="Calibri" pitchFamily="34" charset="0"/>
            </a:endParaRPr>
          </a:p>
          <a:p>
            <a:pPr marL="0" marR="0" lvl="0" indent="0" defTabSz="914400" eaLnBrk="0" fontAlgn="auto" latinLnBrk="0" hangingPunct="0">
              <a:lnSpc>
                <a:spcPct val="100000"/>
              </a:lnSpc>
              <a:spcBef>
                <a:spcPct val="0"/>
              </a:spcBef>
              <a:spcAft>
                <a:spcPts val="0"/>
              </a:spcAft>
              <a:buClrTx/>
              <a:buSzTx/>
              <a:buFontTx/>
              <a:buNone/>
              <a:tabLst/>
              <a:defRPr/>
            </a:pPr>
            <a:endParaRPr kumimoji="0" lang="en-US" sz="800" b="0" i="0" u="none" strike="noStrike" kern="0" cap="none" spc="0" normalizeH="0" baseline="0" noProof="0" dirty="0" smtClean="0">
              <a:ln>
                <a:noFill/>
              </a:ln>
              <a:solidFill>
                <a:srgbClr val="000000"/>
              </a:solidFill>
              <a:effectLst/>
              <a:uLnTx/>
              <a:uFillTx/>
              <a:latin typeface="Calibri" pitchFamily="34" charset="0"/>
            </a:endParaRPr>
          </a:p>
        </p:txBody>
      </p:sp>
      <p:cxnSp>
        <p:nvCxnSpPr>
          <p:cNvPr id="109" name="Elbow Connector 108"/>
          <p:cNvCxnSpPr>
            <a:stCxn id="108" idx="0"/>
          </p:cNvCxnSpPr>
          <p:nvPr/>
        </p:nvCxnSpPr>
        <p:spPr>
          <a:xfrm rot="16200000" flipV="1">
            <a:off x="2237303" y="4183704"/>
            <a:ext cx="1001439" cy="13576"/>
          </a:xfrm>
          <a:prstGeom prst="bentConnector3">
            <a:avLst>
              <a:gd name="adj1" fmla="val 50000"/>
            </a:avLst>
          </a:prstGeom>
          <a:noFill/>
          <a:ln w="9525" cap="flat" cmpd="sng" algn="ctr">
            <a:solidFill>
              <a:srgbClr val="00B050"/>
            </a:solidFill>
            <a:prstDash val="sysDash"/>
            <a:headEnd type="arrow"/>
            <a:tailEnd type="arrow"/>
          </a:ln>
          <a:effectLst/>
        </p:spPr>
      </p:cxnSp>
      <p:sp>
        <p:nvSpPr>
          <p:cNvPr id="110" name="TextBox 109"/>
          <p:cNvSpPr txBox="1"/>
          <p:nvPr/>
        </p:nvSpPr>
        <p:spPr>
          <a:xfrm rot="5400000">
            <a:off x="2494976" y="3907144"/>
            <a:ext cx="553998" cy="1095280"/>
          </a:xfrm>
          <a:prstGeom prst="rect">
            <a:avLst/>
          </a:prstGeom>
          <a:noFill/>
        </p:spPr>
        <p:txBody>
          <a:bodyPr vert="vert270"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652D86"/>
                </a:solidFill>
                <a:effectLst/>
                <a:uLnTx/>
                <a:uFillTx/>
              </a:rPr>
              <a:t>Store DD Mandates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smtClean="0">
              <a:ln>
                <a:noFill/>
              </a:ln>
              <a:solidFill>
                <a:srgbClr val="652D86"/>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smtClean="0">
                <a:solidFill>
                  <a:srgbClr val="652D86"/>
                </a:solidFill>
              </a:rPr>
              <a:t>Delete DD mandates</a:t>
            </a:r>
            <a:endParaRPr kumimoji="0" lang="en-US" sz="800" b="0" i="0" u="none" strike="noStrike" kern="0" cap="none" spc="0" normalizeH="0" baseline="0" noProof="0" dirty="0" smtClean="0">
              <a:ln>
                <a:noFill/>
              </a:ln>
              <a:solidFill>
                <a:srgbClr val="652D86"/>
              </a:solidFill>
              <a:effectLst/>
              <a:uLnTx/>
              <a:uFillTx/>
            </a:endParaRPr>
          </a:p>
        </p:txBody>
      </p:sp>
      <p:sp>
        <p:nvSpPr>
          <p:cNvPr id="112" name="Folded Corner 111"/>
          <p:cNvSpPr/>
          <p:nvPr/>
        </p:nvSpPr>
        <p:spPr bwMode="auto">
          <a:xfrm>
            <a:off x="8900709" y="4381858"/>
            <a:ext cx="144964" cy="153797"/>
          </a:xfrm>
          <a:prstGeom prst="foldedCorner">
            <a:avLst/>
          </a:prstGeom>
          <a:solidFill>
            <a:srgbClr val="FFFFFF"/>
          </a:solidFill>
          <a:ln w="9525" algn="ctr">
            <a:solidFill>
              <a:srgbClr val="C00000"/>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US" b="1" smtClean="0">
              <a:solidFill>
                <a:schemeClr val="accent1"/>
              </a:solidFill>
            </a:endParaRPr>
          </a:p>
        </p:txBody>
      </p:sp>
      <p:sp>
        <p:nvSpPr>
          <p:cNvPr id="115" name="Folded Corner 114"/>
          <p:cNvSpPr/>
          <p:nvPr/>
        </p:nvSpPr>
        <p:spPr bwMode="auto">
          <a:xfrm>
            <a:off x="8175892" y="4151163"/>
            <a:ext cx="144964" cy="153797"/>
          </a:xfrm>
          <a:prstGeom prst="foldedCorner">
            <a:avLst/>
          </a:prstGeom>
          <a:solidFill>
            <a:srgbClr val="FFFFFF"/>
          </a:solidFill>
          <a:ln w="9525" algn="ctr">
            <a:solidFill>
              <a:srgbClr val="C00000"/>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US" sz="700" b="1" dirty="0" smtClean="0">
              <a:solidFill>
                <a:schemeClr val="accent1"/>
              </a:solidFill>
            </a:endParaRPr>
          </a:p>
        </p:txBody>
      </p:sp>
      <p:sp>
        <p:nvSpPr>
          <p:cNvPr id="116" name="TextBox 115"/>
          <p:cNvSpPr txBox="1"/>
          <p:nvPr/>
        </p:nvSpPr>
        <p:spPr>
          <a:xfrm>
            <a:off x="1121308" y="6379515"/>
            <a:ext cx="3335276" cy="784830"/>
          </a:xfrm>
          <a:prstGeom prst="rect">
            <a:avLst/>
          </a:prstGeom>
          <a:solidFill>
            <a:srgbClr val="FFFFFF">
              <a:alpha val="80000"/>
            </a:srgbClr>
          </a:solidFill>
          <a:ln>
            <a:noFill/>
          </a:ln>
        </p:spPr>
        <p:txBody>
          <a:bodyPr wrap="square" rtlCol="0">
            <a:spAutoFit/>
          </a:bodyPr>
          <a:lstStyle/>
          <a:p>
            <a:r>
              <a:rPr lang="en-US" sz="900" b="1" dirty="0" smtClean="0">
                <a:solidFill>
                  <a:schemeClr val="tx2"/>
                </a:solidFill>
              </a:rPr>
              <a:t>Frequency </a:t>
            </a:r>
          </a:p>
          <a:p>
            <a:pPr>
              <a:lnSpc>
                <a:spcPct val="150000"/>
              </a:lnSpc>
            </a:pPr>
            <a:r>
              <a:rPr lang="en-US" sz="900" dirty="0" err="1" smtClean="0">
                <a:solidFill>
                  <a:schemeClr val="tx2"/>
                </a:solidFill>
              </a:rPr>
              <a:t>OnDemand</a:t>
            </a:r>
            <a:r>
              <a:rPr lang="en-US" sz="900" dirty="0" smtClean="0">
                <a:solidFill>
                  <a:schemeClr val="tx2"/>
                </a:solidFill>
              </a:rPr>
              <a:t>  (Pub-Sub) / </a:t>
            </a:r>
            <a:r>
              <a:rPr lang="en-US" sz="900" dirty="0" err="1" smtClean="0">
                <a:solidFill>
                  <a:schemeClr val="tx2"/>
                </a:solidFill>
              </a:rPr>
              <a:t>Realtime</a:t>
            </a:r>
            <a:r>
              <a:rPr lang="en-US" sz="900" dirty="0" smtClean="0">
                <a:solidFill>
                  <a:schemeClr val="tx2"/>
                </a:solidFill>
              </a:rPr>
              <a:t> Via GESB ESB MFT</a:t>
            </a:r>
          </a:p>
          <a:p>
            <a:pPr>
              <a:lnSpc>
                <a:spcPct val="150000"/>
              </a:lnSpc>
            </a:pPr>
            <a:r>
              <a:rPr lang="en-US" sz="900" dirty="0" smtClean="0">
                <a:solidFill>
                  <a:schemeClr val="tx2"/>
                </a:solidFill>
              </a:rPr>
              <a:t>Daily / Batch  : Via GESB ESB MFT</a:t>
            </a:r>
          </a:p>
          <a:p>
            <a:endParaRPr lang="en-US" sz="900" dirty="0" smtClean="0">
              <a:solidFill>
                <a:schemeClr val="tx2"/>
              </a:solidFill>
            </a:endParaRPr>
          </a:p>
        </p:txBody>
      </p:sp>
      <p:sp>
        <p:nvSpPr>
          <p:cNvPr id="117" name="Sun 116"/>
          <p:cNvSpPr/>
          <p:nvPr/>
        </p:nvSpPr>
        <p:spPr bwMode="auto">
          <a:xfrm>
            <a:off x="928192" y="6578443"/>
            <a:ext cx="144964" cy="153797"/>
          </a:xfrm>
          <a:prstGeom prst="sun">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US" b="1" smtClean="0">
              <a:solidFill>
                <a:schemeClr val="accent1"/>
              </a:solidFill>
            </a:endParaRPr>
          </a:p>
        </p:txBody>
      </p:sp>
      <p:sp>
        <p:nvSpPr>
          <p:cNvPr id="118" name="Folded Corner 117"/>
          <p:cNvSpPr/>
          <p:nvPr/>
        </p:nvSpPr>
        <p:spPr bwMode="auto">
          <a:xfrm>
            <a:off x="928192" y="6765712"/>
            <a:ext cx="144964" cy="153797"/>
          </a:xfrm>
          <a:prstGeom prst="foldedCorner">
            <a:avLst/>
          </a:prstGeom>
          <a:solidFill>
            <a:srgbClr val="FFFFFF"/>
          </a:solidFill>
          <a:ln w="9525" algn="ctr">
            <a:solidFill>
              <a:srgbClr val="C00000"/>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US" sz="700" b="1" dirty="0" smtClean="0">
              <a:solidFill>
                <a:schemeClr val="accent1"/>
              </a:solidFill>
            </a:endParaRPr>
          </a:p>
        </p:txBody>
      </p:sp>
      <p:sp>
        <p:nvSpPr>
          <p:cNvPr id="119" name="Sun 118"/>
          <p:cNvSpPr/>
          <p:nvPr/>
        </p:nvSpPr>
        <p:spPr bwMode="auto">
          <a:xfrm>
            <a:off x="3971951" y="4202179"/>
            <a:ext cx="144964" cy="153797"/>
          </a:xfrm>
          <a:prstGeom prst="sun">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US" b="1" smtClean="0">
              <a:solidFill>
                <a:schemeClr val="accent1"/>
              </a:solidFill>
            </a:endParaRPr>
          </a:p>
        </p:txBody>
      </p:sp>
      <p:sp>
        <p:nvSpPr>
          <p:cNvPr id="120" name="Sun 119"/>
          <p:cNvSpPr/>
          <p:nvPr/>
        </p:nvSpPr>
        <p:spPr bwMode="auto">
          <a:xfrm>
            <a:off x="6871220" y="3459077"/>
            <a:ext cx="144964" cy="153797"/>
          </a:xfrm>
          <a:prstGeom prst="sun">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US" b="1" smtClean="0">
              <a:solidFill>
                <a:schemeClr val="accent1"/>
              </a:solidFill>
            </a:endParaRPr>
          </a:p>
        </p:txBody>
      </p:sp>
      <p:cxnSp>
        <p:nvCxnSpPr>
          <p:cNvPr id="121" name="Elbow Connector 85"/>
          <p:cNvCxnSpPr>
            <a:stCxn id="96" idx="2"/>
          </p:cNvCxnSpPr>
          <p:nvPr/>
        </p:nvCxnSpPr>
        <p:spPr>
          <a:xfrm rot="16200000" flipH="1">
            <a:off x="4042327" y="3562971"/>
            <a:ext cx="1607069" cy="1876266"/>
          </a:xfrm>
          <a:prstGeom prst="bentConnector2">
            <a:avLst/>
          </a:prstGeom>
          <a:noFill/>
          <a:ln w="9525" cap="flat" cmpd="sng" algn="ctr">
            <a:solidFill>
              <a:srgbClr val="FF0000"/>
            </a:solidFill>
            <a:prstDash val="sysDash"/>
            <a:headEnd type="arrow"/>
            <a:tailEnd type="arrow"/>
          </a:ln>
          <a:effectLst/>
        </p:spPr>
      </p:cxnSp>
      <p:sp>
        <p:nvSpPr>
          <p:cNvPr id="122" name="TextBox 121"/>
          <p:cNvSpPr txBox="1"/>
          <p:nvPr/>
        </p:nvSpPr>
        <p:spPr>
          <a:xfrm rot="5400000">
            <a:off x="4277206" y="4192687"/>
            <a:ext cx="677108" cy="2046544"/>
          </a:xfrm>
          <a:prstGeom prst="rect">
            <a:avLst/>
          </a:prstGeom>
          <a:noFill/>
        </p:spPr>
        <p:txBody>
          <a:bodyPr vert="vert270" wrap="square" rtlCol="0">
            <a:spAutoFit/>
          </a:bodyPr>
          <a:lstStyle/>
          <a:p>
            <a:pPr>
              <a:defRPr/>
            </a:pPr>
            <a:endParaRPr lang="en-US" sz="800" kern="0" dirty="0" smtClean="0">
              <a:solidFill>
                <a:srgbClr val="FF0000"/>
              </a:solidFill>
            </a:endParaRPr>
          </a:p>
          <a:p>
            <a:pPr>
              <a:defRPr/>
            </a:pPr>
            <a:r>
              <a:rPr lang="en-US" sz="800" kern="0" dirty="0" smtClean="0">
                <a:solidFill>
                  <a:srgbClr val="FF0000"/>
                </a:solidFill>
              </a:rPr>
              <a:t>7.3 Request </a:t>
            </a:r>
            <a:r>
              <a:rPr lang="en-US" sz="800" kern="0" dirty="0" err="1" smtClean="0">
                <a:solidFill>
                  <a:srgbClr val="FF0000"/>
                </a:solidFill>
              </a:rPr>
              <a:t>instalment</a:t>
            </a:r>
            <a:r>
              <a:rPr lang="en-US" sz="800" kern="0" dirty="0" smtClean="0">
                <a:solidFill>
                  <a:srgbClr val="FF0000"/>
                </a:solidFill>
              </a:rPr>
              <a:t> plan creation</a:t>
            </a:r>
          </a:p>
          <a:p>
            <a:pPr>
              <a:defRPr/>
            </a:pPr>
            <a:endParaRPr lang="en-US" sz="800" kern="0" dirty="0" smtClean="0">
              <a:solidFill>
                <a:srgbClr val="FF0000"/>
              </a:solidFill>
            </a:endParaRPr>
          </a:p>
          <a:p>
            <a:pPr>
              <a:defRPr/>
            </a:pPr>
            <a:r>
              <a:rPr lang="en-US" sz="800" kern="0" dirty="0" smtClean="0">
                <a:solidFill>
                  <a:srgbClr val="FF0000"/>
                </a:solidFill>
              </a:rPr>
              <a:t>7.4 Acknowledge </a:t>
            </a:r>
            <a:r>
              <a:rPr lang="en-US" sz="800" kern="0" dirty="0" err="1" smtClean="0">
                <a:solidFill>
                  <a:srgbClr val="FF0000"/>
                </a:solidFill>
              </a:rPr>
              <a:t>instalment</a:t>
            </a:r>
            <a:r>
              <a:rPr lang="en-US" sz="800" kern="0" dirty="0" smtClean="0">
                <a:solidFill>
                  <a:srgbClr val="FF0000"/>
                </a:solidFill>
              </a:rPr>
              <a:t> plan creation</a:t>
            </a:r>
          </a:p>
        </p:txBody>
      </p:sp>
      <p:sp>
        <p:nvSpPr>
          <p:cNvPr id="123" name="Sun 122"/>
          <p:cNvSpPr/>
          <p:nvPr/>
        </p:nvSpPr>
        <p:spPr bwMode="auto">
          <a:xfrm>
            <a:off x="5421586" y="5227741"/>
            <a:ext cx="144964" cy="153797"/>
          </a:xfrm>
          <a:prstGeom prst="sun">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US" b="1" smtClean="0">
              <a:solidFill>
                <a:schemeClr val="accent1"/>
              </a:solidFill>
            </a:endParaRPr>
          </a:p>
        </p:txBody>
      </p:sp>
      <p:sp>
        <p:nvSpPr>
          <p:cNvPr id="124" name="Sun 123"/>
          <p:cNvSpPr/>
          <p:nvPr/>
        </p:nvSpPr>
        <p:spPr bwMode="auto">
          <a:xfrm>
            <a:off x="9045673" y="2766991"/>
            <a:ext cx="144964" cy="153797"/>
          </a:xfrm>
          <a:prstGeom prst="sun">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US" b="1" smtClean="0">
              <a:solidFill>
                <a:schemeClr val="accent1"/>
              </a:solidFill>
            </a:endParaRPr>
          </a:p>
        </p:txBody>
      </p:sp>
      <p:cxnSp>
        <p:nvCxnSpPr>
          <p:cNvPr id="125" name="Elbow Connector 85"/>
          <p:cNvCxnSpPr/>
          <p:nvPr/>
        </p:nvCxnSpPr>
        <p:spPr>
          <a:xfrm rot="10800000">
            <a:off x="3464578" y="3689772"/>
            <a:ext cx="2319414" cy="1999360"/>
          </a:xfrm>
          <a:prstGeom prst="bentConnector3">
            <a:avLst>
              <a:gd name="adj1" fmla="val 102142"/>
            </a:avLst>
          </a:prstGeom>
          <a:noFill/>
          <a:ln w="9525" cap="flat" cmpd="sng" algn="ctr">
            <a:solidFill>
              <a:srgbClr val="00B050"/>
            </a:solidFill>
            <a:prstDash val="sysDash"/>
            <a:headEnd type="arrow"/>
            <a:tailEnd type="arrow"/>
          </a:ln>
          <a:effectLst/>
        </p:spPr>
      </p:cxnSp>
      <p:sp>
        <p:nvSpPr>
          <p:cNvPr id="126" name="TextBox 125"/>
          <p:cNvSpPr txBox="1"/>
          <p:nvPr/>
        </p:nvSpPr>
        <p:spPr>
          <a:xfrm rot="5400000">
            <a:off x="3855548" y="4562083"/>
            <a:ext cx="553998" cy="2376264"/>
          </a:xfrm>
          <a:prstGeom prst="rect">
            <a:avLst/>
          </a:prstGeom>
          <a:noFill/>
        </p:spPr>
        <p:txBody>
          <a:bodyPr vert="vert270" wrap="square" rtlCol="0">
            <a:spAutoFit/>
          </a:bodyPr>
          <a:lstStyle/>
          <a:p>
            <a:pPr>
              <a:defRPr/>
            </a:pPr>
            <a:r>
              <a:rPr lang="en-US" sz="800" kern="0" dirty="0" smtClean="0">
                <a:solidFill>
                  <a:srgbClr val="652D86"/>
                </a:solidFill>
              </a:rPr>
              <a:t>7.1 Request suspend / reopen / terminate</a:t>
            </a:r>
          </a:p>
          <a:p>
            <a:pPr>
              <a:defRPr/>
            </a:pPr>
            <a:endParaRPr lang="en-US" sz="800" kern="0" dirty="0" smtClean="0">
              <a:solidFill>
                <a:srgbClr val="652D86"/>
              </a:solidFill>
            </a:endParaRPr>
          </a:p>
          <a:p>
            <a:pPr>
              <a:defRPr/>
            </a:pPr>
            <a:r>
              <a:rPr lang="en-US" sz="800" kern="0" dirty="0" smtClean="0">
                <a:solidFill>
                  <a:srgbClr val="652D86"/>
                </a:solidFill>
              </a:rPr>
              <a:t>7.2 Acknowledge suspend / reopen / terminate </a:t>
            </a:r>
          </a:p>
        </p:txBody>
      </p:sp>
      <p:sp>
        <p:nvSpPr>
          <p:cNvPr id="127" name="Folded Corner 126"/>
          <p:cNvSpPr/>
          <p:nvPr/>
        </p:nvSpPr>
        <p:spPr bwMode="auto">
          <a:xfrm>
            <a:off x="5131671" y="5612240"/>
            <a:ext cx="144964" cy="153797"/>
          </a:xfrm>
          <a:prstGeom prst="foldedCorner">
            <a:avLst/>
          </a:prstGeom>
          <a:solidFill>
            <a:srgbClr val="FFFFFF"/>
          </a:solidFill>
          <a:ln w="9525" algn="ctr">
            <a:solidFill>
              <a:srgbClr val="C00000"/>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US" sz="700" b="1" dirty="0" smtClean="0">
              <a:solidFill>
                <a:schemeClr val="accent1"/>
              </a:solidFill>
            </a:endParaRPr>
          </a:p>
        </p:txBody>
      </p:sp>
      <p:pic>
        <p:nvPicPr>
          <p:cNvPr id="376834" name="Picture 2"/>
          <p:cNvPicPr>
            <a:picLocks noChangeAspect="1" noChangeArrowheads="1"/>
          </p:cNvPicPr>
          <p:nvPr/>
        </p:nvPicPr>
        <p:blipFill>
          <a:blip r:embed="rId3"/>
          <a:srcRect/>
          <a:stretch>
            <a:fillRect/>
          </a:stretch>
        </p:blipFill>
        <p:spPr bwMode="auto">
          <a:xfrm>
            <a:off x="10361240" y="0"/>
            <a:ext cx="2440360" cy="1735426"/>
          </a:xfrm>
          <a:prstGeom prst="rect">
            <a:avLst/>
          </a:prstGeom>
          <a:noFill/>
          <a:ln w="9525">
            <a:noFill/>
            <a:miter lim="800000"/>
            <a:headEnd/>
            <a:tailEnd/>
          </a:ln>
          <a:effectLst/>
        </p:spPr>
      </p:pic>
      <p:cxnSp>
        <p:nvCxnSpPr>
          <p:cNvPr id="84" name="Straight Connector 83"/>
          <p:cNvCxnSpPr/>
          <p:nvPr/>
        </p:nvCxnSpPr>
        <p:spPr>
          <a:xfrm>
            <a:off x="1072208" y="3923928"/>
            <a:ext cx="11377264" cy="57"/>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106" name="TextBox 105"/>
          <p:cNvSpPr txBox="1"/>
          <p:nvPr/>
        </p:nvSpPr>
        <p:spPr>
          <a:xfrm>
            <a:off x="424136" y="3779912"/>
            <a:ext cx="577402" cy="261610"/>
          </a:xfrm>
          <a:prstGeom prst="rect">
            <a:avLst/>
          </a:prstGeom>
          <a:noFill/>
        </p:spPr>
        <p:txBody>
          <a:bodyPr wrap="none" rtlCol="0">
            <a:spAutoFit/>
          </a:bodyPr>
          <a:lstStyle/>
          <a:p>
            <a:r>
              <a:rPr lang="en-US" sz="1100" dirty="0" smtClean="0"/>
              <a:t>GESB</a:t>
            </a:r>
            <a:endParaRPr lang="en-US" sz="1100" dirty="0"/>
          </a:p>
        </p:txBody>
      </p:sp>
      <p:sp>
        <p:nvSpPr>
          <p:cNvPr id="107" name="Folded Corner 106"/>
          <p:cNvSpPr/>
          <p:nvPr/>
        </p:nvSpPr>
        <p:spPr bwMode="auto">
          <a:xfrm>
            <a:off x="6831900" y="3986155"/>
            <a:ext cx="144964" cy="153797"/>
          </a:xfrm>
          <a:prstGeom prst="foldedCorner">
            <a:avLst/>
          </a:prstGeom>
          <a:solidFill>
            <a:srgbClr val="FFFFFF"/>
          </a:solidFill>
          <a:ln w="9525" algn="ctr">
            <a:solidFill>
              <a:srgbClr val="C00000"/>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US" sz="700" b="1" dirty="0" smtClean="0">
              <a:solidFill>
                <a:schemeClr val="accent1"/>
              </a:solidFill>
            </a:endParaRPr>
          </a:p>
        </p:txBody>
      </p:sp>
      <p:sp>
        <p:nvSpPr>
          <p:cNvPr id="113" name="Folded Corner 112"/>
          <p:cNvSpPr/>
          <p:nvPr/>
        </p:nvSpPr>
        <p:spPr bwMode="auto">
          <a:xfrm>
            <a:off x="9785176" y="3779912"/>
            <a:ext cx="144964" cy="153797"/>
          </a:xfrm>
          <a:prstGeom prst="foldedCorner">
            <a:avLst/>
          </a:prstGeom>
          <a:solidFill>
            <a:srgbClr val="FFFFFF"/>
          </a:solidFill>
          <a:ln w="9525" algn="ctr">
            <a:solidFill>
              <a:srgbClr val="C00000"/>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US" b="1" smtClean="0">
              <a:solidFill>
                <a:schemeClr val="accent1"/>
              </a:solidFill>
            </a:endParaRPr>
          </a:p>
        </p:txBody>
      </p:sp>
      <p:sp>
        <p:nvSpPr>
          <p:cNvPr id="83" name="Rectangle 13"/>
          <p:cNvSpPr>
            <a:spLocks noChangeArrowheads="1"/>
          </p:cNvSpPr>
          <p:nvPr/>
        </p:nvSpPr>
        <p:spPr bwMode="auto">
          <a:xfrm>
            <a:off x="1633113" y="5445466"/>
            <a:ext cx="896934" cy="263015"/>
          </a:xfrm>
          <a:prstGeom prst="rect">
            <a:avLst/>
          </a:prstGeom>
          <a:solidFill>
            <a:srgbClr val="C41B79">
              <a:lumMod val="20000"/>
              <a:lumOff val="80000"/>
            </a:srgbClr>
          </a:solidFill>
          <a:ln w="9525">
            <a:solidFill>
              <a:srgbClr val="009900"/>
            </a:solidFill>
            <a:miter lim="800000"/>
            <a:headEnd/>
            <a:tailEnd/>
          </a:ln>
          <a:effectLst/>
          <a:extLst/>
        </p:spPr>
        <p:txBody>
          <a:bodyPr wrap="square"/>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sz="800" b="0" i="0" u="none" strike="noStrike" kern="0" cap="none" spc="0" normalizeH="0" baseline="0" noProof="0" dirty="0" smtClean="0">
                <a:ln>
                  <a:noFill/>
                </a:ln>
                <a:solidFill>
                  <a:srgbClr val="009900"/>
                </a:solidFill>
                <a:effectLst/>
                <a:uLnTx/>
                <a:uFillTx/>
                <a:latin typeface="Calibri" pitchFamily="34" charset="0"/>
              </a:rPr>
              <a:t>Alpha</a:t>
            </a:r>
          </a:p>
          <a:p>
            <a:pPr marL="0" marR="0" lvl="0" indent="0" defTabSz="914400" eaLnBrk="0" fontAlgn="auto" latinLnBrk="0" hangingPunct="0">
              <a:lnSpc>
                <a:spcPct val="100000"/>
              </a:lnSpc>
              <a:spcBef>
                <a:spcPct val="0"/>
              </a:spcBef>
              <a:spcAft>
                <a:spcPts val="0"/>
              </a:spcAft>
              <a:buClrTx/>
              <a:buSzTx/>
              <a:buFontTx/>
              <a:buNone/>
              <a:tabLst/>
              <a:defRPr/>
            </a:pPr>
            <a:endParaRPr kumimoji="0" lang="en-US" sz="800" b="0" i="0" u="none" strike="noStrike" kern="0" cap="none" spc="0" normalizeH="0" baseline="0" noProof="0" dirty="0" smtClean="0">
              <a:ln>
                <a:noFill/>
              </a:ln>
              <a:solidFill>
                <a:srgbClr val="009900"/>
              </a:solidFill>
              <a:effectLst/>
              <a:uLnTx/>
              <a:uFillTx/>
              <a:latin typeface="Calibri" pitchFamily="34" charset="0"/>
            </a:endParaRPr>
          </a:p>
        </p:txBody>
      </p:sp>
      <p:sp>
        <p:nvSpPr>
          <p:cNvPr id="85" name="TextBox 84"/>
          <p:cNvSpPr txBox="1"/>
          <p:nvPr/>
        </p:nvSpPr>
        <p:spPr>
          <a:xfrm rot="5400000">
            <a:off x="1893300" y="4661399"/>
            <a:ext cx="430887" cy="1095280"/>
          </a:xfrm>
          <a:prstGeom prst="rect">
            <a:avLst/>
          </a:prstGeom>
          <a:noFill/>
        </p:spPr>
        <p:txBody>
          <a:bodyPr vert="vert270"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800" kern="0" dirty="0" smtClean="0">
                <a:solidFill>
                  <a:srgbClr val="652D86"/>
                </a:solidFill>
              </a:rPr>
              <a:t>3 Additional Field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652D86"/>
                </a:solidFill>
                <a:effectLst/>
                <a:uLnTx/>
                <a:uFillTx/>
              </a:rPr>
              <a:t>Update</a:t>
            </a:r>
            <a:r>
              <a:rPr kumimoji="0" lang="en-US" sz="800" b="0" i="0" u="none" strike="noStrike" kern="0" cap="none" spc="0" normalizeH="0" noProof="0" dirty="0" smtClean="0">
                <a:ln>
                  <a:noFill/>
                </a:ln>
                <a:solidFill>
                  <a:srgbClr val="652D86"/>
                </a:solidFill>
                <a:effectLst/>
                <a:uLnTx/>
                <a:uFillTx/>
              </a:rPr>
              <a:t> </a:t>
            </a:r>
            <a:endParaRPr kumimoji="0" lang="en-US" sz="800" b="0" i="0" u="none" strike="noStrike" kern="0" cap="none" spc="0" normalizeH="0" baseline="0" noProof="0" dirty="0" smtClean="0">
              <a:ln>
                <a:noFill/>
              </a:ln>
              <a:solidFill>
                <a:srgbClr val="652D86"/>
              </a:solidFill>
              <a:effectLst/>
              <a:uLnTx/>
              <a:uFillTx/>
            </a:endParaRPr>
          </a:p>
        </p:txBody>
      </p:sp>
      <p:cxnSp>
        <p:nvCxnSpPr>
          <p:cNvPr id="86" name="Elbow Connector 85"/>
          <p:cNvCxnSpPr/>
          <p:nvPr/>
        </p:nvCxnSpPr>
        <p:spPr>
          <a:xfrm rot="16200000" flipV="1">
            <a:off x="1288232" y="4572000"/>
            <a:ext cx="1728190" cy="2"/>
          </a:xfrm>
          <a:prstGeom prst="bentConnector3">
            <a:avLst>
              <a:gd name="adj1" fmla="val 50000"/>
            </a:avLst>
          </a:prstGeom>
          <a:noFill/>
          <a:ln w="9525" cap="flat" cmpd="sng" algn="ctr">
            <a:solidFill>
              <a:srgbClr val="00B050"/>
            </a:solidFill>
            <a:prstDash val="sysDash"/>
            <a:tailEnd type="arrow"/>
          </a:ln>
          <a:effectLst/>
        </p:spPr>
      </p:cxnSp>
      <p:sp>
        <p:nvSpPr>
          <p:cNvPr id="95" name="TextBox 94"/>
          <p:cNvSpPr txBox="1"/>
          <p:nvPr/>
        </p:nvSpPr>
        <p:spPr>
          <a:xfrm>
            <a:off x="1144216" y="3131840"/>
            <a:ext cx="1303712" cy="830997"/>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652D86"/>
                </a:solidFill>
                <a:effectLst/>
                <a:uLnTx/>
                <a:uFillTx/>
              </a:rPr>
              <a:t>Maintain: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652D86"/>
                </a:solidFill>
                <a:effectLst/>
                <a:uLnTx/>
                <a:uFillTx/>
              </a:rPr>
              <a:t>Bank account details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652D86"/>
                </a:solidFill>
                <a:effectLst/>
                <a:uLnTx/>
                <a:uFillTx/>
              </a:rPr>
              <a:t>Payment method</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smtClean="0">
                <a:solidFill>
                  <a:srgbClr val="652D86"/>
                </a:solidFill>
              </a:rPr>
              <a:t>DD related information</a:t>
            </a:r>
            <a:endParaRPr kumimoji="0" lang="en-US" sz="800" b="0" i="0" u="none" strike="noStrike" kern="0" cap="none" spc="0" normalizeH="0" baseline="0" noProof="0" dirty="0" smtClean="0">
              <a:ln>
                <a:noFill/>
              </a:ln>
              <a:solidFill>
                <a:srgbClr val="652D86"/>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sngStrike" kern="0" cap="none" spc="0" normalizeH="0" baseline="0" noProof="0" dirty="0" smtClean="0">
                <a:ln>
                  <a:noFill/>
                </a:ln>
                <a:solidFill>
                  <a:srgbClr val="FF0000"/>
                </a:solidFill>
                <a:effectLst/>
                <a:uLnTx/>
                <a:uFillTx/>
              </a:rPr>
              <a:t>Payback method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sngStrike" kern="0" cap="none" spc="0" normalizeH="0" baseline="0" noProof="0" dirty="0" smtClean="0">
                <a:ln>
                  <a:noFill/>
                </a:ln>
                <a:solidFill>
                  <a:srgbClr val="FF0000"/>
                </a:solidFill>
                <a:effectLst/>
                <a:uLnTx/>
                <a:uFillTx/>
              </a:rPr>
              <a:t>Correspondence media</a:t>
            </a:r>
          </a:p>
        </p:txBody>
      </p:sp>
    </p:spTree>
    <p:extLst>
      <p:ext uri="{BB962C8B-B14F-4D97-AF65-F5344CB8AC3E}">
        <p14:creationId xmlns:p14="http://schemas.microsoft.com/office/powerpoint/2010/main" xmlns="" val="26723580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8345016" y="4328445"/>
            <a:ext cx="1107996" cy="461665"/>
          </a:xfrm>
          <a:prstGeom prst="rect">
            <a:avLst/>
          </a:prstGeom>
          <a:solidFill>
            <a:srgbClr val="FFFFFF">
              <a:alpha val="80000"/>
            </a:srgbClr>
          </a:solidFill>
          <a:ln>
            <a:noFill/>
          </a:ln>
        </p:spPr>
        <p:txBody>
          <a:bodyPr wrap="none" rtlCol="0">
            <a:spAutoFit/>
          </a:bodyPr>
          <a:lstStyle/>
          <a:p>
            <a:r>
              <a:rPr lang="en-US" sz="800" strike="sngStrike" dirty="0" smtClean="0">
                <a:solidFill>
                  <a:srgbClr val="FF0000"/>
                </a:solidFill>
              </a:rPr>
              <a:t>Change </a:t>
            </a:r>
          </a:p>
          <a:p>
            <a:r>
              <a:rPr lang="en-US" sz="800" strike="sngStrike" dirty="0" smtClean="0">
                <a:solidFill>
                  <a:srgbClr val="FF0000"/>
                </a:solidFill>
              </a:rPr>
              <a:t>Payment Method</a:t>
            </a:r>
          </a:p>
          <a:p>
            <a:r>
              <a:rPr lang="en-US" sz="800" strike="sngStrike" dirty="0" smtClean="0">
                <a:solidFill>
                  <a:srgbClr val="FF0000"/>
                </a:solidFill>
              </a:rPr>
              <a:t>Based on DD failure</a:t>
            </a:r>
          </a:p>
        </p:txBody>
      </p:sp>
      <p:sp>
        <p:nvSpPr>
          <p:cNvPr id="75" name="Isosceles Triangle 74"/>
          <p:cNvSpPr/>
          <p:nvPr/>
        </p:nvSpPr>
        <p:spPr>
          <a:xfrm>
            <a:off x="10380080" y="1187624"/>
            <a:ext cx="2421520" cy="692549"/>
          </a:xfrm>
          <a:prstGeom prst="triangle">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a:p>
        </p:txBody>
      </p:sp>
      <p:sp>
        <p:nvSpPr>
          <p:cNvPr id="2" name="Title 1"/>
          <p:cNvSpPr>
            <a:spLocks noGrp="1"/>
          </p:cNvSpPr>
          <p:nvPr>
            <p:ph type="title"/>
          </p:nvPr>
        </p:nvSpPr>
        <p:spPr>
          <a:xfrm>
            <a:off x="424136" y="395536"/>
            <a:ext cx="8033825" cy="768085"/>
          </a:xfrm>
        </p:spPr>
        <p:txBody>
          <a:bodyPr/>
          <a:lstStyle/>
          <a:p>
            <a:r>
              <a:rPr lang="en-US" dirty="0" smtClean="0"/>
              <a:t>Functional processes and impacted areas</a:t>
            </a:r>
            <a:endParaRPr lang="en-US" dirty="0"/>
          </a:p>
        </p:txBody>
      </p:sp>
      <p:sp>
        <p:nvSpPr>
          <p:cNvPr id="5" name="Rectangle 4"/>
          <p:cNvSpPr/>
          <p:nvPr/>
        </p:nvSpPr>
        <p:spPr bwMode="auto">
          <a:xfrm>
            <a:off x="640160" y="2125814"/>
            <a:ext cx="1944216" cy="5616624"/>
          </a:xfrm>
          <a:prstGeom prst="rect">
            <a:avLst/>
          </a:prstGeom>
          <a:solidFill>
            <a:schemeClr val="accent1">
              <a:lumMod val="40000"/>
              <a:lumOff val="60000"/>
            </a:schemeClr>
          </a:solidFill>
          <a:ln w="9525" algn="ctr">
            <a:solidFill>
              <a:schemeClr val="accent1"/>
            </a:solidFill>
            <a:miter lim="800000"/>
            <a:headEnd/>
            <a:tailEnd/>
          </a:ln>
          <a:effectLst/>
          <a:extLst/>
        </p:spPr>
        <p:txBody>
          <a:bodyPr wrap="none" rtlCol="0" anchor="ctr"/>
          <a:lstStyle/>
          <a:p>
            <a:pPr marL="269875" indent="-182563" algn="ctr">
              <a:lnSpc>
                <a:spcPct val="95000"/>
              </a:lnSpc>
              <a:spcBef>
                <a:spcPct val="20000"/>
              </a:spcBef>
              <a:spcAft>
                <a:spcPct val="10000"/>
              </a:spcAft>
            </a:pPr>
            <a:endParaRPr lang="en-US" sz="1100" b="1" smtClean="0">
              <a:solidFill>
                <a:schemeClr val="accent1"/>
              </a:solidFill>
            </a:endParaRPr>
          </a:p>
        </p:txBody>
      </p:sp>
      <p:sp>
        <p:nvSpPr>
          <p:cNvPr id="6" name="Rectangle 5"/>
          <p:cNvSpPr/>
          <p:nvPr/>
        </p:nvSpPr>
        <p:spPr bwMode="auto">
          <a:xfrm>
            <a:off x="3232448" y="2125814"/>
            <a:ext cx="1944216" cy="5616624"/>
          </a:xfrm>
          <a:prstGeom prst="rect">
            <a:avLst/>
          </a:prstGeom>
          <a:solidFill>
            <a:schemeClr val="bg1">
              <a:lumMod val="85000"/>
            </a:schemeClr>
          </a:solidFill>
          <a:ln w="9525" algn="ctr">
            <a:solidFill>
              <a:schemeClr val="accent1"/>
            </a:solidFill>
            <a:miter lim="800000"/>
            <a:headEnd/>
            <a:tailEnd/>
          </a:ln>
          <a:effectLst/>
          <a:extLst/>
        </p:spPr>
        <p:txBody>
          <a:bodyPr wrap="none" rtlCol="0" anchor="ctr"/>
          <a:lstStyle/>
          <a:p>
            <a:pPr marL="269875" indent="-182563" algn="ctr">
              <a:lnSpc>
                <a:spcPct val="95000"/>
              </a:lnSpc>
              <a:spcBef>
                <a:spcPct val="20000"/>
              </a:spcBef>
              <a:spcAft>
                <a:spcPct val="10000"/>
              </a:spcAft>
            </a:pPr>
            <a:endParaRPr lang="en-US" sz="1100" b="1" smtClean="0">
              <a:solidFill>
                <a:schemeClr val="accent1"/>
              </a:solidFill>
            </a:endParaRPr>
          </a:p>
        </p:txBody>
      </p:sp>
      <p:sp>
        <p:nvSpPr>
          <p:cNvPr id="7" name="Rectangle 6"/>
          <p:cNvSpPr/>
          <p:nvPr/>
        </p:nvSpPr>
        <p:spPr bwMode="auto">
          <a:xfrm>
            <a:off x="6328792" y="2125814"/>
            <a:ext cx="1944216" cy="5616624"/>
          </a:xfrm>
          <a:prstGeom prst="rect">
            <a:avLst/>
          </a:prstGeom>
          <a:solidFill>
            <a:schemeClr val="accent1">
              <a:lumMod val="40000"/>
              <a:lumOff val="60000"/>
            </a:schemeClr>
          </a:solidFill>
          <a:ln w="9525" algn="ctr">
            <a:solidFill>
              <a:schemeClr val="accent1"/>
            </a:solidFill>
            <a:miter lim="800000"/>
            <a:headEnd/>
            <a:tailEnd/>
          </a:ln>
          <a:effectLst/>
          <a:extLst/>
        </p:spPr>
        <p:txBody>
          <a:bodyPr wrap="none" rtlCol="0" anchor="ctr"/>
          <a:lstStyle/>
          <a:p>
            <a:pPr marL="269875" indent="-182563" algn="ctr">
              <a:lnSpc>
                <a:spcPct val="95000"/>
              </a:lnSpc>
              <a:spcBef>
                <a:spcPct val="20000"/>
              </a:spcBef>
              <a:spcAft>
                <a:spcPct val="10000"/>
              </a:spcAft>
            </a:pPr>
            <a:endParaRPr lang="en-US" sz="1100" b="1" smtClean="0">
              <a:solidFill>
                <a:schemeClr val="accent1"/>
              </a:solidFill>
            </a:endParaRPr>
          </a:p>
        </p:txBody>
      </p:sp>
      <p:sp>
        <p:nvSpPr>
          <p:cNvPr id="8" name="Rectangle 7"/>
          <p:cNvSpPr/>
          <p:nvPr/>
        </p:nvSpPr>
        <p:spPr bwMode="auto">
          <a:xfrm>
            <a:off x="9353128" y="2125814"/>
            <a:ext cx="1944216" cy="5616624"/>
          </a:xfrm>
          <a:prstGeom prst="rect">
            <a:avLst/>
          </a:prstGeom>
          <a:solidFill>
            <a:schemeClr val="bg1">
              <a:lumMod val="85000"/>
            </a:schemeClr>
          </a:solidFill>
          <a:ln w="9525" algn="ctr">
            <a:solidFill>
              <a:schemeClr val="accent1"/>
            </a:solidFill>
            <a:miter lim="800000"/>
            <a:headEnd/>
            <a:tailEnd/>
          </a:ln>
          <a:effectLst/>
          <a:extLst/>
        </p:spPr>
        <p:txBody>
          <a:bodyPr wrap="none" rtlCol="0" anchor="ctr"/>
          <a:lstStyle/>
          <a:p>
            <a:pPr marL="269875" indent="-182563" algn="ctr">
              <a:lnSpc>
                <a:spcPct val="95000"/>
              </a:lnSpc>
              <a:spcBef>
                <a:spcPct val="20000"/>
              </a:spcBef>
              <a:spcAft>
                <a:spcPct val="10000"/>
              </a:spcAft>
            </a:pPr>
            <a:endParaRPr lang="en-US" sz="1100" b="1" smtClean="0">
              <a:solidFill>
                <a:schemeClr val="accent1"/>
              </a:solidFill>
            </a:endParaRPr>
          </a:p>
        </p:txBody>
      </p:sp>
      <p:sp>
        <p:nvSpPr>
          <p:cNvPr id="9" name="Rectangle 8"/>
          <p:cNvSpPr/>
          <p:nvPr/>
        </p:nvSpPr>
        <p:spPr bwMode="auto">
          <a:xfrm>
            <a:off x="784176" y="5078142"/>
            <a:ext cx="1512168" cy="360040"/>
          </a:xfrm>
          <a:prstGeom prst="rect">
            <a:avLst/>
          </a:prstGeom>
          <a:solidFill>
            <a:srgbClr val="FFFFFF"/>
          </a:solidFill>
          <a:ln w="9525" algn="ctr">
            <a:solidFill>
              <a:schemeClr val="accent1"/>
            </a:solidFill>
            <a:miter lim="800000"/>
            <a:headEnd/>
            <a:tailEnd/>
          </a:ln>
          <a:effectLst/>
          <a:extLst/>
        </p:spPr>
        <p:txBody>
          <a:bodyPr wrap="none" rtlCol="0" anchor="ctr"/>
          <a:lstStyle/>
          <a:p>
            <a:pPr marL="269875" indent="-182563" algn="ctr">
              <a:lnSpc>
                <a:spcPct val="95000"/>
              </a:lnSpc>
              <a:spcBef>
                <a:spcPct val="20000"/>
              </a:spcBef>
              <a:spcAft>
                <a:spcPct val="10000"/>
              </a:spcAft>
            </a:pPr>
            <a:r>
              <a:rPr lang="en-US" sz="1000" dirty="0" smtClean="0">
                <a:solidFill>
                  <a:schemeClr val="accent1"/>
                </a:solidFill>
              </a:rPr>
              <a:t>Archive Bill image </a:t>
            </a:r>
          </a:p>
        </p:txBody>
      </p:sp>
      <p:sp>
        <p:nvSpPr>
          <p:cNvPr id="11" name="Rectangle 10"/>
          <p:cNvSpPr/>
          <p:nvPr/>
        </p:nvSpPr>
        <p:spPr bwMode="auto">
          <a:xfrm>
            <a:off x="3448472" y="4286054"/>
            <a:ext cx="1512168" cy="360040"/>
          </a:xfrm>
          <a:prstGeom prst="rect">
            <a:avLst/>
          </a:prstGeom>
          <a:solidFill>
            <a:srgbClr val="FFFFFF"/>
          </a:solidFill>
          <a:ln w="9525" algn="ctr">
            <a:solidFill>
              <a:schemeClr val="accent1"/>
            </a:solidFill>
            <a:miter lim="800000"/>
            <a:headEnd/>
            <a:tailEnd/>
          </a:ln>
          <a:effectLst/>
          <a:extLst/>
        </p:spPr>
        <p:txBody>
          <a:bodyPr wrap="none" rtlCol="0" anchor="ctr"/>
          <a:lstStyle/>
          <a:p>
            <a:pPr marL="269875" indent="-182563" algn="ctr">
              <a:lnSpc>
                <a:spcPct val="95000"/>
              </a:lnSpc>
              <a:spcBef>
                <a:spcPct val="20000"/>
              </a:spcBef>
              <a:spcAft>
                <a:spcPct val="10000"/>
              </a:spcAft>
            </a:pPr>
            <a:r>
              <a:rPr lang="en-US" sz="1000" dirty="0" smtClean="0">
                <a:solidFill>
                  <a:schemeClr val="accent1"/>
                </a:solidFill>
              </a:rPr>
              <a:t>Bill Run</a:t>
            </a:r>
          </a:p>
        </p:txBody>
      </p:sp>
      <p:sp>
        <p:nvSpPr>
          <p:cNvPr id="12" name="Rectangle 11"/>
          <p:cNvSpPr/>
          <p:nvPr/>
        </p:nvSpPr>
        <p:spPr bwMode="auto">
          <a:xfrm>
            <a:off x="9569152" y="5798222"/>
            <a:ext cx="1512168" cy="360040"/>
          </a:xfrm>
          <a:prstGeom prst="rect">
            <a:avLst/>
          </a:prstGeom>
          <a:solidFill>
            <a:srgbClr val="FFFFFF"/>
          </a:solidFill>
          <a:ln w="9525" algn="ctr">
            <a:solidFill>
              <a:schemeClr val="accent1"/>
            </a:solidFill>
            <a:miter lim="800000"/>
            <a:headEnd/>
            <a:tailEnd/>
          </a:ln>
          <a:effectLst/>
          <a:extLst/>
        </p:spPr>
        <p:txBody>
          <a:bodyPr wrap="none" rtlCol="0" anchor="ctr"/>
          <a:lstStyle/>
          <a:p>
            <a:pPr marL="269875" indent="-182563" algn="ctr">
              <a:lnSpc>
                <a:spcPct val="95000"/>
              </a:lnSpc>
              <a:spcBef>
                <a:spcPct val="20000"/>
              </a:spcBef>
              <a:spcAft>
                <a:spcPct val="10000"/>
              </a:spcAft>
            </a:pPr>
            <a:r>
              <a:rPr lang="en-US" sz="1000" dirty="0" smtClean="0">
                <a:solidFill>
                  <a:schemeClr val="accent1"/>
                </a:solidFill>
              </a:rPr>
              <a:t>Suspend / disconnect </a:t>
            </a:r>
          </a:p>
        </p:txBody>
      </p:sp>
      <p:sp>
        <p:nvSpPr>
          <p:cNvPr id="13" name="Rectangle 12"/>
          <p:cNvSpPr/>
          <p:nvPr/>
        </p:nvSpPr>
        <p:spPr bwMode="auto">
          <a:xfrm>
            <a:off x="9569152" y="7094366"/>
            <a:ext cx="1512168" cy="360040"/>
          </a:xfrm>
          <a:prstGeom prst="rect">
            <a:avLst/>
          </a:prstGeom>
          <a:solidFill>
            <a:srgbClr val="FFFFFF"/>
          </a:solidFill>
          <a:ln w="9525" algn="ctr">
            <a:solidFill>
              <a:schemeClr val="accent1"/>
            </a:solidFill>
            <a:miter lim="800000"/>
            <a:headEnd/>
            <a:tailEnd/>
          </a:ln>
          <a:effectLst/>
          <a:extLst/>
        </p:spPr>
        <p:txBody>
          <a:bodyPr wrap="none" rtlCol="0" anchor="ctr"/>
          <a:lstStyle/>
          <a:p>
            <a:pPr marL="269875" indent="-182563" algn="ctr">
              <a:lnSpc>
                <a:spcPct val="95000"/>
              </a:lnSpc>
              <a:spcBef>
                <a:spcPct val="20000"/>
              </a:spcBef>
              <a:spcAft>
                <a:spcPct val="10000"/>
              </a:spcAft>
            </a:pPr>
            <a:r>
              <a:rPr lang="en-US" sz="1000" dirty="0" smtClean="0">
                <a:solidFill>
                  <a:schemeClr val="accent1"/>
                </a:solidFill>
              </a:rPr>
              <a:t>Reconnect </a:t>
            </a:r>
          </a:p>
        </p:txBody>
      </p:sp>
      <p:sp>
        <p:nvSpPr>
          <p:cNvPr id="14" name="Rectangle 13"/>
          <p:cNvSpPr/>
          <p:nvPr/>
        </p:nvSpPr>
        <p:spPr bwMode="auto">
          <a:xfrm>
            <a:off x="6472808" y="2701878"/>
            <a:ext cx="1656184" cy="1152128"/>
          </a:xfrm>
          <a:prstGeom prst="rect">
            <a:avLst/>
          </a:prstGeom>
          <a:solidFill>
            <a:srgbClr val="FFFFFF"/>
          </a:solidFill>
          <a:ln w="9525" algn="ctr">
            <a:solidFill>
              <a:schemeClr val="accent1"/>
            </a:solidFill>
            <a:miter lim="800000"/>
            <a:headEnd/>
            <a:tailEnd/>
          </a:ln>
          <a:effectLst/>
          <a:extLst/>
        </p:spPr>
        <p:txBody>
          <a:bodyPr wrap="none" rtlCol="0" anchor="ctr"/>
          <a:lstStyle/>
          <a:p>
            <a:pPr marL="269875" indent="-182563" algn="ctr">
              <a:lnSpc>
                <a:spcPct val="95000"/>
              </a:lnSpc>
              <a:spcBef>
                <a:spcPct val="20000"/>
              </a:spcBef>
              <a:spcAft>
                <a:spcPct val="10000"/>
              </a:spcAft>
            </a:pPr>
            <a:r>
              <a:rPr lang="en-US" sz="1000" dirty="0" smtClean="0">
                <a:solidFill>
                  <a:schemeClr val="accent1"/>
                </a:solidFill>
              </a:rPr>
              <a:t>Customer</a:t>
            </a:r>
          </a:p>
          <a:p>
            <a:pPr marL="269875" indent="-182563" algn="ctr">
              <a:lnSpc>
                <a:spcPct val="95000"/>
              </a:lnSpc>
              <a:spcBef>
                <a:spcPct val="20000"/>
              </a:spcBef>
              <a:spcAft>
                <a:spcPct val="10000"/>
              </a:spcAft>
            </a:pPr>
            <a:r>
              <a:rPr lang="en-US" sz="1000" dirty="0" smtClean="0">
                <a:solidFill>
                  <a:schemeClr val="accent1"/>
                </a:solidFill>
              </a:rPr>
              <a:t>Master Data </a:t>
            </a:r>
          </a:p>
        </p:txBody>
      </p:sp>
      <p:sp>
        <p:nvSpPr>
          <p:cNvPr id="15" name="Rectangle 14"/>
          <p:cNvSpPr/>
          <p:nvPr/>
        </p:nvSpPr>
        <p:spPr bwMode="auto">
          <a:xfrm>
            <a:off x="6472808" y="5294166"/>
            <a:ext cx="1656184" cy="360040"/>
          </a:xfrm>
          <a:prstGeom prst="rect">
            <a:avLst/>
          </a:prstGeom>
          <a:solidFill>
            <a:srgbClr val="FFFFFF"/>
          </a:solidFill>
          <a:ln w="9525" algn="ctr">
            <a:solidFill>
              <a:schemeClr val="accent1"/>
            </a:solidFill>
            <a:miter lim="800000"/>
            <a:headEnd/>
            <a:tailEnd/>
          </a:ln>
          <a:effectLst/>
          <a:extLst/>
        </p:spPr>
        <p:txBody>
          <a:bodyPr wrap="none" rtlCol="0" anchor="ctr"/>
          <a:lstStyle/>
          <a:p>
            <a:pPr marL="269875" indent="-182563" algn="ctr">
              <a:lnSpc>
                <a:spcPct val="95000"/>
              </a:lnSpc>
              <a:spcBef>
                <a:spcPct val="20000"/>
              </a:spcBef>
              <a:spcAft>
                <a:spcPct val="10000"/>
              </a:spcAft>
            </a:pPr>
            <a:r>
              <a:rPr lang="en-US" sz="1000" dirty="0" smtClean="0">
                <a:solidFill>
                  <a:schemeClr val="accent1"/>
                </a:solidFill>
              </a:rPr>
              <a:t>Payment Run</a:t>
            </a:r>
          </a:p>
        </p:txBody>
      </p:sp>
      <p:sp>
        <p:nvSpPr>
          <p:cNvPr id="16" name="Rectangle 15"/>
          <p:cNvSpPr/>
          <p:nvPr/>
        </p:nvSpPr>
        <p:spPr bwMode="auto">
          <a:xfrm>
            <a:off x="6472808" y="5798222"/>
            <a:ext cx="1656184" cy="360040"/>
          </a:xfrm>
          <a:prstGeom prst="rect">
            <a:avLst/>
          </a:prstGeom>
          <a:solidFill>
            <a:srgbClr val="FFFFFF"/>
          </a:solidFill>
          <a:ln w="9525" algn="ctr">
            <a:solidFill>
              <a:schemeClr val="accent1"/>
            </a:solidFill>
            <a:miter lim="800000"/>
            <a:headEnd/>
            <a:tailEnd/>
          </a:ln>
          <a:effectLst/>
          <a:extLst/>
        </p:spPr>
        <p:txBody>
          <a:bodyPr wrap="none" rtlCol="0" anchor="ctr"/>
          <a:lstStyle/>
          <a:p>
            <a:pPr marL="269875" indent="-182563" algn="ctr">
              <a:lnSpc>
                <a:spcPct val="95000"/>
              </a:lnSpc>
              <a:spcBef>
                <a:spcPct val="20000"/>
              </a:spcBef>
              <a:spcAft>
                <a:spcPct val="10000"/>
              </a:spcAft>
            </a:pPr>
            <a:r>
              <a:rPr lang="en-US" sz="1000" dirty="0" smtClean="0">
                <a:solidFill>
                  <a:schemeClr val="accent1"/>
                </a:solidFill>
              </a:rPr>
              <a:t>Dunning Run </a:t>
            </a:r>
            <a:r>
              <a:rPr lang="en-US" sz="1000" dirty="0" smtClean="0">
                <a:solidFill>
                  <a:schemeClr val="accent1"/>
                </a:solidFill>
                <a:sym typeface="Wingdings" pitchFamily="2" charset="2"/>
              </a:rPr>
              <a:t></a:t>
            </a:r>
          </a:p>
          <a:p>
            <a:pPr marL="269875" indent="-182563" algn="ctr">
              <a:lnSpc>
                <a:spcPct val="95000"/>
              </a:lnSpc>
              <a:spcBef>
                <a:spcPct val="20000"/>
              </a:spcBef>
              <a:spcAft>
                <a:spcPct val="10000"/>
              </a:spcAft>
            </a:pPr>
            <a:r>
              <a:rPr lang="en-US" sz="1000" dirty="0" smtClean="0">
                <a:solidFill>
                  <a:schemeClr val="accent1"/>
                </a:solidFill>
                <a:sym typeface="Wingdings" pitchFamily="2" charset="2"/>
              </a:rPr>
              <a:t> Post Chargers</a:t>
            </a:r>
            <a:endParaRPr lang="en-US" sz="1000" dirty="0" smtClean="0">
              <a:solidFill>
                <a:schemeClr val="accent1"/>
              </a:solidFill>
            </a:endParaRPr>
          </a:p>
        </p:txBody>
      </p:sp>
      <p:sp>
        <p:nvSpPr>
          <p:cNvPr id="17" name="Rectangle 16"/>
          <p:cNvSpPr/>
          <p:nvPr/>
        </p:nvSpPr>
        <p:spPr bwMode="auto">
          <a:xfrm>
            <a:off x="6472808" y="6446294"/>
            <a:ext cx="1656184" cy="360040"/>
          </a:xfrm>
          <a:prstGeom prst="rect">
            <a:avLst/>
          </a:prstGeom>
          <a:solidFill>
            <a:srgbClr val="FFFFFF"/>
          </a:solidFill>
          <a:ln w="9525" algn="ctr">
            <a:solidFill>
              <a:schemeClr val="accent1"/>
            </a:solidFill>
            <a:miter lim="800000"/>
            <a:headEnd/>
            <a:tailEnd/>
          </a:ln>
          <a:effectLst/>
          <a:extLst/>
        </p:spPr>
        <p:txBody>
          <a:bodyPr wrap="none" rtlCol="0" anchor="ctr"/>
          <a:lstStyle/>
          <a:p>
            <a:pPr marL="269875" indent="-182563" algn="ctr">
              <a:lnSpc>
                <a:spcPct val="95000"/>
              </a:lnSpc>
              <a:spcBef>
                <a:spcPct val="20000"/>
              </a:spcBef>
              <a:spcAft>
                <a:spcPct val="10000"/>
              </a:spcAft>
            </a:pPr>
            <a:r>
              <a:rPr lang="en-US" sz="1000" dirty="0" smtClean="0">
                <a:solidFill>
                  <a:schemeClr val="accent1"/>
                </a:solidFill>
              </a:rPr>
              <a:t>Create /Process </a:t>
            </a:r>
          </a:p>
          <a:p>
            <a:pPr marL="269875" indent="-182563" algn="ctr">
              <a:lnSpc>
                <a:spcPct val="95000"/>
              </a:lnSpc>
              <a:spcBef>
                <a:spcPct val="20000"/>
              </a:spcBef>
              <a:spcAft>
                <a:spcPct val="10000"/>
              </a:spcAft>
            </a:pPr>
            <a:r>
              <a:rPr lang="en-US" sz="1000" dirty="0" smtClean="0">
                <a:solidFill>
                  <a:schemeClr val="accent1"/>
                </a:solidFill>
              </a:rPr>
              <a:t>payment Lot</a:t>
            </a:r>
          </a:p>
        </p:txBody>
      </p:sp>
      <p:sp>
        <p:nvSpPr>
          <p:cNvPr id="18" name="Rectangle 17"/>
          <p:cNvSpPr/>
          <p:nvPr/>
        </p:nvSpPr>
        <p:spPr bwMode="auto">
          <a:xfrm>
            <a:off x="9569152" y="2485854"/>
            <a:ext cx="1512168" cy="1080120"/>
          </a:xfrm>
          <a:prstGeom prst="rect">
            <a:avLst/>
          </a:prstGeom>
          <a:solidFill>
            <a:srgbClr val="FFFFFF"/>
          </a:solidFill>
          <a:ln w="9525" algn="ctr">
            <a:solidFill>
              <a:schemeClr val="accent1"/>
            </a:solidFill>
            <a:miter lim="800000"/>
            <a:headEnd/>
            <a:tailEnd/>
          </a:ln>
          <a:effectLst/>
          <a:extLst/>
        </p:spPr>
        <p:txBody>
          <a:bodyPr wrap="none" rtlCol="0" anchor="ctr"/>
          <a:lstStyle/>
          <a:p>
            <a:pPr marL="269875" indent="-182563" algn="ctr">
              <a:lnSpc>
                <a:spcPct val="95000"/>
              </a:lnSpc>
              <a:spcBef>
                <a:spcPct val="20000"/>
              </a:spcBef>
              <a:spcAft>
                <a:spcPct val="10000"/>
              </a:spcAft>
            </a:pPr>
            <a:r>
              <a:rPr lang="en-US" sz="1000" dirty="0" smtClean="0">
                <a:solidFill>
                  <a:schemeClr val="accent1"/>
                </a:solidFill>
              </a:rPr>
              <a:t>Customer Master Data </a:t>
            </a:r>
          </a:p>
        </p:txBody>
      </p:sp>
      <p:sp>
        <p:nvSpPr>
          <p:cNvPr id="19" name="Rectangle 18"/>
          <p:cNvSpPr/>
          <p:nvPr/>
        </p:nvSpPr>
        <p:spPr bwMode="auto">
          <a:xfrm>
            <a:off x="6472808" y="7166374"/>
            <a:ext cx="1656184" cy="360040"/>
          </a:xfrm>
          <a:prstGeom prst="rect">
            <a:avLst/>
          </a:prstGeom>
          <a:solidFill>
            <a:srgbClr val="FFFFFF"/>
          </a:solidFill>
          <a:ln w="9525" algn="ctr">
            <a:solidFill>
              <a:schemeClr val="accent1"/>
            </a:solidFill>
            <a:miter lim="800000"/>
            <a:headEnd/>
            <a:tailEnd/>
          </a:ln>
          <a:effectLst/>
          <a:extLst/>
        </p:spPr>
        <p:txBody>
          <a:bodyPr wrap="none" rtlCol="0" anchor="ctr"/>
          <a:lstStyle/>
          <a:p>
            <a:pPr marL="269875" indent="-182563" algn="ctr">
              <a:lnSpc>
                <a:spcPct val="95000"/>
              </a:lnSpc>
              <a:spcBef>
                <a:spcPct val="20000"/>
              </a:spcBef>
              <a:spcAft>
                <a:spcPct val="10000"/>
              </a:spcAft>
            </a:pPr>
            <a:r>
              <a:rPr lang="en-US" sz="1000" dirty="0" smtClean="0">
                <a:solidFill>
                  <a:schemeClr val="accent1"/>
                </a:solidFill>
              </a:rPr>
              <a:t>Trigger </a:t>
            </a:r>
          </a:p>
          <a:p>
            <a:pPr marL="269875" indent="-182563" algn="ctr">
              <a:lnSpc>
                <a:spcPct val="95000"/>
              </a:lnSpc>
              <a:spcBef>
                <a:spcPct val="20000"/>
              </a:spcBef>
              <a:spcAft>
                <a:spcPct val="10000"/>
              </a:spcAft>
            </a:pPr>
            <a:r>
              <a:rPr lang="en-US" sz="1000" dirty="0" smtClean="0">
                <a:solidFill>
                  <a:schemeClr val="accent1"/>
                </a:solidFill>
              </a:rPr>
              <a:t>Reconciliation </a:t>
            </a:r>
          </a:p>
        </p:txBody>
      </p:sp>
      <p:sp>
        <p:nvSpPr>
          <p:cNvPr id="21" name="Rectangle 20"/>
          <p:cNvSpPr/>
          <p:nvPr/>
        </p:nvSpPr>
        <p:spPr bwMode="auto">
          <a:xfrm>
            <a:off x="784176" y="4574086"/>
            <a:ext cx="1512168" cy="360040"/>
          </a:xfrm>
          <a:prstGeom prst="rect">
            <a:avLst/>
          </a:prstGeom>
          <a:solidFill>
            <a:srgbClr val="FFFFFF"/>
          </a:solidFill>
          <a:ln w="9525" algn="ctr">
            <a:solidFill>
              <a:schemeClr val="accent1"/>
            </a:solidFill>
            <a:miter lim="800000"/>
            <a:headEnd/>
            <a:tailEnd/>
          </a:ln>
          <a:effectLst/>
          <a:extLst/>
        </p:spPr>
        <p:txBody>
          <a:bodyPr wrap="none" rtlCol="0" anchor="ctr"/>
          <a:lstStyle/>
          <a:p>
            <a:pPr marL="269875" indent="-182563" algn="ctr">
              <a:lnSpc>
                <a:spcPct val="95000"/>
              </a:lnSpc>
              <a:spcBef>
                <a:spcPct val="20000"/>
              </a:spcBef>
              <a:spcAft>
                <a:spcPct val="10000"/>
              </a:spcAft>
            </a:pPr>
            <a:r>
              <a:rPr lang="en-US" sz="1000" dirty="0" smtClean="0">
                <a:solidFill>
                  <a:schemeClr val="accent1"/>
                </a:solidFill>
              </a:rPr>
              <a:t>Correspondence </a:t>
            </a:r>
          </a:p>
        </p:txBody>
      </p:sp>
      <p:sp>
        <p:nvSpPr>
          <p:cNvPr id="22" name="Rectangle 21"/>
          <p:cNvSpPr/>
          <p:nvPr/>
        </p:nvSpPr>
        <p:spPr bwMode="auto">
          <a:xfrm>
            <a:off x="784176" y="3998022"/>
            <a:ext cx="1512168" cy="360040"/>
          </a:xfrm>
          <a:prstGeom prst="rect">
            <a:avLst/>
          </a:prstGeom>
          <a:solidFill>
            <a:srgbClr val="FFFFFF"/>
          </a:solidFill>
          <a:ln w="9525" algn="ctr">
            <a:solidFill>
              <a:schemeClr val="accent1"/>
            </a:solidFill>
            <a:miter lim="800000"/>
            <a:headEnd/>
            <a:tailEnd/>
          </a:ln>
          <a:effectLst/>
          <a:extLst/>
        </p:spPr>
        <p:txBody>
          <a:bodyPr wrap="none" rtlCol="0" anchor="ctr"/>
          <a:lstStyle/>
          <a:p>
            <a:pPr marL="269875" indent="-182563" algn="ctr">
              <a:lnSpc>
                <a:spcPct val="95000"/>
              </a:lnSpc>
              <a:spcBef>
                <a:spcPct val="20000"/>
              </a:spcBef>
              <a:spcAft>
                <a:spcPct val="10000"/>
              </a:spcAft>
            </a:pPr>
            <a:r>
              <a:rPr lang="en-US" sz="1000" dirty="0" smtClean="0">
                <a:solidFill>
                  <a:schemeClr val="accent1"/>
                </a:solidFill>
              </a:rPr>
              <a:t>Formatting </a:t>
            </a:r>
          </a:p>
        </p:txBody>
      </p:sp>
      <p:sp>
        <p:nvSpPr>
          <p:cNvPr id="23" name="TextBox 22"/>
          <p:cNvSpPr txBox="1"/>
          <p:nvPr/>
        </p:nvSpPr>
        <p:spPr>
          <a:xfrm>
            <a:off x="3304456" y="2178077"/>
            <a:ext cx="1800200" cy="338554"/>
          </a:xfrm>
          <a:prstGeom prst="rect">
            <a:avLst/>
          </a:prstGeom>
          <a:noFill/>
          <a:ln>
            <a:noFill/>
          </a:ln>
        </p:spPr>
        <p:txBody>
          <a:bodyPr wrap="square" rtlCol="0">
            <a:spAutoFit/>
          </a:bodyPr>
          <a:lstStyle/>
          <a:p>
            <a:pPr algn="ctr"/>
            <a:r>
              <a:rPr lang="en-US" sz="1600" b="1" dirty="0" smtClean="0">
                <a:solidFill>
                  <a:schemeClr val="tx2"/>
                </a:solidFill>
              </a:rPr>
              <a:t>BRM</a:t>
            </a:r>
          </a:p>
        </p:txBody>
      </p:sp>
      <p:sp>
        <p:nvSpPr>
          <p:cNvPr id="24" name="TextBox 23"/>
          <p:cNvSpPr txBox="1"/>
          <p:nvPr/>
        </p:nvSpPr>
        <p:spPr>
          <a:xfrm>
            <a:off x="712168" y="2197822"/>
            <a:ext cx="1800200" cy="338554"/>
          </a:xfrm>
          <a:prstGeom prst="rect">
            <a:avLst/>
          </a:prstGeom>
          <a:noFill/>
          <a:ln>
            <a:noFill/>
          </a:ln>
        </p:spPr>
        <p:txBody>
          <a:bodyPr wrap="square" rtlCol="0">
            <a:spAutoFit/>
          </a:bodyPr>
          <a:lstStyle/>
          <a:p>
            <a:pPr algn="ctr"/>
            <a:r>
              <a:rPr lang="en-US" sz="1600" b="1" dirty="0" smtClean="0">
                <a:solidFill>
                  <a:schemeClr val="tx2"/>
                </a:solidFill>
              </a:rPr>
              <a:t>BDL</a:t>
            </a:r>
          </a:p>
        </p:txBody>
      </p:sp>
      <p:sp>
        <p:nvSpPr>
          <p:cNvPr id="25" name="TextBox 24"/>
          <p:cNvSpPr txBox="1"/>
          <p:nvPr/>
        </p:nvSpPr>
        <p:spPr>
          <a:xfrm>
            <a:off x="6400800" y="2178077"/>
            <a:ext cx="1800200" cy="338554"/>
          </a:xfrm>
          <a:prstGeom prst="rect">
            <a:avLst/>
          </a:prstGeom>
          <a:noFill/>
          <a:ln>
            <a:noFill/>
          </a:ln>
        </p:spPr>
        <p:txBody>
          <a:bodyPr wrap="square" rtlCol="0">
            <a:spAutoFit/>
          </a:bodyPr>
          <a:lstStyle/>
          <a:p>
            <a:pPr algn="ctr"/>
            <a:r>
              <a:rPr lang="en-US" sz="1600" b="1" dirty="0" smtClean="0">
                <a:solidFill>
                  <a:schemeClr val="tx2"/>
                </a:solidFill>
              </a:rPr>
              <a:t>SAP RM-CA</a:t>
            </a:r>
          </a:p>
        </p:txBody>
      </p:sp>
      <p:sp>
        <p:nvSpPr>
          <p:cNvPr id="26" name="TextBox 25"/>
          <p:cNvSpPr txBox="1"/>
          <p:nvPr/>
        </p:nvSpPr>
        <p:spPr>
          <a:xfrm>
            <a:off x="9425136" y="2178077"/>
            <a:ext cx="1800200" cy="338554"/>
          </a:xfrm>
          <a:prstGeom prst="rect">
            <a:avLst/>
          </a:prstGeom>
          <a:noFill/>
          <a:ln>
            <a:noFill/>
          </a:ln>
        </p:spPr>
        <p:txBody>
          <a:bodyPr wrap="square" rtlCol="0">
            <a:spAutoFit/>
          </a:bodyPr>
          <a:lstStyle/>
          <a:p>
            <a:pPr algn="ctr"/>
            <a:r>
              <a:rPr lang="en-US" sz="1600" b="1" dirty="0" smtClean="0">
                <a:solidFill>
                  <a:schemeClr val="tx2"/>
                </a:solidFill>
              </a:rPr>
              <a:t>Siebel </a:t>
            </a:r>
          </a:p>
        </p:txBody>
      </p:sp>
      <p:grpSp>
        <p:nvGrpSpPr>
          <p:cNvPr id="3" name="Group 26"/>
          <p:cNvGrpSpPr/>
          <p:nvPr/>
        </p:nvGrpSpPr>
        <p:grpSpPr>
          <a:xfrm>
            <a:off x="5320680" y="4358062"/>
            <a:ext cx="970137" cy="338554"/>
            <a:chOff x="4871864" y="2780928"/>
            <a:chExt cx="970137" cy="338554"/>
          </a:xfrm>
        </p:grpSpPr>
        <p:sp>
          <p:nvSpPr>
            <p:cNvPr id="28" name="TextBox 27"/>
            <p:cNvSpPr txBox="1"/>
            <p:nvPr/>
          </p:nvSpPr>
          <p:spPr>
            <a:xfrm>
              <a:off x="4871864" y="2780928"/>
              <a:ext cx="970137" cy="338554"/>
            </a:xfrm>
            <a:prstGeom prst="rect">
              <a:avLst/>
            </a:prstGeom>
            <a:solidFill>
              <a:srgbClr val="FFFFFF">
                <a:alpha val="80000"/>
              </a:srgbClr>
            </a:solidFill>
            <a:ln>
              <a:noFill/>
            </a:ln>
          </p:spPr>
          <p:txBody>
            <a:bodyPr wrap="none" rtlCol="0">
              <a:spAutoFit/>
            </a:bodyPr>
            <a:lstStyle/>
            <a:p>
              <a:r>
                <a:rPr lang="en-US" sz="800" dirty="0" smtClean="0">
                  <a:solidFill>
                    <a:schemeClr val="tx2"/>
                  </a:solidFill>
                </a:rPr>
                <a:t>Invoice , Accrual </a:t>
              </a:r>
            </a:p>
            <a:p>
              <a:r>
                <a:rPr lang="en-US" sz="800" dirty="0" smtClean="0">
                  <a:solidFill>
                    <a:schemeClr val="tx2"/>
                  </a:solidFill>
                </a:rPr>
                <a:t>Actual </a:t>
              </a:r>
            </a:p>
          </p:txBody>
        </p:sp>
        <p:cxnSp>
          <p:nvCxnSpPr>
            <p:cNvPr id="29" name="Straight Arrow Connector 28"/>
            <p:cNvCxnSpPr/>
            <p:nvPr/>
          </p:nvCxnSpPr>
          <p:spPr>
            <a:xfrm>
              <a:off x="4871864" y="2924364"/>
              <a:ext cx="86409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4" name="Group 29"/>
          <p:cNvGrpSpPr/>
          <p:nvPr/>
        </p:nvGrpSpPr>
        <p:grpSpPr>
          <a:xfrm>
            <a:off x="8273008" y="2774466"/>
            <a:ext cx="1080120" cy="338554"/>
            <a:chOff x="4799856" y="2462699"/>
            <a:chExt cx="1083326" cy="338554"/>
          </a:xfrm>
        </p:grpSpPr>
        <p:sp>
          <p:nvSpPr>
            <p:cNvPr id="31" name="TextBox 30"/>
            <p:cNvSpPr txBox="1"/>
            <p:nvPr/>
          </p:nvSpPr>
          <p:spPr>
            <a:xfrm>
              <a:off x="4880985" y="2462699"/>
              <a:ext cx="1002197" cy="338554"/>
            </a:xfrm>
            <a:prstGeom prst="rect">
              <a:avLst/>
            </a:prstGeom>
            <a:solidFill>
              <a:srgbClr val="FFFFFF">
                <a:alpha val="80000"/>
              </a:srgbClr>
            </a:solidFill>
            <a:ln>
              <a:noFill/>
            </a:ln>
          </p:spPr>
          <p:txBody>
            <a:bodyPr wrap="none" rtlCol="0">
              <a:spAutoFit/>
            </a:bodyPr>
            <a:lstStyle/>
            <a:p>
              <a:r>
                <a:rPr lang="en-US" sz="800" dirty="0" smtClean="0">
                  <a:solidFill>
                    <a:schemeClr val="tx2"/>
                  </a:solidFill>
                </a:rPr>
                <a:t>Customer master </a:t>
              </a:r>
            </a:p>
            <a:p>
              <a:r>
                <a:rPr lang="en-US" sz="800" dirty="0" smtClean="0">
                  <a:solidFill>
                    <a:schemeClr val="tx2"/>
                  </a:solidFill>
                </a:rPr>
                <a:t>data</a:t>
              </a:r>
            </a:p>
          </p:txBody>
        </p:sp>
        <p:cxnSp>
          <p:nvCxnSpPr>
            <p:cNvPr id="32" name="Straight Arrow Connector 31"/>
            <p:cNvCxnSpPr/>
            <p:nvPr/>
          </p:nvCxnSpPr>
          <p:spPr>
            <a:xfrm rot="10800000">
              <a:off x="4799856" y="2636912"/>
              <a:ext cx="10081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0" name="Group 32"/>
          <p:cNvGrpSpPr/>
          <p:nvPr/>
        </p:nvGrpSpPr>
        <p:grpSpPr>
          <a:xfrm>
            <a:off x="8273008" y="5150150"/>
            <a:ext cx="1008112" cy="215444"/>
            <a:chOff x="4799856" y="2462699"/>
            <a:chExt cx="1008112" cy="215444"/>
          </a:xfrm>
        </p:grpSpPr>
        <p:sp>
          <p:nvSpPr>
            <p:cNvPr id="34" name="TextBox 33"/>
            <p:cNvSpPr txBox="1"/>
            <p:nvPr/>
          </p:nvSpPr>
          <p:spPr>
            <a:xfrm>
              <a:off x="4880985" y="2462699"/>
              <a:ext cx="918841" cy="215444"/>
            </a:xfrm>
            <a:prstGeom prst="rect">
              <a:avLst/>
            </a:prstGeom>
            <a:solidFill>
              <a:srgbClr val="FFFFFF">
                <a:alpha val="80000"/>
              </a:srgbClr>
            </a:solidFill>
            <a:ln>
              <a:noFill/>
            </a:ln>
          </p:spPr>
          <p:txBody>
            <a:bodyPr wrap="none" rtlCol="0">
              <a:spAutoFit/>
            </a:bodyPr>
            <a:lstStyle/>
            <a:p>
              <a:r>
                <a:rPr lang="en-US" sz="800" strike="sngStrike" dirty="0" smtClean="0">
                  <a:solidFill>
                    <a:srgbClr val="FF0000"/>
                  </a:solidFill>
                </a:rPr>
                <a:t>Installment Plan</a:t>
              </a:r>
            </a:p>
          </p:txBody>
        </p:sp>
        <p:cxnSp>
          <p:nvCxnSpPr>
            <p:cNvPr id="35" name="Straight Arrow Connector 34"/>
            <p:cNvCxnSpPr/>
            <p:nvPr/>
          </p:nvCxnSpPr>
          <p:spPr>
            <a:xfrm rot="10800000">
              <a:off x="4799856" y="2636912"/>
              <a:ext cx="10081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0" name="Group 35"/>
          <p:cNvGrpSpPr/>
          <p:nvPr/>
        </p:nvGrpSpPr>
        <p:grpSpPr>
          <a:xfrm>
            <a:off x="5248672" y="2989910"/>
            <a:ext cx="1008112" cy="215444"/>
            <a:chOff x="4799856" y="2462699"/>
            <a:chExt cx="1008112" cy="215444"/>
          </a:xfrm>
        </p:grpSpPr>
        <p:sp>
          <p:nvSpPr>
            <p:cNvPr id="37" name="TextBox 36"/>
            <p:cNvSpPr txBox="1"/>
            <p:nvPr/>
          </p:nvSpPr>
          <p:spPr>
            <a:xfrm>
              <a:off x="4880985" y="2462699"/>
              <a:ext cx="832279" cy="215444"/>
            </a:xfrm>
            <a:prstGeom prst="rect">
              <a:avLst/>
            </a:prstGeom>
            <a:solidFill>
              <a:srgbClr val="FFFFFF">
                <a:alpha val="80000"/>
              </a:srgbClr>
            </a:solidFill>
            <a:ln>
              <a:noFill/>
            </a:ln>
          </p:spPr>
          <p:txBody>
            <a:bodyPr wrap="none" rtlCol="0">
              <a:spAutoFit/>
            </a:bodyPr>
            <a:lstStyle/>
            <a:p>
              <a:r>
                <a:rPr lang="en-US" sz="800" dirty="0" smtClean="0">
                  <a:solidFill>
                    <a:schemeClr val="tx2"/>
                  </a:solidFill>
                </a:rPr>
                <a:t>Back to Billing</a:t>
              </a:r>
            </a:p>
          </p:txBody>
        </p:sp>
        <p:cxnSp>
          <p:nvCxnSpPr>
            <p:cNvPr id="38" name="Straight Arrow Connector 37"/>
            <p:cNvCxnSpPr/>
            <p:nvPr/>
          </p:nvCxnSpPr>
          <p:spPr>
            <a:xfrm rot="10800000">
              <a:off x="4799856" y="2636912"/>
              <a:ext cx="10081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41" name="Straight Arrow Connector 40"/>
          <p:cNvCxnSpPr/>
          <p:nvPr/>
        </p:nvCxnSpPr>
        <p:spPr>
          <a:xfrm>
            <a:off x="8345016" y="4614889"/>
            <a:ext cx="78619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7" name="Group 41"/>
          <p:cNvGrpSpPr/>
          <p:nvPr/>
        </p:nvGrpSpPr>
        <p:grpSpPr>
          <a:xfrm>
            <a:off x="11441360" y="4163524"/>
            <a:ext cx="1008112" cy="338554"/>
            <a:chOff x="4799856" y="2462699"/>
            <a:chExt cx="1008112" cy="338554"/>
          </a:xfrm>
        </p:grpSpPr>
        <p:sp>
          <p:nvSpPr>
            <p:cNvPr id="43" name="TextBox 42"/>
            <p:cNvSpPr txBox="1"/>
            <p:nvPr/>
          </p:nvSpPr>
          <p:spPr>
            <a:xfrm>
              <a:off x="4880985" y="2462699"/>
              <a:ext cx="907621" cy="338554"/>
            </a:xfrm>
            <a:prstGeom prst="rect">
              <a:avLst/>
            </a:prstGeom>
            <a:solidFill>
              <a:srgbClr val="FFFFFF">
                <a:alpha val="80000"/>
              </a:srgbClr>
            </a:solidFill>
            <a:ln>
              <a:noFill/>
            </a:ln>
          </p:spPr>
          <p:txBody>
            <a:bodyPr wrap="none" rtlCol="0">
              <a:spAutoFit/>
            </a:bodyPr>
            <a:lstStyle/>
            <a:p>
              <a:r>
                <a:rPr lang="en-US" sz="800" strike="sngStrike" dirty="0" smtClean="0">
                  <a:solidFill>
                    <a:srgbClr val="FF0000"/>
                  </a:solidFill>
                </a:rPr>
                <a:t>Create / Delete </a:t>
              </a:r>
            </a:p>
            <a:p>
              <a:r>
                <a:rPr lang="en-US" sz="800" strike="sngStrike" dirty="0" smtClean="0">
                  <a:solidFill>
                    <a:srgbClr val="FF0000"/>
                  </a:solidFill>
                </a:rPr>
                <a:t>DD Mandate</a:t>
              </a:r>
            </a:p>
          </p:txBody>
        </p:sp>
        <p:cxnSp>
          <p:nvCxnSpPr>
            <p:cNvPr id="44" name="Straight Arrow Connector 43"/>
            <p:cNvCxnSpPr/>
            <p:nvPr/>
          </p:nvCxnSpPr>
          <p:spPr>
            <a:xfrm rot="10800000">
              <a:off x="4799856" y="2636912"/>
              <a:ext cx="1008112"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0" name="Group 46"/>
          <p:cNvGrpSpPr/>
          <p:nvPr/>
        </p:nvGrpSpPr>
        <p:grpSpPr>
          <a:xfrm>
            <a:off x="2584376" y="4430065"/>
            <a:ext cx="648072" cy="235032"/>
            <a:chOff x="4799856" y="2462699"/>
            <a:chExt cx="1008112" cy="175801"/>
          </a:xfrm>
        </p:grpSpPr>
        <p:sp>
          <p:nvSpPr>
            <p:cNvPr id="48" name="TextBox 47"/>
            <p:cNvSpPr txBox="1"/>
            <p:nvPr/>
          </p:nvSpPr>
          <p:spPr>
            <a:xfrm>
              <a:off x="4880984" y="2462699"/>
              <a:ext cx="875739" cy="161149"/>
            </a:xfrm>
            <a:prstGeom prst="rect">
              <a:avLst/>
            </a:prstGeom>
            <a:solidFill>
              <a:srgbClr val="FFFFFF">
                <a:alpha val="80000"/>
              </a:srgbClr>
            </a:solidFill>
            <a:ln>
              <a:noFill/>
            </a:ln>
          </p:spPr>
          <p:txBody>
            <a:bodyPr wrap="none" rtlCol="0">
              <a:spAutoFit/>
            </a:bodyPr>
            <a:lstStyle/>
            <a:p>
              <a:r>
                <a:rPr lang="en-US" sz="800" strike="sngStrike" dirty="0" smtClean="0">
                  <a:solidFill>
                    <a:srgbClr val="FF0000"/>
                  </a:solidFill>
                </a:rPr>
                <a:t>Invoices</a:t>
              </a:r>
            </a:p>
          </p:txBody>
        </p:sp>
        <p:cxnSp>
          <p:nvCxnSpPr>
            <p:cNvPr id="49" name="Straight Arrow Connector 48"/>
            <p:cNvCxnSpPr/>
            <p:nvPr/>
          </p:nvCxnSpPr>
          <p:spPr>
            <a:xfrm rot="10800000">
              <a:off x="4799856" y="2636912"/>
              <a:ext cx="10081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1" name="TextBox 50"/>
          <p:cNvSpPr txBox="1"/>
          <p:nvPr/>
        </p:nvSpPr>
        <p:spPr>
          <a:xfrm>
            <a:off x="4960640" y="1592141"/>
            <a:ext cx="1601721" cy="461665"/>
          </a:xfrm>
          <a:prstGeom prst="rect">
            <a:avLst/>
          </a:prstGeom>
          <a:solidFill>
            <a:srgbClr val="FFFFFF">
              <a:alpha val="80000"/>
            </a:srgbClr>
          </a:solidFill>
          <a:ln>
            <a:noFill/>
          </a:ln>
        </p:spPr>
        <p:txBody>
          <a:bodyPr wrap="none" rtlCol="0">
            <a:spAutoFit/>
          </a:bodyPr>
          <a:lstStyle/>
          <a:p>
            <a:pPr>
              <a:buFont typeface="Arial" pitchFamily="34" charset="0"/>
              <a:buChar char="•"/>
            </a:pPr>
            <a:r>
              <a:rPr lang="en-US" sz="800" dirty="0" smtClean="0">
                <a:solidFill>
                  <a:schemeClr val="tx2"/>
                </a:solidFill>
              </a:rPr>
              <a:t>Retrieval of document number</a:t>
            </a:r>
          </a:p>
          <a:p>
            <a:pPr>
              <a:buFont typeface="Arial" pitchFamily="34" charset="0"/>
              <a:buChar char="•"/>
            </a:pPr>
            <a:r>
              <a:rPr lang="en-US" sz="800" dirty="0" smtClean="0">
                <a:solidFill>
                  <a:schemeClr val="tx2"/>
                </a:solidFill>
              </a:rPr>
              <a:t>Retrieval of dunning letters </a:t>
            </a:r>
          </a:p>
          <a:p>
            <a:pPr>
              <a:buFont typeface="Arial" pitchFamily="34" charset="0"/>
              <a:buChar char="•"/>
            </a:pPr>
            <a:r>
              <a:rPr lang="en-US" sz="800" dirty="0" smtClean="0">
                <a:solidFill>
                  <a:schemeClr val="tx2"/>
                </a:solidFill>
              </a:rPr>
              <a:t>Reprint </a:t>
            </a:r>
          </a:p>
        </p:txBody>
      </p:sp>
      <p:grpSp>
        <p:nvGrpSpPr>
          <p:cNvPr id="33" name="Group 51"/>
          <p:cNvGrpSpPr/>
          <p:nvPr/>
        </p:nvGrpSpPr>
        <p:grpSpPr>
          <a:xfrm>
            <a:off x="8345016" y="5582198"/>
            <a:ext cx="930063" cy="461665"/>
            <a:chOff x="4871864" y="2780928"/>
            <a:chExt cx="930063" cy="461665"/>
          </a:xfrm>
        </p:grpSpPr>
        <p:sp>
          <p:nvSpPr>
            <p:cNvPr id="53" name="TextBox 52"/>
            <p:cNvSpPr txBox="1"/>
            <p:nvPr/>
          </p:nvSpPr>
          <p:spPr>
            <a:xfrm>
              <a:off x="4871864" y="2780928"/>
              <a:ext cx="930063" cy="461665"/>
            </a:xfrm>
            <a:prstGeom prst="rect">
              <a:avLst/>
            </a:prstGeom>
            <a:solidFill>
              <a:srgbClr val="FFFFFF">
                <a:alpha val="80000"/>
              </a:srgbClr>
            </a:solidFill>
            <a:ln>
              <a:noFill/>
            </a:ln>
          </p:spPr>
          <p:txBody>
            <a:bodyPr wrap="none" rtlCol="0">
              <a:spAutoFit/>
            </a:bodyPr>
            <a:lstStyle/>
            <a:p>
              <a:r>
                <a:rPr lang="en-US" sz="800" dirty="0" smtClean="0">
                  <a:solidFill>
                    <a:schemeClr val="tx2"/>
                  </a:solidFill>
                </a:rPr>
                <a:t>Suspend / </a:t>
              </a:r>
            </a:p>
            <a:p>
              <a:r>
                <a:rPr lang="en-US" sz="800" dirty="0" smtClean="0">
                  <a:solidFill>
                    <a:schemeClr val="tx2"/>
                  </a:solidFill>
                </a:rPr>
                <a:t>Disconnect </a:t>
              </a:r>
            </a:p>
            <a:p>
              <a:r>
                <a:rPr lang="en-US" sz="800" dirty="0" smtClean="0">
                  <a:solidFill>
                    <a:schemeClr val="tx2"/>
                  </a:solidFill>
                </a:rPr>
                <a:t>Service and </a:t>
              </a:r>
              <a:r>
                <a:rPr lang="en-US" sz="800" dirty="0" err="1" smtClean="0">
                  <a:solidFill>
                    <a:schemeClr val="tx2"/>
                  </a:solidFill>
                </a:rPr>
                <a:t>Ack</a:t>
              </a:r>
              <a:endParaRPr lang="en-US" sz="800" dirty="0" smtClean="0">
                <a:solidFill>
                  <a:schemeClr val="tx2"/>
                </a:solidFill>
              </a:endParaRPr>
            </a:p>
          </p:txBody>
        </p:sp>
        <p:cxnSp>
          <p:nvCxnSpPr>
            <p:cNvPr id="54" name="Straight Arrow Connector 53"/>
            <p:cNvCxnSpPr/>
            <p:nvPr/>
          </p:nvCxnSpPr>
          <p:spPr>
            <a:xfrm>
              <a:off x="4871864" y="2924364"/>
              <a:ext cx="864096" cy="1588"/>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6" name="Group 54"/>
          <p:cNvGrpSpPr/>
          <p:nvPr/>
        </p:nvGrpSpPr>
        <p:grpSpPr>
          <a:xfrm>
            <a:off x="8345016" y="7310390"/>
            <a:ext cx="930063" cy="338554"/>
            <a:chOff x="4871864" y="2780928"/>
            <a:chExt cx="930063" cy="338554"/>
          </a:xfrm>
        </p:grpSpPr>
        <p:sp>
          <p:nvSpPr>
            <p:cNvPr id="56" name="TextBox 55"/>
            <p:cNvSpPr txBox="1"/>
            <p:nvPr/>
          </p:nvSpPr>
          <p:spPr>
            <a:xfrm>
              <a:off x="4871864" y="2780928"/>
              <a:ext cx="930063" cy="338554"/>
            </a:xfrm>
            <a:prstGeom prst="rect">
              <a:avLst/>
            </a:prstGeom>
            <a:solidFill>
              <a:srgbClr val="FFFFFF">
                <a:alpha val="80000"/>
              </a:srgbClr>
            </a:solidFill>
            <a:ln>
              <a:noFill/>
            </a:ln>
          </p:spPr>
          <p:txBody>
            <a:bodyPr wrap="none" rtlCol="0">
              <a:spAutoFit/>
            </a:bodyPr>
            <a:lstStyle/>
            <a:p>
              <a:r>
                <a:rPr lang="en-US" sz="800" dirty="0" smtClean="0">
                  <a:solidFill>
                    <a:schemeClr val="tx2"/>
                  </a:solidFill>
                </a:rPr>
                <a:t>Reconnect </a:t>
              </a:r>
            </a:p>
            <a:p>
              <a:r>
                <a:rPr lang="en-US" sz="800" dirty="0" smtClean="0">
                  <a:solidFill>
                    <a:schemeClr val="tx2"/>
                  </a:solidFill>
                </a:rPr>
                <a:t>Service and </a:t>
              </a:r>
              <a:r>
                <a:rPr lang="en-US" sz="800" dirty="0" err="1" smtClean="0">
                  <a:solidFill>
                    <a:schemeClr val="tx2"/>
                  </a:solidFill>
                </a:rPr>
                <a:t>Ack</a:t>
              </a:r>
              <a:endParaRPr lang="en-US" sz="800" dirty="0" smtClean="0">
                <a:solidFill>
                  <a:schemeClr val="tx2"/>
                </a:solidFill>
              </a:endParaRPr>
            </a:p>
          </p:txBody>
        </p:sp>
        <p:cxnSp>
          <p:nvCxnSpPr>
            <p:cNvPr id="57" name="Straight Arrow Connector 56"/>
            <p:cNvCxnSpPr/>
            <p:nvPr/>
          </p:nvCxnSpPr>
          <p:spPr>
            <a:xfrm>
              <a:off x="4871864" y="2924364"/>
              <a:ext cx="864096" cy="1588"/>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58" name="Rectangle 57"/>
          <p:cNvSpPr/>
          <p:nvPr/>
        </p:nvSpPr>
        <p:spPr bwMode="auto">
          <a:xfrm>
            <a:off x="9569152" y="4214046"/>
            <a:ext cx="1512168" cy="648072"/>
          </a:xfrm>
          <a:prstGeom prst="rect">
            <a:avLst/>
          </a:prstGeom>
          <a:solidFill>
            <a:srgbClr val="FFFFFF"/>
          </a:solidFill>
          <a:ln w="9525" algn="ctr">
            <a:solidFill>
              <a:schemeClr val="accent1"/>
            </a:solidFill>
            <a:miter lim="800000"/>
            <a:headEnd/>
            <a:tailEnd/>
          </a:ln>
          <a:effectLst/>
          <a:extLst/>
        </p:spPr>
        <p:txBody>
          <a:bodyPr wrap="none" rtlCol="0" anchor="ctr"/>
          <a:lstStyle/>
          <a:p>
            <a:pPr marL="269875" indent="-182563" algn="ctr">
              <a:lnSpc>
                <a:spcPct val="95000"/>
              </a:lnSpc>
              <a:spcBef>
                <a:spcPct val="20000"/>
              </a:spcBef>
              <a:spcAft>
                <a:spcPct val="10000"/>
              </a:spcAft>
            </a:pPr>
            <a:r>
              <a:rPr lang="en-US" sz="1000" strike="sngStrike" dirty="0" smtClean="0">
                <a:solidFill>
                  <a:srgbClr val="FF0000"/>
                </a:solidFill>
              </a:rPr>
              <a:t>Billing Profile update </a:t>
            </a:r>
          </a:p>
        </p:txBody>
      </p:sp>
      <p:sp>
        <p:nvSpPr>
          <p:cNvPr id="60" name="TextBox 59"/>
          <p:cNvSpPr txBox="1"/>
          <p:nvPr/>
        </p:nvSpPr>
        <p:spPr>
          <a:xfrm>
            <a:off x="11481524" y="4574086"/>
            <a:ext cx="902811" cy="215444"/>
          </a:xfrm>
          <a:prstGeom prst="rect">
            <a:avLst/>
          </a:prstGeom>
          <a:solidFill>
            <a:srgbClr val="FFFFFF">
              <a:alpha val="80000"/>
            </a:srgbClr>
          </a:solidFill>
          <a:ln>
            <a:noFill/>
          </a:ln>
        </p:spPr>
        <p:txBody>
          <a:bodyPr wrap="none" rtlCol="0">
            <a:spAutoFit/>
          </a:bodyPr>
          <a:lstStyle/>
          <a:p>
            <a:r>
              <a:rPr lang="en-US" sz="800" strike="sngStrike" dirty="0" smtClean="0">
                <a:solidFill>
                  <a:srgbClr val="FF0000"/>
                </a:solidFill>
              </a:rPr>
              <a:t>Profile updates </a:t>
            </a:r>
          </a:p>
        </p:txBody>
      </p:sp>
      <p:cxnSp>
        <p:nvCxnSpPr>
          <p:cNvPr id="61" name="Straight Arrow Connector 60"/>
          <p:cNvCxnSpPr/>
          <p:nvPr/>
        </p:nvCxnSpPr>
        <p:spPr>
          <a:xfrm rot="10800000">
            <a:off x="11441360" y="4788522"/>
            <a:ext cx="1008112"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bwMode="auto">
          <a:xfrm>
            <a:off x="9569152" y="5006134"/>
            <a:ext cx="1512168" cy="648072"/>
          </a:xfrm>
          <a:prstGeom prst="rect">
            <a:avLst/>
          </a:prstGeom>
          <a:solidFill>
            <a:srgbClr val="FFFFFF"/>
          </a:solidFill>
          <a:ln w="9525" algn="ctr">
            <a:solidFill>
              <a:schemeClr val="accent1"/>
            </a:solidFill>
            <a:miter lim="800000"/>
            <a:headEnd/>
            <a:tailEnd/>
          </a:ln>
          <a:effectLst/>
          <a:extLst/>
        </p:spPr>
        <p:txBody>
          <a:bodyPr wrap="none" rtlCol="0" anchor="ctr"/>
          <a:lstStyle/>
          <a:p>
            <a:pPr marL="269875" indent="-182563" algn="ctr">
              <a:lnSpc>
                <a:spcPct val="95000"/>
              </a:lnSpc>
              <a:spcBef>
                <a:spcPct val="20000"/>
              </a:spcBef>
              <a:spcAft>
                <a:spcPct val="10000"/>
              </a:spcAft>
            </a:pPr>
            <a:r>
              <a:rPr lang="en-US" sz="1000" strike="sngStrike" dirty="0" smtClean="0">
                <a:solidFill>
                  <a:srgbClr val="FF0000"/>
                </a:solidFill>
              </a:rPr>
              <a:t>Installment plan</a:t>
            </a:r>
          </a:p>
        </p:txBody>
      </p:sp>
      <p:grpSp>
        <p:nvGrpSpPr>
          <p:cNvPr id="39" name="Group 62"/>
          <p:cNvGrpSpPr/>
          <p:nvPr/>
        </p:nvGrpSpPr>
        <p:grpSpPr>
          <a:xfrm>
            <a:off x="8345016" y="3926014"/>
            <a:ext cx="1008112" cy="338554"/>
            <a:chOff x="4799856" y="2462699"/>
            <a:chExt cx="1008112" cy="338554"/>
          </a:xfrm>
        </p:grpSpPr>
        <p:sp>
          <p:nvSpPr>
            <p:cNvPr id="64" name="TextBox 63"/>
            <p:cNvSpPr txBox="1"/>
            <p:nvPr/>
          </p:nvSpPr>
          <p:spPr>
            <a:xfrm>
              <a:off x="4880985" y="2462699"/>
              <a:ext cx="872355" cy="338554"/>
            </a:xfrm>
            <a:prstGeom prst="rect">
              <a:avLst/>
            </a:prstGeom>
            <a:solidFill>
              <a:srgbClr val="FFFFFF">
                <a:alpha val="80000"/>
              </a:srgbClr>
            </a:solidFill>
            <a:ln>
              <a:noFill/>
            </a:ln>
          </p:spPr>
          <p:txBody>
            <a:bodyPr wrap="none" rtlCol="0">
              <a:spAutoFit/>
            </a:bodyPr>
            <a:lstStyle/>
            <a:p>
              <a:r>
                <a:rPr lang="en-US" sz="800" strike="sngStrike" dirty="0" smtClean="0">
                  <a:solidFill>
                    <a:srgbClr val="FF0000"/>
                  </a:solidFill>
                </a:rPr>
                <a:t>Delay payment</a:t>
              </a:r>
            </a:p>
            <a:p>
              <a:r>
                <a:rPr lang="en-US" sz="800" strike="sngStrike" dirty="0" smtClean="0">
                  <a:solidFill>
                    <a:srgbClr val="FF0000"/>
                  </a:solidFill>
                </a:rPr>
                <a:t>Due date </a:t>
              </a:r>
            </a:p>
          </p:txBody>
        </p:sp>
        <p:cxnSp>
          <p:nvCxnSpPr>
            <p:cNvPr id="65" name="Straight Arrow Connector 64"/>
            <p:cNvCxnSpPr/>
            <p:nvPr/>
          </p:nvCxnSpPr>
          <p:spPr>
            <a:xfrm rot="10800000">
              <a:off x="4799856" y="2636912"/>
              <a:ext cx="1008112"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2" name="Group 65"/>
          <p:cNvGrpSpPr/>
          <p:nvPr/>
        </p:nvGrpSpPr>
        <p:grpSpPr>
          <a:xfrm>
            <a:off x="11441360" y="3659468"/>
            <a:ext cx="1008112" cy="338554"/>
            <a:chOff x="4799856" y="2462699"/>
            <a:chExt cx="1008112" cy="338554"/>
          </a:xfrm>
        </p:grpSpPr>
        <p:sp>
          <p:nvSpPr>
            <p:cNvPr id="67" name="TextBox 66"/>
            <p:cNvSpPr txBox="1"/>
            <p:nvPr/>
          </p:nvSpPr>
          <p:spPr>
            <a:xfrm>
              <a:off x="4880985" y="2462699"/>
              <a:ext cx="872355" cy="338554"/>
            </a:xfrm>
            <a:prstGeom prst="rect">
              <a:avLst/>
            </a:prstGeom>
            <a:solidFill>
              <a:srgbClr val="FFFFFF">
                <a:alpha val="80000"/>
              </a:srgbClr>
            </a:solidFill>
            <a:ln>
              <a:noFill/>
            </a:ln>
          </p:spPr>
          <p:txBody>
            <a:bodyPr wrap="none" rtlCol="0">
              <a:spAutoFit/>
            </a:bodyPr>
            <a:lstStyle/>
            <a:p>
              <a:r>
                <a:rPr lang="en-US" sz="800" strike="sngStrike" dirty="0" smtClean="0">
                  <a:solidFill>
                    <a:srgbClr val="FF0000"/>
                  </a:solidFill>
                </a:rPr>
                <a:t>Delay payment</a:t>
              </a:r>
            </a:p>
            <a:p>
              <a:r>
                <a:rPr lang="en-US" sz="800" strike="sngStrike" dirty="0" smtClean="0">
                  <a:solidFill>
                    <a:srgbClr val="FF0000"/>
                  </a:solidFill>
                </a:rPr>
                <a:t>Due date </a:t>
              </a:r>
            </a:p>
          </p:txBody>
        </p:sp>
        <p:cxnSp>
          <p:nvCxnSpPr>
            <p:cNvPr id="68" name="Straight Arrow Connector 67"/>
            <p:cNvCxnSpPr/>
            <p:nvPr/>
          </p:nvCxnSpPr>
          <p:spPr>
            <a:xfrm rot="10800000">
              <a:off x="4799856" y="2636912"/>
              <a:ext cx="1008112"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bwMode="auto">
          <a:xfrm>
            <a:off x="9569152" y="3637982"/>
            <a:ext cx="1512168" cy="504056"/>
          </a:xfrm>
          <a:prstGeom prst="rect">
            <a:avLst/>
          </a:prstGeom>
          <a:solidFill>
            <a:srgbClr val="FFFFFF"/>
          </a:solidFill>
          <a:ln w="9525" algn="ctr">
            <a:solidFill>
              <a:schemeClr val="accent1"/>
            </a:solidFill>
            <a:miter lim="800000"/>
            <a:headEnd/>
            <a:tailEnd/>
          </a:ln>
          <a:effectLst/>
          <a:extLst/>
        </p:spPr>
        <p:txBody>
          <a:bodyPr wrap="none" rtlCol="0" anchor="ctr"/>
          <a:lstStyle/>
          <a:p>
            <a:pPr marL="269875" indent="-182563" algn="ctr">
              <a:lnSpc>
                <a:spcPct val="95000"/>
              </a:lnSpc>
              <a:spcBef>
                <a:spcPct val="20000"/>
              </a:spcBef>
              <a:spcAft>
                <a:spcPct val="10000"/>
              </a:spcAft>
            </a:pPr>
            <a:r>
              <a:rPr lang="en-US" sz="1000" strike="sngStrike" dirty="0" smtClean="0">
                <a:solidFill>
                  <a:srgbClr val="FF0000"/>
                </a:solidFill>
              </a:rPr>
              <a:t>Customer service </a:t>
            </a:r>
          </a:p>
          <a:p>
            <a:pPr marL="269875" indent="-182563" algn="ctr">
              <a:lnSpc>
                <a:spcPct val="95000"/>
              </a:lnSpc>
              <a:spcBef>
                <a:spcPct val="20000"/>
              </a:spcBef>
              <a:spcAft>
                <a:spcPct val="10000"/>
              </a:spcAft>
            </a:pPr>
            <a:r>
              <a:rPr lang="en-US" sz="1000" strike="sngStrike" dirty="0" smtClean="0">
                <a:solidFill>
                  <a:srgbClr val="FF0000"/>
                </a:solidFill>
              </a:rPr>
              <a:t>request </a:t>
            </a:r>
          </a:p>
        </p:txBody>
      </p:sp>
      <p:sp>
        <p:nvSpPr>
          <p:cNvPr id="70" name="Rectangle 69"/>
          <p:cNvSpPr/>
          <p:nvPr/>
        </p:nvSpPr>
        <p:spPr bwMode="auto">
          <a:xfrm>
            <a:off x="9569152" y="6302278"/>
            <a:ext cx="1512168" cy="720080"/>
          </a:xfrm>
          <a:prstGeom prst="rect">
            <a:avLst/>
          </a:prstGeom>
          <a:solidFill>
            <a:srgbClr val="FFFFFF"/>
          </a:solidFill>
          <a:ln w="9525" algn="ctr">
            <a:solidFill>
              <a:schemeClr val="accent1"/>
            </a:solidFill>
            <a:miter lim="800000"/>
            <a:headEnd/>
            <a:tailEnd/>
          </a:ln>
          <a:effectLst/>
          <a:extLst/>
        </p:spPr>
        <p:txBody>
          <a:bodyPr wrap="none" rtlCol="0" anchor="ctr"/>
          <a:lstStyle/>
          <a:p>
            <a:pPr marL="269875" indent="-182563" algn="ctr">
              <a:lnSpc>
                <a:spcPct val="95000"/>
              </a:lnSpc>
              <a:spcBef>
                <a:spcPct val="20000"/>
              </a:spcBef>
              <a:spcAft>
                <a:spcPct val="10000"/>
              </a:spcAft>
            </a:pPr>
            <a:r>
              <a:rPr lang="en-US" sz="1000" strike="sngStrike" dirty="0" smtClean="0">
                <a:solidFill>
                  <a:srgbClr val="FF0000"/>
                </a:solidFill>
              </a:rPr>
              <a:t>View details </a:t>
            </a:r>
          </a:p>
          <a:p>
            <a:pPr marL="269875" indent="-182563" algn="ctr">
              <a:lnSpc>
                <a:spcPct val="95000"/>
              </a:lnSpc>
              <a:spcBef>
                <a:spcPct val="20000"/>
              </a:spcBef>
              <a:spcAft>
                <a:spcPct val="10000"/>
              </a:spcAft>
            </a:pPr>
            <a:r>
              <a:rPr lang="en-US" sz="1000" strike="sngStrike" dirty="0" smtClean="0">
                <a:solidFill>
                  <a:srgbClr val="FF0000"/>
                </a:solidFill>
              </a:rPr>
              <a:t>Like Payment  status </a:t>
            </a:r>
          </a:p>
          <a:p>
            <a:pPr marL="269875" indent="-182563" algn="ctr">
              <a:lnSpc>
                <a:spcPct val="95000"/>
              </a:lnSpc>
              <a:spcBef>
                <a:spcPct val="20000"/>
              </a:spcBef>
              <a:spcAft>
                <a:spcPct val="10000"/>
              </a:spcAft>
            </a:pPr>
            <a:r>
              <a:rPr lang="en-US" sz="1000" strike="sngStrike" dirty="0" smtClean="0">
                <a:solidFill>
                  <a:srgbClr val="FF0000"/>
                </a:solidFill>
              </a:rPr>
              <a:t>Bank acc, acc. balance, </a:t>
            </a:r>
          </a:p>
          <a:p>
            <a:pPr marL="269875" indent="-182563" algn="ctr">
              <a:lnSpc>
                <a:spcPct val="95000"/>
              </a:lnSpc>
              <a:spcBef>
                <a:spcPct val="20000"/>
              </a:spcBef>
              <a:spcAft>
                <a:spcPct val="10000"/>
              </a:spcAft>
            </a:pPr>
            <a:r>
              <a:rPr lang="en-US" sz="1000" strike="sngStrike" dirty="0" smtClean="0">
                <a:solidFill>
                  <a:srgbClr val="FF0000"/>
                </a:solidFill>
              </a:rPr>
              <a:t>Installment plan </a:t>
            </a:r>
          </a:p>
        </p:txBody>
      </p:sp>
      <p:cxnSp>
        <p:nvCxnSpPr>
          <p:cNvPr id="71" name="Straight Arrow Connector 70"/>
          <p:cNvCxnSpPr/>
          <p:nvPr/>
        </p:nvCxnSpPr>
        <p:spPr>
          <a:xfrm>
            <a:off x="8345016" y="6806334"/>
            <a:ext cx="1008112"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8471410" y="6590310"/>
            <a:ext cx="737702" cy="215444"/>
          </a:xfrm>
          <a:prstGeom prst="rect">
            <a:avLst/>
          </a:prstGeom>
          <a:solidFill>
            <a:srgbClr val="FFFFFF">
              <a:alpha val="80000"/>
            </a:srgbClr>
          </a:solidFill>
          <a:ln>
            <a:noFill/>
          </a:ln>
        </p:spPr>
        <p:txBody>
          <a:bodyPr wrap="none" rtlCol="0">
            <a:spAutoFit/>
          </a:bodyPr>
          <a:lstStyle/>
          <a:p>
            <a:r>
              <a:rPr lang="en-US" sz="800" strike="sngStrike" dirty="0" smtClean="0">
                <a:solidFill>
                  <a:srgbClr val="FF0000"/>
                </a:solidFill>
              </a:rPr>
              <a:t>RMCA View</a:t>
            </a:r>
          </a:p>
        </p:txBody>
      </p:sp>
      <p:cxnSp>
        <p:nvCxnSpPr>
          <p:cNvPr id="50" name="Shape 103"/>
          <p:cNvCxnSpPr>
            <a:stCxn id="8" idx="0"/>
            <a:endCxn id="5" idx="0"/>
          </p:cNvCxnSpPr>
          <p:nvPr/>
        </p:nvCxnSpPr>
        <p:spPr>
          <a:xfrm rot="16200000" flipV="1">
            <a:off x="5968752" y="-2230670"/>
            <a:ext cx="1588" cy="8712968"/>
          </a:xfrm>
          <a:prstGeom prst="bentConnector3">
            <a:avLst>
              <a:gd name="adj1" fmla="val 23392640"/>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bwMode="auto">
          <a:xfrm>
            <a:off x="3448472" y="2845894"/>
            <a:ext cx="1512168" cy="648072"/>
          </a:xfrm>
          <a:prstGeom prst="rect">
            <a:avLst/>
          </a:prstGeom>
          <a:solidFill>
            <a:srgbClr val="FFFFFF"/>
          </a:solidFill>
          <a:ln w="9525" algn="ctr">
            <a:solidFill>
              <a:schemeClr val="accent1"/>
            </a:solidFill>
            <a:miter lim="800000"/>
            <a:headEnd/>
            <a:tailEnd/>
          </a:ln>
          <a:effectLst/>
          <a:extLst/>
        </p:spPr>
        <p:txBody>
          <a:bodyPr wrap="none" rtlCol="0" anchor="ctr"/>
          <a:lstStyle/>
          <a:p>
            <a:pPr marL="269875" indent="-182563" algn="ctr">
              <a:lnSpc>
                <a:spcPct val="95000"/>
              </a:lnSpc>
              <a:spcBef>
                <a:spcPct val="20000"/>
              </a:spcBef>
              <a:spcAft>
                <a:spcPct val="10000"/>
              </a:spcAft>
            </a:pPr>
            <a:r>
              <a:rPr lang="en-US" sz="1000" dirty="0" smtClean="0">
                <a:solidFill>
                  <a:schemeClr val="accent1"/>
                </a:solidFill>
              </a:rPr>
              <a:t>Subscription</a:t>
            </a:r>
          </a:p>
          <a:p>
            <a:pPr marL="269875" indent="-182563" algn="ctr">
              <a:lnSpc>
                <a:spcPct val="95000"/>
              </a:lnSpc>
              <a:spcBef>
                <a:spcPct val="20000"/>
              </a:spcBef>
              <a:spcAft>
                <a:spcPct val="10000"/>
              </a:spcAft>
            </a:pPr>
            <a:r>
              <a:rPr lang="en-US" sz="1000" dirty="0" smtClean="0">
                <a:solidFill>
                  <a:schemeClr val="accent1"/>
                </a:solidFill>
              </a:rPr>
              <a:t> Management</a:t>
            </a:r>
          </a:p>
        </p:txBody>
      </p:sp>
      <p:pic>
        <p:nvPicPr>
          <p:cNvPr id="377858" name="Picture 2"/>
          <p:cNvPicPr>
            <a:picLocks noChangeAspect="1" noChangeArrowheads="1"/>
          </p:cNvPicPr>
          <p:nvPr/>
        </p:nvPicPr>
        <p:blipFill>
          <a:blip r:embed="rId3"/>
          <a:srcRect/>
          <a:stretch>
            <a:fillRect/>
          </a:stretch>
        </p:blipFill>
        <p:spPr bwMode="auto">
          <a:xfrm>
            <a:off x="10325236" y="0"/>
            <a:ext cx="2412268" cy="1666644"/>
          </a:xfrm>
          <a:prstGeom prst="rect">
            <a:avLst/>
          </a:prstGeom>
          <a:noFill/>
          <a:ln w="9525">
            <a:noFill/>
            <a:miter lim="800000"/>
            <a:headEnd/>
            <a:tailEnd/>
          </a:ln>
          <a:effectLst/>
        </p:spPr>
      </p:pic>
      <p:sp>
        <p:nvSpPr>
          <p:cNvPr id="76" name="Rounded Rectangle 75"/>
          <p:cNvSpPr/>
          <p:nvPr/>
        </p:nvSpPr>
        <p:spPr bwMode="auto">
          <a:xfrm>
            <a:off x="732355" y="7876140"/>
            <a:ext cx="11546449" cy="504056"/>
          </a:xfrm>
          <a:prstGeom prst="roundRect">
            <a:avLst/>
          </a:prstGeom>
          <a:solidFill>
            <a:schemeClr val="bg1"/>
          </a:solidFill>
          <a:ln w="9525">
            <a:solidFill>
              <a:schemeClr val="accent1"/>
            </a:solidFill>
            <a:miter lim="800000"/>
            <a:headEnd/>
            <a:tailEnd/>
          </a:ln>
          <a:effectLst>
            <a:outerShdw blurRad="50800" dist="38100" dir="2700000" algn="tl" rotWithShape="0">
              <a:prstClr val="black">
                <a:alpha val="40000"/>
              </a:prstClr>
            </a:outerShdw>
          </a:effectLst>
        </p:spPr>
        <p:txBody>
          <a:bodyPr wrap="square" rtlCol="0" anchor="ctr">
            <a:noAutofit/>
          </a:bodyPr>
          <a:lstStyle/>
          <a:p>
            <a:r>
              <a:rPr lang="en-US" sz="1400" dirty="0" smtClean="0">
                <a:solidFill>
                  <a:srgbClr val="7030A0"/>
                </a:solidFill>
              </a:rPr>
              <a:t>Our familiarity with the O2C process in RODOD implementation helps us to  implement required ARFT specific configuration and extension in the areas of Siebel ,BRM ,AIA to support ARFT functionality as per design specifications</a:t>
            </a:r>
            <a:endParaRPr lang="en-US" sz="1400" dirty="0">
              <a:solidFill>
                <a:srgbClr val="7030A0"/>
              </a:solidFill>
            </a:endParaRPr>
          </a:p>
        </p:txBody>
      </p:sp>
      <p:sp>
        <p:nvSpPr>
          <p:cNvPr id="77" name="TextBox 76"/>
          <p:cNvSpPr txBox="1"/>
          <p:nvPr/>
        </p:nvSpPr>
        <p:spPr>
          <a:xfrm rot="21195808">
            <a:off x="327626" y="7758455"/>
            <a:ext cx="357554"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4800" b="0" i="0" u="none" strike="noStrike" kern="0" cap="none" spc="0" normalizeH="0" baseline="0" noProof="0" dirty="0" smtClean="0">
                <a:ln>
                  <a:noFill/>
                </a:ln>
                <a:solidFill>
                  <a:schemeClr val="accent1"/>
                </a:solidFill>
                <a:effectLst/>
                <a:uLnTx/>
                <a:uFillTx/>
                <a:latin typeface="Arial Black" pitchFamily="34" charset="0"/>
              </a:rPr>
              <a:t>!</a:t>
            </a:r>
            <a:endParaRPr kumimoji="0" lang="en-GB" sz="1800" b="0" i="0" u="none" strike="noStrike" kern="0" cap="none" spc="0" normalizeH="0" baseline="0" noProof="0" dirty="0">
              <a:ln>
                <a:noFill/>
              </a:ln>
              <a:solidFill>
                <a:schemeClr val="accent1"/>
              </a:solidFill>
              <a:effectLst/>
              <a:uLnTx/>
              <a:uFillTx/>
              <a:latin typeface="Arial Black" pitchFamily="34" charset="0"/>
            </a:endParaRPr>
          </a:p>
        </p:txBody>
      </p:sp>
      <p:sp>
        <p:nvSpPr>
          <p:cNvPr id="73" name="Rounded Rectangular Callout 72"/>
          <p:cNvSpPr/>
          <p:nvPr/>
        </p:nvSpPr>
        <p:spPr>
          <a:xfrm>
            <a:off x="11513368" y="6012160"/>
            <a:ext cx="1080120" cy="792088"/>
          </a:xfrm>
          <a:prstGeom prst="wedgeRoundRectCallout">
            <a:avLst>
              <a:gd name="adj1" fmla="val -106590"/>
              <a:gd name="adj2" fmla="val 62500"/>
              <a:gd name="adj3" fmla="val 16667"/>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solidFill>
                  <a:schemeClr val="tx1"/>
                </a:solidFill>
              </a:rPr>
              <a:t>This should be consider in TWIST scope  ( to be deliver in OCT 2016)</a:t>
            </a:r>
            <a:endParaRPr lang="en-US" sz="900"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191" y="347531"/>
            <a:ext cx="8033825" cy="768085"/>
          </a:xfrm>
        </p:spPr>
        <p:txBody>
          <a:bodyPr>
            <a:noAutofit/>
          </a:bodyPr>
          <a:lstStyle/>
          <a:p>
            <a:r>
              <a:rPr lang="en-US" dirty="0" smtClean="0"/>
              <a:t>Our proposed Responsibility mapping for ARFT RODOD scope  </a:t>
            </a:r>
            <a:endParaRPr lang="en-US" dirty="0"/>
          </a:p>
        </p:txBody>
      </p:sp>
      <p:graphicFrame>
        <p:nvGraphicFramePr>
          <p:cNvPr id="3" name="Table 2"/>
          <p:cNvGraphicFramePr>
            <a:graphicFrameLocks noGrp="1"/>
          </p:cNvGraphicFramePr>
          <p:nvPr/>
        </p:nvGraphicFramePr>
        <p:xfrm>
          <a:off x="280120" y="1763688"/>
          <a:ext cx="12097344" cy="5976664"/>
        </p:xfrm>
        <a:graphic>
          <a:graphicData uri="http://schemas.openxmlformats.org/drawingml/2006/table">
            <a:tbl>
              <a:tblPr firstRow="1" bandRow="1">
                <a:tableStyleId>{5C22544A-7EE6-4342-B048-85BDC9FD1C3A}</a:tableStyleId>
              </a:tblPr>
              <a:tblGrid>
                <a:gridCol w="3456384"/>
                <a:gridCol w="1440160"/>
                <a:gridCol w="1080120"/>
                <a:gridCol w="6120680"/>
              </a:tblGrid>
              <a:tr h="457953">
                <a:tc>
                  <a:txBody>
                    <a:bodyPr/>
                    <a:lstStyle/>
                    <a:p>
                      <a:r>
                        <a:rPr lang="en-US" sz="1200" dirty="0" smtClean="0"/>
                        <a:t>Scope</a:t>
                      </a:r>
                      <a:endParaRPr lang="en-US" sz="1200" dirty="0"/>
                    </a:p>
                  </a:txBody>
                  <a:tcPr/>
                </a:tc>
                <a:tc>
                  <a:txBody>
                    <a:bodyPr/>
                    <a:lstStyle/>
                    <a:p>
                      <a:r>
                        <a:rPr lang="en-US" sz="1200" dirty="0" smtClean="0"/>
                        <a:t>Prime partner/ </a:t>
                      </a:r>
                      <a:r>
                        <a:rPr lang="en-US" sz="1200" dirty="0" err="1" smtClean="0"/>
                        <a:t>TeliaSonera</a:t>
                      </a:r>
                      <a:endParaRPr lang="en-US" sz="1200" dirty="0"/>
                    </a:p>
                  </a:txBody>
                  <a:tcPr/>
                </a:tc>
                <a:tc>
                  <a:txBody>
                    <a:bodyPr/>
                    <a:lstStyle/>
                    <a:p>
                      <a:r>
                        <a:rPr lang="en-US" sz="1200" dirty="0" smtClean="0"/>
                        <a:t>Capgemini </a:t>
                      </a:r>
                      <a:endParaRPr lang="en-US" sz="1200" dirty="0"/>
                    </a:p>
                  </a:txBody>
                  <a:tcPr/>
                </a:tc>
                <a:tc>
                  <a:txBody>
                    <a:bodyPr/>
                    <a:lstStyle/>
                    <a:p>
                      <a:r>
                        <a:rPr lang="en-US" sz="1200" dirty="0" smtClean="0"/>
                        <a:t>Capgemini scope comments</a:t>
                      </a:r>
                      <a:endParaRPr lang="en-US" sz="1200" dirty="0"/>
                    </a:p>
                  </a:txBody>
                  <a:tcPr/>
                </a:tc>
              </a:tr>
              <a:tr h="274772">
                <a:tc>
                  <a:txBody>
                    <a:bodyPr/>
                    <a:lstStyle/>
                    <a:p>
                      <a:r>
                        <a:rPr lang="en-US" sz="1200" dirty="0" smtClean="0"/>
                        <a:t>HLD ( High Level Design) :  ARFT RODOD</a:t>
                      </a:r>
                      <a:endParaRPr lang="en-US" sz="1200" dirty="0"/>
                    </a:p>
                  </a:txBody>
                  <a:tcPr/>
                </a:tc>
                <a:tc>
                  <a:txBody>
                    <a:bodyPr/>
                    <a:lstStyle/>
                    <a:p>
                      <a:r>
                        <a:rPr lang="en-US" sz="1200" dirty="0" smtClean="0"/>
                        <a:t>Own</a:t>
                      </a:r>
                      <a:endParaRPr lang="en-US" sz="1200" dirty="0"/>
                    </a:p>
                  </a:txBody>
                  <a:tcPr/>
                </a:tc>
                <a:tc>
                  <a:txBody>
                    <a:bodyPr/>
                    <a:lstStyle/>
                    <a:p>
                      <a:endParaRPr lang="en-US" sz="1200" dirty="0"/>
                    </a:p>
                  </a:txBody>
                  <a:tcPr/>
                </a:tc>
                <a:tc>
                  <a:txBody>
                    <a:bodyPr/>
                    <a:lstStyle/>
                    <a:p>
                      <a:endParaRPr lang="en-US" sz="1200" dirty="0"/>
                    </a:p>
                  </a:txBody>
                  <a:tcPr/>
                </a:tc>
              </a:tr>
              <a:tr h="457953">
                <a:tc>
                  <a:txBody>
                    <a:bodyPr/>
                    <a:lstStyle/>
                    <a:p>
                      <a:r>
                        <a:rPr lang="en-US" sz="1200" dirty="0" smtClean="0"/>
                        <a:t>DLD (Detailed</a:t>
                      </a:r>
                      <a:r>
                        <a:rPr lang="en-US" sz="1200" baseline="0" dirty="0" smtClean="0"/>
                        <a:t> Level Design</a:t>
                      </a:r>
                      <a:r>
                        <a:rPr lang="en-US" sz="1200" dirty="0" smtClean="0"/>
                        <a:t>) :  ARFT RODOD</a:t>
                      </a:r>
                      <a:endParaRPr lang="en-US" sz="1200" dirty="0"/>
                    </a:p>
                  </a:txBody>
                  <a:tcPr/>
                </a:tc>
                <a:tc>
                  <a:txBody>
                    <a:bodyPr/>
                    <a:lstStyle/>
                    <a:p>
                      <a:r>
                        <a:rPr lang="en-US" sz="1200" dirty="0" smtClean="0">
                          <a:solidFill>
                            <a:srgbClr val="009900"/>
                          </a:solidFill>
                        </a:rPr>
                        <a:t>Own </a:t>
                      </a:r>
                      <a:endParaRPr lang="en-US" sz="1200" dirty="0">
                        <a:solidFill>
                          <a:srgbClr val="009900"/>
                        </a:solidFill>
                      </a:endParaRPr>
                    </a:p>
                  </a:txBody>
                  <a:tcPr/>
                </a:tc>
                <a:tc>
                  <a:txBody>
                    <a:bodyPr/>
                    <a:lstStyle/>
                    <a:p>
                      <a:r>
                        <a:rPr lang="en-US" sz="1200" strike="sngStrike" dirty="0" smtClean="0">
                          <a:solidFill>
                            <a:srgbClr val="FF0000"/>
                          </a:solidFill>
                        </a:rPr>
                        <a:t>Own </a:t>
                      </a:r>
                      <a:r>
                        <a:rPr lang="en-US" sz="1200" strike="noStrike" baseline="0" dirty="0" smtClean="0">
                          <a:solidFill>
                            <a:schemeClr val="tx1"/>
                          </a:solidFill>
                        </a:rPr>
                        <a:t> </a:t>
                      </a:r>
                      <a:r>
                        <a:rPr lang="en-US" sz="1200" strike="noStrike" baseline="0" dirty="0" smtClean="0">
                          <a:solidFill>
                            <a:srgbClr val="009900"/>
                          </a:solidFill>
                        </a:rPr>
                        <a:t>Participate</a:t>
                      </a:r>
                      <a:endParaRPr lang="en-US" sz="1200" strike="sngStrike" dirty="0">
                        <a:solidFill>
                          <a:srgbClr val="009900"/>
                        </a:solidFill>
                      </a:endParaRPr>
                    </a:p>
                  </a:txBody>
                  <a:tcPr/>
                </a:tc>
                <a:tc>
                  <a:txBody>
                    <a:bodyPr/>
                    <a:lstStyle/>
                    <a:p>
                      <a:r>
                        <a:rPr lang="en-US" sz="1200" dirty="0" smtClean="0"/>
                        <a:t>Capgemini to </a:t>
                      </a:r>
                      <a:r>
                        <a:rPr lang="en-US" sz="1200" strike="sngStrike" dirty="0" smtClean="0">
                          <a:solidFill>
                            <a:srgbClr val="FF0000"/>
                          </a:solidFill>
                        </a:rPr>
                        <a:t>Produce </a:t>
                      </a:r>
                      <a:r>
                        <a:rPr lang="en-US" sz="1200" dirty="0" smtClean="0"/>
                        <a:t> </a:t>
                      </a:r>
                      <a:r>
                        <a:rPr lang="en-US" sz="1200" dirty="0" smtClean="0">
                          <a:solidFill>
                            <a:srgbClr val="009900"/>
                          </a:solidFill>
                        </a:rPr>
                        <a:t>participate</a:t>
                      </a:r>
                      <a:r>
                        <a:rPr lang="en-US" sz="1200" baseline="0" dirty="0" smtClean="0">
                          <a:solidFill>
                            <a:srgbClr val="009900"/>
                          </a:solidFill>
                        </a:rPr>
                        <a:t> in preparation of DS141 &amp; AN100 </a:t>
                      </a:r>
                      <a:r>
                        <a:rPr lang="en-US" sz="1200" strike="sngStrike" dirty="0" smtClean="0">
                          <a:solidFill>
                            <a:srgbClr val="FF0000"/>
                          </a:solidFill>
                        </a:rPr>
                        <a:t>integration and </a:t>
                      </a:r>
                      <a:r>
                        <a:rPr lang="en-US" sz="1200" dirty="0" smtClean="0"/>
                        <a:t>system</a:t>
                      </a:r>
                      <a:r>
                        <a:rPr lang="en-US" sz="1200" baseline="0" dirty="0" smtClean="0"/>
                        <a:t> specific detailed design  to start  the build  phase</a:t>
                      </a:r>
                      <a:endParaRPr lang="en-US" sz="1200" dirty="0"/>
                    </a:p>
                  </a:txBody>
                  <a:tcPr/>
                </a:tc>
              </a:tr>
              <a:tr h="334123">
                <a:tc>
                  <a:txBody>
                    <a:bodyPr/>
                    <a:lstStyle/>
                    <a:p>
                      <a:r>
                        <a:rPr lang="en-US" sz="1200" dirty="0" smtClean="0"/>
                        <a:t>Build and Unit test </a:t>
                      </a:r>
                      <a:endParaRPr lang="en-US" sz="1200" dirty="0"/>
                    </a:p>
                  </a:txBody>
                  <a:tcPr/>
                </a:tc>
                <a:tc>
                  <a:txBody>
                    <a:bodyPr/>
                    <a:lstStyle/>
                    <a:p>
                      <a:endParaRPr lang="en-US" sz="1200" dirty="0"/>
                    </a:p>
                  </a:txBody>
                  <a:tcPr/>
                </a:tc>
                <a:tc>
                  <a:txBody>
                    <a:bodyPr/>
                    <a:lstStyle/>
                    <a:p>
                      <a:r>
                        <a:rPr lang="en-US" sz="1200" dirty="0" smtClean="0"/>
                        <a:t>Own</a:t>
                      </a:r>
                      <a:endParaRPr lang="en-US" sz="1200" dirty="0"/>
                    </a:p>
                  </a:txBody>
                  <a:tcPr/>
                </a:tc>
                <a:tc>
                  <a:txBody>
                    <a:bodyPr/>
                    <a:lstStyle/>
                    <a:p>
                      <a:r>
                        <a:rPr lang="en-US" sz="1200" dirty="0" smtClean="0"/>
                        <a:t>ARFT RODOD components  [Siebel CRM , BRM , AIA ] Configuration, extensions</a:t>
                      </a:r>
                      <a:r>
                        <a:rPr lang="en-US" sz="1200" baseline="0" dirty="0" smtClean="0"/>
                        <a:t> </a:t>
                      </a:r>
                      <a:endParaRPr lang="en-US" sz="1200" dirty="0" smtClean="0"/>
                    </a:p>
                  </a:txBody>
                  <a:tcPr/>
                </a:tc>
              </a:tr>
              <a:tr h="457953">
                <a:tc>
                  <a:txBody>
                    <a:bodyPr/>
                    <a:lstStyle/>
                    <a:p>
                      <a:r>
                        <a:rPr lang="en-US" sz="1200" dirty="0" smtClean="0"/>
                        <a:t>Integrations ( ARFT</a:t>
                      </a:r>
                      <a:r>
                        <a:rPr lang="en-US" sz="1200" baseline="0" dirty="0" smtClean="0"/>
                        <a:t> RODOD)</a:t>
                      </a:r>
                      <a:endParaRPr lang="en-US" sz="1200" dirty="0"/>
                    </a:p>
                  </a:txBody>
                  <a:tcPr/>
                </a:tc>
                <a:tc>
                  <a:txBody>
                    <a:bodyPr/>
                    <a:lstStyle/>
                    <a:p>
                      <a:endParaRPr lang="en-US" sz="1200" dirty="0"/>
                    </a:p>
                  </a:txBody>
                  <a:tcPr/>
                </a:tc>
                <a:tc>
                  <a:txBody>
                    <a:bodyPr/>
                    <a:lstStyle/>
                    <a:p>
                      <a:r>
                        <a:rPr lang="en-US" sz="1200" dirty="0" smtClean="0"/>
                        <a:t>Own</a:t>
                      </a:r>
                      <a:endParaRPr lang="en-US" sz="1200" dirty="0"/>
                    </a:p>
                  </a:txBody>
                  <a:tcPr/>
                </a:tc>
                <a:tc>
                  <a:txBody>
                    <a:bodyPr/>
                    <a:lstStyle/>
                    <a:p>
                      <a:r>
                        <a:rPr lang="en-US" sz="1200" dirty="0" smtClean="0"/>
                        <a:t>Integration between RODOD components and  other systems in ARFT scope is via GESB (batch/ </a:t>
                      </a:r>
                      <a:r>
                        <a:rPr lang="en-US" sz="1200" dirty="0" err="1" smtClean="0"/>
                        <a:t>realtime</a:t>
                      </a:r>
                      <a:r>
                        <a:rPr lang="en-US" sz="1200" dirty="0" smtClean="0"/>
                        <a:t>) . </a:t>
                      </a:r>
                      <a:endParaRPr lang="en-US" sz="1200" dirty="0"/>
                    </a:p>
                  </a:txBody>
                  <a:tcPr/>
                </a:tc>
              </a:tr>
              <a:tr h="362525">
                <a:tc>
                  <a:txBody>
                    <a:bodyPr/>
                    <a:lstStyle/>
                    <a:p>
                      <a:r>
                        <a:rPr lang="en-US" sz="1200" dirty="0" smtClean="0"/>
                        <a:t>Customer Master data extraction   </a:t>
                      </a:r>
                      <a:endParaRPr lang="en-US" sz="1200" dirty="0"/>
                    </a:p>
                  </a:txBody>
                  <a:tcPr/>
                </a:tc>
                <a:tc>
                  <a:txBody>
                    <a:bodyPr/>
                    <a:lstStyle/>
                    <a:p>
                      <a:endParaRPr lang="en-US" sz="1200" dirty="0"/>
                    </a:p>
                  </a:txBody>
                  <a:tcPr/>
                </a:tc>
                <a:tc>
                  <a:txBody>
                    <a:bodyPr/>
                    <a:lstStyle/>
                    <a:p>
                      <a:r>
                        <a:rPr lang="en-US" sz="1200" dirty="0" smtClean="0"/>
                        <a:t>Own </a:t>
                      </a:r>
                      <a:endParaRPr lang="en-US" sz="1200" dirty="0"/>
                    </a:p>
                  </a:txBody>
                  <a:tcPr/>
                </a:tc>
                <a:tc>
                  <a:txBody>
                    <a:bodyPr/>
                    <a:lstStyle/>
                    <a:p>
                      <a:pPr marL="0" marR="0" indent="0" algn="l" defTabSz="598161" rtl="0" eaLnBrk="1" fontAlgn="auto" latinLnBrk="0" hangingPunct="1">
                        <a:lnSpc>
                          <a:spcPct val="100000"/>
                        </a:lnSpc>
                        <a:spcBef>
                          <a:spcPts val="0"/>
                        </a:spcBef>
                        <a:spcAft>
                          <a:spcPts val="0"/>
                        </a:spcAft>
                        <a:buClrTx/>
                        <a:buSzTx/>
                        <a:buFontTx/>
                        <a:buNone/>
                        <a:tabLst/>
                        <a:defRPr/>
                      </a:pPr>
                      <a:r>
                        <a:rPr lang="en-US" sz="1200" dirty="0" smtClean="0"/>
                        <a:t>Siebel </a:t>
                      </a:r>
                      <a:r>
                        <a:rPr lang="en-US" sz="1200" kern="1200" dirty="0" smtClean="0">
                          <a:solidFill>
                            <a:schemeClr val="dk1"/>
                          </a:solidFill>
                          <a:latin typeface="+mn-lt"/>
                          <a:ea typeface="+mn-ea"/>
                          <a:cs typeface="+mn-cs"/>
                        </a:rPr>
                        <a:t>script s for </a:t>
                      </a:r>
                      <a:r>
                        <a:rPr lang="en-US" sz="1200" dirty="0" smtClean="0"/>
                        <a:t>extracting customer master data as per SAP RMCA required format </a:t>
                      </a:r>
                    </a:p>
                  </a:txBody>
                  <a:tcPr/>
                </a:tc>
              </a:tr>
              <a:tr h="641134">
                <a:tc>
                  <a:txBody>
                    <a:bodyPr/>
                    <a:lstStyle/>
                    <a:p>
                      <a:r>
                        <a:rPr lang="en-US" sz="1200" dirty="0" smtClean="0"/>
                        <a:t>System Test planning and execution (ARFT RODOD) </a:t>
                      </a:r>
                      <a:endParaRPr lang="en-US" sz="1200" dirty="0"/>
                    </a:p>
                  </a:txBody>
                  <a:tcPr/>
                </a:tc>
                <a:tc>
                  <a:txBody>
                    <a:bodyPr/>
                    <a:lstStyle/>
                    <a:p>
                      <a:endParaRPr lang="en-US" sz="1200" dirty="0"/>
                    </a:p>
                  </a:txBody>
                  <a:tcPr/>
                </a:tc>
                <a:tc>
                  <a:txBody>
                    <a:bodyPr/>
                    <a:lstStyle/>
                    <a:p>
                      <a:r>
                        <a:rPr lang="en-US" sz="1200" dirty="0" smtClean="0"/>
                        <a:t>Own</a:t>
                      </a:r>
                    </a:p>
                    <a:p>
                      <a:endParaRPr lang="en-US" sz="1200" dirty="0"/>
                    </a:p>
                  </a:txBody>
                  <a:tcPr/>
                </a:tc>
                <a:tc>
                  <a:txBody>
                    <a:bodyPr/>
                    <a:lstStyle/>
                    <a:p>
                      <a:pPr>
                        <a:buFont typeface="Arial" pitchFamily="34" charset="0"/>
                        <a:buChar char="•"/>
                      </a:pPr>
                      <a:r>
                        <a:rPr lang="en-US" sz="1200" dirty="0" smtClean="0"/>
                        <a:t>Test case preparation ,</a:t>
                      </a:r>
                    </a:p>
                    <a:p>
                      <a:pPr>
                        <a:buFont typeface="Arial" pitchFamily="34" charset="0"/>
                        <a:buChar char="•"/>
                      </a:pPr>
                      <a:r>
                        <a:rPr lang="en-US" sz="1200" dirty="0" smtClean="0"/>
                        <a:t>Test E</a:t>
                      </a:r>
                      <a:r>
                        <a:rPr lang="en-US" sz="1200" baseline="0" dirty="0" smtClean="0"/>
                        <a:t>xecution </a:t>
                      </a:r>
                    </a:p>
                    <a:p>
                      <a:pPr marL="0" marR="0" indent="0" algn="l" defTabSz="598161"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Bug fixing for RODOD components </a:t>
                      </a:r>
                    </a:p>
                  </a:txBody>
                  <a:tcPr/>
                </a:tc>
              </a:tr>
              <a:tr h="641134">
                <a:tc>
                  <a:txBody>
                    <a:bodyPr/>
                    <a:lstStyle/>
                    <a:p>
                      <a:r>
                        <a:rPr lang="en-US" sz="1200" dirty="0" smtClean="0"/>
                        <a:t>System Integration Test planning and execution</a:t>
                      </a:r>
                      <a:endParaRPr lang="en-US" sz="1200" dirty="0"/>
                    </a:p>
                  </a:txBody>
                  <a:tcPr/>
                </a:tc>
                <a:tc>
                  <a:txBody>
                    <a:bodyPr/>
                    <a:lstStyle/>
                    <a:p>
                      <a:r>
                        <a:rPr lang="en-US" sz="1200" dirty="0" smtClean="0"/>
                        <a:t>Own</a:t>
                      </a:r>
                      <a:endParaRPr lang="en-US" sz="1200" dirty="0"/>
                    </a:p>
                  </a:txBody>
                  <a:tcPr/>
                </a:tc>
                <a:tc>
                  <a:txBody>
                    <a:bodyPr/>
                    <a:lstStyle/>
                    <a:p>
                      <a:r>
                        <a:rPr lang="en-US" sz="1200" dirty="0" smtClean="0"/>
                        <a:t>Participate</a:t>
                      </a:r>
                      <a:endParaRPr lang="en-US" sz="1200" dirty="0"/>
                    </a:p>
                  </a:txBody>
                  <a:tcPr/>
                </a:tc>
                <a:tc>
                  <a:txBody>
                    <a:bodyPr/>
                    <a:lstStyle/>
                    <a:p>
                      <a:pPr>
                        <a:buFont typeface="Arial" pitchFamily="34" charset="0"/>
                        <a:buChar char="•"/>
                      </a:pPr>
                      <a:r>
                        <a:rPr lang="en-US" sz="1200" dirty="0" smtClean="0"/>
                        <a:t>Test case preparation </a:t>
                      </a:r>
                      <a:r>
                        <a:rPr lang="en-US" sz="1200" baseline="0" dirty="0" smtClean="0"/>
                        <a:t> for </a:t>
                      </a:r>
                      <a:r>
                        <a:rPr lang="en-US" sz="1200" dirty="0" smtClean="0"/>
                        <a:t>ARFT RODOD</a:t>
                      </a:r>
                      <a:r>
                        <a:rPr lang="en-US" sz="1200" baseline="0" dirty="0" smtClean="0"/>
                        <a:t> scope </a:t>
                      </a:r>
                      <a:endParaRPr lang="en-US" sz="1200" dirty="0" smtClean="0"/>
                    </a:p>
                    <a:p>
                      <a:pPr marL="0" marR="0" indent="0" algn="l" defTabSz="598161"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Test E</a:t>
                      </a:r>
                      <a:r>
                        <a:rPr lang="en-US" sz="1200" baseline="0" dirty="0" smtClean="0"/>
                        <a:t>xecution for </a:t>
                      </a:r>
                      <a:r>
                        <a:rPr lang="en-US" sz="1200" dirty="0" smtClean="0"/>
                        <a:t>ARFT RODOD</a:t>
                      </a:r>
                      <a:r>
                        <a:rPr lang="en-US" sz="1200" baseline="0" dirty="0" smtClean="0"/>
                        <a:t> scope </a:t>
                      </a:r>
                      <a:endParaRPr lang="en-US" sz="1200" dirty="0" smtClean="0"/>
                    </a:p>
                    <a:p>
                      <a:pPr>
                        <a:buFont typeface="Arial" pitchFamily="34" charset="0"/>
                        <a:buChar char="•"/>
                      </a:pPr>
                      <a:r>
                        <a:rPr lang="en-US" sz="1200" dirty="0" smtClean="0"/>
                        <a:t>Bug fixing for RODOD components </a:t>
                      </a:r>
                    </a:p>
                  </a:txBody>
                  <a:tcPr/>
                </a:tc>
              </a:tr>
              <a:tr h="274772">
                <a:tc>
                  <a:txBody>
                    <a:bodyPr/>
                    <a:lstStyle/>
                    <a:p>
                      <a:r>
                        <a:rPr lang="en-US" sz="1200" dirty="0" smtClean="0"/>
                        <a:t>User Acceptance Test (UAT)</a:t>
                      </a:r>
                      <a:endParaRPr lang="en-US" sz="1200" dirty="0"/>
                    </a:p>
                  </a:txBody>
                  <a:tcPr/>
                </a:tc>
                <a:tc>
                  <a:txBody>
                    <a:bodyPr/>
                    <a:lstStyle/>
                    <a:p>
                      <a:r>
                        <a:rPr lang="en-US" sz="1200" dirty="0" smtClean="0"/>
                        <a:t>Own</a:t>
                      </a:r>
                      <a:endParaRPr lang="en-US" sz="1200" dirty="0"/>
                    </a:p>
                  </a:txBody>
                  <a:tcPr/>
                </a:tc>
                <a:tc>
                  <a:txBody>
                    <a:bodyPr/>
                    <a:lstStyle/>
                    <a:p>
                      <a:r>
                        <a:rPr lang="en-US" sz="1200" dirty="0" smtClean="0"/>
                        <a:t>Participate </a:t>
                      </a:r>
                      <a:endParaRPr lang="en-US" sz="1200" dirty="0"/>
                    </a:p>
                  </a:txBody>
                  <a:tcPr/>
                </a:tc>
                <a:tc>
                  <a:txBody>
                    <a:bodyPr/>
                    <a:lstStyle/>
                    <a:p>
                      <a:r>
                        <a:rPr lang="en-US" sz="1200" dirty="0" smtClean="0"/>
                        <a:t>UAT Support, </a:t>
                      </a:r>
                      <a:r>
                        <a:rPr lang="en-US" sz="1200" dirty="0" smtClean="0">
                          <a:solidFill>
                            <a:srgbClr val="009900"/>
                          </a:solidFill>
                        </a:rPr>
                        <a:t>Bug fixes </a:t>
                      </a:r>
                      <a:endParaRPr lang="en-US" sz="1200" dirty="0">
                        <a:solidFill>
                          <a:srgbClr val="009900"/>
                        </a:solidFill>
                      </a:endParaRPr>
                    </a:p>
                  </a:txBody>
                  <a:tcPr/>
                </a:tc>
              </a:tr>
              <a:tr h="274772">
                <a:tc>
                  <a:txBody>
                    <a:bodyPr/>
                    <a:lstStyle/>
                    <a:p>
                      <a:r>
                        <a:rPr lang="en-US" sz="1200" dirty="0" smtClean="0"/>
                        <a:t>Rollout  and Deployment </a:t>
                      </a:r>
                      <a:endParaRPr lang="en-US" sz="1200" dirty="0"/>
                    </a:p>
                  </a:txBody>
                  <a:tcPr/>
                </a:tc>
                <a:tc>
                  <a:txBody>
                    <a:bodyPr/>
                    <a:lstStyle/>
                    <a:p>
                      <a:r>
                        <a:rPr lang="en-US" sz="1200" dirty="0" smtClean="0"/>
                        <a:t>Own</a:t>
                      </a:r>
                      <a:endParaRPr lang="en-US" sz="1200" dirty="0"/>
                    </a:p>
                  </a:txBody>
                  <a:tcPr/>
                </a:tc>
                <a:tc>
                  <a:txBody>
                    <a:bodyPr/>
                    <a:lstStyle/>
                    <a:p>
                      <a:r>
                        <a:rPr lang="en-US" sz="1200" dirty="0" smtClean="0"/>
                        <a:t>Participate</a:t>
                      </a:r>
                      <a:endParaRPr lang="en-US" sz="1200" dirty="0"/>
                    </a:p>
                  </a:txBody>
                  <a:tcPr/>
                </a:tc>
                <a:tc>
                  <a:txBody>
                    <a:bodyPr/>
                    <a:lstStyle/>
                    <a:p>
                      <a:endParaRPr lang="en-US" sz="1200" dirty="0"/>
                    </a:p>
                  </a:txBody>
                  <a:tcPr/>
                </a:tc>
              </a:tr>
              <a:tr h="274772">
                <a:tc>
                  <a:txBody>
                    <a:bodyPr/>
                    <a:lstStyle/>
                    <a:p>
                      <a:r>
                        <a:rPr lang="en-US" sz="1200" dirty="0" smtClean="0"/>
                        <a:t>Early Life Support  / Handover </a:t>
                      </a:r>
                      <a:endParaRPr lang="en-US" sz="1200" dirty="0"/>
                    </a:p>
                  </a:txBody>
                  <a:tcPr/>
                </a:tc>
                <a:tc>
                  <a:txBody>
                    <a:bodyPr/>
                    <a:lstStyle/>
                    <a:p>
                      <a:endParaRPr lang="en-US" sz="1200" dirty="0"/>
                    </a:p>
                  </a:txBody>
                  <a:tcPr/>
                </a:tc>
                <a:tc>
                  <a:txBody>
                    <a:bodyPr/>
                    <a:lstStyle/>
                    <a:p>
                      <a:r>
                        <a:rPr lang="en-US" sz="1200" dirty="0" smtClean="0"/>
                        <a:t>Own</a:t>
                      </a:r>
                      <a:endParaRPr lang="en-US" sz="1200" dirty="0"/>
                    </a:p>
                  </a:txBody>
                  <a:tcPr/>
                </a:tc>
                <a:tc>
                  <a:txBody>
                    <a:bodyPr/>
                    <a:lstStyle/>
                    <a:p>
                      <a:r>
                        <a:rPr lang="en-US" sz="1200" dirty="0" smtClean="0"/>
                        <a:t>Early Life Support for the ARFT RODOD changes </a:t>
                      </a:r>
                      <a:endParaRPr lang="en-US" sz="1200" dirty="0"/>
                    </a:p>
                  </a:txBody>
                  <a:tcPr/>
                </a:tc>
              </a:tr>
              <a:tr h="457953">
                <a:tc>
                  <a:txBody>
                    <a:bodyPr/>
                    <a:lstStyle/>
                    <a:p>
                      <a:r>
                        <a:rPr lang="en-US" sz="1200" dirty="0" smtClean="0"/>
                        <a:t>Overall project management</a:t>
                      </a:r>
                      <a:endParaRPr lang="en-US" sz="1200" dirty="0"/>
                    </a:p>
                  </a:txBody>
                  <a:tcPr/>
                </a:tc>
                <a:tc>
                  <a:txBody>
                    <a:bodyPr/>
                    <a:lstStyle/>
                    <a:p>
                      <a:r>
                        <a:rPr lang="en-US" sz="1200" dirty="0" smtClean="0"/>
                        <a:t>Own</a:t>
                      </a:r>
                      <a:endParaRPr lang="en-US" sz="1200" dirty="0"/>
                    </a:p>
                  </a:txBody>
                  <a:tcPr/>
                </a:tc>
                <a:tc>
                  <a:txBody>
                    <a:bodyPr/>
                    <a:lstStyle/>
                    <a:p>
                      <a:r>
                        <a:rPr lang="en-US" sz="1200" dirty="0" smtClean="0"/>
                        <a:t>Participate</a:t>
                      </a:r>
                      <a:endParaRPr lang="en-US" sz="1200" dirty="0"/>
                    </a:p>
                  </a:txBody>
                  <a:tcPr/>
                </a:tc>
                <a:tc>
                  <a:txBody>
                    <a:bodyPr/>
                    <a:lstStyle/>
                    <a:p>
                      <a:r>
                        <a:rPr lang="en-US" sz="1200" dirty="0" smtClean="0"/>
                        <a:t>Capgemini</a:t>
                      </a:r>
                      <a:r>
                        <a:rPr lang="en-US" sz="1200" baseline="0" dirty="0" smtClean="0"/>
                        <a:t> Project Manager to work in close collaboration with Prime partner &amp; TeliaSonera </a:t>
                      </a:r>
                      <a:endParaRPr lang="en-US" sz="1200" dirty="0"/>
                    </a:p>
                  </a:txBody>
                  <a:tcPr/>
                </a:tc>
              </a:tr>
              <a:tr h="457953">
                <a:tc>
                  <a:txBody>
                    <a:bodyPr/>
                    <a:lstStyle/>
                    <a:p>
                      <a:r>
                        <a:rPr lang="en-US" sz="1200" dirty="0" smtClean="0"/>
                        <a:t>Project Management for RODOD part </a:t>
                      </a:r>
                      <a:endParaRPr lang="en-US" sz="1200" dirty="0"/>
                    </a:p>
                  </a:txBody>
                  <a:tcPr/>
                </a:tc>
                <a:tc>
                  <a:txBody>
                    <a:bodyPr/>
                    <a:lstStyle/>
                    <a:p>
                      <a:endParaRPr lang="en-US" sz="1200" dirty="0"/>
                    </a:p>
                  </a:txBody>
                  <a:tcPr/>
                </a:tc>
                <a:tc>
                  <a:txBody>
                    <a:bodyPr/>
                    <a:lstStyle/>
                    <a:p>
                      <a:r>
                        <a:rPr lang="en-US" sz="1200" dirty="0" smtClean="0"/>
                        <a:t>Own</a:t>
                      </a:r>
                      <a:endParaRPr lang="en-US" sz="1200" dirty="0"/>
                    </a:p>
                  </a:txBody>
                  <a:tcPr/>
                </a:tc>
                <a:tc>
                  <a:txBody>
                    <a:bodyPr/>
                    <a:lstStyle/>
                    <a:p>
                      <a:r>
                        <a:rPr lang="en-US" sz="1200" dirty="0" smtClean="0"/>
                        <a:t>Capgemini</a:t>
                      </a:r>
                      <a:r>
                        <a:rPr lang="en-US" sz="1200" baseline="0" dirty="0" smtClean="0"/>
                        <a:t> Project Manager responsible for all communication , planning , tracking and reporting related to ARFT RODOD scope.</a:t>
                      </a:r>
                      <a:endParaRPr lang="en-US" sz="1200" dirty="0"/>
                    </a:p>
                  </a:txBody>
                  <a:tcPr/>
                </a:tc>
              </a:tr>
              <a:tr h="274772">
                <a:tc>
                  <a:txBody>
                    <a:bodyPr/>
                    <a:lstStyle/>
                    <a:p>
                      <a:r>
                        <a:rPr lang="en-US" sz="1200" dirty="0" smtClean="0"/>
                        <a:t>Code repository and Change Management</a:t>
                      </a:r>
                      <a:endParaRPr lang="en-US" sz="1200" dirty="0"/>
                    </a:p>
                  </a:txBody>
                  <a:tcPr/>
                </a:tc>
                <a:tc>
                  <a:txBody>
                    <a:bodyPr/>
                    <a:lstStyle/>
                    <a:p>
                      <a:endParaRPr lang="en-US" sz="1200" dirty="0"/>
                    </a:p>
                  </a:txBody>
                  <a:tcPr/>
                </a:tc>
                <a:tc>
                  <a:txBody>
                    <a:bodyPr/>
                    <a:lstStyle/>
                    <a:p>
                      <a:r>
                        <a:rPr lang="en-US" sz="1200" dirty="0" smtClean="0"/>
                        <a:t>Own</a:t>
                      </a:r>
                      <a:endParaRPr lang="en-US" sz="1200" dirty="0"/>
                    </a:p>
                  </a:txBody>
                  <a:tcPr/>
                </a:tc>
                <a:tc>
                  <a:txBody>
                    <a:bodyPr/>
                    <a:lstStyle/>
                    <a:p>
                      <a:r>
                        <a:rPr lang="en-US" sz="1200" dirty="0" smtClean="0"/>
                        <a:t>For RODOD specific </a:t>
                      </a:r>
                      <a:endParaRPr lang="en-US" sz="1200" dirty="0"/>
                    </a:p>
                  </a:txBody>
                  <a:tcPr/>
                </a:tc>
              </a:tr>
              <a:tr h="334123">
                <a:tc>
                  <a:txBody>
                    <a:bodyPr/>
                    <a:lstStyle/>
                    <a:p>
                      <a:r>
                        <a:rPr lang="en-US" sz="1200" dirty="0" smtClean="0"/>
                        <a:t>End user training </a:t>
                      </a:r>
                      <a:endParaRPr lang="en-US" sz="1200" dirty="0"/>
                    </a:p>
                  </a:txBody>
                  <a:tcPr/>
                </a:tc>
                <a:tc>
                  <a:txBody>
                    <a:bodyPr/>
                    <a:lstStyle/>
                    <a:p>
                      <a:r>
                        <a:rPr lang="en-US" sz="1200" dirty="0" smtClean="0"/>
                        <a:t>Own</a:t>
                      </a:r>
                      <a:endParaRPr lang="en-US" sz="1200" dirty="0"/>
                    </a:p>
                  </a:txBody>
                  <a:tcPr/>
                </a:tc>
                <a:tc>
                  <a:txBody>
                    <a:bodyPr/>
                    <a:lstStyle/>
                    <a:p>
                      <a:r>
                        <a:rPr lang="en-US" sz="1200" dirty="0" smtClean="0"/>
                        <a:t>Participate</a:t>
                      </a:r>
                      <a:endParaRPr lang="en-US" sz="1200" dirty="0"/>
                    </a:p>
                  </a:txBody>
                  <a:tcPr/>
                </a:tc>
                <a:tc>
                  <a:txBody>
                    <a:bodyPr/>
                    <a:lstStyle/>
                    <a:p>
                      <a:r>
                        <a:rPr lang="en-US" sz="1200" dirty="0" smtClean="0"/>
                        <a:t>Capgemini will deliver the user training for RODOD</a:t>
                      </a:r>
                      <a:r>
                        <a:rPr lang="en-US" sz="1200" baseline="0" dirty="0" smtClean="0"/>
                        <a:t> components of this project </a:t>
                      </a:r>
                      <a:endParaRPr lang="en-US" sz="1200" dirty="0"/>
                    </a:p>
                  </a:txBody>
                  <a:tcPr/>
                </a:tc>
              </a:tr>
            </a:tbl>
          </a:graphicData>
        </a:graphic>
      </p:graphicFrame>
      <p:sp>
        <p:nvSpPr>
          <p:cNvPr id="5" name="Rounded Rectangle 4"/>
          <p:cNvSpPr/>
          <p:nvPr/>
        </p:nvSpPr>
        <p:spPr bwMode="auto">
          <a:xfrm>
            <a:off x="732355" y="7943209"/>
            <a:ext cx="11546449" cy="504056"/>
          </a:xfrm>
          <a:prstGeom prst="roundRect">
            <a:avLst/>
          </a:prstGeom>
          <a:solidFill>
            <a:schemeClr val="bg1"/>
          </a:solidFill>
          <a:ln w="9525">
            <a:solidFill>
              <a:schemeClr val="accent1"/>
            </a:solidFill>
            <a:miter lim="800000"/>
            <a:headEnd/>
            <a:tailEnd/>
          </a:ln>
          <a:effectLst>
            <a:outerShdw blurRad="50800" dist="38100" dir="2700000" algn="tl" rotWithShape="0">
              <a:prstClr val="black">
                <a:alpha val="40000"/>
              </a:prstClr>
            </a:outerShdw>
          </a:effectLst>
        </p:spPr>
        <p:txBody>
          <a:bodyPr wrap="square" rtlCol="0" anchor="ctr">
            <a:noAutofit/>
          </a:bodyPr>
          <a:lstStyle/>
          <a:p>
            <a:r>
              <a:rPr lang="en-US" sz="1400" dirty="0" smtClean="0">
                <a:solidFill>
                  <a:srgbClr val="7030A0"/>
                </a:solidFill>
              </a:rPr>
              <a:t>While taking the responsibility of RODOD scope of work , </a:t>
            </a:r>
            <a:r>
              <a:rPr lang="en-US" sz="1400" dirty="0" err="1" smtClean="0">
                <a:solidFill>
                  <a:srgbClr val="7030A0"/>
                </a:solidFill>
              </a:rPr>
              <a:t>Capgemini</a:t>
            </a:r>
            <a:r>
              <a:rPr lang="en-US" sz="1400" dirty="0" smtClean="0">
                <a:solidFill>
                  <a:srgbClr val="7030A0"/>
                </a:solidFill>
              </a:rPr>
              <a:t>  will collaborate with your lead supplier in ensuring success of this project </a:t>
            </a:r>
            <a:endParaRPr lang="en-US" sz="1400" dirty="0">
              <a:solidFill>
                <a:srgbClr val="7030A0"/>
              </a:solidFill>
            </a:endParaRPr>
          </a:p>
        </p:txBody>
      </p:sp>
      <p:sp>
        <p:nvSpPr>
          <p:cNvPr id="6" name="TextBox 5"/>
          <p:cNvSpPr txBox="1"/>
          <p:nvPr/>
        </p:nvSpPr>
        <p:spPr>
          <a:xfrm rot="21195808">
            <a:off x="327626" y="7825524"/>
            <a:ext cx="357554"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4800" b="0" i="0" u="none" strike="noStrike" kern="0" cap="none" spc="0" normalizeH="0" baseline="0" noProof="0" dirty="0" smtClean="0">
                <a:ln>
                  <a:noFill/>
                </a:ln>
                <a:solidFill>
                  <a:schemeClr val="accent1"/>
                </a:solidFill>
                <a:effectLst/>
                <a:uLnTx/>
                <a:uFillTx/>
                <a:latin typeface="Arial Black" pitchFamily="34" charset="0"/>
              </a:rPr>
              <a:t>!</a:t>
            </a:r>
            <a:endParaRPr kumimoji="0" lang="en-GB" sz="1800" b="0" i="0" u="none" strike="noStrike" kern="0" cap="none" spc="0" normalizeH="0" baseline="0" noProof="0" dirty="0">
              <a:ln>
                <a:noFill/>
              </a:ln>
              <a:solidFill>
                <a:schemeClr val="accent1"/>
              </a:solidFill>
              <a:effectLst/>
              <a:uLnTx/>
              <a:uFillTx/>
              <a:latin typeface="Arial Black"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7"/>
          <p:cNvSpPr>
            <a:spLocks noGrp="1"/>
          </p:cNvSpPr>
          <p:nvPr>
            <p:ph type="title"/>
          </p:nvPr>
        </p:nvSpPr>
        <p:spPr>
          <a:xfrm>
            <a:off x="492369" y="443542"/>
            <a:ext cx="9855591" cy="768085"/>
          </a:xfrm>
        </p:spPr>
        <p:txBody>
          <a:bodyPr>
            <a:noAutofit/>
          </a:bodyPr>
          <a:lstStyle/>
          <a:p>
            <a:r>
              <a:rPr lang="en-US" dirty="0" smtClean="0">
                <a:latin typeface="+mn-lt"/>
              </a:rPr>
              <a:t>Content</a:t>
            </a:r>
            <a:endParaRPr lang="en-US" dirty="0">
              <a:latin typeface="+mn-lt"/>
            </a:endParaRPr>
          </a:p>
        </p:txBody>
      </p:sp>
      <p:sp>
        <p:nvSpPr>
          <p:cNvPr id="15" name="Pentagon 14">
            <a:hlinkClick r:id="" action="ppaction://noaction"/>
          </p:cNvPr>
          <p:cNvSpPr>
            <a:spLocks/>
          </p:cNvSpPr>
          <p:nvPr/>
        </p:nvSpPr>
        <p:spPr>
          <a:xfrm flipH="1">
            <a:off x="1583869" y="4355976"/>
            <a:ext cx="9857491" cy="432048"/>
          </a:xfrm>
          <a:prstGeom prst="homePlate">
            <a:avLst>
              <a:gd name="adj" fmla="val 58929"/>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13502" tIns="62700" rIns="125401" bIns="62700" rtlCol="0" anchor="ctr"/>
          <a:lstStyle/>
          <a:p>
            <a:pPr>
              <a:lnSpc>
                <a:spcPct val="90000"/>
              </a:lnSpc>
              <a:buClr>
                <a:schemeClr val="tx2"/>
              </a:buClr>
              <a:defRPr/>
            </a:pPr>
            <a:r>
              <a:rPr lang="en-US" sz="1900" b="1" dirty="0" smtClean="0">
                <a:solidFill>
                  <a:schemeClr val="bg1"/>
                </a:solidFill>
                <a:effectLst>
                  <a:outerShdw blurRad="38100" dist="38100" dir="2700000" algn="tl">
                    <a:srgbClr val="000000">
                      <a:alpha val="43137"/>
                    </a:srgbClr>
                  </a:outerShdw>
                </a:effectLst>
                <a:cs typeface="Arial" pitchFamily="34" charset="0"/>
              </a:rPr>
              <a:t>Our Proposed Responsibility mapping for ARFT RODOD scope</a:t>
            </a:r>
          </a:p>
        </p:txBody>
      </p:sp>
      <p:sp>
        <p:nvSpPr>
          <p:cNvPr id="16" name="Pentagon 15">
            <a:hlinkClick r:id="rId3" action="ppaction://hlinksldjump"/>
          </p:cNvPr>
          <p:cNvSpPr>
            <a:spLocks/>
          </p:cNvSpPr>
          <p:nvPr/>
        </p:nvSpPr>
        <p:spPr>
          <a:xfrm flipH="1">
            <a:off x="1583869" y="2921073"/>
            <a:ext cx="9857491" cy="432048"/>
          </a:xfrm>
          <a:prstGeom prst="homePlate">
            <a:avLst>
              <a:gd name="adj" fmla="val 58928"/>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13502" tIns="62700" rIns="125401" bIns="62700" rtlCol="0" anchor="ctr"/>
          <a:lstStyle/>
          <a:p>
            <a:pPr>
              <a:buClr>
                <a:schemeClr val="tx2"/>
              </a:buClr>
            </a:pPr>
            <a:r>
              <a:rPr lang="en-US" sz="1900" b="1" dirty="0" smtClean="0">
                <a:solidFill>
                  <a:schemeClr val="bg1"/>
                </a:solidFill>
                <a:effectLst>
                  <a:outerShdw blurRad="38100" dist="38100" dir="2700000" algn="tl">
                    <a:srgbClr val="000000">
                      <a:alpha val="43137"/>
                    </a:srgbClr>
                  </a:outerShdw>
                </a:effectLst>
                <a:cs typeface="Arial" pitchFamily="34" charset="0"/>
              </a:rPr>
              <a:t>Our Understanding of RODOD scope for ARFT Project</a:t>
            </a:r>
          </a:p>
        </p:txBody>
      </p:sp>
      <p:sp>
        <p:nvSpPr>
          <p:cNvPr id="17" name="Pentagon 16">
            <a:hlinkClick r:id="" action="ppaction://noaction"/>
          </p:cNvPr>
          <p:cNvSpPr>
            <a:spLocks/>
          </p:cNvSpPr>
          <p:nvPr/>
        </p:nvSpPr>
        <p:spPr>
          <a:xfrm flipH="1">
            <a:off x="1583869" y="3624852"/>
            <a:ext cx="9857491" cy="432048"/>
          </a:xfrm>
          <a:prstGeom prst="homePlate">
            <a:avLst>
              <a:gd name="adj" fmla="val 60714"/>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13502" tIns="62700" rIns="125401" bIns="62700" rtlCol="0" anchor="ctr"/>
          <a:lstStyle/>
          <a:p>
            <a:pPr>
              <a:lnSpc>
                <a:spcPct val="90000"/>
              </a:lnSpc>
              <a:buClr>
                <a:schemeClr val="tx2"/>
              </a:buClr>
              <a:defRPr/>
            </a:pPr>
            <a:r>
              <a:rPr lang="en-US" sz="1900" b="1" dirty="0" smtClean="0">
                <a:solidFill>
                  <a:schemeClr val="bg1"/>
                </a:solidFill>
                <a:effectLst>
                  <a:outerShdw blurRad="38100" dist="38100" dir="2700000" algn="tl">
                    <a:srgbClr val="000000">
                      <a:alpha val="43137"/>
                    </a:srgbClr>
                  </a:outerShdw>
                </a:effectLst>
                <a:cs typeface="Arial" pitchFamily="34" charset="0"/>
              </a:rPr>
              <a:t>High Level Architecture and Integration touch points</a:t>
            </a:r>
          </a:p>
        </p:txBody>
      </p:sp>
      <p:cxnSp>
        <p:nvCxnSpPr>
          <p:cNvPr id="18" name="Straight Connector 17"/>
          <p:cNvCxnSpPr/>
          <p:nvPr/>
        </p:nvCxnSpPr>
        <p:spPr>
          <a:xfrm rot="16200000" flipH="1">
            <a:off x="-872009" y="5076053"/>
            <a:ext cx="4752530" cy="3"/>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sp>
        <p:nvSpPr>
          <p:cNvPr id="19" name="Text Box 6"/>
          <p:cNvSpPr txBox="1">
            <a:spLocks noChangeArrowheads="1"/>
          </p:cNvSpPr>
          <p:nvPr/>
        </p:nvSpPr>
        <p:spPr bwMode="auto">
          <a:xfrm>
            <a:off x="1278184" y="2982269"/>
            <a:ext cx="529327" cy="333294"/>
          </a:xfrm>
          <a:prstGeom prst="ellipse">
            <a:avLst/>
          </a:prstGeom>
          <a:solidFill>
            <a:schemeClr val="accent3"/>
          </a:solidFill>
          <a:ln w="3175">
            <a:solidFill>
              <a:schemeClr val="bg1"/>
            </a:solidFill>
            <a:miter lim="800000"/>
            <a:headEnd/>
            <a:tailEnd/>
          </a:ln>
          <a:effectLst>
            <a:glow rad="63500">
              <a:schemeClr val="bg1">
                <a:alpha val="40000"/>
              </a:schemeClr>
            </a:glow>
          </a:effectLst>
        </p:spPr>
        <p:txBody>
          <a:bodyPr wrap="none" lIns="0" tIns="0" rIns="0" bIns="0" anchor="ctr"/>
          <a:lstStyle/>
          <a:p>
            <a:pPr algn="ctr" fontAlgn="auto">
              <a:spcBef>
                <a:spcPct val="50000"/>
              </a:spcBef>
              <a:spcAft>
                <a:spcPts val="0"/>
              </a:spcAft>
              <a:defRPr/>
            </a:pPr>
            <a:r>
              <a:rPr lang="en-US" sz="1900" b="1" kern="0" dirty="0" smtClean="0">
                <a:solidFill>
                  <a:schemeClr val="bg1"/>
                </a:solidFill>
              </a:rPr>
              <a:t>1</a:t>
            </a:r>
            <a:endParaRPr lang="en-US" sz="1900" b="1" kern="0" dirty="0">
              <a:solidFill>
                <a:schemeClr val="bg1"/>
              </a:solidFill>
            </a:endParaRPr>
          </a:p>
        </p:txBody>
      </p:sp>
      <p:sp>
        <p:nvSpPr>
          <p:cNvPr id="20" name="Text Box 6"/>
          <p:cNvSpPr txBox="1">
            <a:spLocks noChangeArrowheads="1"/>
          </p:cNvSpPr>
          <p:nvPr/>
        </p:nvSpPr>
        <p:spPr bwMode="auto">
          <a:xfrm>
            <a:off x="1278184" y="3681313"/>
            <a:ext cx="529327" cy="333294"/>
          </a:xfrm>
          <a:prstGeom prst="ellipse">
            <a:avLst/>
          </a:prstGeom>
          <a:solidFill>
            <a:schemeClr val="accent3"/>
          </a:solidFill>
          <a:ln w="3175">
            <a:solidFill>
              <a:schemeClr val="bg1"/>
            </a:solidFill>
            <a:miter lim="800000"/>
            <a:headEnd/>
            <a:tailEnd/>
          </a:ln>
          <a:effectLst>
            <a:glow rad="63500">
              <a:schemeClr val="bg1">
                <a:alpha val="40000"/>
              </a:schemeClr>
            </a:glow>
          </a:effectLst>
        </p:spPr>
        <p:txBody>
          <a:bodyPr wrap="none" lIns="0" tIns="0" rIns="0" bIns="0" anchor="ctr"/>
          <a:lstStyle/>
          <a:p>
            <a:pPr algn="ctr" fontAlgn="auto">
              <a:spcBef>
                <a:spcPct val="50000"/>
              </a:spcBef>
              <a:spcAft>
                <a:spcPts val="0"/>
              </a:spcAft>
              <a:defRPr/>
            </a:pPr>
            <a:r>
              <a:rPr lang="en-US" sz="1900" b="1" kern="0" dirty="0" smtClean="0">
                <a:solidFill>
                  <a:schemeClr val="bg1"/>
                </a:solidFill>
              </a:rPr>
              <a:t>2</a:t>
            </a:r>
            <a:endParaRPr lang="en-US" sz="1900" b="1" kern="0" dirty="0">
              <a:solidFill>
                <a:schemeClr val="bg1"/>
              </a:solidFill>
            </a:endParaRPr>
          </a:p>
        </p:txBody>
      </p:sp>
      <p:sp>
        <p:nvSpPr>
          <p:cNvPr id="21" name="Text Box 6"/>
          <p:cNvSpPr txBox="1">
            <a:spLocks noChangeArrowheads="1"/>
          </p:cNvSpPr>
          <p:nvPr/>
        </p:nvSpPr>
        <p:spPr bwMode="auto">
          <a:xfrm>
            <a:off x="1278184" y="4389916"/>
            <a:ext cx="529327" cy="333294"/>
          </a:xfrm>
          <a:prstGeom prst="ellipse">
            <a:avLst/>
          </a:prstGeom>
          <a:solidFill>
            <a:schemeClr val="accent3"/>
          </a:solidFill>
          <a:ln w="3175">
            <a:solidFill>
              <a:schemeClr val="bg1"/>
            </a:solidFill>
            <a:miter lim="800000"/>
            <a:headEnd/>
            <a:tailEnd/>
          </a:ln>
          <a:effectLst>
            <a:glow rad="63500">
              <a:schemeClr val="bg1">
                <a:alpha val="40000"/>
              </a:schemeClr>
            </a:glow>
          </a:effectLst>
        </p:spPr>
        <p:txBody>
          <a:bodyPr wrap="none" lIns="0" tIns="0" rIns="0" bIns="0" anchor="ctr"/>
          <a:lstStyle/>
          <a:p>
            <a:pPr algn="ctr" fontAlgn="auto">
              <a:spcBef>
                <a:spcPct val="50000"/>
              </a:spcBef>
              <a:spcAft>
                <a:spcPts val="0"/>
              </a:spcAft>
              <a:defRPr/>
            </a:pPr>
            <a:r>
              <a:rPr lang="en-US" sz="1900" b="1" kern="0" dirty="0" smtClean="0">
                <a:solidFill>
                  <a:schemeClr val="bg1"/>
                </a:solidFill>
              </a:rPr>
              <a:t>3</a:t>
            </a:r>
            <a:endParaRPr lang="en-US" sz="1900" b="1" kern="0" dirty="0">
              <a:solidFill>
                <a:schemeClr val="bg1"/>
              </a:solidFill>
            </a:endParaRPr>
          </a:p>
        </p:txBody>
      </p:sp>
      <p:cxnSp>
        <p:nvCxnSpPr>
          <p:cNvPr id="22" name="Straight Connector 21"/>
          <p:cNvCxnSpPr/>
          <p:nvPr/>
        </p:nvCxnSpPr>
        <p:spPr>
          <a:xfrm rot="5400000">
            <a:off x="-1304057" y="5076055"/>
            <a:ext cx="4896546" cy="0"/>
          </a:xfrm>
          <a:prstGeom prst="line">
            <a:avLst/>
          </a:prstGeom>
        </p:spPr>
        <p:style>
          <a:lnRef idx="2">
            <a:schemeClr val="accent1"/>
          </a:lnRef>
          <a:fillRef idx="0">
            <a:schemeClr val="accent1"/>
          </a:fillRef>
          <a:effectRef idx="1">
            <a:schemeClr val="accent1"/>
          </a:effectRef>
          <a:fontRef idx="minor">
            <a:schemeClr val="tx1"/>
          </a:fontRef>
        </p:style>
      </p:cxnSp>
      <p:sp>
        <p:nvSpPr>
          <p:cNvPr id="24" name="Pentagon 23">
            <a:hlinkClick r:id="" action="ppaction://noaction"/>
          </p:cNvPr>
          <p:cNvSpPr>
            <a:spLocks/>
          </p:cNvSpPr>
          <p:nvPr/>
        </p:nvSpPr>
        <p:spPr>
          <a:xfrm flipH="1">
            <a:off x="1583869" y="5076056"/>
            <a:ext cx="9857491" cy="432048"/>
          </a:xfrm>
          <a:prstGeom prst="homePlate">
            <a:avLst>
              <a:gd name="adj" fmla="val 58929"/>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13502" tIns="62700" rIns="125401" bIns="62700" rtlCol="0" anchor="ctr"/>
          <a:lstStyle/>
          <a:p>
            <a:pPr>
              <a:lnSpc>
                <a:spcPct val="90000"/>
              </a:lnSpc>
              <a:buClr>
                <a:schemeClr val="tx2"/>
              </a:buClr>
              <a:defRPr/>
            </a:pPr>
            <a:r>
              <a:rPr lang="en-US" sz="1900" b="1" dirty="0" smtClean="0">
                <a:solidFill>
                  <a:schemeClr val="bg1"/>
                </a:solidFill>
                <a:effectLst>
                  <a:outerShdw blurRad="38100" dist="38100" dir="2700000" algn="tl">
                    <a:srgbClr val="000000">
                      <a:alpha val="43137"/>
                    </a:srgbClr>
                  </a:outerShdw>
                </a:effectLst>
                <a:cs typeface="Arial" pitchFamily="34" charset="0"/>
              </a:rPr>
              <a:t>Implementation Plan and Synergies with RODOD Release Plan </a:t>
            </a:r>
            <a:endParaRPr lang="en-US" sz="1900" b="1" dirty="0">
              <a:solidFill>
                <a:schemeClr val="bg1"/>
              </a:solidFill>
              <a:effectLst>
                <a:outerShdw blurRad="38100" dist="38100" dir="2700000" algn="tl">
                  <a:srgbClr val="000000">
                    <a:alpha val="43137"/>
                  </a:srgbClr>
                </a:outerShdw>
              </a:effectLst>
              <a:cs typeface="Arial" pitchFamily="34" charset="0"/>
            </a:endParaRPr>
          </a:p>
        </p:txBody>
      </p:sp>
      <p:sp>
        <p:nvSpPr>
          <p:cNvPr id="29" name="Text Box 6"/>
          <p:cNvSpPr txBox="1">
            <a:spLocks noChangeArrowheads="1"/>
          </p:cNvSpPr>
          <p:nvPr/>
        </p:nvSpPr>
        <p:spPr bwMode="auto">
          <a:xfrm>
            <a:off x="1278184" y="5107453"/>
            <a:ext cx="529327" cy="333294"/>
          </a:xfrm>
          <a:prstGeom prst="ellipse">
            <a:avLst/>
          </a:prstGeom>
          <a:solidFill>
            <a:schemeClr val="accent3"/>
          </a:solidFill>
          <a:ln w="3175">
            <a:solidFill>
              <a:schemeClr val="bg1"/>
            </a:solidFill>
            <a:miter lim="800000"/>
            <a:headEnd/>
            <a:tailEnd/>
          </a:ln>
          <a:effectLst>
            <a:glow rad="63500">
              <a:schemeClr val="bg1">
                <a:alpha val="40000"/>
              </a:schemeClr>
            </a:glow>
          </a:effectLst>
        </p:spPr>
        <p:txBody>
          <a:bodyPr wrap="none" lIns="0" tIns="0" rIns="0" bIns="0" anchor="ctr"/>
          <a:lstStyle/>
          <a:p>
            <a:pPr algn="ctr" fontAlgn="auto">
              <a:spcBef>
                <a:spcPct val="50000"/>
              </a:spcBef>
              <a:spcAft>
                <a:spcPts val="0"/>
              </a:spcAft>
              <a:defRPr/>
            </a:pPr>
            <a:r>
              <a:rPr lang="en-US" sz="1900" b="1" kern="0" dirty="0" smtClean="0">
                <a:solidFill>
                  <a:schemeClr val="bg1"/>
                </a:solidFill>
              </a:rPr>
              <a:t>4</a:t>
            </a:r>
            <a:endParaRPr lang="en-US" sz="1900" b="1" kern="0" dirty="0">
              <a:solidFill>
                <a:schemeClr val="bg1"/>
              </a:solidFill>
            </a:endParaRPr>
          </a:p>
        </p:txBody>
      </p:sp>
      <p:sp>
        <p:nvSpPr>
          <p:cNvPr id="32" name="Pentagon 31">
            <a:hlinkClick r:id="" action="ppaction://noaction"/>
          </p:cNvPr>
          <p:cNvSpPr>
            <a:spLocks/>
          </p:cNvSpPr>
          <p:nvPr/>
        </p:nvSpPr>
        <p:spPr>
          <a:xfrm flipH="1">
            <a:off x="1583869" y="5796136"/>
            <a:ext cx="9857491" cy="432048"/>
          </a:xfrm>
          <a:prstGeom prst="homePlate">
            <a:avLst>
              <a:gd name="adj" fmla="val 58929"/>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13502" tIns="62700" rIns="125401" bIns="62700" rtlCol="0" anchor="ctr"/>
          <a:lstStyle/>
          <a:p>
            <a:pPr>
              <a:lnSpc>
                <a:spcPct val="90000"/>
              </a:lnSpc>
              <a:buClr>
                <a:schemeClr val="tx2"/>
              </a:buClr>
              <a:defRPr/>
            </a:pPr>
            <a:r>
              <a:rPr lang="en-US" sz="1900" b="1" dirty="0" smtClean="0">
                <a:solidFill>
                  <a:schemeClr val="bg1"/>
                </a:solidFill>
                <a:effectLst>
                  <a:outerShdw blurRad="38100" dist="38100" dir="2700000" algn="tl">
                    <a:srgbClr val="000000">
                      <a:alpha val="43137"/>
                    </a:srgbClr>
                  </a:outerShdw>
                </a:effectLst>
                <a:cs typeface="Arial" pitchFamily="34" charset="0"/>
              </a:rPr>
              <a:t>Project </a:t>
            </a:r>
            <a:r>
              <a:rPr lang="en-US" sz="1900" b="1" dirty="0" err="1" smtClean="0">
                <a:solidFill>
                  <a:schemeClr val="bg1"/>
                </a:solidFill>
                <a:effectLst>
                  <a:outerShdw blurRad="38100" dist="38100" dir="2700000" algn="tl">
                    <a:srgbClr val="000000">
                      <a:alpha val="43137"/>
                    </a:srgbClr>
                  </a:outerShdw>
                </a:effectLst>
                <a:cs typeface="Arial" pitchFamily="34" charset="0"/>
              </a:rPr>
              <a:t>Organisation</a:t>
            </a:r>
            <a:r>
              <a:rPr lang="en-US" sz="1900" b="1" dirty="0" smtClean="0">
                <a:solidFill>
                  <a:schemeClr val="bg1"/>
                </a:solidFill>
                <a:effectLst>
                  <a:outerShdw blurRad="38100" dist="38100" dir="2700000" algn="tl">
                    <a:srgbClr val="000000">
                      <a:alpha val="43137"/>
                    </a:srgbClr>
                  </a:outerShdw>
                </a:effectLst>
                <a:cs typeface="Arial" pitchFamily="34" charset="0"/>
              </a:rPr>
              <a:t> Structure and Staffing  </a:t>
            </a:r>
            <a:endParaRPr lang="en-US" sz="1900" b="1" dirty="0">
              <a:solidFill>
                <a:schemeClr val="bg1"/>
              </a:solidFill>
              <a:effectLst>
                <a:outerShdw blurRad="38100" dist="38100" dir="2700000" algn="tl">
                  <a:srgbClr val="000000">
                    <a:alpha val="43137"/>
                  </a:srgbClr>
                </a:outerShdw>
              </a:effectLst>
              <a:cs typeface="Arial" pitchFamily="34" charset="0"/>
            </a:endParaRPr>
          </a:p>
        </p:txBody>
      </p:sp>
      <p:sp>
        <p:nvSpPr>
          <p:cNvPr id="33" name="Text Box 6"/>
          <p:cNvSpPr txBox="1">
            <a:spLocks noChangeArrowheads="1"/>
          </p:cNvSpPr>
          <p:nvPr/>
        </p:nvSpPr>
        <p:spPr bwMode="auto">
          <a:xfrm>
            <a:off x="1278184" y="5827533"/>
            <a:ext cx="529327" cy="333294"/>
          </a:xfrm>
          <a:prstGeom prst="ellipse">
            <a:avLst/>
          </a:prstGeom>
          <a:solidFill>
            <a:schemeClr val="accent3"/>
          </a:solidFill>
          <a:ln w="3175">
            <a:solidFill>
              <a:schemeClr val="bg1"/>
            </a:solidFill>
            <a:miter lim="800000"/>
            <a:headEnd/>
            <a:tailEnd/>
          </a:ln>
          <a:effectLst>
            <a:glow rad="63500">
              <a:schemeClr val="bg1">
                <a:alpha val="40000"/>
              </a:schemeClr>
            </a:glow>
          </a:effectLst>
        </p:spPr>
        <p:txBody>
          <a:bodyPr wrap="none" lIns="0" tIns="0" rIns="0" bIns="0" anchor="ctr"/>
          <a:lstStyle/>
          <a:p>
            <a:pPr algn="ctr" fontAlgn="auto">
              <a:spcBef>
                <a:spcPct val="50000"/>
              </a:spcBef>
              <a:spcAft>
                <a:spcPts val="0"/>
              </a:spcAft>
              <a:defRPr/>
            </a:pPr>
            <a:r>
              <a:rPr lang="en-US" sz="1900" b="1" kern="0" dirty="0" smtClean="0">
                <a:solidFill>
                  <a:schemeClr val="bg1"/>
                </a:solidFill>
              </a:rPr>
              <a:t>5</a:t>
            </a:r>
            <a:endParaRPr lang="en-US" sz="1900" b="1" kern="0" dirty="0">
              <a:solidFill>
                <a:schemeClr val="bg1"/>
              </a:solidFill>
            </a:endParaRPr>
          </a:p>
        </p:txBody>
      </p:sp>
      <p:sp>
        <p:nvSpPr>
          <p:cNvPr id="35" name="Pentagon 34">
            <a:hlinkClick r:id="" action="ppaction://noaction"/>
          </p:cNvPr>
          <p:cNvSpPr>
            <a:spLocks/>
          </p:cNvSpPr>
          <p:nvPr/>
        </p:nvSpPr>
        <p:spPr>
          <a:xfrm flipH="1">
            <a:off x="1583869" y="6516216"/>
            <a:ext cx="9857491" cy="432048"/>
          </a:xfrm>
          <a:prstGeom prst="homePlate">
            <a:avLst>
              <a:gd name="adj" fmla="val 58929"/>
            </a:avLst>
          </a:prstGeom>
          <a:solidFill>
            <a:srgbClr val="00B0F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13502" tIns="62700" rIns="125401" bIns="62700" rtlCol="0" anchor="ctr"/>
          <a:lstStyle/>
          <a:p>
            <a:pPr>
              <a:lnSpc>
                <a:spcPct val="90000"/>
              </a:lnSpc>
              <a:buClr>
                <a:schemeClr val="tx2"/>
              </a:buClr>
              <a:defRPr/>
            </a:pPr>
            <a:r>
              <a:rPr lang="en-US" sz="1900" b="1" dirty="0" smtClean="0">
                <a:solidFill>
                  <a:schemeClr val="bg1"/>
                </a:solidFill>
                <a:effectLst>
                  <a:outerShdw blurRad="38100" dist="38100" dir="2700000" algn="tl">
                    <a:srgbClr val="000000">
                      <a:alpha val="43137"/>
                    </a:srgbClr>
                  </a:outerShdw>
                </a:effectLst>
                <a:cs typeface="Arial" pitchFamily="34" charset="0"/>
              </a:rPr>
              <a:t>Solution Assumptions &amp; Pre–requisites  </a:t>
            </a:r>
            <a:endParaRPr lang="en-US" sz="1900" b="1" dirty="0">
              <a:solidFill>
                <a:schemeClr val="bg1"/>
              </a:solidFill>
              <a:effectLst>
                <a:outerShdw blurRad="38100" dist="38100" dir="2700000" algn="tl">
                  <a:srgbClr val="000000">
                    <a:alpha val="43137"/>
                  </a:srgbClr>
                </a:outerShdw>
              </a:effectLst>
              <a:cs typeface="Arial" pitchFamily="34" charset="0"/>
            </a:endParaRPr>
          </a:p>
        </p:txBody>
      </p:sp>
      <p:sp>
        <p:nvSpPr>
          <p:cNvPr id="37" name="Text Box 6"/>
          <p:cNvSpPr txBox="1">
            <a:spLocks noChangeArrowheads="1"/>
          </p:cNvSpPr>
          <p:nvPr/>
        </p:nvSpPr>
        <p:spPr bwMode="auto">
          <a:xfrm>
            <a:off x="1278184" y="6547613"/>
            <a:ext cx="529327" cy="333294"/>
          </a:xfrm>
          <a:prstGeom prst="ellipse">
            <a:avLst/>
          </a:prstGeom>
          <a:solidFill>
            <a:schemeClr val="accent3"/>
          </a:solidFill>
          <a:ln w="3175">
            <a:solidFill>
              <a:schemeClr val="bg1"/>
            </a:solidFill>
            <a:miter lim="800000"/>
            <a:headEnd/>
            <a:tailEnd/>
          </a:ln>
          <a:effectLst>
            <a:glow rad="63500">
              <a:schemeClr val="bg1">
                <a:alpha val="40000"/>
              </a:schemeClr>
            </a:glow>
          </a:effectLst>
        </p:spPr>
        <p:txBody>
          <a:bodyPr wrap="none" lIns="0" tIns="0" rIns="0" bIns="0" anchor="ctr"/>
          <a:lstStyle/>
          <a:p>
            <a:pPr algn="ctr" fontAlgn="auto">
              <a:spcBef>
                <a:spcPct val="50000"/>
              </a:spcBef>
              <a:spcAft>
                <a:spcPts val="0"/>
              </a:spcAft>
              <a:defRPr/>
            </a:pPr>
            <a:r>
              <a:rPr lang="en-US" sz="1900" b="1" kern="0" dirty="0" smtClean="0">
                <a:solidFill>
                  <a:schemeClr val="bg1"/>
                </a:solidFill>
              </a:rPr>
              <a:t>6</a:t>
            </a:r>
            <a:endParaRPr lang="en-US" sz="1900" b="1" kern="0" dirty="0">
              <a:solidFill>
                <a:schemeClr val="bg1"/>
              </a:solidFill>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128" y="168019"/>
            <a:ext cx="9148791" cy="1091613"/>
          </a:xfrm>
        </p:spPr>
        <p:txBody>
          <a:bodyPr>
            <a:normAutofit fontScale="90000"/>
          </a:bodyPr>
          <a:lstStyle/>
          <a:p>
            <a:r>
              <a:rPr lang="en-US" sz="3300" dirty="0" smtClean="0"/>
              <a:t>Our Design consideration /assumptions/ open items  for implementation </a:t>
            </a:r>
            <a:r>
              <a:rPr lang="en-US" dirty="0" smtClean="0"/>
              <a:t/>
            </a:r>
            <a:br>
              <a:rPr lang="en-US" dirty="0" smtClean="0"/>
            </a:br>
            <a:r>
              <a:rPr lang="en-US" sz="2200" dirty="0" smtClean="0"/>
              <a:t>(based on the Design Briefing, received AN.030 GAP ASSESSMENT and </a:t>
            </a:r>
            <a:r>
              <a:rPr lang="en-US" sz="2200" dirty="0" err="1" smtClean="0"/>
              <a:t>QnA</a:t>
            </a:r>
            <a:r>
              <a:rPr lang="en-US" sz="2200" dirty="0" smtClean="0"/>
              <a:t> )</a:t>
            </a:r>
            <a:endParaRPr lang="en-US" dirty="0"/>
          </a:p>
        </p:txBody>
      </p:sp>
      <p:graphicFrame>
        <p:nvGraphicFramePr>
          <p:cNvPr id="5" name="Table 4"/>
          <p:cNvGraphicFramePr>
            <a:graphicFrameLocks noGrp="1"/>
          </p:cNvGraphicFramePr>
          <p:nvPr/>
        </p:nvGraphicFramePr>
        <p:xfrm>
          <a:off x="208112" y="1690876"/>
          <a:ext cx="12313368" cy="3025140"/>
        </p:xfrm>
        <a:graphic>
          <a:graphicData uri="http://schemas.openxmlformats.org/drawingml/2006/table">
            <a:tbl>
              <a:tblPr firstRow="1" bandRow="1">
                <a:tableStyleId>{5C22544A-7EE6-4342-B048-85BDC9FD1C3A}</a:tableStyleId>
              </a:tblPr>
              <a:tblGrid>
                <a:gridCol w="3888432"/>
                <a:gridCol w="8424936"/>
              </a:tblGrid>
              <a:tr h="261054">
                <a:tc>
                  <a:txBody>
                    <a:bodyPr/>
                    <a:lstStyle/>
                    <a:p>
                      <a:r>
                        <a:rPr lang="en-US" sz="1400" dirty="0" smtClean="0"/>
                        <a:t>Solution Area</a:t>
                      </a:r>
                      <a:endParaRPr lang="en-US" sz="1400" dirty="0"/>
                    </a:p>
                  </a:txBody>
                  <a:tcPr/>
                </a:tc>
                <a:tc>
                  <a:txBody>
                    <a:bodyPr/>
                    <a:lstStyle/>
                    <a:p>
                      <a:r>
                        <a:rPr lang="en-US" sz="1400" dirty="0" smtClean="0"/>
                        <a:t>Assumption s</a:t>
                      </a:r>
                      <a:endParaRPr lang="en-US" sz="1400" dirty="0"/>
                    </a:p>
                  </a:txBody>
                  <a:tcPr/>
                </a:tc>
              </a:tr>
              <a:tr h="339370">
                <a:tc>
                  <a:txBody>
                    <a:bodyPr/>
                    <a:lstStyle/>
                    <a:p>
                      <a:r>
                        <a:rPr lang="en-US" sz="1050" dirty="0" smtClean="0"/>
                        <a:t>Back-to-Billing  from RMCA to BRM / Siebel</a:t>
                      </a:r>
                      <a:endParaRPr lang="en-US" sz="1050" dirty="0"/>
                    </a:p>
                  </a:txBody>
                  <a:tcPr/>
                </a:tc>
                <a:tc>
                  <a:txBody>
                    <a:bodyPr/>
                    <a:lstStyle/>
                    <a:p>
                      <a:pPr marL="342900" indent="-342900">
                        <a:buFont typeface="Arial" pitchFamily="34" charset="0"/>
                        <a:buChar char="•"/>
                      </a:pPr>
                      <a:r>
                        <a:rPr lang="en-US" sz="1050" kern="1200" dirty="0" smtClean="0"/>
                        <a:t>File based interface between SAP and BRM, which will have the logic to apply the charges. </a:t>
                      </a:r>
                    </a:p>
                    <a:p>
                      <a:pPr marL="342900" indent="-342900">
                        <a:buFont typeface="Arial" pitchFamily="34" charset="0"/>
                        <a:buChar char="•"/>
                      </a:pPr>
                      <a:r>
                        <a:rPr lang="en-US" sz="1050" kern="1200" dirty="0" smtClean="0"/>
                        <a:t>No Payment status will be available</a:t>
                      </a:r>
                      <a:r>
                        <a:rPr lang="en-US" sz="1050" kern="1200" baseline="0" dirty="0" smtClean="0"/>
                        <a:t> in BRM </a:t>
                      </a:r>
                      <a:r>
                        <a:rPr lang="en-US" sz="1050" kern="1200" baseline="0" dirty="0" smtClean="0">
                          <a:solidFill>
                            <a:srgbClr val="009900"/>
                          </a:solidFill>
                        </a:rPr>
                        <a:t>(no payment status update interface between SAP RMCA to BRM)</a:t>
                      </a:r>
                      <a:endParaRPr lang="en-US" sz="1050" dirty="0">
                        <a:solidFill>
                          <a:srgbClr val="009900"/>
                        </a:solidFill>
                      </a:endParaRPr>
                    </a:p>
                  </a:txBody>
                  <a:tcPr/>
                </a:tc>
              </a:tr>
              <a:tr h="339370">
                <a:tc>
                  <a:txBody>
                    <a:bodyPr/>
                    <a:lstStyle/>
                    <a:p>
                      <a:r>
                        <a:rPr lang="en-US" sz="1050" dirty="0" smtClean="0"/>
                        <a:t>Request for Suspend/reopen/termination towards Siebel CRM.</a:t>
                      </a:r>
                      <a:endParaRPr lang="en-US" sz="1050" dirty="0"/>
                    </a:p>
                  </a:txBody>
                  <a:tcPr/>
                </a:tc>
                <a:tc>
                  <a:txBody>
                    <a:bodyPr/>
                    <a:lstStyle/>
                    <a:p>
                      <a:pPr marL="342900" lvl="0" indent="-342900" algn="l" defTabSz="598161" rtl="0" eaLnBrk="1" latinLnBrk="0" hangingPunct="1">
                        <a:buFont typeface="Arial" pitchFamily="34" charset="0"/>
                        <a:buChar char="•"/>
                      </a:pPr>
                      <a:r>
                        <a:rPr lang="en-US" sz="1050" kern="1200" dirty="0" smtClean="0">
                          <a:solidFill>
                            <a:schemeClr val="dk1"/>
                          </a:solidFill>
                          <a:latin typeface="+mn-lt"/>
                          <a:ea typeface="+mn-ea"/>
                          <a:cs typeface="+mn-cs"/>
                        </a:rPr>
                        <a:t>All subscription under the requested billing profile will be suspended/Resumed/Disconnected.</a:t>
                      </a:r>
                    </a:p>
                    <a:p>
                      <a:pPr marL="342900" indent="-342900" algn="l" defTabSz="598161" rtl="0" eaLnBrk="1" latinLnBrk="0" hangingPunct="1">
                        <a:buFont typeface="Arial" pitchFamily="34" charset="0"/>
                        <a:buChar char="•"/>
                      </a:pPr>
                      <a:r>
                        <a:rPr lang="en-US" sz="1050" kern="1200" dirty="0" smtClean="0">
                          <a:solidFill>
                            <a:schemeClr val="dk1"/>
                          </a:solidFill>
                          <a:latin typeface="+mn-lt"/>
                          <a:ea typeface="+mn-ea"/>
                          <a:cs typeface="+mn-cs"/>
                        </a:rPr>
                        <a:t>All file based communication between Siebel and SAP RMCA is via GESB . </a:t>
                      </a:r>
                    </a:p>
                  </a:txBody>
                  <a:tcPr/>
                </a:tc>
              </a:tr>
              <a:tr h="339370">
                <a:tc>
                  <a:txBody>
                    <a:bodyPr/>
                    <a:lstStyle/>
                    <a:p>
                      <a:r>
                        <a:rPr lang="en-US" sz="1050" dirty="0" smtClean="0"/>
                        <a:t>Customer care - Request (Payment status, bank account, installment plan, account balance)</a:t>
                      </a:r>
                      <a:endParaRPr lang="en-US" sz="1050" dirty="0"/>
                    </a:p>
                  </a:txBody>
                  <a:tcPr/>
                </a:tc>
                <a:tc>
                  <a:txBody>
                    <a:bodyPr/>
                    <a:lstStyle/>
                    <a:p>
                      <a:pPr marL="342900" lvl="0" indent="-342900" algn="l" defTabSz="598161" rtl="0" eaLnBrk="1" latinLnBrk="0" hangingPunct="1">
                        <a:buFont typeface="Arial" pitchFamily="34" charset="0"/>
                        <a:buChar char="•"/>
                      </a:pPr>
                      <a:r>
                        <a:rPr lang="en-US" sz="1050" kern="1200" dirty="0" smtClean="0">
                          <a:solidFill>
                            <a:schemeClr val="dk1"/>
                          </a:solidFill>
                          <a:latin typeface="+mn-lt"/>
                          <a:ea typeface="+mn-ea"/>
                          <a:cs typeface="+mn-cs"/>
                        </a:rPr>
                        <a:t>Siebel will not store any financial data </a:t>
                      </a:r>
                    </a:p>
                    <a:p>
                      <a:pPr marL="342900" lvl="0" indent="-342900" algn="l" defTabSz="598161" rtl="0" eaLnBrk="1" latinLnBrk="0" hangingPunct="1">
                        <a:buFont typeface="Arial" pitchFamily="34" charset="0"/>
                        <a:buChar char="•"/>
                      </a:pPr>
                      <a:r>
                        <a:rPr lang="en-US" sz="1050" strike="sngStrike" kern="1200" dirty="0" smtClean="0">
                          <a:solidFill>
                            <a:srgbClr val="FF0000"/>
                          </a:solidFill>
                          <a:latin typeface="+mn-lt"/>
                          <a:ea typeface="+mn-ea"/>
                          <a:cs typeface="+mn-cs"/>
                        </a:rPr>
                        <a:t>All AR specific Financial information from SAP will be displayed in one view </a:t>
                      </a:r>
                      <a:endParaRPr lang="en-US" sz="1050" strike="sngStrike" kern="1200" dirty="0">
                        <a:solidFill>
                          <a:srgbClr val="FF0000"/>
                        </a:solidFill>
                        <a:latin typeface="+mn-lt"/>
                        <a:ea typeface="+mn-ea"/>
                        <a:cs typeface="+mn-cs"/>
                      </a:endParaRPr>
                    </a:p>
                  </a:txBody>
                  <a:tcPr/>
                </a:tc>
              </a:tr>
              <a:tr h="208843">
                <a:tc>
                  <a:txBody>
                    <a:bodyPr/>
                    <a:lstStyle/>
                    <a:p>
                      <a:r>
                        <a:rPr lang="en-US" sz="1050" strike="sngStrike" dirty="0" smtClean="0">
                          <a:solidFill>
                            <a:srgbClr val="FF0000"/>
                          </a:solidFill>
                        </a:rPr>
                        <a:t>Updated maintain functionality in </a:t>
                      </a:r>
                      <a:r>
                        <a:rPr lang="en-US" sz="1050" strike="sngStrike" dirty="0" err="1" smtClean="0">
                          <a:solidFill>
                            <a:srgbClr val="FF0000"/>
                          </a:solidFill>
                        </a:rPr>
                        <a:t>MyPages</a:t>
                      </a:r>
                      <a:r>
                        <a:rPr lang="en-US" sz="1050" strike="sngStrike" dirty="0" smtClean="0">
                          <a:solidFill>
                            <a:srgbClr val="FF0000"/>
                          </a:solidFill>
                        </a:rPr>
                        <a:t> </a:t>
                      </a:r>
                      <a:r>
                        <a:rPr lang="en-US" sz="1050" strike="sngStrike" dirty="0" err="1" smtClean="0">
                          <a:solidFill>
                            <a:srgbClr val="FF0000"/>
                          </a:solidFill>
                        </a:rPr>
                        <a:t>selfservice</a:t>
                      </a:r>
                      <a:endParaRPr lang="en-US" sz="1050" strike="sngStrike" dirty="0">
                        <a:solidFill>
                          <a:srgbClr val="FF0000"/>
                        </a:solidFill>
                      </a:endParaRPr>
                    </a:p>
                  </a:txBody>
                  <a:tcPr/>
                </a:tc>
                <a:tc>
                  <a:txBody>
                    <a:bodyPr/>
                    <a:lstStyle/>
                    <a:p>
                      <a:pPr marL="342900" marR="0" indent="-342900" algn="l" defTabSz="598161" rtl="0" eaLnBrk="1" fontAlgn="auto" latinLnBrk="0" hangingPunct="1">
                        <a:lnSpc>
                          <a:spcPct val="100000"/>
                        </a:lnSpc>
                        <a:spcBef>
                          <a:spcPts val="0"/>
                        </a:spcBef>
                        <a:spcAft>
                          <a:spcPts val="0"/>
                        </a:spcAft>
                        <a:buClrTx/>
                        <a:buSzTx/>
                        <a:buFont typeface="Arial" pitchFamily="34" charset="0"/>
                        <a:buChar char="•"/>
                        <a:tabLst/>
                        <a:defRPr/>
                      </a:pPr>
                      <a:r>
                        <a:rPr lang="en-US" sz="1050" strike="sngStrike" kern="1200" dirty="0" smtClean="0">
                          <a:solidFill>
                            <a:srgbClr val="FF0000"/>
                          </a:solidFill>
                          <a:latin typeface="+mn-lt"/>
                          <a:ea typeface="+mn-ea"/>
                          <a:cs typeface="+mn-cs"/>
                        </a:rPr>
                        <a:t>My pages will integrate directly with SAP and BDL for displaying information to customer.  </a:t>
                      </a:r>
                      <a:endParaRPr lang="en-US" sz="1050" strike="sngStrike" kern="1200" dirty="0">
                        <a:solidFill>
                          <a:srgbClr val="FF0000"/>
                        </a:solidFill>
                        <a:latin typeface="+mn-lt"/>
                        <a:ea typeface="+mn-ea"/>
                        <a:cs typeface="+mn-cs"/>
                      </a:endParaRPr>
                    </a:p>
                  </a:txBody>
                  <a:tcPr/>
                </a:tc>
              </a:tr>
              <a:tr h="209178">
                <a:tc>
                  <a:txBody>
                    <a:bodyPr/>
                    <a:lstStyle/>
                    <a:p>
                      <a:r>
                        <a:rPr lang="en-US" sz="1050" dirty="0" smtClean="0"/>
                        <a:t>New Customer - incoming customer not yet defined as BP.</a:t>
                      </a:r>
                      <a:endParaRPr lang="en-US" sz="1050" dirty="0"/>
                    </a:p>
                  </a:txBody>
                  <a:tcPr/>
                </a:tc>
                <a:tc>
                  <a:txBody>
                    <a:bodyPr/>
                    <a:lstStyle/>
                    <a:p>
                      <a:pPr marL="342900" marR="0" indent="-342900" algn="l" defTabSz="598161" rtl="0" eaLnBrk="1" fontAlgn="auto" latinLnBrk="0" hangingPunct="1">
                        <a:lnSpc>
                          <a:spcPct val="100000"/>
                        </a:lnSpc>
                        <a:spcBef>
                          <a:spcPts val="0"/>
                        </a:spcBef>
                        <a:spcAft>
                          <a:spcPts val="0"/>
                        </a:spcAft>
                        <a:buClrTx/>
                        <a:buSzTx/>
                        <a:buFont typeface="Arial" pitchFamily="34" charset="0"/>
                        <a:buChar char="•"/>
                        <a:tabLst/>
                        <a:defRPr/>
                      </a:pPr>
                      <a:r>
                        <a:rPr lang="en-US" sz="1050" kern="1200" dirty="0" smtClean="0">
                          <a:solidFill>
                            <a:schemeClr val="dk1"/>
                          </a:solidFill>
                          <a:latin typeface="+mn-lt"/>
                          <a:ea typeface="+mn-ea"/>
                          <a:cs typeface="+mn-cs"/>
                        </a:rPr>
                        <a:t>AIA O2C PIP will be customized to send new and updated customer information</a:t>
                      </a:r>
                    </a:p>
                  </a:txBody>
                  <a:tcPr/>
                </a:tc>
              </a:tr>
              <a:tr h="209178">
                <a:tc>
                  <a:txBody>
                    <a:bodyPr/>
                    <a:lstStyle/>
                    <a:p>
                      <a:r>
                        <a:rPr lang="en-US" sz="1050" strike="sngStrike" dirty="0" smtClean="0">
                          <a:solidFill>
                            <a:srgbClr val="FF0000"/>
                          </a:solidFill>
                        </a:rPr>
                        <a:t>Updated maintain functionality in </a:t>
                      </a:r>
                      <a:r>
                        <a:rPr lang="en-US" sz="1050" strike="sngStrike" dirty="0" err="1" smtClean="0">
                          <a:solidFill>
                            <a:srgbClr val="FF0000"/>
                          </a:solidFill>
                        </a:rPr>
                        <a:t>MyPages</a:t>
                      </a:r>
                      <a:r>
                        <a:rPr lang="en-US" sz="1050" strike="sngStrike" dirty="0" smtClean="0">
                          <a:solidFill>
                            <a:srgbClr val="FF0000"/>
                          </a:solidFill>
                        </a:rPr>
                        <a:t> </a:t>
                      </a:r>
                      <a:r>
                        <a:rPr lang="en-US" sz="1050" strike="sngStrike" dirty="0" err="1" smtClean="0">
                          <a:solidFill>
                            <a:srgbClr val="FF0000"/>
                          </a:solidFill>
                        </a:rPr>
                        <a:t>selfservice</a:t>
                      </a:r>
                      <a:endParaRPr lang="en-US" sz="1050" strike="sngStrike" dirty="0">
                        <a:solidFill>
                          <a:srgbClr val="FF0000"/>
                        </a:solidFill>
                      </a:endParaRPr>
                    </a:p>
                  </a:txBody>
                  <a:tcPr/>
                </a:tc>
                <a:tc>
                  <a:txBody>
                    <a:bodyPr/>
                    <a:lstStyle/>
                    <a:p>
                      <a:pPr marL="342900" marR="0" indent="-342900" algn="l" defTabSz="598161" rtl="0" eaLnBrk="1" fontAlgn="auto" latinLnBrk="0" hangingPunct="1">
                        <a:lnSpc>
                          <a:spcPct val="100000"/>
                        </a:lnSpc>
                        <a:spcBef>
                          <a:spcPts val="0"/>
                        </a:spcBef>
                        <a:spcAft>
                          <a:spcPts val="0"/>
                        </a:spcAft>
                        <a:buClrTx/>
                        <a:buSzTx/>
                        <a:buFont typeface="Arial" pitchFamily="34" charset="0"/>
                        <a:buChar char="•"/>
                        <a:tabLst/>
                        <a:defRPr/>
                      </a:pPr>
                      <a:r>
                        <a:rPr lang="en-US" sz="1050" strike="sngStrike" kern="1200" dirty="0" smtClean="0">
                          <a:solidFill>
                            <a:srgbClr val="FF0000"/>
                          </a:solidFill>
                          <a:latin typeface="+mn-lt"/>
                          <a:ea typeface="+mn-ea"/>
                          <a:cs typeface="+mn-cs"/>
                        </a:rPr>
                        <a:t>All customer interactions/ requests will be routed through Siebel , the solution will be based on billing profile self service query operation.</a:t>
                      </a:r>
                    </a:p>
                  </a:txBody>
                  <a:tcPr/>
                </a:tc>
              </a:tr>
              <a:tr h="469898">
                <a:tc>
                  <a:txBody>
                    <a:bodyPr/>
                    <a:lstStyle/>
                    <a:p>
                      <a:r>
                        <a:rPr lang="en-US" sz="1050" dirty="0" smtClean="0"/>
                        <a:t>Business Partner migration (</a:t>
                      </a:r>
                      <a:r>
                        <a:rPr lang="en-US" sz="1050" kern="1200" dirty="0" smtClean="0">
                          <a:solidFill>
                            <a:schemeClr val="dk1"/>
                          </a:solidFill>
                          <a:latin typeface="+mn-lt"/>
                          <a:ea typeface="+mn-ea"/>
                          <a:cs typeface="+mn-cs"/>
                        </a:rPr>
                        <a:t>onetime</a:t>
                      </a:r>
                      <a:r>
                        <a:rPr lang="en-US" sz="1050" kern="1200" baseline="0" dirty="0" smtClean="0">
                          <a:solidFill>
                            <a:schemeClr val="dk1"/>
                          </a:solidFill>
                          <a:latin typeface="+mn-lt"/>
                          <a:ea typeface="+mn-ea"/>
                          <a:cs typeface="+mn-cs"/>
                        </a:rPr>
                        <a:t> : </a:t>
                      </a:r>
                      <a:r>
                        <a:rPr lang="en-US" sz="1050" kern="1200" baseline="0" dirty="0" smtClean="0">
                          <a:solidFill>
                            <a:srgbClr val="009900"/>
                          </a:solidFill>
                          <a:latin typeface="+mn-lt"/>
                          <a:ea typeface="+mn-ea"/>
                          <a:cs typeface="+mn-cs"/>
                        </a:rPr>
                        <a:t>during cutover </a:t>
                      </a:r>
                      <a:r>
                        <a:rPr lang="en-US" sz="1050" kern="1200" baseline="0" dirty="0" smtClean="0">
                          <a:solidFill>
                            <a:schemeClr val="dk1"/>
                          </a:solidFill>
                          <a:latin typeface="+mn-lt"/>
                          <a:ea typeface="+mn-ea"/>
                          <a:cs typeface="+mn-cs"/>
                        </a:rPr>
                        <a:t>)</a:t>
                      </a:r>
                      <a:endParaRPr lang="en-US" sz="1050" dirty="0"/>
                    </a:p>
                  </a:txBody>
                  <a:tcPr/>
                </a:tc>
                <a:tc>
                  <a:txBody>
                    <a:bodyPr/>
                    <a:lstStyle/>
                    <a:p>
                      <a:pPr marL="342900" marR="0" indent="-342900" algn="l" defTabSz="598161" rtl="0" eaLnBrk="1" fontAlgn="auto" latinLnBrk="0" hangingPunct="1">
                        <a:lnSpc>
                          <a:spcPct val="100000"/>
                        </a:lnSpc>
                        <a:spcBef>
                          <a:spcPts val="0"/>
                        </a:spcBef>
                        <a:spcAft>
                          <a:spcPts val="0"/>
                        </a:spcAft>
                        <a:buClrTx/>
                        <a:buSzTx/>
                        <a:buFont typeface="Arial" pitchFamily="34" charset="0"/>
                        <a:buChar char="•"/>
                        <a:tabLst/>
                        <a:defRPr/>
                      </a:pPr>
                      <a:r>
                        <a:rPr lang="en-US" sz="1050" kern="1200" dirty="0" smtClean="0">
                          <a:solidFill>
                            <a:schemeClr val="dk1"/>
                          </a:solidFill>
                          <a:latin typeface="+mn-lt"/>
                          <a:ea typeface="+mn-ea"/>
                          <a:cs typeface="+mn-cs"/>
                        </a:rPr>
                        <a:t>Business rules to update the newly extend fields/attributes in CRM/BRM to be provided by </a:t>
                      </a:r>
                      <a:r>
                        <a:rPr lang="en-US" sz="1050" kern="1200" dirty="0" err="1" smtClean="0">
                          <a:solidFill>
                            <a:schemeClr val="dk1"/>
                          </a:solidFill>
                          <a:latin typeface="+mn-lt"/>
                          <a:ea typeface="+mn-ea"/>
                          <a:cs typeface="+mn-cs"/>
                        </a:rPr>
                        <a:t>TeliaSonera</a:t>
                      </a:r>
                      <a:r>
                        <a:rPr lang="en-US" sz="1050" kern="1200" dirty="0" smtClean="0">
                          <a:solidFill>
                            <a:schemeClr val="dk1"/>
                          </a:solidFill>
                          <a:latin typeface="+mn-lt"/>
                          <a:ea typeface="+mn-ea"/>
                          <a:cs typeface="+mn-cs"/>
                        </a:rPr>
                        <a:t> </a:t>
                      </a:r>
                    </a:p>
                    <a:p>
                      <a:pPr marL="342900" marR="0" indent="-342900" algn="l" defTabSz="598161" rtl="0" eaLnBrk="1" fontAlgn="auto" latinLnBrk="0" hangingPunct="1">
                        <a:lnSpc>
                          <a:spcPct val="100000"/>
                        </a:lnSpc>
                        <a:spcBef>
                          <a:spcPts val="0"/>
                        </a:spcBef>
                        <a:spcAft>
                          <a:spcPts val="0"/>
                        </a:spcAft>
                        <a:buClrTx/>
                        <a:buSzTx/>
                        <a:buFont typeface="Arial" pitchFamily="34" charset="0"/>
                        <a:buChar char="•"/>
                        <a:tabLst/>
                        <a:defRPr/>
                      </a:pPr>
                      <a:r>
                        <a:rPr lang="en-US" sz="1050" kern="1200" dirty="0" smtClean="0">
                          <a:solidFill>
                            <a:schemeClr val="dk1"/>
                          </a:solidFill>
                          <a:latin typeface="+mn-lt"/>
                          <a:ea typeface="+mn-ea"/>
                          <a:cs typeface="+mn-cs"/>
                        </a:rPr>
                        <a:t>Capgemini need to support  one</a:t>
                      </a:r>
                      <a:r>
                        <a:rPr lang="en-US" sz="1050" kern="1200" baseline="0" dirty="0" smtClean="0">
                          <a:solidFill>
                            <a:schemeClr val="dk1"/>
                          </a:solidFill>
                          <a:latin typeface="+mn-lt"/>
                          <a:ea typeface="+mn-ea"/>
                          <a:cs typeface="+mn-cs"/>
                        </a:rPr>
                        <a:t> time </a:t>
                      </a:r>
                      <a:r>
                        <a:rPr lang="en-US" sz="1050" kern="1200" dirty="0" smtClean="0">
                          <a:solidFill>
                            <a:schemeClr val="dk1"/>
                          </a:solidFill>
                          <a:latin typeface="+mn-lt"/>
                          <a:ea typeface="+mn-ea"/>
                          <a:cs typeface="+mn-cs"/>
                        </a:rPr>
                        <a:t>data readiness  and  the corresponding data extraction from Siebel to RMCA in batch file.</a:t>
                      </a:r>
                    </a:p>
                    <a:p>
                      <a:pPr marL="342900" marR="0" indent="-342900" algn="l" defTabSz="598161" rtl="0" eaLnBrk="1" fontAlgn="auto" latinLnBrk="0" hangingPunct="1">
                        <a:lnSpc>
                          <a:spcPct val="100000"/>
                        </a:lnSpc>
                        <a:spcBef>
                          <a:spcPts val="0"/>
                        </a:spcBef>
                        <a:spcAft>
                          <a:spcPts val="0"/>
                        </a:spcAft>
                        <a:buClrTx/>
                        <a:buSzTx/>
                        <a:buFont typeface="Arial" pitchFamily="34" charset="0"/>
                        <a:buChar char="•"/>
                        <a:tabLst/>
                        <a:defRPr/>
                      </a:pPr>
                      <a:r>
                        <a:rPr lang="en-US" sz="1050" kern="1200" dirty="0" smtClean="0">
                          <a:solidFill>
                            <a:schemeClr val="dk1"/>
                          </a:solidFill>
                          <a:latin typeface="+mn-lt"/>
                          <a:ea typeface="+mn-ea"/>
                          <a:cs typeface="+mn-cs"/>
                        </a:rPr>
                        <a:t>The actual data migration from Legacy</a:t>
                      </a:r>
                      <a:r>
                        <a:rPr lang="en-US" sz="1050" kern="1200" baseline="0" dirty="0" smtClean="0">
                          <a:solidFill>
                            <a:schemeClr val="dk1"/>
                          </a:solidFill>
                          <a:latin typeface="+mn-lt"/>
                          <a:ea typeface="+mn-ea"/>
                          <a:cs typeface="+mn-cs"/>
                        </a:rPr>
                        <a:t> to Siebel and from Siebel to SAP RMCA are out-of the scope for this project.</a:t>
                      </a:r>
                      <a:endParaRPr lang="en-US" sz="1050" kern="1200" dirty="0" smtClean="0">
                        <a:solidFill>
                          <a:schemeClr val="dk1"/>
                        </a:solidFill>
                        <a:latin typeface="+mn-lt"/>
                        <a:ea typeface="+mn-ea"/>
                        <a:cs typeface="+mn-cs"/>
                      </a:endParaRPr>
                    </a:p>
                  </a:txBody>
                  <a:tcPr/>
                </a:tc>
              </a:tr>
            </a:tbl>
          </a:graphicData>
        </a:graphic>
      </p:graphicFrame>
      <p:graphicFrame>
        <p:nvGraphicFramePr>
          <p:cNvPr id="6" name="Table 5"/>
          <p:cNvGraphicFramePr>
            <a:graphicFrameLocks noGrp="1"/>
          </p:cNvGraphicFramePr>
          <p:nvPr/>
        </p:nvGraphicFramePr>
        <p:xfrm>
          <a:off x="208112" y="7082556"/>
          <a:ext cx="12241360" cy="1377876"/>
        </p:xfrm>
        <a:graphic>
          <a:graphicData uri="http://schemas.openxmlformats.org/drawingml/2006/table">
            <a:tbl>
              <a:tblPr firstRow="1" bandRow="1">
                <a:tableStyleId>{5C22544A-7EE6-4342-B048-85BDC9FD1C3A}</a:tableStyleId>
              </a:tblPr>
              <a:tblGrid>
                <a:gridCol w="12241360"/>
              </a:tblGrid>
              <a:tr h="290712">
                <a:tc>
                  <a:txBody>
                    <a:bodyPr/>
                    <a:lstStyle/>
                    <a:p>
                      <a:r>
                        <a:rPr lang="en-US" sz="1400" dirty="0" smtClean="0"/>
                        <a:t>Project Pre-requisites</a:t>
                      </a:r>
                      <a:endParaRPr lang="en-US" sz="1400" dirty="0"/>
                    </a:p>
                  </a:txBody>
                  <a:tcPr/>
                </a:tc>
              </a:tr>
              <a:tr h="251951">
                <a:tc>
                  <a:txBody>
                    <a:bodyPr/>
                    <a:lstStyle/>
                    <a:p>
                      <a:pPr marL="342900" marR="0" indent="-342900" algn="l" defTabSz="598161" rtl="0" eaLnBrk="1" fontAlgn="auto" latinLnBrk="0" hangingPunct="1">
                        <a:lnSpc>
                          <a:spcPct val="100000"/>
                        </a:lnSpc>
                        <a:spcBef>
                          <a:spcPts val="0"/>
                        </a:spcBef>
                        <a:spcAft>
                          <a:spcPts val="0"/>
                        </a:spcAft>
                        <a:buClrTx/>
                        <a:buSzTx/>
                        <a:buFont typeface="+mj-lt"/>
                        <a:buNone/>
                        <a:tabLst/>
                        <a:defRPr/>
                      </a:pPr>
                      <a:r>
                        <a:rPr lang="en-US" sz="1100" kern="1200" baseline="0" dirty="0" smtClean="0">
                          <a:solidFill>
                            <a:schemeClr val="dk1"/>
                          </a:solidFill>
                          <a:latin typeface="+mn-lt"/>
                          <a:ea typeface="+mn-ea"/>
                          <a:cs typeface="+mn-cs"/>
                        </a:rPr>
                        <a:t>All the design documents to be signed off and shared with the team before project kick-off</a:t>
                      </a:r>
                      <a:endParaRPr lang="en-US" sz="1100" kern="1200" dirty="0" smtClean="0">
                        <a:solidFill>
                          <a:schemeClr val="dk1"/>
                        </a:solidFill>
                        <a:latin typeface="+mn-lt"/>
                        <a:ea typeface="+mn-ea"/>
                        <a:cs typeface="+mn-cs"/>
                      </a:endParaRPr>
                    </a:p>
                  </a:txBody>
                  <a:tcPr/>
                </a:tc>
              </a:tr>
              <a:tr h="406998">
                <a:tc>
                  <a:txBody>
                    <a:bodyPr/>
                    <a:lstStyle/>
                    <a:p>
                      <a:pPr marL="342900" marR="0" indent="-342900" algn="l" defTabSz="598161" rtl="0" eaLnBrk="1" fontAlgn="auto" latinLnBrk="0" hangingPunct="1">
                        <a:lnSpc>
                          <a:spcPct val="100000"/>
                        </a:lnSpc>
                        <a:spcBef>
                          <a:spcPts val="0"/>
                        </a:spcBef>
                        <a:spcAft>
                          <a:spcPts val="0"/>
                        </a:spcAft>
                        <a:buClrTx/>
                        <a:buSzTx/>
                        <a:buFont typeface="+mj-lt"/>
                        <a:buNone/>
                        <a:tabLst/>
                        <a:defRPr/>
                      </a:pPr>
                      <a:r>
                        <a:rPr lang="en-US" sz="1100" kern="1200" baseline="0" dirty="0" err="1" smtClean="0">
                          <a:solidFill>
                            <a:schemeClr val="dk1"/>
                          </a:solidFill>
                          <a:latin typeface="+mn-lt"/>
                          <a:ea typeface="+mn-ea"/>
                          <a:cs typeface="+mn-cs"/>
                        </a:rPr>
                        <a:t>TeliaSonera</a:t>
                      </a:r>
                      <a:r>
                        <a:rPr lang="en-US" sz="1100" kern="1200" baseline="0" dirty="0" smtClean="0">
                          <a:solidFill>
                            <a:schemeClr val="dk1"/>
                          </a:solidFill>
                          <a:latin typeface="+mn-lt"/>
                          <a:ea typeface="+mn-ea"/>
                          <a:cs typeface="+mn-cs"/>
                        </a:rPr>
                        <a:t> stakeholders and current design team will be available for support throughout the project ; specifically for clarifications, sign-off and alignments on any open items</a:t>
                      </a:r>
                    </a:p>
                  </a:txBody>
                  <a:tcPr/>
                </a:tc>
              </a:tr>
              <a:tr h="406998">
                <a:tc>
                  <a:txBody>
                    <a:bodyPr/>
                    <a:lstStyle/>
                    <a:p>
                      <a:pPr marL="342900" marR="0" indent="-342900" algn="l" defTabSz="598161" rtl="0" eaLnBrk="1" fontAlgn="auto" latinLnBrk="0" hangingPunct="1">
                        <a:lnSpc>
                          <a:spcPct val="100000"/>
                        </a:lnSpc>
                        <a:spcBef>
                          <a:spcPts val="0"/>
                        </a:spcBef>
                        <a:spcAft>
                          <a:spcPts val="0"/>
                        </a:spcAft>
                        <a:buClrTx/>
                        <a:buSzTx/>
                        <a:buFont typeface="+mj-lt"/>
                        <a:buNone/>
                        <a:tabLst/>
                        <a:defRPr/>
                      </a:pPr>
                      <a:r>
                        <a:rPr lang="en-US" sz="1100" dirty="0" smtClean="0"/>
                        <a:t>Availability</a:t>
                      </a:r>
                      <a:r>
                        <a:rPr lang="en-US" sz="1100" baseline="0" dirty="0" smtClean="0"/>
                        <a:t> of additional development </a:t>
                      </a:r>
                      <a:r>
                        <a:rPr lang="en-US" sz="1100" kern="1200" baseline="0" dirty="0" smtClean="0">
                          <a:solidFill>
                            <a:schemeClr val="dk1"/>
                          </a:solidFill>
                          <a:latin typeface="+mn-lt"/>
                          <a:ea typeface="+mn-ea"/>
                          <a:cs typeface="+mn-cs"/>
                        </a:rPr>
                        <a:t>environment before project start ( if we select Option 2) ,  to meet the aggressive timeline of ARFT project</a:t>
                      </a:r>
                    </a:p>
                  </a:txBody>
                  <a:tcPr/>
                </a:tc>
              </a:tr>
            </a:tbl>
          </a:graphicData>
        </a:graphic>
      </p:graphicFrame>
      <p:graphicFrame>
        <p:nvGraphicFramePr>
          <p:cNvPr id="7" name="Table 6"/>
          <p:cNvGraphicFramePr>
            <a:graphicFrameLocks noGrp="1"/>
          </p:cNvGraphicFramePr>
          <p:nvPr/>
        </p:nvGraphicFramePr>
        <p:xfrm>
          <a:off x="208112" y="4909532"/>
          <a:ext cx="12313368" cy="1950720"/>
        </p:xfrm>
        <a:graphic>
          <a:graphicData uri="http://schemas.openxmlformats.org/drawingml/2006/table">
            <a:tbl>
              <a:tblPr firstRow="1" bandRow="1">
                <a:tableStyleId>{5C22544A-7EE6-4342-B048-85BDC9FD1C3A}</a:tableStyleId>
              </a:tblPr>
              <a:tblGrid>
                <a:gridCol w="3888432"/>
                <a:gridCol w="8424936"/>
              </a:tblGrid>
              <a:tr h="257171">
                <a:tc>
                  <a:txBody>
                    <a:bodyPr/>
                    <a:lstStyle/>
                    <a:p>
                      <a:r>
                        <a:rPr lang="en-US" sz="1400" dirty="0" smtClean="0"/>
                        <a:t>Solution Area</a:t>
                      </a:r>
                      <a:endParaRPr lang="en-US" sz="1400" dirty="0"/>
                    </a:p>
                  </a:txBody>
                  <a:tcPr/>
                </a:tc>
                <a:tc>
                  <a:txBody>
                    <a:bodyPr/>
                    <a:lstStyle/>
                    <a:p>
                      <a:r>
                        <a:rPr lang="en-US" sz="1400" dirty="0" smtClean="0"/>
                        <a:t>Design Consideration </a:t>
                      </a:r>
                      <a:endParaRPr lang="en-US" sz="1400" dirty="0"/>
                    </a:p>
                  </a:txBody>
                  <a:tcPr/>
                </a:tc>
              </a:tr>
              <a:tr h="205737">
                <a:tc>
                  <a:txBody>
                    <a:bodyPr/>
                    <a:lstStyle/>
                    <a:p>
                      <a:r>
                        <a:rPr lang="en-US" sz="1050" dirty="0" smtClean="0"/>
                        <a:t>Back-to-Billing  from RMCA to BRM / Siebel</a:t>
                      </a:r>
                      <a:endParaRPr lang="en-US" sz="1050" dirty="0"/>
                    </a:p>
                  </a:txBody>
                  <a:tcPr/>
                </a:tc>
                <a:tc>
                  <a:txBody>
                    <a:bodyPr/>
                    <a:lstStyle/>
                    <a:p>
                      <a:pPr marL="342900" indent="-342900">
                        <a:buFont typeface="Arial" pitchFamily="34" charset="0"/>
                        <a:buChar char="•"/>
                      </a:pPr>
                      <a:r>
                        <a:rPr lang="en-US" sz="1050" kern="1200" dirty="0" smtClean="0"/>
                        <a:t>All Dunning related charges will be configured in BRM PDC </a:t>
                      </a:r>
                      <a:r>
                        <a:rPr lang="en-US" sz="1050" strike="sngStrike" kern="1200" dirty="0" smtClean="0">
                          <a:solidFill>
                            <a:srgbClr val="FF0000"/>
                          </a:solidFill>
                        </a:rPr>
                        <a:t>( no configuration at PH4C</a:t>
                      </a:r>
                      <a:r>
                        <a:rPr lang="en-US" sz="1050" kern="1200" dirty="0" smtClean="0"/>
                        <a:t>)</a:t>
                      </a:r>
                    </a:p>
                  </a:txBody>
                  <a:tcPr/>
                </a:tc>
              </a:tr>
              <a:tr h="462908">
                <a:tc>
                  <a:txBody>
                    <a:bodyPr/>
                    <a:lstStyle/>
                    <a:p>
                      <a:r>
                        <a:rPr lang="en-US" sz="1050" dirty="0" smtClean="0"/>
                        <a:t>Request for Suspend/reopen/termination towards Siebel CRM.</a:t>
                      </a:r>
                      <a:endParaRPr lang="en-US" sz="1050" dirty="0"/>
                    </a:p>
                  </a:txBody>
                  <a:tcPr/>
                </a:tc>
                <a:tc>
                  <a:txBody>
                    <a:bodyPr/>
                    <a:lstStyle/>
                    <a:p>
                      <a:pPr marL="342900" lvl="0" indent="-342900" algn="l" defTabSz="598161" rtl="0" eaLnBrk="1" latinLnBrk="0" hangingPunct="1">
                        <a:buFont typeface="Arial" pitchFamily="34" charset="0"/>
                        <a:buChar char="•"/>
                      </a:pPr>
                      <a:r>
                        <a:rPr lang="en-US" sz="1050" strike="sngStrike" kern="1200" dirty="0" smtClean="0">
                          <a:solidFill>
                            <a:srgbClr val="FF0000"/>
                          </a:solidFill>
                          <a:latin typeface="+mn-lt"/>
                          <a:ea typeface="+mn-ea"/>
                          <a:cs typeface="+mn-cs"/>
                        </a:rPr>
                        <a:t>Typically</a:t>
                      </a:r>
                      <a:r>
                        <a:rPr lang="en-US" sz="1050" strike="sngStrike" kern="1200" baseline="0" dirty="0" smtClean="0">
                          <a:solidFill>
                            <a:srgbClr val="FF0000"/>
                          </a:solidFill>
                          <a:latin typeface="+mn-lt"/>
                          <a:ea typeface="+mn-ea"/>
                          <a:cs typeface="+mn-cs"/>
                        </a:rPr>
                        <a:t> </a:t>
                      </a:r>
                      <a:r>
                        <a:rPr lang="en-US" sz="1050" strike="sngStrike" kern="1200" dirty="0" smtClean="0">
                          <a:solidFill>
                            <a:srgbClr val="FF0000"/>
                          </a:solidFill>
                          <a:latin typeface="+mn-lt"/>
                          <a:ea typeface="+mn-ea"/>
                          <a:cs typeface="+mn-cs"/>
                        </a:rPr>
                        <a:t>Siebel Credit management module is used for Creating Credit Alerts from BRM in RODOD .  Since AR is used from SAP RMCA </a:t>
                      </a:r>
                      <a:r>
                        <a:rPr lang="en-US" sz="1050" kern="1200" dirty="0" smtClean="0">
                          <a:solidFill>
                            <a:schemeClr val="dk1"/>
                          </a:solidFill>
                          <a:latin typeface="+mn-lt"/>
                          <a:ea typeface="+mn-ea"/>
                          <a:cs typeface="+mn-cs"/>
                        </a:rPr>
                        <a:t>, Customization</a:t>
                      </a:r>
                      <a:r>
                        <a:rPr lang="en-US" sz="1050" kern="1200" baseline="0" dirty="0" smtClean="0">
                          <a:solidFill>
                            <a:schemeClr val="dk1"/>
                          </a:solidFill>
                          <a:latin typeface="+mn-lt"/>
                          <a:ea typeface="+mn-ea"/>
                          <a:cs typeface="+mn-cs"/>
                        </a:rPr>
                        <a:t> </a:t>
                      </a:r>
                      <a:r>
                        <a:rPr lang="en-US" sz="1050" kern="1200" dirty="0" smtClean="0">
                          <a:solidFill>
                            <a:schemeClr val="dk1"/>
                          </a:solidFill>
                          <a:latin typeface="+mn-lt"/>
                          <a:ea typeface="+mn-ea"/>
                          <a:cs typeface="+mn-cs"/>
                        </a:rPr>
                        <a:t>need to be build in Siebel for credit management for creating  batch suspend/resume/disconnect  orders </a:t>
                      </a:r>
                    </a:p>
                    <a:p>
                      <a:pPr marL="342900" lvl="0" indent="-342900" algn="l" defTabSz="598161" rtl="0" eaLnBrk="1" latinLnBrk="0" hangingPunct="1">
                        <a:buFont typeface="Arial" pitchFamily="34" charset="0"/>
                        <a:buChar char="•"/>
                      </a:pPr>
                      <a:r>
                        <a:rPr lang="en-US" sz="1050" kern="1200" dirty="0" smtClean="0">
                          <a:solidFill>
                            <a:schemeClr val="dk1"/>
                          </a:solidFill>
                          <a:latin typeface="+mn-lt"/>
                          <a:ea typeface="+mn-ea"/>
                          <a:cs typeface="+mn-cs"/>
                        </a:rPr>
                        <a:t>Only 3 actions will be covered in this requirement i.e. Suspend/Resume/Disconnect</a:t>
                      </a:r>
                    </a:p>
                  </a:txBody>
                  <a:tcPr/>
                </a:tc>
              </a:tr>
              <a:tr h="334323">
                <a:tc>
                  <a:txBody>
                    <a:bodyPr/>
                    <a:lstStyle/>
                    <a:p>
                      <a:r>
                        <a:rPr lang="en-US" sz="1050" strike="sngStrike" dirty="0" smtClean="0">
                          <a:solidFill>
                            <a:srgbClr val="FF0000"/>
                          </a:solidFill>
                        </a:rPr>
                        <a:t>Customer care - Request (Payment status, bank account, installment plan, account balance)</a:t>
                      </a:r>
                      <a:endParaRPr lang="en-US" sz="1050" strike="sngStrike" dirty="0">
                        <a:solidFill>
                          <a:srgbClr val="FF0000"/>
                        </a:solidFill>
                      </a:endParaRPr>
                    </a:p>
                  </a:txBody>
                  <a:tcPr/>
                </a:tc>
                <a:tc>
                  <a:txBody>
                    <a:bodyPr/>
                    <a:lstStyle/>
                    <a:p>
                      <a:pPr marL="342900" lvl="0" indent="-342900" algn="l" defTabSz="598161" rtl="0" eaLnBrk="1" latinLnBrk="0" hangingPunct="1">
                        <a:buFont typeface="Arial" pitchFamily="34" charset="0"/>
                        <a:buChar char="•"/>
                      </a:pPr>
                      <a:r>
                        <a:rPr lang="en-US" sz="1050" strike="sngStrike" kern="1200" dirty="0" smtClean="0">
                          <a:solidFill>
                            <a:srgbClr val="FF0000"/>
                          </a:solidFill>
                          <a:latin typeface="+mn-lt"/>
                          <a:ea typeface="+mn-ea"/>
                          <a:cs typeface="+mn-cs"/>
                        </a:rPr>
                        <a:t>Siebel  to RMCA interface to display Payment status , bank account, Installment plan, account balance. </a:t>
                      </a:r>
                    </a:p>
                  </a:txBody>
                  <a:tcPr/>
                </a:tc>
              </a:tr>
              <a:tr h="334323">
                <a:tc>
                  <a:txBody>
                    <a:bodyPr/>
                    <a:lstStyle/>
                    <a:p>
                      <a:r>
                        <a:rPr lang="en-US" sz="1050" strike="sngStrike" dirty="0" smtClean="0">
                          <a:solidFill>
                            <a:srgbClr val="FF0000"/>
                          </a:solidFill>
                        </a:rPr>
                        <a:t>Request delayed payment</a:t>
                      </a:r>
                    </a:p>
                    <a:p>
                      <a:r>
                        <a:rPr lang="en-US" sz="1050" strike="sngStrike" dirty="0" smtClean="0">
                          <a:solidFill>
                            <a:srgbClr val="FF0000"/>
                          </a:solidFill>
                        </a:rPr>
                        <a:t>Fetching archived documents</a:t>
                      </a:r>
                      <a:endParaRPr lang="en-US" sz="1050" strike="sngStrike" dirty="0">
                        <a:solidFill>
                          <a:srgbClr val="FF0000"/>
                        </a:solidFill>
                      </a:endParaRPr>
                    </a:p>
                  </a:txBody>
                  <a:tcPr/>
                </a:tc>
                <a:tc>
                  <a:txBody>
                    <a:bodyPr/>
                    <a:lstStyle/>
                    <a:p>
                      <a:pPr marL="342900" marR="0" indent="-342900" algn="l" defTabSz="598161" rtl="0" eaLnBrk="1" fontAlgn="auto" latinLnBrk="0" hangingPunct="1">
                        <a:lnSpc>
                          <a:spcPct val="100000"/>
                        </a:lnSpc>
                        <a:spcBef>
                          <a:spcPts val="0"/>
                        </a:spcBef>
                        <a:spcAft>
                          <a:spcPts val="0"/>
                        </a:spcAft>
                        <a:buClrTx/>
                        <a:buSzTx/>
                        <a:buFont typeface="Arial" pitchFamily="34" charset="0"/>
                        <a:buChar char="•"/>
                        <a:tabLst/>
                        <a:defRPr/>
                      </a:pPr>
                      <a:r>
                        <a:rPr lang="en-US" sz="1050" strike="sngStrike" kern="1200" dirty="0" smtClean="0">
                          <a:solidFill>
                            <a:srgbClr val="FF0000"/>
                          </a:solidFill>
                          <a:latin typeface="+mn-lt"/>
                          <a:ea typeface="+mn-ea"/>
                          <a:cs typeface="+mn-cs"/>
                        </a:rPr>
                        <a:t>This will be customization in Siebel, as this is not standard solution</a:t>
                      </a:r>
                    </a:p>
                  </a:txBody>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128" y="323528"/>
            <a:ext cx="8033825" cy="768085"/>
          </a:xfrm>
        </p:spPr>
        <p:txBody>
          <a:bodyPr/>
          <a:lstStyle/>
          <a:p>
            <a:r>
              <a:rPr lang="en-US" dirty="0" smtClean="0"/>
              <a:t>Project Staffing Estimates</a:t>
            </a:r>
            <a:endParaRPr lang="en-US" dirty="0"/>
          </a:p>
        </p:txBody>
      </p:sp>
      <p:sp>
        <p:nvSpPr>
          <p:cNvPr id="3" name="Rounded Rectangle 2"/>
          <p:cNvSpPr/>
          <p:nvPr/>
        </p:nvSpPr>
        <p:spPr bwMode="auto">
          <a:xfrm>
            <a:off x="759775" y="7452320"/>
            <a:ext cx="11257649" cy="864096"/>
          </a:xfrm>
          <a:prstGeom prst="roundRect">
            <a:avLst/>
          </a:prstGeom>
          <a:solidFill>
            <a:schemeClr val="bg1"/>
          </a:solidFill>
          <a:ln w="9525">
            <a:solidFill>
              <a:schemeClr val="accent1"/>
            </a:solidFill>
            <a:miter lim="800000"/>
            <a:headEnd/>
            <a:tailEnd/>
          </a:ln>
          <a:effectLst>
            <a:outerShdw blurRad="50800" dist="38100" dir="2700000" algn="tl" rotWithShape="0">
              <a:prstClr val="black">
                <a:alpha val="40000"/>
              </a:prstClr>
            </a:outerShdw>
          </a:effectLst>
        </p:spPr>
        <p:txBody>
          <a:bodyPr wrap="square" rtlCol="0" anchor="ctr">
            <a:noAutofit/>
          </a:bodyPr>
          <a:lstStyle/>
          <a:p>
            <a:pPr>
              <a:buFont typeface="Arial" pitchFamily="34" charset="0"/>
              <a:buChar char="•"/>
            </a:pPr>
            <a:r>
              <a:rPr lang="en-US" sz="1400" dirty="0" smtClean="0">
                <a:solidFill>
                  <a:srgbClr val="7030A0"/>
                </a:solidFill>
              </a:rPr>
              <a:t> Landed Resource Presence for Siebel  and BRM   (50% each)</a:t>
            </a:r>
          </a:p>
          <a:p>
            <a:pPr marL="0" lvl="2">
              <a:buFont typeface="Arial" pitchFamily="34" charset="0"/>
              <a:buChar char="•"/>
            </a:pPr>
            <a:r>
              <a:rPr lang="en-US" sz="1400" dirty="0" smtClean="0">
                <a:solidFill>
                  <a:srgbClr val="7030A0"/>
                </a:solidFill>
              </a:rPr>
              <a:t> Dedicated Project Manager for overall project co-ordination ,better control and  predictability. </a:t>
            </a:r>
          </a:p>
          <a:p>
            <a:pPr>
              <a:buFont typeface="Arial" pitchFamily="34" charset="0"/>
              <a:buChar char="•"/>
            </a:pPr>
            <a:r>
              <a:rPr lang="en-US" sz="1400" dirty="0" smtClean="0">
                <a:solidFill>
                  <a:srgbClr val="7030A0"/>
                </a:solidFill>
              </a:rPr>
              <a:t> Oracle SME presence with Offshore team  during the Build phase</a:t>
            </a:r>
          </a:p>
        </p:txBody>
      </p:sp>
      <p:sp>
        <p:nvSpPr>
          <p:cNvPr id="4" name="TextBox 3"/>
          <p:cNvSpPr txBox="1"/>
          <p:nvPr/>
        </p:nvSpPr>
        <p:spPr>
          <a:xfrm rot="21195808">
            <a:off x="398754" y="7413373"/>
            <a:ext cx="612576"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4800" b="0" i="0" u="none" strike="noStrike" kern="0" cap="none" spc="0" normalizeH="0" baseline="0" noProof="0" dirty="0" smtClean="0">
                <a:ln>
                  <a:noFill/>
                </a:ln>
                <a:solidFill>
                  <a:schemeClr val="accent1"/>
                </a:solidFill>
                <a:effectLst/>
                <a:uLnTx/>
                <a:uFillTx/>
                <a:latin typeface="Arial Black" pitchFamily="34" charset="0"/>
              </a:rPr>
              <a:t>!</a:t>
            </a:r>
            <a:endParaRPr kumimoji="0" lang="en-GB" sz="1800" b="0" i="0" u="none" strike="noStrike" kern="0" cap="none" spc="0" normalizeH="0" baseline="0" noProof="0" dirty="0">
              <a:ln>
                <a:noFill/>
              </a:ln>
              <a:solidFill>
                <a:schemeClr val="accent1"/>
              </a:solidFill>
              <a:effectLst/>
              <a:uLnTx/>
              <a:uFillTx/>
              <a:latin typeface="Arial Black" pitchFamily="34" charset="0"/>
            </a:endParaRPr>
          </a:p>
        </p:txBody>
      </p:sp>
      <p:sp>
        <p:nvSpPr>
          <p:cNvPr id="8" name="TextBox 7"/>
          <p:cNvSpPr txBox="1"/>
          <p:nvPr/>
        </p:nvSpPr>
        <p:spPr>
          <a:xfrm>
            <a:off x="352128" y="5220072"/>
            <a:ext cx="11881320" cy="1797415"/>
          </a:xfrm>
          <a:prstGeom prst="rect">
            <a:avLst/>
          </a:prstGeom>
          <a:solidFill>
            <a:schemeClr val="accent1">
              <a:lumMod val="20000"/>
              <a:lumOff val="80000"/>
            </a:schemeClr>
          </a:solidFill>
        </p:spPr>
        <p:txBody>
          <a:bodyPr wrap="square" rtlCol="0">
            <a:spAutoFit/>
          </a:bodyPr>
          <a:lstStyle/>
          <a:p>
            <a:pPr marL="192088" lvl="2" indent="-188913">
              <a:lnSpc>
                <a:spcPct val="90000"/>
              </a:lnSpc>
              <a:spcBef>
                <a:spcPts val="300"/>
              </a:spcBef>
              <a:spcAft>
                <a:spcPts val="300"/>
              </a:spcAft>
              <a:buFontTx/>
              <a:buChar char="•"/>
              <a:defRPr/>
            </a:pPr>
            <a:r>
              <a:rPr lang="en-US" sz="1600" dirty="0" smtClean="0">
                <a:latin typeface="+mn-lt"/>
              </a:rPr>
              <a:t>The proposed resource loading and capacity are in accordance to the project timeline and the scope stated in the Design documents. This will be an agreed capacity and on time &amp; material basis</a:t>
            </a:r>
          </a:p>
          <a:p>
            <a:pPr marL="192088" lvl="2" indent="-188913">
              <a:lnSpc>
                <a:spcPct val="90000"/>
              </a:lnSpc>
              <a:spcBef>
                <a:spcPts val="300"/>
              </a:spcBef>
              <a:spcAft>
                <a:spcPts val="300"/>
              </a:spcAft>
              <a:buFontTx/>
              <a:buChar char="•"/>
              <a:defRPr/>
            </a:pPr>
            <a:r>
              <a:rPr lang="en-US" sz="1600" dirty="0" smtClean="0">
                <a:latin typeface="+mn-lt"/>
              </a:rPr>
              <a:t>Incremental changes in design or closure of current open items leading to significant changes in functionalities need to be discussed and will be handled as an additional scope</a:t>
            </a:r>
          </a:p>
          <a:p>
            <a:pPr marL="192088" lvl="2" indent="-188913">
              <a:lnSpc>
                <a:spcPct val="90000"/>
              </a:lnSpc>
              <a:spcBef>
                <a:spcPts val="300"/>
              </a:spcBef>
              <a:spcAft>
                <a:spcPts val="300"/>
              </a:spcAft>
              <a:buFontTx/>
              <a:buChar char="•"/>
              <a:defRPr/>
            </a:pPr>
            <a:r>
              <a:rPr lang="en-US" sz="1600" dirty="0" smtClean="0">
                <a:latin typeface="+mn-lt"/>
              </a:rPr>
              <a:t>Proposed project staffing is optimized to meet the project timeline. Project delays  or not meeting the external dependencies would  impact the overall timeline and workload of team. In such scenario the </a:t>
            </a:r>
            <a:r>
              <a:rPr lang="en-US" sz="1600" dirty="0" smtClean="0"/>
              <a:t>specific resource capacity adjustments or extension should be agreed separately</a:t>
            </a:r>
            <a:endParaRPr lang="en-US" sz="1600" dirty="0" smtClean="0">
              <a:latin typeface="+mn-lt"/>
            </a:endParaRPr>
          </a:p>
        </p:txBody>
      </p:sp>
      <p:pic>
        <p:nvPicPr>
          <p:cNvPr id="377858" name="Picture 2" descr="image001"/>
          <p:cNvPicPr>
            <a:picLocks noChangeAspect="1" noChangeArrowheads="1"/>
          </p:cNvPicPr>
          <p:nvPr/>
        </p:nvPicPr>
        <p:blipFill>
          <a:blip r:embed="rId3"/>
          <a:srcRect/>
          <a:stretch>
            <a:fillRect/>
          </a:stretch>
        </p:blipFill>
        <p:spPr bwMode="auto">
          <a:xfrm>
            <a:off x="280120" y="2123727"/>
            <a:ext cx="8064896" cy="2736305"/>
          </a:xfrm>
          <a:prstGeom prst="rect">
            <a:avLst/>
          </a:prstGeom>
          <a:noFill/>
          <a:ln w="9525">
            <a:solidFill>
              <a:srgbClr val="6A2D8F"/>
            </a:solidFill>
            <a:miter lim="800000"/>
            <a:headEnd/>
            <a:tailEnd/>
          </a:ln>
        </p:spPr>
      </p:pic>
      <p:pic>
        <p:nvPicPr>
          <p:cNvPr id="377861" name="Picture 5"/>
          <p:cNvPicPr>
            <a:picLocks noChangeAspect="1" noChangeArrowheads="1"/>
          </p:cNvPicPr>
          <p:nvPr/>
        </p:nvPicPr>
        <p:blipFill>
          <a:blip r:embed="rId4"/>
          <a:srcRect/>
          <a:stretch>
            <a:fillRect/>
          </a:stretch>
        </p:blipFill>
        <p:spPr bwMode="auto">
          <a:xfrm>
            <a:off x="8632142" y="2051720"/>
            <a:ext cx="3745321" cy="2808312"/>
          </a:xfrm>
          <a:prstGeom prst="rect">
            <a:avLst/>
          </a:prstGeom>
          <a:noFill/>
          <a:ln w="9525">
            <a:solidFill>
              <a:srgbClr val="6A2D8F"/>
            </a:solidFill>
            <a:miter lim="800000"/>
            <a:headEnd/>
            <a:tailEnd/>
          </a:ln>
        </p:spPr>
      </p:pic>
      <p:sp>
        <p:nvSpPr>
          <p:cNvPr id="13" name="Rectangle 12"/>
          <p:cNvSpPr/>
          <p:nvPr/>
        </p:nvSpPr>
        <p:spPr>
          <a:xfrm>
            <a:off x="280120" y="1763688"/>
            <a:ext cx="5616624"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Monthly resource loading across project phases </a:t>
            </a:r>
            <a:endParaRPr lang="en-US" dirty="0"/>
          </a:p>
        </p:txBody>
      </p:sp>
      <p:sp>
        <p:nvSpPr>
          <p:cNvPr id="14" name="Rectangle 13"/>
          <p:cNvSpPr/>
          <p:nvPr/>
        </p:nvSpPr>
        <p:spPr>
          <a:xfrm>
            <a:off x="8608261" y="1739806"/>
            <a:ext cx="3337155" cy="38392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Effort distribution by modules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136" y="443543"/>
            <a:ext cx="9148791" cy="768085"/>
          </a:xfrm>
        </p:spPr>
        <p:txBody>
          <a:bodyPr>
            <a:noAutofit/>
          </a:bodyPr>
          <a:lstStyle/>
          <a:p>
            <a:r>
              <a:rPr lang="en-US" dirty="0" smtClean="0"/>
              <a:t>Our Understanding of RODOD scope for ARFT Project </a:t>
            </a:r>
            <a:endParaRPr lang="en-US" dirty="0"/>
          </a:p>
        </p:txBody>
      </p:sp>
      <p:sp>
        <p:nvSpPr>
          <p:cNvPr id="22" name="Freeform 114"/>
          <p:cNvSpPr>
            <a:spLocks/>
          </p:cNvSpPr>
          <p:nvPr/>
        </p:nvSpPr>
        <p:spPr bwMode="auto">
          <a:xfrm>
            <a:off x="1042648" y="1651226"/>
            <a:ext cx="387475" cy="540976"/>
          </a:xfrm>
          <a:custGeom>
            <a:avLst/>
            <a:gdLst/>
            <a:ahLst/>
            <a:cxnLst>
              <a:cxn ang="0">
                <a:pos x="83" y="154"/>
              </a:cxn>
              <a:cxn ang="0">
                <a:pos x="4" y="154"/>
              </a:cxn>
              <a:cxn ang="0">
                <a:pos x="0" y="151"/>
              </a:cxn>
              <a:cxn ang="0">
                <a:pos x="0" y="18"/>
              </a:cxn>
              <a:cxn ang="0">
                <a:pos x="4" y="14"/>
              </a:cxn>
              <a:cxn ang="0">
                <a:pos x="29" y="14"/>
              </a:cxn>
              <a:cxn ang="0">
                <a:pos x="29" y="4"/>
              </a:cxn>
              <a:cxn ang="0">
                <a:pos x="34" y="0"/>
              </a:cxn>
              <a:cxn ang="0">
                <a:pos x="77" y="0"/>
              </a:cxn>
              <a:cxn ang="0">
                <a:pos x="81" y="4"/>
              </a:cxn>
              <a:cxn ang="0">
                <a:pos x="81" y="14"/>
              </a:cxn>
              <a:cxn ang="0">
                <a:pos x="106" y="14"/>
              </a:cxn>
              <a:cxn ang="0">
                <a:pos x="110" y="18"/>
              </a:cxn>
              <a:cxn ang="0">
                <a:pos x="110" y="126"/>
              </a:cxn>
              <a:cxn ang="0">
                <a:pos x="83" y="154"/>
              </a:cxn>
            </a:cxnLst>
            <a:rect l="0" t="0" r="r" b="b"/>
            <a:pathLst>
              <a:path w="110" h="154">
                <a:moveTo>
                  <a:pt x="83" y="154"/>
                </a:moveTo>
                <a:cubicBezTo>
                  <a:pt x="4" y="154"/>
                  <a:pt x="4" y="154"/>
                  <a:pt x="4" y="154"/>
                </a:cubicBezTo>
                <a:cubicBezTo>
                  <a:pt x="2" y="154"/>
                  <a:pt x="0" y="153"/>
                  <a:pt x="0" y="151"/>
                </a:cubicBezTo>
                <a:cubicBezTo>
                  <a:pt x="0" y="18"/>
                  <a:pt x="0" y="18"/>
                  <a:pt x="0" y="18"/>
                </a:cubicBezTo>
                <a:cubicBezTo>
                  <a:pt x="0" y="16"/>
                  <a:pt x="2" y="14"/>
                  <a:pt x="4" y="14"/>
                </a:cubicBezTo>
                <a:cubicBezTo>
                  <a:pt x="29" y="14"/>
                  <a:pt x="29" y="14"/>
                  <a:pt x="29" y="14"/>
                </a:cubicBezTo>
                <a:cubicBezTo>
                  <a:pt x="29" y="4"/>
                  <a:pt x="29" y="4"/>
                  <a:pt x="29" y="4"/>
                </a:cubicBezTo>
                <a:cubicBezTo>
                  <a:pt x="29" y="2"/>
                  <a:pt x="31" y="0"/>
                  <a:pt x="34" y="0"/>
                </a:cubicBezTo>
                <a:cubicBezTo>
                  <a:pt x="77" y="0"/>
                  <a:pt x="77" y="0"/>
                  <a:pt x="77" y="0"/>
                </a:cubicBezTo>
                <a:cubicBezTo>
                  <a:pt x="79" y="0"/>
                  <a:pt x="81" y="2"/>
                  <a:pt x="81" y="4"/>
                </a:cubicBezTo>
                <a:cubicBezTo>
                  <a:pt x="81" y="14"/>
                  <a:pt x="81" y="14"/>
                  <a:pt x="81" y="14"/>
                </a:cubicBezTo>
                <a:cubicBezTo>
                  <a:pt x="106" y="14"/>
                  <a:pt x="106" y="14"/>
                  <a:pt x="106" y="14"/>
                </a:cubicBezTo>
                <a:cubicBezTo>
                  <a:pt x="108" y="14"/>
                  <a:pt x="110" y="16"/>
                  <a:pt x="110" y="18"/>
                </a:cubicBezTo>
                <a:cubicBezTo>
                  <a:pt x="110" y="126"/>
                  <a:pt x="110" y="126"/>
                  <a:pt x="110" y="126"/>
                </a:cubicBezTo>
                <a:lnTo>
                  <a:pt x="83" y="154"/>
                </a:lnTo>
                <a:close/>
              </a:path>
            </a:pathLst>
          </a:custGeom>
          <a:noFill/>
          <a:ln w="22225"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Text" lastClr="000000"/>
              </a:solidFill>
              <a:effectLst/>
              <a:uLnTx/>
              <a:uFillTx/>
            </a:endParaRPr>
          </a:p>
        </p:txBody>
      </p:sp>
      <p:sp>
        <p:nvSpPr>
          <p:cNvPr id="23" name="Freeform 122"/>
          <p:cNvSpPr>
            <a:spLocks/>
          </p:cNvSpPr>
          <p:nvPr/>
        </p:nvSpPr>
        <p:spPr bwMode="auto">
          <a:xfrm>
            <a:off x="1450988" y="1646449"/>
            <a:ext cx="328554" cy="331152"/>
          </a:xfrm>
          <a:custGeom>
            <a:avLst/>
            <a:gdLst/>
            <a:ahLst/>
            <a:cxnLst>
              <a:cxn ang="0">
                <a:pos x="0" y="255"/>
              </a:cxn>
              <a:cxn ang="0">
                <a:pos x="23" y="177"/>
              </a:cxn>
              <a:cxn ang="0">
                <a:pos x="198" y="0"/>
              </a:cxn>
              <a:cxn ang="0">
                <a:pos x="253" y="50"/>
              </a:cxn>
              <a:cxn ang="0">
                <a:pos x="80" y="225"/>
              </a:cxn>
              <a:cxn ang="0">
                <a:pos x="23" y="246"/>
              </a:cxn>
            </a:cxnLst>
            <a:rect l="0" t="0" r="r" b="b"/>
            <a:pathLst>
              <a:path w="253" h="255">
                <a:moveTo>
                  <a:pt x="0" y="255"/>
                </a:moveTo>
                <a:lnTo>
                  <a:pt x="23" y="177"/>
                </a:lnTo>
                <a:lnTo>
                  <a:pt x="198" y="0"/>
                </a:lnTo>
                <a:lnTo>
                  <a:pt x="253" y="50"/>
                </a:lnTo>
                <a:lnTo>
                  <a:pt x="80" y="225"/>
                </a:lnTo>
                <a:lnTo>
                  <a:pt x="23" y="246"/>
                </a:lnTo>
              </a:path>
            </a:pathLst>
          </a:custGeom>
          <a:noFill/>
          <a:ln w="22225"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Text" lastClr="000000"/>
              </a:solidFill>
              <a:effectLst/>
              <a:uLnTx/>
              <a:uFillTx/>
            </a:endParaRPr>
          </a:p>
        </p:txBody>
      </p:sp>
      <p:sp>
        <p:nvSpPr>
          <p:cNvPr id="31" name="Freeform 115"/>
          <p:cNvSpPr>
            <a:spLocks/>
          </p:cNvSpPr>
          <p:nvPr/>
        </p:nvSpPr>
        <p:spPr bwMode="auto">
          <a:xfrm>
            <a:off x="1275524" y="1972029"/>
            <a:ext cx="87927" cy="38748"/>
          </a:xfrm>
          <a:custGeom>
            <a:avLst/>
            <a:gdLst/>
            <a:ahLst/>
            <a:cxnLst>
              <a:cxn ang="0">
                <a:pos x="0" y="5"/>
              </a:cxn>
              <a:cxn ang="0">
                <a:pos x="12" y="26"/>
              </a:cxn>
              <a:cxn ang="0">
                <a:pos x="59" y="0"/>
              </a:cxn>
            </a:cxnLst>
            <a:rect l="0" t="0" r="r" b="b"/>
            <a:pathLst>
              <a:path w="59" h="26">
                <a:moveTo>
                  <a:pt x="0" y="5"/>
                </a:moveTo>
                <a:lnTo>
                  <a:pt x="12" y="26"/>
                </a:lnTo>
                <a:lnTo>
                  <a:pt x="59" y="0"/>
                </a:lnTo>
              </a:path>
            </a:pathLst>
          </a:custGeom>
          <a:noFill/>
          <a:ln w="22225"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Text" lastClr="000000"/>
              </a:solidFill>
              <a:effectLst/>
              <a:uLnTx/>
              <a:uFillTx/>
            </a:endParaRPr>
          </a:p>
        </p:txBody>
      </p:sp>
      <p:sp>
        <p:nvSpPr>
          <p:cNvPr id="32" name="Freeform 116"/>
          <p:cNvSpPr>
            <a:spLocks/>
          </p:cNvSpPr>
          <p:nvPr/>
        </p:nvSpPr>
        <p:spPr bwMode="auto">
          <a:xfrm>
            <a:off x="1275524" y="2101684"/>
            <a:ext cx="87927" cy="38748"/>
          </a:xfrm>
          <a:custGeom>
            <a:avLst/>
            <a:gdLst/>
            <a:ahLst/>
            <a:cxnLst>
              <a:cxn ang="0">
                <a:pos x="0" y="5"/>
              </a:cxn>
              <a:cxn ang="0">
                <a:pos x="12" y="26"/>
              </a:cxn>
              <a:cxn ang="0">
                <a:pos x="59" y="0"/>
              </a:cxn>
            </a:cxnLst>
            <a:rect l="0" t="0" r="r" b="b"/>
            <a:pathLst>
              <a:path w="59" h="26">
                <a:moveTo>
                  <a:pt x="0" y="5"/>
                </a:moveTo>
                <a:lnTo>
                  <a:pt x="12" y="26"/>
                </a:lnTo>
                <a:lnTo>
                  <a:pt x="59" y="0"/>
                </a:lnTo>
              </a:path>
            </a:pathLst>
          </a:custGeom>
          <a:noFill/>
          <a:ln w="22225"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Text" lastClr="000000"/>
              </a:solidFill>
              <a:effectLst/>
              <a:uLnTx/>
              <a:uFillTx/>
            </a:endParaRPr>
          </a:p>
        </p:txBody>
      </p:sp>
      <p:sp>
        <p:nvSpPr>
          <p:cNvPr id="33" name="Line 117"/>
          <p:cNvSpPr>
            <a:spLocks noChangeShapeType="1"/>
          </p:cNvSpPr>
          <p:nvPr/>
        </p:nvSpPr>
        <p:spPr bwMode="auto">
          <a:xfrm>
            <a:off x="1437965" y="1976500"/>
            <a:ext cx="73025" cy="1491"/>
          </a:xfrm>
          <a:prstGeom prst="line">
            <a:avLst/>
          </a:prstGeom>
          <a:noFill/>
          <a:ln w="22225"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Text" lastClr="000000"/>
              </a:solidFill>
              <a:effectLst/>
              <a:uLnTx/>
              <a:uFillTx/>
            </a:endParaRPr>
          </a:p>
        </p:txBody>
      </p:sp>
      <p:sp>
        <p:nvSpPr>
          <p:cNvPr id="34" name="Line 119"/>
          <p:cNvSpPr>
            <a:spLocks noChangeShapeType="1"/>
          </p:cNvSpPr>
          <p:nvPr/>
        </p:nvSpPr>
        <p:spPr bwMode="auto">
          <a:xfrm>
            <a:off x="1437965" y="2116587"/>
            <a:ext cx="73025" cy="1491"/>
          </a:xfrm>
          <a:prstGeom prst="line">
            <a:avLst/>
          </a:prstGeom>
          <a:noFill/>
          <a:ln w="22225"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Text" lastClr="000000"/>
              </a:solidFill>
              <a:effectLst/>
              <a:uLnTx/>
              <a:uFillTx/>
            </a:endParaRPr>
          </a:p>
        </p:txBody>
      </p:sp>
      <p:sp>
        <p:nvSpPr>
          <p:cNvPr id="35" name="Freeform 122"/>
          <p:cNvSpPr>
            <a:spLocks/>
          </p:cNvSpPr>
          <p:nvPr/>
        </p:nvSpPr>
        <p:spPr bwMode="auto">
          <a:xfrm>
            <a:off x="1603388" y="1798849"/>
            <a:ext cx="328554" cy="331152"/>
          </a:xfrm>
          <a:custGeom>
            <a:avLst/>
            <a:gdLst/>
            <a:ahLst/>
            <a:cxnLst>
              <a:cxn ang="0">
                <a:pos x="0" y="255"/>
              </a:cxn>
              <a:cxn ang="0">
                <a:pos x="23" y="177"/>
              </a:cxn>
              <a:cxn ang="0">
                <a:pos x="198" y="0"/>
              </a:cxn>
              <a:cxn ang="0">
                <a:pos x="253" y="50"/>
              </a:cxn>
              <a:cxn ang="0">
                <a:pos x="80" y="225"/>
              </a:cxn>
              <a:cxn ang="0">
                <a:pos x="23" y="246"/>
              </a:cxn>
            </a:cxnLst>
            <a:rect l="0" t="0" r="r" b="b"/>
            <a:pathLst>
              <a:path w="253" h="255">
                <a:moveTo>
                  <a:pt x="0" y="255"/>
                </a:moveTo>
                <a:lnTo>
                  <a:pt x="23" y="177"/>
                </a:lnTo>
                <a:lnTo>
                  <a:pt x="198" y="0"/>
                </a:lnTo>
                <a:lnTo>
                  <a:pt x="253" y="50"/>
                </a:lnTo>
                <a:lnTo>
                  <a:pt x="80" y="225"/>
                </a:lnTo>
                <a:lnTo>
                  <a:pt x="23" y="246"/>
                </a:lnTo>
              </a:path>
            </a:pathLst>
          </a:custGeom>
          <a:noFill/>
          <a:ln w="22225" cap="rnd">
            <a:solidFill>
              <a:sysClr val="window" lastClr="FFFFFF"/>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ysClr val="windowText" lastClr="000000"/>
              </a:solidFill>
              <a:effectLst/>
              <a:uLnTx/>
              <a:uFillTx/>
            </a:endParaRPr>
          </a:p>
        </p:txBody>
      </p:sp>
      <p:sp>
        <p:nvSpPr>
          <p:cNvPr id="58" name="Rectangle 57"/>
          <p:cNvSpPr/>
          <p:nvPr/>
        </p:nvSpPr>
        <p:spPr>
          <a:xfrm>
            <a:off x="280120" y="1795850"/>
            <a:ext cx="12169352" cy="659257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en-US" sz="1280" dirty="0" smtClean="0">
                <a:solidFill>
                  <a:schemeClr val="tx1"/>
                </a:solidFill>
              </a:rPr>
              <a:t>The new AR solution will enable </a:t>
            </a:r>
            <a:r>
              <a:rPr lang="en-US" sz="1280" dirty="0" err="1" smtClean="0">
                <a:solidFill>
                  <a:schemeClr val="tx1"/>
                </a:solidFill>
              </a:rPr>
              <a:t>TeliaSonera's</a:t>
            </a:r>
            <a:r>
              <a:rPr lang="en-US" sz="1280" dirty="0" smtClean="0">
                <a:solidFill>
                  <a:schemeClr val="tx1"/>
                </a:solidFill>
              </a:rPr>
              <a:t> new services towards end customers for Online capabilities and more innovative correspondence solutions.  Other important  benefits  from this project as follows :</a:t>
            </a:r>
          </a:p>
          <a:p>
            <a:pPr>
              <a:defRPr/>
            </a:pPr>
            <a:endParaRPr lang="en-US" sz="1280" dirty="0" smtClean="0">
              <a:solidFill>
                <a:schemeClr val="tx1"/>
              </a:solidFill>
            </a:endParaRPr>
          </a:p>
          <a:p>
            <a:pPr marL="285750" indent="-285750">
              <a:buFont typeface="Arial" panose="020B0604020202020204" pitchFamily="34" charset="0"/>
              <a:buChar char="•"/>
            </a:pPr>
            <a:r>
              <a:rPr lang="en-US" sz="1280" dirty="0" smtClean="0">
                <a:solidFill>
                  <a:schemeClr val="tx1"/>
                </a:solidFill>
              </a:rPr>
              <a:t>Project is a prerequisite for Sweden Transformation (Twist/E2E) through implementation of  the essential Accounts Receivable solution</a:t>
            </a:r>
          </a:p>
          <a:p>
            <a:pPr marL="285750" indent="-285750">
              <a:buFont typeface="Arial" panose="020B0604020202020204" pitchFamily="34" charset="0"/>
              <a:buChar char="•"/>
            </a:pPr>
            <a:r>
              <a:rPr lang="en-US" sz="1280" dirty="0" smtClean="0">
                <a:solidFill>
                  <a:schemeClr val="tx1"/>
                </a:solidFill>
              </a:rPr>
              <a:t>Solution will be a global solution that in the future should support AR in all countries replacing current end-of-life solutions and country specific AR systems</a:t>
            </a:r>
          </a:p>
          <a:p>
            <a:pPr marL="285750" indent="-285750">
              <a:buFont typeface="Arial" panose="020B0604020202020204" pitchFamily="34" charset="0"/>
              <a:buChar char="•"/>
            </a:pPr>
            <a:r>
              <a:rPr lang="en-US" sz="1280" dirty="0" smtClean="0">
                <a:solidFill>
                  <a:schemeClr val="tx1"/>
                </a:solidFill>
              </a:rPr>
              <a:t>Solution will be Customer centric, with modern AR capabilities not available in current legacy solutions</a:t>
            </a:r>
          </a:p>
          <a:p>
            <a:pPr marL="285750" indent="-285750">
              <a:buFont typeface="Arial" panose="020B0604020202020204" pitchFamily="34" charset="0"/>
              <a:buChar char="•"/>
            </a:pPr>
            <a:r>
              <a:rPr lang="en-US" sz="1280" dirty="0" smtClean="0">
                <a:solidFill>
                  <a:schemeClr val="tx1"/>
                </a:solidFill>
              </a:rPr>
              <a:t>Project will enable the first step towards  realizing business case by decommissioning existing AR solution (</a:t>
            </a:r>
            <a:r>
              <a:rPr lang="en-US" sz="1280" dirty="0" err="1" smtClean="0">
                <a:solidFill>
                  <a:schemeClr val="tx1"/>
                </a:solidFill>
              </a:rPr>
              <a:t>Resk</a:t>
            </a:r>
            <a:r>
              <a:rPr lang="en-US" sz="1280" dirty="0" smtClean="0">
                <a:solidFill>
                  <a:schemeClr val="tx1"/>
                </a:solidFill>
              </a:rPr>
              <a:t>/</a:t>
            </a:r>
            <a:r>
              <a:rPr lang="en-US" sz="1280" dirty="0" err="1" smtClean="0">
                <a:solidFill>
                  <a:schemeClr val="tx1"/>
                </a:solidFill>
              </a:rPr>
              <a:t>Birka</a:t>
            </a:r>
            <a:r>
              <a:rPr lang="en-US" sz="1280" dirty="0" smtClean="0">
                <a:solidFill>
                  <a:schemeClr val="tx1"/>
                </a:solidFill>
              </a:rPr>
              <a:t>)</a:t>
            </a:r>
          </a:p>
          <a:p>
            <a:pPr>
              <a:defRPr/>
            </a:pPr>
            <a:endParaRPr lang="en-US" sz="1280" dirty="0" smtClean="0">
              <a:solidFill>
                <a:schemeClr val="tx1"/>
              </a:solidFill>
            </a:endParaRPr>
          </a:p>
          <a:p>
            <a:pPr>
              <a:defRPr/>
            </a:pPr>
            <a:r>
              <a:rPr lang="en-GB" sz="1280" dirty="0" smtClean="0">
                <a:solidFill>
                  <a:schemeClr val="tx1"/>
                </a:solidFill>
              </a:rPr>
              <a:t>The overall ARFT project scope involves changes in different  systems to support required  functionality / integrations . The  systems impacted are :   RODOD (CRM , Billing &amp; AIA ) Correspondence/archiving (BDL), Digital Channels (Online and </a:t>
            </a:r>
            <a:r>
              <a:rPr lang="en-GB" sz="1280" dirty="0" err="1" smtClean="0">
                <a:solidFill>
                  <a:schemeClr val="tx1"/>
                </a:solidFill>
              </a:rPr>
              <a:t>TeliaApps</a:t>
            </a:r>
            <a:r>
              <a:rPr lang="en-GB" sz="1280" dirty="0" smtClean="0">
                <a:solidFill>
                  <a:schemeClr val="tx1"/>
                </a:solidFill>
              </a:rPr>
              <a:t>), BI-TS, GESB ,Legal collection and Credit Management (</a:t>
            </a:r>
            <a:r>
              <a:rPr lang="en-GB" sz="1280" dirty="0" err="1" smtClean="0">
                <a:solidFill>
                  <a:schemeClr val="tx1"/>
                </a:solidFill>
              </a:rPr>
              <a:t>Nisse</a:t>
            </a:r>
            <a:r>
              <a:rPr lang="en-GB" sz="1280" dirty="0" smtClean="0">
                <a:solidFill>
                  <a:schemeClr val="tx1"/>
                </a:solidFill>
              </a:rPr>
              <a:t>/</a:t>
            </a:r>
            <a:r>
              <a:rPr lang="en-GB" sz="1280" dirty="0" err="1" smtClean="0">
                <a:solidFill>
                  <a:schemeClr val="tx1"/>
                </a:solidFill>
              </a:rPr>
              <a:t>Nxt</a:t>
            </a:r>
            <a:r>
              <a:rPr lang="en-GB" sz="1280" dirty="0" smtClean="0">
                <a:solidFill>
                  <a:schemeClr val="tx1"/>
                </a:solidFill>
              </a:rPr>
              <a:t>/KRITA).</a:t>
            </a:r>
          </a:p>
          <a:p>
            <a:pPr>
              <a:defRPr/>
            </a:pPr>
            <a:endParaRPr lang="en-GB" sz="1280" dirty="0" smtClean="0">
              <a:solidFill>
                <a:schemeClr val="tx1"/>
              </a:solidFill>
            </a:endParaRPr>
          </a:p>
          <a:p>
            <a:pPr>
              <a:defRPr/>
            </a:pPr>
            <a:r>
              <a:rPr lang="en-US" sz="1280" dirty="0" smtClean="0">
                <a:solidFill>
                  <a:schemeClr val="tx1"/>
                </a:solidFill>
              </a:rPr>
              <a:t>This proposal is focusing  on </a:t>
            </a:r>
            <a:r>
              <a:rPr lang="en-US" sz="1280" b="1" dirty="0" smtClean="0">
                <a:solidFill>
                  <a:schemeClr val="tx1"/>
                </a:solidFill>
              </a:rPr>
              <a:t>build and implementation</a:t>
            </a:r>
            <a:r>
              <a:rPr lang="en-US" sz="1280" dirty="0" smtClean="0">
                <a:solidFill>
                  <a:schemeClr val="tx1"/>
                </a:solidFill>
              </a:rPr>
              <a:t> of RODOD part of the Scope , based on sets of  Design Documents (AN030, DS140) provided by </a:t>
            </a:r>
            <a:r>
              <a:rPr lang="en-US" sz="1280" dirty="0" err="1" smtClean="0">
                <a:solidFill>
                  <a:schemeClr val="tx1"/>
                </a:solidFill>
              </a:rPr>
              <a:t>TeliaSonera</a:t>
            </a:r>
            <a:r>
              <a:rPr lang="en-US" sz="1280" dirty="0" smtClean="0">
                <a:solidFill>
                  <a:schemeClr val="tx1"/>
                </a:solidFill>
              </a:rPr>
              <a:t>.  Capgemini will work  in close collaboration with lead –SI  Accenture  for  the preparation of  remaining set of design documents (DS141, AN100)  as per agreed timelines. </a:t>
            </a:r>
            <a:r>
              <a:rPr lang="en-GB" sz="1280" dirty="0" smtClean="0">
                <a:solidFill>
                  <a:schemeClr val="tx1"/>
                </a:solidFill>
              </a:rPr>
              <a:t>RODOD specific scope covers following areas :</a:t>
            </a:r>
          </a:p>
          <a:p>
            <a:pPr>
              <a:defRPr/>
            </a:pPr>
            <a:endParaRPr lang="en-GB" sz="1280" dirty="0" smtClean="0">
              <a:solidFill>
                <a:schemeClr val="tx1"/>
              </a:solidFill>
            </a:endParaRPr>
          </a:p>
          <a:p>
            <a:pPr>
              <a:defRPr/>
            </a:pPr>
            <a:r>
              <a:rPr lang="en-GB" sz="1280" b="1" dirty="0" smtClean="0">
                <a:solidFill>
                  <a:schemeClr val="tx1"/>
                </a:solidFill>
              </a:rPr>
              <a:t>Customer </a:t>
            </a:r>
            <a:r>
              <a:rPr lang="en-GB" sz="1280" b="1" dirty="0">
                <a:solidFill>
                  <a:schemeClr val="tx1"/>
                </a:solidFill>
              </a:rPr>
              <a:t>Service </a:t>
            </a:r>
            <a:r>
              <a:rPr lang="en-GB" sz="1280" b="1" dirty="0" smtClean="0">
                <a:solidFill>
                  <a:schemeClr val="tx1"/>
                </a:solidFill>
              </a:rPr>
              <a:t>(</a:t>
            </a:r>
            <a:r>
              <a:rPr lang="en-GB" sz="1280" b="1" dirty="0">
                <a:solidFill>
                  <a:schemeClr val="tx1"/>
                </a:solidFill>
              </a:rPr>
              <a:t>Siebel in RODOD</a:t>
            </a:r>
            <a:r>
              <a:rPr lang="en-GB" sz="1280" b="1" dirty="0" smtClean="0">
                <a:solidFill>
                  <a:schemeClr val="tx1"/>
                </a:solidFill>
              </a:rPr>
              <a:t>)</a:t>
            </a:r>
            <a:endParaRPr lang="en-GB" sz="1280" dirty="0">
              <a:solidFill>
                <a:schemeClr val="tx1"/>
              </a:solidFill>
            </a:endParaRPr>
          </a:p>
          <a:p>
            <a:pPr marL="171450" indent="-171450">
              <a:buFont typeface="Arial" panose="020B0604020202020204" pitchFamily="34" charset="0"/>
              <a:buChar char="•"/>
              <a:defRPr/>
            </a:pPr>
            <a:r>
              <a:rPr lang="en-GB" sz="1280" dirty="0" smtClean="0">
                <a:solidFill>
                  <a:schemeClr val="tx1"/>
                </a:solidFill>
              </a:rPr>
              <a:t>Enable support dunning originated suspension, re-opening and termination requests from RMCA, request corresponding actions on production provisioning systems and report back the actual service statuses</a:t>
            </a:r>
          </a:p>
          <a:p>
            <a:pPr marL="171450" indent="-171450">
              <a:buFont typeface="Arial" panose="020B0604020202020204" pitchFamily="34" charset="0"/>
              <a:buChar char="•"/>
              <a:defRPr/>
            </a:pPr>
            <a:r>
              <a:rPr lang="en-GB" sz="1280" dirty="0" smtClean="0">
                <a:solidFill>
                  <a:schemeClr val="tx1"/>
                </a:solidFill>
              </a:rPr>
              <a:t>Enable customer master data replication to RMCA both on business partner and contract account level</a:t>
            </a:r>
          </a:p>
          <a:p>
            <a:pPr marL="171450" indent="-171450">
              <a:buFont typeface="Arial" panose="020B0604020202020204" pitchFamily="34" charset="0"/>
              <a:buChar char="•"/>
              <a:defRPr/>
            </a:pPr>
            <a:endParaRPr lang="en-GB" sz="1280" dirty="0" smtClean="0">
              <a:solidFill>
                <a:schemeClr val="tx1"/>
              </a:solidFill>
            </a:endParaRPr>
          </a:p>
          <a:p>
            <a:pPr>
              <a:defRPr/>
            </a:pPr>
            <a:r>
              <a:rPr lang="en-GB" sz="1280" b="1" dirty="0" smtClean="0">
                <a:solidFill>
                  <a:schemeClr val="tx1"/>
                </a:solidFill>
              </a:rPr>
              <a:t>Billing systems (BRM in RODOD)</a:t>
            </a:r>
          </a:p>
          <a:p>
            <a:pPr marL="171450" indent="-171450">
              <a:buFont typeface="Arial" panose="020B0604020202020204" pitchFamily="34" charset="0"/>
              <a:buChar char="•"/>
              <a:defRPr/>
            </a:pPr>
            <a:r>
              <a:rPr lang="en-GB" sz="1280" dirty="0" smtClean="0">
                <a:solidFill>
                  <a:schemeClr val="tx1"/>
                </a:solidFill>
              </a:rPr>
              <a:t>Enable reporting billable items enriched with sufficient financial code steering factors and invoice level information to RMCA</a:t>
            </a:r>
          </a:p>
          <a:p>
            <a:pPr marL="171450" indent="-171450">
              <a:buFont typeface="Arial" panose="020B0604020202020204" pitchFamily="34" charset="0"/>
              <a:buChar char="•"/>
              <a:defRPr/>
            </a:pPr>
            <a:r>
              <a:rPr lang="en-GB" sz="1280" dirty="0" smtClean="0">
                <a:solidFill>
                  <a:schemeClr val="tx1"/>
                </a:solidFill>
              </a:rPr>
              <a:t>Enable reporting actual and accruals to RMCA</a:t>
            </a:r>
          </a:p>
          <a:p>
            <a:pPr marL="171450" indent="-171450">
              <a:buFont typeface="Arial" panose="020B0604020202020204" pitchFamily="34" charset="0"/>
              <a:buChar char="•"/>
              <a:defRPr/>
            </a:pPr>
            <a:r>
              <a:rPr lang="en-GB" sz="1280" dirty="0" smtClean="0">
                <a:solidFill>
                  <a:schemeClr val="tx1"/>
                </a:solidFill>
              </a:rPr>
              <a:t>Enable supporting back to billing from RMCA</a:t>
            </a:r>
          </a:p>
          <a:p>
            <a:pPr marL="342900" indent="-342900">
              <a:defRPr/>
            </a:pPr>
            <a:endParaRPr lang="en-GB" sz="1280" b="1" dirty="0" smtClean="0">
              <a:solidFill>
                <a:schemeClr val="tx1"/>
              </a:solidFill>
            </a:endParaRPr>
          </a:p>
          <a:p>
            <a:pPr marL="342900" indent="-342900">
              <a:defRPr/>
            </a:pPr>
            <a:r>
              <a:rPr lang="en-GB" sz="1280" b="1" dirty="0" smtClean="0">
                <a:solidFill>
                  <a:schemeClr val="tx1"/>
                </a:solidFill>
              </a:rPr>
              <a:t>Based on scope clarification, </a:t>
            </a:r>
          </a:p>
          <a:p>
            <a:pPr marL="342900" indent="-342900">
              <a:buFont typeface="+mj-lt"/>
              <a:buAutoNum type="arabicPeriod"/>
              <a:defRPr/>
            </a:pPr>
            <a:r>
              <a:rPr lang="en-GB" sz="1280" dirty="0" smtClean="0">
                <a:solidFill>
                  <a:schemeClr val="tx1"/>
                </a:solidFill>
              </a:rPr>
              <a:t>We have understood that Siebel functionalities like (1) Instalment plan creation , (2)delay payment request handling , (3) query/update of financial/AR specific details  using Siebel  are out-of-scope  of this phase of ARFT project.  For all AR specific information, CSR/channels need to access SAP RMCA directly. </a:t>
            </a:r>
          </a:p>
          <a:p>
            <a:pPr marL="342900" indent="-342900">
              <a:buFont typeface="+mj-lt"/>
              <a:buAutoNum type="arabicPeriod"/>
              <a:defRPr/>
            </a:pPr>
            <a:r>
              <a:rPr lang="en-GB" sz="1280" dirty="0" smtClean="0">
                <a:solidFill>
                  <a:schemeClr val="tx1"/>
                </a:solidFill>
              </a:rPr>
              <a:t>On additional Alpha integration scope, though there is an existing interface between Siebel and Alpha for exchange of  the customer information, but  from ARFT project  point of view there is a need to extend this existing interface to accommodate 3 additional fields from Alpha.  For customer master data update in Siebel , there is no special requirement in ARFT scope , apart from the existing update functionality supported by TWIST implementation . </a:t>
            </a:r>
          </a:p>
          <a:p>
            <a:pPr marL="342900" indent="-342900">
              <a:buFont typeface="+mj-lt"/>
              <a:buAutoNum type="arabicPeriod"/>
              <a:defRPr/>
            </a:pPr>
            <a:r>
              <a:rPr lang="en-GB" sz="1280" dirty="0" smtClean="0">
                <a:solidFill>
                  <a:schemeClr val="tx1"/>
                </a:solidFill>
              </a:rPr>
              <a:t>Subsequent Architecture and Functional scope slides will provide more details on scope boundaries of this phase of ARFT project pertaining to the RODOD components. </a:t>
            </a:r>
            <a:endParaRPr lang="en-GB" sz="1280" dirty="0">
              <a:solidFill>
                <a:schemeClr val="tx1"/>
              </a:solidFill>
            </a:endParaRPr>
          </a:p>
        </p:txBody>
      </p:sp>
    </p:spTree>
    <p:extLst>
      <p:ext uri="{BB962C8B-B14F-4D97-AF65-F5344CB8AC3E}">
        <p14:creationId xmlns:p14="http://schemas.microsoft.com/office/powerpoint/2010/main" xmlns="" val="26723580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Isosceles Triangle 137"/>
          <p:cNvSpPr/>
          <p:nvPr/>
        </p:nvSpPr>
        <p:spPr>
          <a:xfrm>
            <a:off x="10380080" y="1259632"/>
            <a:ext cx="2421520" cy="692549"/>
          </a:xfrm>
          <a:prstGeom prst="triangle">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a:p>
        </p:txBody>
      </p:sp>
      <p:sp>
        <p:nvSpPr>
          <p:cNvPr id="2" name="Title 1"/>
          <p:cNvSpPr>
            <a:spLocks noGrp="1"/>
          </p:cNvSpPr>
          <p:nvPr>
            <p:ph type="title"/>
          </p:nvPr>
        </p:nvSpPr>
        <p:spPr>
          <a:xfrm>
            <a:off x="424136" y="395536"/>
            <a:ext cx="9148791" cy="768085"/>
          </a:xfrm>
          <a:noFill/>
          <a:ln w="9525">
            <a:noFill/>
            <a:miter lim="800000"/>
            <a:headEnd/>
            <a:tailEnd/>
          </a:ln>
        </p:spPr>
        <p:txBody>
          <a:bodyPr vert="horz" wrap="square" lIns="0" tIns="0" rIns="0" bIns="0" numCol="1" anchor="ctr" anchorCtr="0" compatLnSpc="1">
            <a:prstTxWarp prst="textNoShape">
              <a:avLst/>
            </a:prstTxWarp>
            <a:noAutofit/>
          </a:bodyPr>
          <a:lstStyle/>
          <a:p>
            <a:r>
              <a:rPr lang="fi-FI" dirty="0" smtClean="0"/>
              <a:t>High level architecture view of the RODOD system and surrounding systems in integration scope</a:t>
            </a:r>
            <a:endParaRPr lang="en-US" dirty="0">
              <a:latin typeface="+mn-lt"/>
              <a:cs typeface="Calibri" pitchFamily="34" charset="0"/>
            </a:endParaRPr>
          </a:p>
        </p:txBody>
      </p:sp>
      <p:sp>
        <p:nvSpPr>
          <p:cNvPr id="36" name="Rounded Rectangle 35"/>
          <p:cNvSpPr/>
          <p:nvPr/>
        </p:nvSpPr>
        <p:spPr bwMode="auto">
          <a:xfrm>
            <a:off x="759775" y="7380312"/>
            <a:ext cx="11546449" cy="936104"/>
          </a:xfrm>
          <a:prstGeom prst="roundRect">
            <a:avLst/>
          </a:prstGeom>
          <a:solidFill>
            <a:schemeClr val="bg1"/>
          </a:solidFill>
          <a:ln w="9525">
            <a:solidFill>
              <a:schemeClr val="accent1"/>
            </a:solidFill>
            <a:miter lim="800000"/>
            <a:headEnd/>
            <a:tailEnd/>
          </a:ln>
          <a:effectLst>
            <a:outerShdw blurRad="50800" dist="38100" dir="2700000" algn="tl" rotWithShape="0">
              <a:prstClr val="black">
                <a:alpha val="40000"/>
              </a:prstClr>
            </a:outerShdw>
          </a:effectLst>
        </p:spPr>
        <p:txBody>
          <a:bodyPr wrap="square" rtlCol="0" anchor="ctr">
            <a:noAutofit/>
          </a:bodyPr>
          <a:lstStyle/>
          <a:p>
            <a:pPr>
              <a:buFont typeface="Arial" pitchFamily="34" charset="0"/>
              <a:buChar char="•"/>
            </a:pPr>
            <a:r>
              <a:rPr lang="en-US" sz="1400" dirty="0" smtClean="0">
                <a:solidFill>
                  <a:srgbClr val="7030A0"/>
                </a:solidFill>
              </a:rPr>
              <a:t>All inbound/outbound batch &amp; real-time integrations with RODOD components are via GESB.  For Batch mode file transfer  GESB will  be responsible for providing files to Siebel and BRM</a:t>
            </a:r>
          </a:p>
          <a:p>
            <a:pPr>
              <a:buFont typeface="Arial" pitchFamily="34" charset="0"/>
              <a:buChar char="•"/>
            </a:pPr>
            <a:r>
              <a:rPr lang="en-US" sz="1400" dirty="0" smtClean="0">
                <a:solidFill>
                  <a:srgbClr val="7030A0"/>
                </a:solidFill>
              </a:rPr>
              <a:t>Siebel and BRM will handle required inbound/outbound interactions scope with SAP-RMCA, BDL , </a:t>
            </a:r>
            <a:r>
              <a:rPr lang="en-US" sz="1400" dirty="0" err="1" smtClean="0">
                <a:solidFill>
                  <a:srgbClr val="7030A0"/>
                </a:solidFill>
              </a:rPr>
              <a:t>HiPaaS</a:t>
            </a:r>
            <a:r>
              <a:rPr lang="en-US" sz="1400" dirty="0" smtClean="0">
                <a:solidFill>
                  <a:srgbClr val="7030A0"/>
                </a:solidFill>
              </a:rPr>
              <a:t> based on pre-defined format for interaction</a:t>
            </a:r>
          </a:p>
        </p:txBody>
      </p:sp>
      <p:sp>
        <p:nvSpPr>
          <p:cNvPr id="37" name="TextBox 36"/>
          <p:cNvSpPr txBox="1"/>
          <p:nvPr/>
        </p:nvSpPr>
        <p:spPr>
          <a:xfrm rot="21195808">
            <a:off x="398754" y="7413373"/>
            <a:ext cx="612576"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4800" b="0" i="0" u="none" strike="noStrike" kern="0" cap="none" spc="0" normalizeH="0" baseline="0" noProof="0" dirty="0" smtClean="0">
                <a:ln>
                  <a:noFill/>
                </a:ln>
                <a:solidFill>
                  <a:schemeClr val="accent1"/>
                </a:solidFill>
                <a:effectLst/>
                <a:uLnTx/>
                <a:uFillTx/>
                <a:latin typeface="Arial Black" pitchFamily="34" charset="0"/>
              </a:rPr>
              <a:t>!</a:t>
            </a:r>
            <a:endParaRPr kumimoji="0" lang="en-GB" sz="1800" b="0" i="0" u="none" strike="noStrike" kern="0" cap="none" spc="0" normalizeH="0" baseline="0" noProof="0" dirty="0">
              <a:ln>
                <a:noFill/>
              </a:ln>
              <a:solidFill>
                <a:schemeClr val="accent1"/>
              </a:solidFill>
              <a:effectLst/>
              <a:uLnTx/>
              <a:uFillTx/>
              <a:latin typeface="Arial Black" pitchFamily="34" charset="0"/>
            </a:endParaRPr>
          </a:p>
        </p:txBody>
      </p:sp>
      <p:pic>
        <p:nvPicPr>
          <p:cNvPr id="376834" name="Picture 2"/>
          <p:cNvPicPr>
            <a:picLocks noChangeAspect="1" noChangeArrowheads="1"/>
          </p:cNvPicPr>
          <p:nvPr/>
        </p:nvPicPr>
        <p:blipFill>
          <a:blip r:embed="rId3"/>
          <a:srcRect/>
          <a:stretch>
            <a:fillRect/>
          </a:stretch>
        </p:blipFill>
        <p:spPr bwMode="auto">
          <a:xfrm>
            <a:off x="10361240" y="0"/>
            <a:ext cx="2440360" cy="1735426"/>
          </a:xfrm>
          <a:prstGeom prst="rect">
            <a:avLst/>
          </a:prstGeom>
          <a:noFill/>
          <a:ln w="9525">
            <a:noFill/>
            <a:miter lim="800000"/>
            <a:headEnd/>
            <a:tailEnd/>
          </a:ln>
          <a:effectLst/>
        </p:spPr>
      </p:pic>
      <p:sp>
        <p:nvSpPr>
          <p:cNvPr id="39" name="Rectangle 38"/>
          <p:cNvSpPr/>
          <p:nvPr/>
        </p:nvSpPr>
        <p:spPr bwMode="auto">
          <a:xfrm>
            <a:off x="1216224" y="2393788"/>
            <a:ext cx="10281061" cy="862986"/>
          </a:xfrm>
          <a:prstGeom prst="rect">
            <a:avLst/>
          </a:prstGeom>
          <a:solidFill>
            <a:srgbClr val="C7C2BA">
              <a:lumMod val="60000"/>
              <a:lumOff val="40000"/>
            </a:srgbClr>
          </a:solidFill>
          <a:ln w="9525" algn="ctr">
            <a:gradFill>
              <a:gsLst>
                <a:gs pos="0">
                  <a:srgbClr val="652D86">
                    <a:tint val="66000"/>
                    <a:satMod val="160000"/>
                  </a:srgbClr>
                </a:gs>
                <a:gs pos="50000">
                  <a:srgbClr val="652D86">
                    <a:tint val="44500"/>
                    <a:satMod val="160000"/>
                  </a:srgbClr>
                </a:gs>
                <a:gs pos="100000">
                  <a:srgbClr val="652D86">
                    <a:tint val="23500"/>
                    <a:satMod val="160000"/>
                  </a:srgbClr>
                </a:gs>
              </a:gsLst>
              <a:lin ang="5400000" scaled="0"/>
            </a:gradFill>
            <a:prstDash val="sysDot"/>
            <a:miter lim="800000"/>
            <a:headEnd/>
            <a:tailEnd/>
          </a:ln>
          <a:effectLst/>
          <a:extLst/>
        </p:spPr>
        <p:txBody>
          <a:bodyPr wrap="none" rtlCol="0" anchor="ctr"/>
          <a:lstStyle/>
          <a:p>
            <a:pPr marL="269875" marR="0" lvl="0" indent="-182563" defTabSz="914400" eaLnBrk="1" fontAlgn="auto" latinLnBrk="0" hangingPunct="1">
              <a:lnSpc>
                <a:spcPct val="95000"/>
              </a:lnSpc>
              <a:spcBef>
                <a:spcPct val="20000"/>
              </a:spcBef>
              <a:spcAft>
                <a:spcPct val="10000"/>
              </a:spcAft>
              <a:buClrTx/>
              <a:buSzTx/>
              <a:buFontTx/>
              <a:buNone/>
              <a:tabLst/>
              <a:defRPr/>
            </a:pPr>
            <a:endParaRPr kumimoji="0" lang="en-US" sz="1800" b="1" i="0" u="none" strike="noStrike" kern="0" cap="none" spc="0" normalizeH="0" baseline="0" noProof="0" dirty="0" smtClean="0">
              <a:ln>
                <a:noFill/>
              </a:ln>
              <a:solidFill>
                <a:srgbClr val="652D86"/>
              </a:solidFill>
              <a:effectLst/>
              <a:uLnTx/>
              <a:uFillTx/>
            </a:endParaRPr>
          </a:p>
        </p:txBody>
      </p:sp>
      <p:sp>
        <p:nvSpPr>
          <p:cNvPr id="42" name="Rectangle 41"/>
          <p:cNvSpPr/>
          <p:nvPr/>
        </p:nvSpPr>
        <p:spPr bwMode="auto">
          <a:xfrm>
            <a:off x="2008312" y="2673338"/>
            <a:ext cx="3594051" cy="419324"/>
          </a:xfrm>
          <a:prstGeom prst="rect">
            <a:avLst/>
          </a:prstGeom>
          <a:solidFill>
            <a:srgbClr val="C41B79">
              <a:lumMod val="40000"/>
              <a:lumOff val="60000"/>
            </a:srgbClr>
          </a:solidFill>
          <a:ln w="19050" cmpd="sng" algn="ctr">
            <a:solidFill>
              <a:srgbClr val="652D86"/>
            </a:solidFill>
            <a:miter lim="800000"/>
            <a:headEnd/>
            <a:tailEnd/>
          </a:ln>
          <a:effectLst/>
          <a:extLst/>
        </p:spPr>
        <p:txBody>
          <a:bodyPr wrap="none" rtlCol="0" anchor="ctr"/>
          <a:lstStyle/>
          <a:p>
            <a:pPr marL="269875" marR="0" lvl="0" indent="-182563" algn="ctr" defTabSz="914400" eaLnBrk="1" fontAlgn="auto" latinLnBrk="0" hangingPunct="1">
              <a:lnSpc>
                <a:spcPct val="95000"/>
              </a:lnSpc>
              <a:spcBef>
                <a:spcPct val="20000"/>
              </a:spcBef>
              <a:spcAft>
                <a:spcPct val="10000"/>
              </a:spcAft>
              <a:buClrTx/>
              <a:buSzTx/>
              <a:buFontTx/>
              <a:buNone/>
              <a:tabLst/>
              <a:defRPr/>
            </a:pPr>
            <a:endParaRPr kumimoji="0" lang="en-US" sz="1400" b="1" i="0" u="none" strike="noStrike" kern="0" cap="none" spc="0" normalizeH="0" baseline="0" noProof="0" dirty="0" smtClean="0">
              <a:ln>
                <a:noFill/>
              </a:ln>
              <a:solidFill>
                <a:srgbClr val="652D86"/>
              </a:solidFill>
              <a:effectLst/>
              <a:uLnTx/>
              <a:uFillTx/>
            </a:endParaRPr>
          </a:p>
        </p:txBody>
      </p:sp>
      <p:sp>
        <p:nvSpPr>
          <p:cNvPr id="55" name="Rectangle 54"/>
          <p:cNvSpPr/>
          <p:nvPr/>
        </p:nvSpPr>
        <p:spPr bwMode="auto">
          <a:xfrm>
            <a:off x="7769612" y="2673338"/>
            <a:ext cx="3380912" cy="419324"/>
          </a:xfrm>
          <a:prstGeom prst="rect">
            <a:avLst/>
          </a:prstGeom>
          <a:solidFill>
            <a:srgbClr val="C41B79">
              <a:lumMod val="40000"/>
              <a:lumOff val="60000"/>
            </a:srgbClr>
          </a:solidFill>
          <a:ln w="19050" cmpd="sng" algn="ctr">
            <a:solidFill>
              <a:srgbClr val="652D86"/>
            </a:solidFill>
            <a:miter lim="800000"/>
            <a:headEnd/>
            <a:tailEnd/>
          </a:ln>
          <a:effectLst/>
          <a:extLst/>
        </p:spPr>
        <p:txBody>
          <a:bodyPr wrap="none" rtlCol="0" anchor="ctr"/>
          <a:lstStyle/>
          <a:p>
            <a:pPr marL="269875" marR="0" lvl="0" indent="-182563" algn="ctr" defTabSz="914400" eaLnBrk="1" fontAlgn="auto" latinLnBrk="0" hangingPunct="1">
              <a:lnSpc>
                <a:spcPct val="95000"/>
              </a:lnSpc>
              <a:spcBef>
                <a:spcPct val="20000"/>
              </a:spcBef>
              <a:spcAft>
                <a:spcPct val="10000"/>
              </a:spcAft>
              <a:buClrTx/>
              <a:buSzTx/>
              <a:buFontTx/>
              <a:buNone/>
              <a:tabLst/>
              <a:defRPr/>
            </a:pPr>
            <a:endParaRPr kumimoji="0" lang="en-US" sz="1400" b="1" i="0" u="none" strike="noStrike" kern="0" cap="none" spc="0" normalizeH="0" baseline="0" noProof="0" dirty="0" smtClean="0">
              <a:ln>
                <a:noFill/>
              </a:ln>
              <a:solidFill>
                <a:srgbClr val="652D86"/>
              </a:solidFill>
              <a:effectLst/>
              <a:uLnTx/>
              <a:uFillTx/>
            </a:endParaRPr>
          </a:p>
        </p:txBody>
      </p:sp>
      <p:sp>
        <p:nvSpPr>
          <p:cNvPr id="56" name="TextBox 55"/>
          <p:cNvSpPr txBox="1"/>
          <p:nvPr/>
        </p:nvSpPr>
        <p:spPr>
          <a:xfrm>
            <a:off x="9069962" y="2673338"/>
            <a:ext cx="606830" cy="211709"/>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rgbClr val="000000"/>
                </a:solidFill>
                <a:effectLst/>
                <a:uLnTx/>
                <a:uFillTx/>
              </a:rPr>
              <a:t>BRM</a:t>
            </a:r>
          </a:p>
        </p:txBody>
      </p:sp>
      <p:sp>
        <p:nvSpPr>
          <p:cNvPr id="57" name="TextBox 56"/>
          <p:cNvSpPr txBox="1"/>
          <p:nvPr/>
        </p:nvSpPr>
        <p:spPr>
          <a:xfrm>
            <a:off x="3521800" y="2673338"/>
            <a:ext cx="606830" cy="211709"/>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rgbClr val="000000"/>
                </a:solidFill>
                <a:effectLst/>
                <a:uLnTx/>
                <a:uFillTx/>
              </a:rPr>
              <a:t>CRM</a:t>
            </a:r>
          </a:p>
        </p:txBody>
      </p:sp>
      <p:sp>
        <p:nvSpPr>
          <p:cNvPr id="58" name="TextBox 57"/>
          <p:cNvSpPr txBox="1"/>
          <p:nvPr/>
        </p:nvSpPr>
        <p:spPr>
          <a:xfrm>
            <a:off x="6209190" y="2393787"/>
            <a:ext cx="953591" cy="225824"/>
          </a:xfrm>
          <a:prstGeom prst="rect">
            <a:avLst/>
          </a:prstGeom>
          <a:solidFill>
            <a:srgbClr val="C7C2BA">
              <a:lumMod val="60000"/>
              <a:lumOff val="40000"/>
              <a:alpha val="80000"/>
            </a:srgbClr>
          </a:solid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1" u="none" strike="noStrike" kern="0" cap="none" spc="0" normalizeH="0" baseline="0" noProof="0" dirty="0" smtClean="0">
                <a:ln>
                  <a:noFill/>
                </a:ln>
                <a:solidFill>
                  <a:srgbClr val="000000"/>
                </a:solidFill>
                <a:effectLst/>
                <a:uLnTx/>
                <a:uFillTx/>
              </a:rPr>
              <a:t>RODOD</a:t>
            </a:r>
          </a:p>
        </p:txBody>
      </p:sp>
      <p:sp>
        <p:nvSpPr>
          <p:cNvPr id="64" name="Rectangle 13"/>
          <p:cNvSpPr>
            <a:spLocks noChangeArrowheads="1"/>
          </p:cNvSpPr>
          <p:nvPr/>
        </p:nvSpPr>
        <p:spPr bwMode="auto">
          <a:xfrm>
            <a:off x="10540281" y="3525358"/>
            <a:ext cx="1130384" cy="1399847"/>
          </a:xfrm>
          <a:prstGeom prst="roundRect">
            <a:avLst>
              <a:gd name="adj" fmla="val 6099"/>
            </a:avLst>
          </a:prstGeom>
          <a:solidFill>
            <a:srgbClr val="C41B79">
              <a:lumMod val="40000"/>
              <a:lumOff val="60000"/>
            </a:srgbClr>
          </a:solidFill>
          <a:ln w="19050" cap="flat" cmpd="sng" algn="ctr">
            <a:solidFill>
              <a:srgbClr val="652D86"/>
            </a:solidFill>
            <a:prstDash val="solid"/>
            <a:headEnd/>
            <a:tailEnd/>
          </a:ln>
          <a:effectLst/>
          <a:extLst/>
        </p:spPr>
        <p:txBody>
          <a:bodyPr wrap="none"/>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sz="800" b="1" i="0" u="none" strike="noStrike" kern="0" cap="none" spc="0" normalizeH="0" baseline="0" noProof="0" smtClean="0">
                <a:ln>
                  <a:noFill/>
                </a:ln>
                <a:solidFill>
                  <a:srgbClr val="000000"/>
                </a:solidFill>
                <a:effectLst/>
                <a:uLnTx/>
                <a:uFillTx/>
                <a:latin typeface="Calibri" pitchFamily="34" charset="0"/>
              </a:rPr>
              <a:t>Archiving</a:t>
            </a:r>
          </a:p>
        </p:txBody>
      </p:sp>
      <p:sp>
        <p:nvSpPr>
          <p:cNvPr id="65" name="Rectangle 13"/>
          <p:cNvSpPr>
            <a:spLocks noChangeArrowheads="1"/>
          </p:cNvSpPr>
          <p:nvPr/>
        </p:nvSpPr>
        <p:spPr bwMode="auto">
          <a:xfrm>
            <a:off x="9224915" y="3511988"/>
            <a:ext cx="1130220" cy="1413217"/>
          </a:xfrm>
          <a:prstGeom prst="roundRect">
            <a:avLst>
              <a:gd name="adj" fmla="val 6099"/>
            </a:avLst>
          </a:prstGeom>
          <a:solidFill>
            <a:srgbClr val="C41B79">
              <a:lumMod val="40000"/>
              <a:lumOff val="60000"/>
            </a:srgbClr>
          </a:solidFill>
          <a:ln w="19050" cap="flat" cmpd="sng" algn="ctr">
            <a:solidFill>
              <a:srgbClr val="652D86"/>
            </a:solidFill>
            <a:prstDash val="solid"/>
            <a:headEnd/>
            <a:tailEnd/>
          </a:ln>
          <a:effectLst/>
          <a:extLst/>
        </p:spPr>
        <p:txBody>
          <a:bodyPr wrap="none"/>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sz="800" b="1" i="0" u="none" strike="noStrike" kern="0" cap="none" spc="0" normalizeH="0" baseline="0" noProof="0" dirty="0" smtClean="0">
                <a:ln>
                  <a:noFill/>
                </a:ln>
                <a:solidFill>
                  <a:srgbClr val="000000"/>
                </a:solidFill>
                <a:effectLst/>
                <a:uLnTx/>
                <a:uFillTx/>
                <a:latin typeface="Calibri" pitchFamily="34" charset="0"/>
              </a:rPr>
              <a:t>Correspondence</a:t>
            </a:r>
          </a:p>
        </p:txBody>
      </p:sp>
      <p:sp>
        <p:nvSpPr>
          <p:cNvPr id="66" name="Rectangle 5"/>
          <p:cNvSpPr>
            <a:spLocks noChangeArrowheads="1"/>
          </p:cNvSpPr>
          <p:nvPr/>
        </p:nvSpPr>
        <p:spPr bwMode="auto">
          <a:xfrm>
            <a:off x="9410652" y="4387742"/>
            <a:ext cx="758743" cy="494358"/>
          </a:xfrm>
          <a:prstGeom prst="rect">
            <a:avLst/>
          </a:prstGeom>
          <a:solidFill>
            <a:srgbClr val="C41B79">
              <a:lumMod val="20000"/>
              <a:lumOff val="80000"/>
            </a:srgbClr>
          </a:solidFill>
          <a:ln w="9525">
            <a:solidFill>
              <a:srgbClr val="652D86"/>
            </a:solidFill>
            <a:miter lim="800000"/>
            <a:headEnd/>
            <a:tailEnd/>
          </a:ln>
          <a:effectLst/>
          <a:extLst/>
        </p:spPr>
        <p:txBody>
          <a:bodyPr lIns="90000" tIns="46800" rIns="90000" bIns="46800"/>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Calibri" panose="020F0502020204030204" pitchFamily="34" charset="0"/>
              </a:rPr>
              <a:t>Physical Printing (</a:t>
            </a:r>
            <a:r>
              <a:rPr kumimoji="0" lang="en-US" sz="800" b="0" i="0" u="none" strike="noStrike" kern="0" cap="none" spc="0" normalizeH="0" baseline="0" noProof="0" dirty="0" err="1" smtClean="0">
                <a:ln>
                  <a:noFill/>
                </a:ln>
                <a:solidFill>
                  <a:srgbClr val="000000"/>
                </a:solidFill>
                <a:effectLst/>
                <a:uLnTx/>
                <a:uFillTx/>
                <a:latin typeface="Calibri" panose="020F0502020204030204" pitchFamily="34" charset="0"/>
              </a:rPr>
              <a:t>Strålfors</a:t>
            </a:r>
            <a:r>
              <a:rPr kumimoji="0" lang="en-US" sz="800" b="0" i="0" u="none" strike="noStrike" kern="0" cap="none" spc="0" normalizeH="0" baseline="0" noProof="0" dirty="0" smtClean="0">
                <a:ln>
                  <a:noFill/>
                </a:ln>
                <a:solidFill>
                  <a:srgbClr val="000000"/>
                </a:solidFill>
                <a:effectLst/>
                <a:uLnTx/>
                <a:uFillTx/>
                <a:latin typeface="Calibri" panose="020F0502020204030204" pitchFamily="34" charset="0"/>
              </a:rPr>
              <a:t>)</a:t>
            </a:r>
          </a:p>
        </p:txBody>
      </p:sp>
      <p:sp>
        <p:nvSpPr>
          <p:cNvPr id="67" name="Flowchart: Magnetic Disk 66"/>
          <p:cNvSpPr/>
          <p:nvPr/>
        </p:nvSpPr>
        <p:spPr>
          <a:xfrm>
            <a:off x="10649771" y="3809989"/>
            <a:ext cx="934203" cy="545866"/>
          </a:xfrm>
          <a:prstGeom prst="flowChartMagneticDisk">
            <a:avLst/>
          </a:prstGeom>
          <a:solidFill>
            <a:srgbClr val="C41B79">
              <a:lumMod val="20000"/>
              <a:lumOff val="80000"/>
            </a:srgbClr>
          </a:solidFill>
          <a:ln>
            <a:solidFill>
              <a:srgbClr val="652D86"/>
            </a:solidFill>
          </a:ln>
        </p:spPr>
        <p:txBody>
          <a:bodyPr wrap="square" rtlCol="0" anchor="ctr">
            <a:noAutofit/>
          </a:bodyPr>
          <a:lstStyle/>
          <a:p>
            <a:pPr marL="0" marR="0" lvl="0" indent="0" defTabSz="91440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Calibri" panose="020F0502020204030204" pitchFamily="34" charset="0"/>
              </a:rPr>
              <a:t>Forms &amp; Letters </a:t>
            </a:r>
          </a:p>
          <a:p>
            <a:pPr marL="0" marR="0" lvl="0" indent="0" defTabSz="91440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Calibri" panose="020F0502020204030204" pitchFamily="34" charset="0"/>
              </a:rPr>
              <a:t>(BDL E2Vault)</a:t>
            </a:r>
          </a:p>
        </p:txBody>
      </p:sp>
      <p:sp>
        <p:nvSpPr>
          <p:cNvPr id="68" name="Rectangle 5"/>
          <p:cNvSpPr>
            <a:spLocks noChangeArrowheads="1"/>
          </p:cNvSpPr>
          <p:nvPr/>
        </p:nvSpPr>
        <p:spPr bwMode="auto">
          <a:xfrm>
            <a:off x="9410652" y="3808281"/>
            <a:ext cx="758743" cy="494875"/>
          </a:xfrm>
          <a:prstGeom prst="rect">
            <a:avLst/>
          </a:prstGeom>
          <a:solidFill>
            <a:srgbClr val="C41B79">
              <a:lumMod val="20000"/>
              <a:lumOff val="80000"/>
            </a:srgbClr>
          </a:solidFill>
          <a:ln w="9525">
            <a:solidFill>
              <a:srgbClr val="652D86"/>
            </a:solidFill>
            <a:miter lim="800000"/>
            <a:headEnd/>
            <a:tailEnd/>
          </a:ln>
          <a:effectLst/>
          <a:extLst/>
        </p:spPr>
        <p:txBody>
          <a:bodyPr lIns="90000" tIns="46800" rIns="90000" bIns="46800"/>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Calibri" panose="020F0502020204030204" pitchFamily="34" charset="0"/>
              </a:rPr>
              <a:t>Formatting (BDL)</a:t>
            </a:r>
          </a:p>
        </p:txBody>
      </p:sp>
      <p:sp>
        <p:nvSpPr>
          <p:cNvPr id="69" name="Flowchart: Magnetic Disk 68"/>
          <p:cNvSpPr/>
          <p:nvPr/>
        </p:nvSpPr>
        <p:spPr>
          <a:xfrm>
            <a:off x="10649771" y="4358628"/>
            <a:ext cx="938975" cy="572381"/>
          </a:xfrm>
          <a:prstGeom prst="flowChartMagneticDisk">
            <a:avLst/>
          </a:prstGeom>
          <a:solidFill>
            <a:srgbClr val="C41B79">
              <a:lumMod val="20000"/>
              <a:lumOff val="80000"/>
            </a:srgbClr>
          </a:solidFill>
          <a:ln>
            <a:solidFill>
              <a:srgbClr val="652D86"/>
            </a:solidFill>
          </a:ln>
        </p:spPr>
        <p:txBody>
          <a:bodyPr wrap="square" rtlCol="0" anchor="ctr">
            <a:noAutofit/>
          </a:bodyPr>
          <a:lstStyle/>
          <a:p>
            <a:pPr marL="0" marR="0" lvl="0" indent="0" defTabSz="91440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Calibri" panose="020F0502020204030204" pitchFamily="34" charset="0"/>
              </a:rPr>
              <a:t>SAP Docs</a:t>
            </a:r>
          </a:p>
          <a:p>
            <a:pPr marL="0" marR="0" lvl="0" indent="0" defTabSz="914400" eaLnBrk="1" fontAlgn="auto" latinLnBrk="0" hangingPunct="1">
              <a:lnSpc>
                <a:spcPct val="100000"/>
              </a:lnSpc>
              <a:spcBef>
                <a:spcPts val="60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Calibri" panose="020F0502020204030204" pitchFamily="34" charset="0"/>
              </a:rPr>
              <a:t>(Documentum)</a:t>
            </a:r>
          </a:p>
        </p:txBody>
      </p:sp>
      <p:grpSp>
        <p:nvGrpSpPr>
          <p:cNvPr id="70" name="Group 33"/>
          <p:cNvGrpSpPr/>
          <p:nvPr/>
        </p:nvGrpSpPr>
        <p:grpSpPr>
          <a:xfrm>
            <a:off x="5689052" y="3861425"/>
            <a:ext cx="3120843" cy="2096625"/>
            <a:chOff x="5410200" y="2971800"/>
            <a:chExt cx="2743200" cy="2286000"/>
          </a:xfrm>
          <a:solidFill>
            <a:srgbClr val="C41B79">
              <a:lumMod val="40000"/>
              <a:lumOff val="60000"/>
            </a:srgbClr>
          </a:solidFill>
        </p:grpSpPr>
        <p:sp>
          <p:nvSpPr>
            <p:cNvPr id="71" name="Rectangle 70"/>
            <p:cNvSpPr/>
            <p:nvPr/>
          </p:nvSpPr>
          <p:spPr bwMode="auto">
            <a:xfrm>
              <a:off x="5410200" y="2971800"/>
              <a:ext cx="2743200" cy="2286000"/>
            </a:xfrm>
            <a:prstGeom prst="rect">
              <a:avLst/>
            </a:prstGeom>
            <a:grpFill/>
            <a:ln w="19050" algn="ctr">
              <a:solidFill>
                <a:srgbClr val="652D86"/>
              </a:solidFill>
              <a:miter lim="800000"/>
              <a:headEnd/>
              <a:tailEnd/>
            </a:ln>
            <a:effectLst/>
            <a:extLst/>
          </p:spPr>
          <p:txBody>
            <a:bodyPr wrap="none" rtlCol="0" anchor="ctr"/>
            <a:lstStyle/>
            <a:p>
              <a:pPr marL="269875" marR="0" lvl="0" indent="-182563" defTabSz="914400" eaLnBrk="1" fontAlgn="auto" latinLnBrk="0" hangingPunct="1">
                <a:lnSpc>
                  <a:spcPct val="95000"/>
                </a:lnSpc>
                <a:spcBef>
                  <a:spcPct val="20000"/>
                </a:spcBef>
                <a:spcAft>
                  <a:spcPct val="10000"/>
                </a:spcAft>
                <a:buClrTx/>
                <a:buSzTx/>
                <a:buFontTx/>
                <a:buNone/>
                <a:tabLst/>
                <a:defRPr/>
              </a:pPr>
              <a:endParaRPr kumimoji="0" lang="en-US" sz="1400" b="1" i="0" u="none" strike="noStrike" kern="0" cap="none" spc="0" normalizeH="0" baseline="0" noProof="0" dirty="0" smtClean="0">
                <a:ln>
                  <a:noFill/>
                </a:ln>
                <a:solidFill>
                  <a:srgbClr val="652D86"/>
                </a:solidFill>
                <a:effectLst/>
                <a:uLnTx/>
                <a:uFillTx/>
              </a:endParaRPr>
            </a:p>
          </p:txBody>
        </p:sp>
        <p:sp>
          <p:nvSpPr>
            <p:cNvPr id="72" name="TextBox 71"/>
            <p:cNvSpPr txBox="1"/>
            <p:nvPr/>
          </p:nvSpPr>
          <p:spPr>
            <a:xfrm>
              <a:off x="6400800" y="2971800"/>
              <a:ext cx="533400" cy="230832"/>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rgbClr val="000000"/>
                  </a:solidFill>
                  <a:effectLst/>
                  <a:uLnTx/>
                  <a:uFillTx/>
                </a:rPr>
                <a:t>SAP</a:t>
              </a:r>
            </a:p>
          </p:txBody>
        </p:sp>
        <p:sp>
          <p:nvSpPr>
            <p:cNvPr id="73" name="Rectangle 72"/>
            <p:cNvSpPr/>
            <p:nvPr/>
          </p:nvSpPr>
          <p:spPr bwMode="auto">
            <a:xfrm>
              <a:off x="7454900" y="3276600"/>
              <a:ext cx="622300" cy="381000"/>
            </a:xfrm>
            <a:prstGeom prst="rect">
              <a:avLst/>
            </a:prstGeom>
            <a:solidFill>
              <a:srgbClr val="C41B79">
                <a:lumMod val="20000"/>
                <a:lumOff val="80000"/>
              </a:srgbClr>
            </a:solidFill>
            <a:ln w="9525" algn="ctr">
              <a:solidFill>
                <a:srgbClr val="652D86"/>
              </a:solidFill>
              <a:miter lim="800000"/>
              <a:headEnd/>
              <a:tailEnd/>
            </a:ln>
            <a:effectLst/>
            <a:extLst/>
          </p:spPr>
          <p:txBody>
            <a:bodyPr wrap="none" rtlCol="0" anchor="ctr"/>
            <a:lstStyle/>
            <a:p>
              <a:pPr marL="269875" marR="0" lvl="0" indent="-182563" algn="ctr" defTabSz="914400" eaLnBrk="1" fontAlgn="auto" latinLnBrk="0" hangingPunct="1">
                <a:lnSpc>
                  <a:spcPct val="95000"/>
                </a:lnSpc>
                <a:spcBef>
                  <a:spcPct val="20000"/>
                </a:spcBef>
                <a:spcAft>
                  <a:spcPct val="10000"/>
                </a:spcAft>
                <a:buClrTx/>
                <a:buSzTx/>
                <a:buFontTx/>
                <a:buNone/>
                <a:tabLst/>
                <a:defRPr/>
              </a:pPr>
              <a:r>
                <a:rPr kumimoji="0" lang="en-US" sz="800" b="0" i="0" u="none" strike="noStrike" kern="0" cap="none" spc="0" normalizeH="0" baseline="0" noProof="0" dirty="0" smtClean="0">
                  <a:ln>
                    <a:noFill/>
                  </a:ln>
                  <a:solidFill>
                    <a:srgbClr val="652D86"/>
                  </a:solidFill>
                  <a:effectLst/>
                  <a:uLnTx/>
                  <a:uFillTx/>
                </a:rPr>
                <a:t>Standard</a:t>
              </a:r>
            </a:p>
            <a:p>
              <a:pPr marL="269875" marR="0" lvl="0" indent="-182563" algn="ctr" defTabSz="914400" eaLnBrk="1" fontAlgn="auto" latinLnBrk="0" hangingPunct="1">
                <a:lnSpc>
                  <a:spcPct val="95000"/>
                </a:lnSpc>
                <a:spcBef>
                  <a:spcPct val="20000"/>
                </a:spcBef>
                <a:spcAft>
                  <a:spcPct val="10000"/>
                </a:spcAft>
                <a:buClrTx/>
                <a:buSzTx/>
                <a:buFontTx/>
                <a:buNone/>
                <a:tabLst/>
                <a:defRPr/>
              </a:pPr>
              <a:r>
                <a:rPr kumimoji="0" lang="en-US" sz="800" b="0" i="0" u="none" strike="noStrike" kern="0" cap="none" spc="0" normalizeH="0" baseline="0" noProof="0" dirty="0" smtClean="0">
                  <a:ln>
                    <a:noFill/>
                  </a:ln>
                  <a:solidFill>
                    <a:srgbClr val="652D86"/>
                  </a:solidFill>
                  <a:effectLst/>
                  <a:uLnTx/>
                  <a:uFillTx/>
                </a:rPr>
                <a:t>AR</a:t>
              </a:r>
            </a:p>
          </p:txBody>
        </p:sp>
        <p:sp>
          <p:nvSpPr>
            <p:cNvPr id="74" name="Rectangle 73"/>
            <p:cNvSpPr/>
            <p:nvPr/>
          </p:nvSpPr>
          <p:spPr bwMode="auto">
            <a:xfrm>
              <a:off x="5691073" y="3345904"/>
              <a:ext cx="914400" cy="288032"/>
            </a:xfrm>
            <a:prstGeom prst="rect">
              <a:avLst/>
            </a:prstGeom>
            <a:solidFill>
              <a:srgbClr val="C41B79">
                <a:lumMod val="20000"/>
                <a:lumOff val="80000"/>
              </a:srgbClr>
            </a:solidFill>
            <a:ln w="9525" algn="ctr">
              <a:solidFill>
                <a:srgbClr val="652D86"/>
              </a:solidFill>
              <a:miter lim="800000"/>
              <a:headEnd/>
              <a:tailEnd/>
            </a:ln>
            <a:effectLst/>
            <a:extLst/>
          </p:spPr>
          <p:txBody>
            <a:bodyPr wrap="none" rtlCol="0" anchor="ctr"/>
            <a:lstStyle/>
            <a:p>
              <a:pPr marL="269875" marR="0" lvl="0" indent="-182563" defTabSz="914400" eaLnBrk="1" fontAlgn="auto" latinLnBrk="0" hangingPunct="1">
                <a:lnSpc>
                  <a:spcPct val="95000"/>
                </a:lnSpc>
                <a:spcBef>
                  <a:spcPct val="20000"/>
                </a:spcBef>
                <a:spcAft>
                  <a:spcPct val="10000"/>
                </a:spcAft>
                <a:buClrTx/>
                <a:buSzTx/>
                <a:buFontTx/>
                <a:buNone/>
                <a:tabLst/>
                <a:defRPr/>
              </a:pPr>
              <a:r>
                <a:rPr kumimoji="0" lang="en-US" sz="800" b="0" i="0" u="none" strike="noStrike" kern="0" cap="none" spc="0" normalizeH="0" baseline="0" noProof="0" dirty="0" smtClean="0">
                  <a:ln>
                    <a:noFill/>
                  </a:ln>
                  <a:solidFill>
                    <a:srgbClr val="652D86"/>
                  </a:solidFill>
                  <a:effectLst/>
                  <a:uLnTx/>
                  <a:uFillTx/>
                </a:rPr>
                <a:t>In house cash</a:t>
              </a:r>
            </a:p>
          </p:txBody>
        </p:sp>
        <p:sp>
          <p:nvSpPr>
            <p:cNvPr id="75" name="Rectangle 74"/>
            <p:cNvSpPr/>
            <p:nvPr/>
          </p:nvSpPr>
          <p:spPr bwMode="auto">
            <a:xfrm>
              <a:off x="5486400" y="3962400"/>
              <a:ext cx="2514600" cy="533400"/>
            </a:xfrm>
            <a:prstGeom prst="rect">
              <a:avLst/>
            </a:prstGeom>
            <a:solidFill>
              <a:srgbClr val="C41B79">
                <a:lumMod val="20000"/>
                <a:lumOff val="80000"/>
              </a:srgbClr>
            </a:solidFill>
            <a:ln w="9525" algn="ctr">
              <a:solidFill>
                <a:srgbClr val="652D86"/>
              </a:solidFill>
              <a:miter lim="800000"/>
              <a:headEnd/>
              <a:tailEnd/>
            </a:ln>
            <a:effectLst/>
            <a:extLst/>
          </p:spPr>
          <p:txBody>
            <a:bodyPr wrap="none" rtlCol="0" anchor="ctr"/>
            <a:lstStyle/>
            <a:p>
              <a:pPr marL="269875" marR="0" lvl="0" indent="-182563" defTabSz="914400" eaLnBrk="1" fontAlgn="auto" latinLnBrk="0" hangingPunct="1">
                <a:lnSpc>
                  <a:spcPct val="95000"/>
                </a:lnSpc>
                <a:spcBef>
                  <a:spcPct val="20000"/>
                </a:spcBef>
                <a:spcAft>
                  <a:spcPct val="10000"/>
                </a:spcAft>
                <a:buClrTx/>
                <a:buSzTx/>
                <a:buFontTx/>
                <a:buNone/>
                <a:tabLst/>
                <a:defRPr/>
              </a:pPr>
              <a:r>
                <a:rPr kumimoji="0" lang="en-US" sz="800" b="0" i="0" u="none" strike="noStrike" kern="0" cap="none" spc="0" normalizeH="0" baseline="0" noProof="0" dirty="0" smtClean="0">
                  <a:ln>
                    <a:noFill/>
                  </a:ln>
                  <a:solidFill>
                    <a:srgbClr val="652D86"/>
                  </a:solidFill>
                  <a:effectLst/>
                  <a:uLnTx/>
                  <a:uFillTx/>
                </a:rPr>
                <a:t>RMCA</a:t>
              </a:r>
            </a:p>
          </p:txBody>
        </p:sp>
        <p:sp>
          <p:nvSpPr>
            <p:cNvPr id="76" name="Rectangle 75"/>
            <p:cNvSpPr/>
            <p:nvPr/>
          </p:nvSpPr>
          <p:spPr bwMode="auto">
            <a:xfrm>
              <a:off x="5486400" y="4724400"/>
              <a:ext cx="914400" cy="381000"/>
            </a:xfrm>
            <a:prstGeom prst="rect">
              <a:avLst/>
            </a:prstGeom>
            <a:solidFill>
              <a:srgbClr val="C41B79">
                <a:lumMod val="20000"/>
                <a:lumOff val="80000"/>
              </a:srgbClr>
            </a:solidFill>
            <a:ln w="9525" algn="ctr">
              <a:solidFill>
                <a:srgbClr val="652D86"/>
              </a:solidFill>
              <a:miter lim="800000"/>
              <a:headEnd/>
              <a:tailEnd/>
            </a:ln>
            <a:effectLst/>
            <a:extLst/>
          </p:spPr>
          <p:txBody>
            <a:bodyPr wrap="none" rtlCol="0" anchor="ctr"/>
            <a:lstStyle/>
            <a:p>
              <a:pPr marL="269875" marR="0" lvl="0" indent="-182563" defTabSz="914400" eaLnBrk="1" fontAlgn="auto" latinLnBrk="0" hangingPunct="1">
                <a:lnSpc>
                  <a:spcPct val="95000"/>
                </a:lnSpc>
                <a:spcBef>
                  <a:spcPct val="20000"/>
                </a:spcBef>
                <a:spcAft>
                  <a:spcPct val="10000"/>
                </a:spcAft>
                <a:buClrTx/>
                <a:buSzTx/>
                <a:buFontTx/>
                <a:buNone/>
                <a:tabLst/>
                <a:defRPr/>
              </a:pPr>
              <a:r>
                <a:rPr kumimoji="0" lang="en-US" sz="800" b="0" i="0" u="none" strike="noStrike" kern="0" cap="none" spc="0" normalizeH="0" baseline="0" noProof="0" dirty="0" smtClean="0">
                  <a:ln>
                    <a:noFill/>
                  </a:ln>
                  <a:solidFill>
                    <a:srgbClr val="652D86"/>
                  </a:solidFill>
                  <a:effectLst/>
                  <a:uLnTx/>
                  <a:uFillTx/>
                </a:rPr>
                <a:t>Account.</a:t>
              </a:r>
            </a:p>
            <a:p>
              <a:pPr marL="269875" marR="0" lvl="0" indent="-182563" defTabSz="914400" eaLnBrk="1" fontAlgn="auto" latinLnBrk="0" hangingPunct="1">
                <a:lnSpc>
                  <a:spcPct val="95000"/>
                </a:lnSpc>
                <a:spcBef>
                  <a:spcPct val="20000"/>
                </a:spcBef>
                <a:spcAft>
                  <a:spcPct val="10000"/>
                </a:spcAft>
                <a:buClrTx/>
                <a:buSzTx/>
                <a:buFontTx/>
                <a:buNone/>
                <a:tabLst/>
                <a:defRPr/>
              </a:pPr>
              <a:r>
                <a:rPr kumimoji="0" lang="en-US" sz="800" b="0" i="0" u="none" strike="noStrike" kern="0" cap="none" spc="0" normalizeH="0" baseline="0" noProof="0" dirty="0" smtClean="0">
                  <a:ln>
                    <a:noFill/>
                  </a:ln>
                  <a:solidFill>
                    <a:srgbClr val="652D86"/>
                  </a:solidFill>
                  <a:effectLst/>
                  <a:uLnTx/>
                  <a:uFillTx/>
                </a:rPr>
                <a:t>(SAP FI-GL)</a:t>
              </a:r>
            </a:p>
          </p:txBody>
        </p:sp>
        <p:sp>
          <p:nvSpPr>
            <p:cNvPr id="77" name="Rectangle 76"/>
            <p:cNvSpPr/>
            <p:nvPr/>
          </p:nvSpPr>
          <p:spPr bwMode="auto">
            <a:xfrm>
              <a:off x="7086600" y="4724400"/>
              <a:ext cx="914400" cy="381000"/>
            </a:xfrm>
            <a:prstGeom prst="rect">
              <a:avLst/>
            </a:prstGeom>
            <a:solidFill>
              <a:srgbClr val="C41B79">
                <a:lumMod val="20000"/>
                <a:lumOff val="80000"/>
              </a:srgbClr>
            </a:solidFill>
            <a:ln w="9525" algn="ctr">
              <a:solidFill>
                <a:srgbClr val="652D86"/>
              </a:solidFill>
              <a:miter lim="800000"/>
              <a:headEnd/>
              <a:tailEnd/>
            </a:ln>
            <a:effectLst/>
            <a:extLst/>
          </p:spPr>
          <p:txBody>
            <a:bodyPr wrap="none" rtlCol="0" anchor="ctr"/>
            <a:lstStyle/>
            <a:p>
              <a:pPr marL="269875" marR="0" lvl="0" indent="-182563" defTabSz="914400" eaLnBrk="1" fontAlgn="auto" latinLnBrk="0" hangingPunct="1">
                <a:lnSpc>
                  <a:spcPct val="95000"/>
                </a:lnSpc>
                <a:spcBef>
                  <a:spcPct val="20000"/>
                </a:spcBef>
                <a:spcAft>
                  <a:spcPct val="10000"/>
                </a:spcAft>
                <a:buClrTx/>
                <a:buSzTx/>
                <a:buFontTx/>
                <a:buNone/>
                <a:tabLst/>
                <a:defRPr/>
              </a:pPr>
              <a:r>
                <a:rPr kumimoji="0" lang="en-US" sz="800" b="0" i="0" u="none" strike="noStrike" kern="0" cap="none" spc="0" normalizeH="0" baseline="0" noProof="0" dirty="0" smtClean="0">
                  <a:ln>
                    <a:noFill/>
                  </a:ln>
                  <a:solidFill>
                    <a:srgbClr val="652D86"/>
                  </a:solidFill>
                  <a:effectLst/>
                  <a:uLnTx/>
                  <a:uFillTx/>
                </a:rPr>
                <a:t>SAP FCC</a:t>
              </a:r>
            </a:p>
          </p:txBody>
        </p:sp>
      </p:grpSp>
      <p:sp>
        <p:nvSpPr>
          <p:cNvPr id="78" name="TextBox 77"/>
          <p:cNvSpPr txBox="1"/>
          <p:nvPr/>
        </p:nvSpPr>
        <p:spPr>
          <a:xfrm>
            <a:off x="7552928" y="3369350"/>
            <a:ext cx="720080" cy="369332"/>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7030A0"/>
                </a:solidFill>
                <a:effectLst/>
                <a:uLnTx/>
                <a:uFillTx/>
              </a:rPr>
              <a:t>1.4 Back  to Billing</a:t>
            </a:r>
          </a:p>
        </p:txBody>
      </p:sp>
      <p:cxnSp>
        <p:nvCxnSpPr>
          <p:cNvPr id="79" name="Shape 68"/>
          <p:cNvCxnSpPr/>
          <p:nvPr/>
        </p:nvCxnSpPr>
        <p:spPr>
          <a:xfrm rot="5400000">
            <a:off x="6920858" y="3633836"/>
            <a:ext cx="1638120" cy="634132"/>
          </a:xfrm>
          <a:prstGeom prst="bentConnector3">
            <a:avLst>
              <a:gd name="adj1" fmla="val 25006"/>
            </a:avLst>
          </a:prstGeom>
          <a:noFill/>
          <a:ln w="9525" cap="flat" cmpd="sng" algn="ctr">
            <a:solidFill>
              <a:srgbClr val="00B050"/>
            </a:solidFill>
            <a:prstDash val="sysDash"/>
            <a:headEnd type="arrow"/>
            <a:tailEnd type="arrow"/>
          </a:ln>
          <a:effectLst/>
        </p:spPr>
      </p:cxnSp>
      <p:cxnSp>
        <p:nvCxnSpPr>
          <p:cNvPr id="80" name="Shape 68"/>
          <p:cNvCxnSpPr/>
          <p:nvPr/>
        </p:nvCxnSpPr>
        <p:spPr>
          <a:xfrm rot="5400000">
            <a:off x="7593124" y="3363954"/>
            <a:ext cx="1673207" cy="1130623"/>
          </a:xfrm>
          <a:prstGeom prst="bentConnector3">
            <a:avLst>
              <a:gd name="adj1" fmla="val 50000"/>
            </a:avLst>
          </a:prstGeom>
          <a:noFill/>
          <a:ln w="9525" cap="flat" cmpd="sng" algn="ctr">
            <a:solidFill>
              <a:srgbClr val="00B050"/>
            </a:solidFill>
            <a:prstDash val="sysDash"/>
            <a:headEnd type="none"/>
            <a:tailEnd type="arrow"/>
          </a:ln>
          <a:effectLst/>
        </p:spPr>
      </p:cxnSp>
      <p:sp>
        <p:nvSpPr>
          <p:cNvPr id="81" name="TextBox 80"/>
          <p:cNvSpPr txBox="1"/>
          <p:nvPr/>
        </p:nvSpPr>
        <p:spPr>
          <a:xfrm>
            <a:off x="8376440" y="3372212"/>
            <a:ext cx="866900" cy="646331"/>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52D86"/>
                </a:solidFill>
                <a:effectLst/>
                <a:uLnTx/>
                <a:uFillTx/>
              </a:rPr>
              <a:t>1.1 Invoices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52D86"/>
                </a:solidFill>
                <a:effectLst/>
                <a:uLnTx/>
                <a:uFillTx/>
              </a:rPr>
              <a:t>Deferrals</a:t>
            </a:r>
          </a:p>
          <a:p>
            <a:pPr>
              <a:defRPr/>
            </a:pPr>
            <a:r>
              <a:rPr lang="en-US" sz="900" kern="0" dirty="0" smtClean="0">
                <a:solidFill>
                  <a:srgbClr val="652D86"/>
                </a:solidFill>
              </a:rPr>
              <a:t>1.2 Accruals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652D86"/>
              </a:solidFill>
              <a:effectLst/>
              <a:uLnTx/>
              <a:uFillTx/>
            </a:endParaRPr>
          </a:p>
        </p:txBody>
      </p:sp>
      <p:sp>
        <p:nvSpPr>
          <p:cNvPr id="89" name="TextBox 88"/>
          <p:cNvSpPr txBox="1"/>
          <p:nvPr/>
        </p:nvSpPr>
        <p:spPr>
          <a:xfrm>
            <a:off x="10115323" y="3874324"/>
            <a:ext cx="780210" cy="183482"/>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00" b="0" i="0" u="none" strike="noStrike" kern="0" cap="none" spc="0" normalizeH="0" baseline="0" noProof="0" dirty="0" smtClean="0">
                <a:ln>
                  <a:noFill/>
                </a:ln>
                <a:solidFill>
                  <a:srgbClr val="652D86"/>
                </a:solidFill>
                <a:effectLst/>
                <a:uLnTx/>
                <a:uFillTx/>
              </a:rPr>
              <a:t>Archiving</a:t>
            </a:r>
          </a:p>
        </p:txBody>
      </p:sp>
      <p:cxnSp>
        <p:nvCxnSpPr>
          <p:cNvPr id="90" name="Straight Arrow Connector 89"/>
          <p:cNvCxnSpPr/>
          <p:nvPr/>
        </p:nvCxnSpPr>
        <p:spPr>
          <a:xfrm>
            <a:off x="5602360" y="2702931"/>
            <a:ext cx="2167252" cy="0"/>
          </a:xfrm>
          <a:prstGeom prst="straightConnector1">
            <a:avLst/>
          </a:prstGeom>
          <a:noFill/>
          <a:ln w="9525" cap="flat" cmpd="sng" algn="ctr">
            <a:solidFill>
              <a:srgbClr val="652D86">
                <a:shade val="95000"/>
                <a:satMod val="105000"/>
              </a:srgbClr>
            </a:solidFill>
            <a:prstDash val="sysDash"/>
            <a:headEnd type="arrow"/>
            <a:tailEnd type="arrow"/>
          </a:ln>
          <a:effectLst/>
        </p:spPr>
      </p:cxnSp>
      <p:sp>
        <p:nvSpPr>
          <p:cNvPr id="91" name="TextBox 90"/>
          <p:cNvSpPr txBox="1"/>
          <p:nvPr/>
        </p:nvSpPr>
        <p:spPr>
          <a:xfrm>
            <a:off x="6040760" y="2720968"/>
            <a:ext cx="1512168" cy="228988"/>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652D86"/>
                </a:solidFill>
                <a:effectLst/>
                <a:uLnTx/>
                <a:uFillTx/>
              </a:rPr>
              <a:t>AIA based Pre-Integrated </a:t>
            </a:r>
          </a:p>
        </p:txBody>
      </p:sp>
      <p:cxnSp>
        <p:nvCxnSpPr>
          <p:cNvPr id="92" name="Elbow Connector 91"/>
          <p:cNvCxnSpPr>
            <a:stCxn id="96" idx="2"/>
          </p:cNvCxnSpPr>
          <p:nvPr/>
        </p:nvCxnSpPr>
        <p:spPr>
          <a:xfrm rot="16200000" flipH="1">
            <a:off x="3933200" y="3067188"/>
            <a:ext cx="1817071" cy="1868013"/>
          </a:xfrm>
          <a:prstGeom prst="bentConnector2">
            <a:avLst/>
          </a:prstGeom>
          <a:noFill/>
          <a:ln w="9525" cap="flat" cmpd="sng" algn="ctr">
            <a:solidFill>
              <a:srgbClr val="00B050"/>
            </a:solidFill>
            <a:prstDash val="sysDash"/>
            <a:headEnd type="none"/>
            <a:tailEnd type="arrow"/>
          </a:ln>
          <a:effectLst/>
        </p:spPr>
      </p:cxnSp>
      <p:sp>
        <p:nvSpPr>
          <p:cNvPr id="93" name="TextBox 92"/>
          <p:cNvSpPr txBox="1"/>
          <p:nvPr/>
        </p:nvSpPr>
        <p:spPr>
          <a:xfrm rot="5400000">
            <a:off x="4015243" y="3482589"/>
            <a:ext cx="738664" cy="1728190"/>
          </a:xfrm>
          <a:prstGeom prst="rect">
            <a:avLst/>
          </a:prstGeom>
          <a:noFill/>
        </p:spPr>
        <p:txBody>
          <a:bodyPr vert="vert270" wrap="square" rtlCol="0">
            <a:spAutoFit/>
          </a:bodyPr>
          <a:lstStyle/>
          <a:p>
            <a:pPr>
              <a:defRPr/>
            </a:pPr>
            <a:r>
              <a:rPr lang="en-US" sz="900" kern="0" dirty="0" smtClean="0">
                <a:solidFill>
                  <a:srgbClr val="652D86"/>
                </a:solidFill>
              </a:rPr>
              <a:t>3.1 Customer master data (business partner)</a:t>
            </a:r>
          </a:p>
          <a:p>
            <a:pPr>
              <a:defRPr/>
            </a:pPr>
            <a:r>
              <a:rPr lang="fi-FI" sz="900" kern="0" dirty="0" smtClean="0">
                <a:solidFill>
                  <a:srgbClr val="652D86"/>
                </a:solidFill>
              </a:rPr>
              <a:t>3.2 Billing account data (contract account)</a:t>
            </a:r>
          </a:p>
        </p:txBody>
      </p:sp>
      <p:sp>
        <p:nvSpPr>
          <p:cNvPr id="96" name="Rectangle 13"/>
          <p:cNvSpPr>
            <a:spLocks noChangeArrowheads="1"/>
          </p:cNvSpPr>
          <p:nvPr/>
        </p:nvSpPr>
        <p:spPr bwMode="auto">
          <a:xfrm>
            <a:off x="3196718" y="2928761"/>
            <a:ext cx="1422021" cy="163899"/>
          </a:xfrm>
          <a:prstGeom prst="rect">
            <a:avLst/>
          </a:prstGeom>
          <a:solidFill>
            <a:srgbClr val="C41B79">
              <a:lumMod val="20000"/>
              <a:lumOff val="80000"/>
            </a:srgbClr>
          </a:solidFill>
          <a:ln w="9525">
            <a:solidFill>
              <a:srgbClr val="652D86"/>
            </a:solidFill>
            <a:miter lim="800000"/>
            <a:headEnd/>
            <a:tailEnd/>
          </a:ln>
          <a:effectLst/>
          <a:extLst/>
        </p:spPr>
        <p:txBody>
          <a:bodyPr wrap="square"/>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Calibri" pitchFamily="34" charset="0"/>
              </a:rPr>
              <a:t>Customer master data</a:t>
            </a:r>
          </a:p>
          <a:p>
            <a:pPr marL="0" marR="0" lvl="0" indent="0" defTabSz="914400" eaLnBrk="0" fontAlgn="auto" latinLnBrk="0" hangingPunct="0">
              <a:lnSpc>
                <a:spcPct val="100000"/>
              </a:lnSpc>
              <a:spcBef>
                <a:spcPct val="0"/>
              </a:spcBef>
              <a:spcAft>
                <a:spcPts val="0"/>
              </a:spcAft>
              <a:buClrTx/>
              <a:buSzTx/>
              <a:buFontTx/>
              <a:buNone/>
              <a:tabLst/>
              <a:defRPr/>
            </a:pPr>
            <a:endParaRPr kumimoji="0" lang="en-US" sz="800" b="0" i="0" u="none" strike="noStrike" kern="0" cap="none" spc="0" normalizeH="0" baseline="0" noProof="0" dirty="0" smtClean="0">
              <a:ln>
                <a:noFill/>
              </a:ln>
              <a:solidFill>
                <a:srgbClr val="000000"/>
              </a:solidFill>
              <a:effectLst/>
              <a:uLnTx/>
              <a:uFillTx/>
              <a:latin typeface="Calibri" pitchFamily="34" charset="0"/>
            </a:endParaRPr>
          </a:p>
        </p:txBody>
      </p:sp>
      <p:sp>
        <p:nvSpPr>
          <p:cNvPr id="97" name="Rectangle 13"/>
          <p:cNvSpPr>
            <a:spLocks noChangeArrowheads="1"/>
          </p:cNvSpPr>
          <p:nvPr/>
        </p:nvSpPr>
        <p:spPr bwMode="auto">
          <a:xfrm>
            <a:off x="8601745" y="2917911"/>
            <a:ext cx="1422021" cy="163899"/>
          </a:xfrm>
          <a:prstGeom prst="rect">
            <a:avLst/>
          </a:prstGeom>
          <a:solidFill>
            <a:srgbClr val="C41B79">
              <a:lumMod val="20000"/>
              <a:lumOff val="80000"/>
            </a:srgbClr>
          </a:solidFill>
          <a:ln w="9525">
            <a:solidFill>
              <a:srgbClr val="652D86"/>
            </a:solidFill>
            <a:miter lim="800000"/>
            <a:headEnd/>
            <a:tailEnd/>
          </a:ln>
          <a:effectLst/>
          <a:extLst/>
        </p:spPr>
        <p:txBody>
          <a:bodyPr wrap="square"/>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sz="800" b="0" i="0" u="none" strike="noStrike" kern="0" cap="none" spc="0" normalizeH="0" baseline="0" noProof="0" dirty="0" smtClean="0">
                <a:ln>
                  <a:noFill/>
                </a:ln>
                <a:solidFill>
                  <a:srgbClr val="000000"/>
                </a:solidFill>
                <a:effectLst/>
                <a:uLnTx/>
                <a:uFillTx/>
                <a:latin typeface="Calibri" pitchFamily="34" charset="0"/>
              </a:rPr>
              <a:t>Customer billing data</a:t>
            </a:r>
          </a:p>
          <a:p>
            <a:pPr marL="0" marR="0" lvl="0" indent="0" defTabSz="914400" eaLnBrk="0" fontAlgn="auto" latinLnBrk="0" hangingPunct="0">
              <a:lnSpc>
                <a:spcPct val="100000"/>
              </a:lnSpc>
              <a:spcBef>
                <a:spcPct val="0"/>
              </a:spcBef>
              <a:spcAft>
                <a:spcPts val="0"/>
              </a:spcAft>
              <a:buClrTx/>
              <a:buSzTx/>
              <a:buFontTx/>
              <a:buNone/>
              <a:tabLst/>
              <a:defRPr/>
            </a:pPr>
            <a:endParaRPr kumimoji="0" lang="en-US" sz="800" b="0" i="0" u="none" strike="noStrike" kern="0" cap="none" spc="0" normalizeH="0" baseline="0" noProof="0" dirty="0" smtClean="0">
              <a:ln>
                <a:noFill/>
              </a:ln>
              <a:solidFill>
                <a:srgbClr val="000000"/>
              </a:solidFill>
              <a:effectLst/>
              <a:uLnTx/>
              <a:uFillTx/>
              <a:latin typeface="Calibri" pitchFamily="34" charset="0"/>
            </a:endParaRPr>
          </a:p>
        </p:txBody>
      </p:sp>
      <p:cxnSp>
        <p:nvCxnSpPr>
          <p:cNvPr id="98" name="Elbow Connector 348"/>
          <p:cNvCxnSpPr/>
          <p:nvPr/>
        </p:nvCxnSpPr>
        <p:spPr>
          <a:xfrm rot="10800000">
            <a:off x="5448475" y="2673338"/>
            <a:ext cx="6184345" cy="1409586"/>
          </a:xfrm>
          <a:prstGeom prst="bentConnector4">
            <a:avLst>
              <a:gd name="adj1" fmla="val -7637"/>
              <a:gd name="adj2" fmla="val 136668"/>
            </a:avLst>
          </a:prstGeom>
          <a:noFill/>
          <a:ln w="9525" cap="flat" cmpd="sng" algn="ctr">
            <a:solidFill>
              <a:srgbClr val="00B050"/>
            </a:solidFill>
            <a:prstDash val="sysDash"/>
            <a:headEnd type="arrow"/>
            <a:tailEnd type="arrow"/>
          </a:ln>
          <a:effectLst/>
        </p:spPr>
      </p:cxnSp>
      <p:sp>
        <p:nvSpPr>
          <p:cNvPr id="99" name="TextBox 98"/>
          <p:cNvSpPr txBox="1"/>
          <p:nvPr/>
        </p:nvSpPr>
        <p:spPr>
          <a:xfrm rot="5400000">
            <a:off x="7894916" y="1200008"/>
            <a:ext cx="600164" cy="2004219"/>
          </a:xfrm>
          <a:prstGeom prst="rect">
            <a:avLst/>
          </a:prstGeom>
          <a:noFill/>
        </p:spPr>
        <p:txBody>
          <a:bodyPr vert="vert270" wrap="square" rtlCol="0">
            <a:spAutoFit/>
          </a:bodyPr>
          <a:lstStyle/>
          <a:p>
            <a:pPr lvl="0">
              <a:defRPr/>
            </a:pPr>
            <a:r>
              <a:rPr lang="en-US" sz="900" kern="0" dirty="0" smtClean="0">
                <a:solidFill>
                  <a:srgbClr val="652D86"/>
                </a:solidFill>
              </a:rPr>
              <a:t>6.8 Retrieval of archived documents</a:t>
            </a:r>
          </a:p>
          <a:p>
            <a:pPr lvl="0">
              <a:defRPr/>
            </a:pPr>
            <a:r>
              <a:rPr lang="en-US" sz="900" kern="0" dirty="0" smtClean="0">
                <a:solidFill>
                  <a:srgbClr val="652D86"/>
                </a:solidFill>
              </a:rPr>
              <a:t>6.9 Request re-printing of archived documents</a:t>
            </a:r>
            <a:endParaRPr kumimoji="0" lang="en-US" sz="900" b="0" i="0" u="none" strike="noStrike" kern="0" cap="none" spc="0" normalizeH="0" baseline="0" noProof="0" dirty="0" smtClean="0">
              <a:ln>
                <a:noFill/>
              </a:ln>
              <a:solidFill>
                <a:srgbClr val="652D86"/>
              </a:solidFill>
              <a:effectLst/>
              <a:uLnTx/>
              <a:uFillTx/>
            </a:endParaRPr>
          </a:p>
        </p:txBody>
      </p:sp>
      <p:sp>
        <p:nvSpPr>
          <p:cNvPr id="105" name="Rectangle 104"/>
          <p:cNvSpPr/>
          <p:nvPr/>
        </p:nvSpPr>
        <p:spPr bwMode="auto">
          <a:xfrm>
            <a:off x="7484172" y="4845742"/>
            <a:ext cx="707968" cy="349439"/>
          </a:xfrm>
          <a:prstGeom prst="rect">
            <a:avLst/>
          </a:prstGeom>
          <a:solidFill>
            <a:srgbClr val="C41B79">
              <a:lumMod val="20000"/>
              <a:lumOff val="80000"/>
            </a:srgbClr>
          </a:solidFill>
          <a:ln w="9525" algn="ctr">
            <a:solidFill>
              <a:srgbClr val="652D86"/>
            </a:solidFill>
            <a:miter lim="800000"/>
            <a:headEnd/>
            <a:tailEnd/>
          </a:ln>
          <a:effectLst/>
          <a:extLst/>
        </p:spPr>
        <p:txBody>
          <a:bodyPr wrap="none" rtlCol="0" anchor="ctr"/>
          <a:lstStyle/>
          <a:p>
            <a:pPr marL="269875" marR="0" lvl="0" indent="-182563" algn="ctr" defTabSz="914400" eaLnBrk="1" fontAlgn="auto" latinLnBrk="0" hangingPunct="1">
              <a:lnSpc>
                <a:spcPct val="95000"/>
              </a:lnSpc>
              <a:spcBef>
                <a:spcPct val="20000"/>
              </a:spcBef>
              <a:spcAft>
                <a:spcPct val="10000"/>
              </a:spcAft>
              <a:buClrTx/>
              <a:buSzTx/>
              <a:buFontTx/>
              <a:buNone/>
              <a:tabLst/>
              <a:defRPr/>
            </a:pPr>
            <a:r>
              <a:rPr kumimoji="0" lang="en-US" sz="800" b="0" i="0" u="none" strike="noStrike" kern="0" cap="none" spc="0" normalizeH="0" baseline="0" noProof="0" dirty="0" smtClean="0">
                <a:ln>
                  <a:noFill/>
                </a:ln>
                <a:solidFill>
                  <a:srgbClr val="652D86"/>
                </a:solidFill>
                <a:effectLst/>
                <a:uLnTx/>
                <a:uFillTx/>
              </a:rPr>
              <a:t>SAP CI</a:t>
            </a:r>
          </a:p>
        </p:txBody>
      </p:sp>
      <p:sp>
        <p:nvSpPr>
          <p:cNvPr id="108" name="Rectangle 13"/>
          <p:cNvSpPr>
            <a:spLocks noChangeArrowheads="1"/>
          </p:cNvSpPr>
          <p:nvPr/>
        </p:nvSpPr>
        <p:spPr bwMode="auto">
          <a:xfrm>
            <a:off x="2263506" y="4148767"/>
            <a:ext cx="896934" cy="279550"/>
          </a:xfrm>
          <a:prstGeom prst="rect">
            <a:avLst/>
          </a:prstGeom>
          <a:solidFill>
            <a:srgbClr val="C41B79">
              <a:lumMod val="20000"/>
              <a:lumOff val="80000"/>
            </a:srgbClr>
          </a:solidFill>
          <a:ln w="9525">
            <a:solidFill>
              <a:srgbClr val="652D86"/>
            </a:solidFill>
            <a:miter lim="800000"/>
            <a:headEnd/>
            <a:tailEnd/>
          </a:ln>
          <a:effectLst/>
          <a:extLst/>
        </p:spPr>
        <p:txBody>
          <a:bodyPr wrap="square"/>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sz="800" b="0" i="0" u="none" strike="noStrike" kern="0" cap="none" spc="0" normalizeH="0" baseline="0" noProof="0" dirty="0" err="1" smtClean="0">
                <a:ln>
                  <a:noFill/>
                </a:ln>
                <a:solidFill>
                  <a:srgbClr val="000000"/>
                </a:solidFill>
                <a:effectLst/>
                <a:uLnTx/>
                <a:uFillTx/>
                <a:latin typeface="Calibri" pitchFamily="34" charset="0"/>
              </a:rPr>
              <a:t>Nordea</a:t>
            </a:r>
            <a:endParaRPr kumimoji="0" lang="en-US" sz="800" b="0" i="0" u="none" strike="noStrike" kern="0" cap="none" spc="0" normalizeH="0" baseline="0" noProof="0" dirty="0" smtClean="0">
              <a:ln>
                <a:noFill/>
              </a:ln>
              <a:solidFill>
                <a:srgbClr val="000000"/>
              </a:solidFill>
              <a:effectLst/>
              <a:uLnTx/>
              <a:uFillTx/>
              <a:latin typeface="Calibri" pitchFamily="34" charset="0"/>
            </a:endParaRPr>
          </a:p>
          <a:p>
            <a:pPr marL="0" marR="0" lvl="0" indent="0" defTabSz="914400" eaLnBrk="0" fontAlgn="auto" latinLnBrk="0" hangingPunct="0">
              <a:lnSpc>
                <a:spcPct val="100000"/>
              </a:lnSpc>
              <a:spcBef>
                <a:spcPct val="0"/>
              </a:spcBef>
              <a:spcAft>
                <a:spcPts val="0"/>
              </a:spcAft>
              <a:buClrTx/>
              <a:buSzTx/>
              <a:buFontTx/>
              <a:buNone/>
              <a:tabLst/>
              <a:defRPr/>
            </a:pPr>
            <a:endParaRPr kumimoji="0" lang="en-US" sz="800" b="0" i="0" u="none" strike="noStrike" kern="0" cap="none" spc="0" normalizeH="0" baseline="0" noProof="0" dirty="0" smtClean="0">
              <a:ln>
                <a:noFill/>
              </a:ln>
              <a:solidFill>
                <a:srgbClr val="000000"/>
              </a:solidFill>
              <a:effectLst/>
              <a:uLnTx/>
              <a:uFillTx/>
              <a:latin typeface="Calibri" pitchFamily="34" charset="0"/>
            </a:endParaRPr>
          </a:p>
        </p:txBody>
      </p:sp>
      <p:cxnSp>
        <p:nvCxnSpPr>
          <p:cNvPr id="109" name="Elbow Connector 108"/>
          <p:cNvCxnSpPr>
            <a:stCxn id="108" idx="0"/>
          </p:cNvCxnSpPr>
          <p:nvPr/>
        </p:nvCxnSpPr>
        <p:spPr>
          <a:xfrm rot="16200000" flipV="1">
            <a:off x="2172986" y="3609781"/>
            <a:ext cx="1064396" cy="13576"/>
          </a:xfrm>
          <a:prstGeom prst="bentConnector3">
            <a:avLst>
              <a:gd name="adj1" fmla="val 50000"/>
            </a:avLst>
          </a:prstGeom>
          <a:noFill/>
          <a:ln w="9525" cap="flat" cmpd="sng" algn="ctr">
            <a:solidFill>
              <a:srgbClr val="00B050"/>
            </a:solidFill>
            <a:prstDash val="sysDash"/>
            <a:headEnd type="arrow"/>
            <a:tailEnd type="arrow"/>
          </a:ln>
          <a:effectLst/>
        </p:spPr>
      </p:cxnSp>
      <p:sp>
        <p:nvSpPr>
          <p:cNvPr id="110" name="TextBox 109"/>
          <p:cNvSpPr txBox="1"/>
          <p:nvPr/>
        </p:nvSpPr>
        <p:spPr>
          <a:xfrm rot="5400000">
            <a:off x="2605570" y="3249144"/>
            <a:ext cx="461665" cy="1224137"/>
          </a:xfrm>
          <a:prstGeom prst="rect">
            <a:avLst/>
          </a:prstGeom>
          <a:noFill/>
        </p:spPr>
        <p:txBody>
          <a:bodyPr vert="vert270"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52D86"/>
                </a:solidFill>
                <a:effectLst/>
                <a:uLnTx/>
                <a:uFillTx/>
              </a:rPr>
              <a:t>Store &amp; update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652D86"/>
                </a:solidFill>
                <a:effectLst/>
                <a:uLnTx/>
                <a:uFillTx/>
              </a:rPr>
              <a:t>DD Mandates</a:t>
            </a:r>
          </a:p>
        </p:txBody>
      </p:sp>
      <p:sp>
        <p:nvSpPr>
          <p:cNvPr id="112" name="Folded Corner 111"/>
          <p:cNvSpPr/>
          <p:nvPr/>
        </p:nvSpPr>
        <p:spPr bwMode="auto">
          <a:xfrm>
            <a:off x="8900709" y="3819966"/>
            <a:ext cx="144964" cy="163466"/>
          </a:xfrm>
          <a:prstGeom prst="foldedCorner">
            <a:avLst/>
          </a:prstGeom>
          <a:solidFill>
            <a:srgbClr val="FFFFFF"/>
          </a:solidFill>
          <a:ln w="9525" algn="ctr">
            <a:solidFill>
              <a:srgbClr val="C00000"/>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US" b="1" smtClean="0">
              <a:solidFill>
                <a:schemeClr val="accent1"/>
              </a:solidFill>
            </a:endParaRPr>
          </a:p>
        </p:txBody>
      </p:sp>
      <p:sp>
        <p:nvSpPr>
          <p:cNvPr id="115" name="Folded Corner 114"/>
          <p:cNvSpPr/>
          <p:nvPr/>
        </p:nvSpPr>
        <p:spPr bwMode="auto">
          <a:xfrm>
            <a:off x="7335956" y="3491880"/>
            <a:ext cx="144964" cy="163466"/>
          </a:xfrm>
          <a:prstGeom prst="foldedCorner">
            <a:avLst/>
          </a:prstGeom>
          <a:solidFill>
            <a:srgbClr val="FFFFFF"/>
          </a:solidFill>
          <a:ln w="9525" algn="ctr">
            <a:solidFill>
              <a:srgbClr val="C00000"/>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US" sz="700" b="1" dirty="0" smtClean="0">
              <a:solidFill>
                <a:schemeClr val="accent1"/>
              </a:solidFill>
            </a:endParaRPr>
          </a:p>
        </p:txBody>
      </p:sp>
      <p:sp>
        <p:nvSpPr>
          <p:cNvPr id="116" name="TextBox 115"/>
          <p:cNvSpPr txBox="1"/>
          <p:nvPr/>
        </p:nvSpPr>
        <p:spPr>
          <a:xfrm>
            <a:off x="1121308" y="5943209"/>
            <a:ext cx="3335276" cy="834170"/>
          </a:xfrm>
          <a:prstGeom prst="rect">
            <a:avLst/>
          </a:prstGeom>
          <a:solidFill>
            <a:srgbClr val="FFFFFF">
              <a:alpha val="80000"/>
            </a:srgbClr>
          </a:solidFill>
          <a:ln>
            <a:noFill/>
          </a:ln>
        </p:spPr>
        <p:txBody>
          <a:bodyPr wrap="square" rtlCol="0">
            <a:spAutoFit/>
          </a:bodyPr>
          <a:lstStyle/>
          <a:p>
            <a:r>
              <a:rPr lang="en-US" sz="900" b="1" dirty="0" smtClean="0">
                <a:solidFill>
                  <a:schemeClr val="tx2"/>
                </a:solidFill>
              </a:rPr>
              <a:t>Frequency </a:t>
            </a:r>
          </a:p>
          <a:p>
            <a:pPr>
              <a:lnSpc>
                <a:spcPct val="150000"/>
              </a:lnSpc>
            </a:pPr>
            <a:r>
              <a:rPr lang="en-US" sz="900" dirty="0" err="1" smtClean="0">
                <a:solidFill>
                  <a:schemeClr val="tx2"/>
                </a:solidFill>
              </a:rPr>
              <a:t>OnDemand</a:t>
            </a:r>
            <a:r>
              <a:rPr lang="en-US" sz="900" dirty="0" smtClean="0">
                <a:solidFill>
                  <a:schemeClr val="tx2"/>
                </a:solidFill>
              </a:rPr>
              <a:t>  (Pub-Sub) / </a:t>
            </a:r>
            <a:r>
              <a:rPr lang="en-US" sz="900" dirty="0" err="1" smtClean="0">
                <a:solidFill>
                  <a:schemeClr val="tx2"/>
                </a:solidFill>
              </a:rPr>
              <a:t>Realtime</a:t>
            </a:r>
            <a:r>
              <a:rPr lang="en-US" sz="900" dirty="0" smtClean="0">
                <a:solidFill>
                  <a:schemeClr val="tx2"/>
                </a:solidFill>
              </a:rPr>
              <a:t> Via GESB ESB MFT</a:t>
            </a:r>
          </a:p>
          <a:p>
            <a:pPr>
              <a:lnSpc>
                <a:spcPct val="150000"/>
              </a:lnSpc>
            </a:pPr>
            <a:r>
              <a:rPr lang="en-US" sz="900" dirty="0" smtClean="0">
                <a:solidFill>
                  <a:schemeClr val="tx2"/>
                </a:solidFill>
              </a:rPr>
              <a:t>Daily / Batch  : Via GESB ESB MFT</a:t>
            </a:r>
          </a:p>
          <a:p>
            <a:endParaRPr lang="en-US" sz="900" dirty="0" smtClean="0">
              <a:solidFill>
                <a:schemeClr val="tx2"/>
              </a:solidFill>
            </a:endParaRPr>
          </a:p>
        </p:txBody>
      </p:sp>
      <p:sp>
        <p:nvSpPr>
          <p:cNvPr id="117" name="Sun 116"/>
          <p:cNvSpPr/>
          <p:nvPr/>
        </p:nvSpPr>
        <p:spPr bwMode="auto">
          <a:xfrm>
            <a:off x="928192" y="6154643"/>
            <a:ext cx="144964" cy="163466"/>
          </a:xfrm>
          <a:prstGeom prst="sun">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US" b="1" smtClean="0">
              <a:solidFill>
                <a:schemeClr val="accent1"/>
              </a:solidFill>
            </a:endParaRPr>
          </a:p>
        </p:txBody>
      </p:sp>
      <p:sp>
        <p:nvSpPr>
          <p:cNvPr id="118" name="Folded Corner 117"/>
          <p:cNvSpPr/>
          <p:nvPr/>
        </p:nvSpPr>
        <p:spPr bwMode="auto">
          <a:xfrm>
            <a:off x="928192" y="6353685"/>
            <a:ext cx="144964" cy="163466"/>
          </a:xfrm>
          <a:prstGeom prst="foldedCorner">
            <a:avLst/>
          </a:prstGeom>
          <a:solidFill>
            <a:srgbClr val="FFFFFF"/>
          </a:solidFill>
          <a:ln w="9525" algn="ctr">
            <a:solidFill>
              <a:srgbClr val="C00000"/>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US" sz="700" b="1" dirty="0" smtClean="0">
              <a:solidFill>
                <a:schemeClr val="accent1"/>
              </a:solidFill>
            </a:endParaRPr>
          </a:p>
        </p:txBody>
      </p:sp>
      <p:sp>
        <p:nvSpPr>
          <p:cNvPr id="119" name="Sun 118"/>
          <p:cNvSpPr/>
          <p:nvPr/>
        </p:nvSpPr>
        <p:spPr bwMode="auto">
          <a:xfrm>
            <a:off x="3736504" y="3419872"/>
            <a:ext cx="144964" cy="163466"/>
          </a:xfrm>
          <a:prstGeom prst="sun">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US" b="1" smtClean="0">
              <a:solidFill>
                <a:schemeClr val="accent1"/>
              </a:solidFill>
            </a:endParaRPr>
          </a:p>
        </p:txBody>
      </p:sp>
      <p:sp>
        <p:nvSpPr>
          <p:cNvPr id="124" name="Sun 123"/>
          <p:cNvSpPr/>
          <p:nvPr/>
        </p:nvSpPr>
        <p:spPr bwMode="auto">
          <a:xfrm>
            <a:off x="9045673" y="2103578"/>
            <a:ext cx="144964" cy="163466"/>
          </a:xfrm>
          <a:prstGeom prst="sun">
            <a:avLst/>
          </a:prstGeom>
          <a:solidFill>
            <a:srgbClr val="FFFFFF"/>
          </a:solidFill>
          <a:ln w="9525" algn="ctr">
            <a:solidFill>
              <a:schemeClr val="accent1"/>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US" b="1" smtClean="0">
              <a:solidFill>
                <a:schemeClr val="accent1"/>
              </a:solidFill>
            </a:endParaRPr>
          </a:p>
        </p:txBody>
      </p:sp>
      <p:cxnSp>
        <p:nvCxnSpPr>
          <p:cNvPr id="125" name="Elbow Connector 85"/>
          <p:cNvCxnSpPr/>
          <p:nvPr/>
        </p:nvCxnSpPr>
        <p:spPr>
          <a:xfrm rot="10800000">
            <a:off x="3464578" y="3084371"/>
            <a:ext cx="2319414" cy="2125053"/>
          </a:xfrm>
          <a:prstGeom prst="bentConnector3">
            <a:avLst>
              <a:gd name="adj1" fmla="val 102142"/>
            </a:avLst>
          </a:prstGeom>
          <a:noFill/>
          <a:ln w="9525" cap="flat" cmpd="sng" algn="ctr">
            <a:solidFill>
              <a:srgbClr val="00B050"/>
            </a:solidFill>
            <a:prstDash val="sysDash"/>
            <a:headEnd type="arrow"/>
            <a:tailEnd type="arrow"/>
          </a:ln>
          <a:effectLst/>
        </p:spPr>
      </p:cxnSp>
      <p:sp>
        <p:nvSpPr>
          <p:cNvPr id="126" name="TextBox 125"/>
          <p:cNvSpPr txBox="1"/>
          <p:nvPr/>
        </p:nvSpPr>
        <p:spPr>
          <a:xfrm rot="5400000">
            <a:off x="3904473" y="3971982"/>
            <a:ext cx="600164" cy="2520281"/>
          </a:xfrm>
          <a:prstGeom prst="rect">
            <a:avLst/>
          </a:prstGeom>
          <a:noFill/>
        </p:spPr>
        <p:txBody>
          <a:bodyPr vert="vert270" wrap="square" rtlCol="0">
            <a:spAutoFit/>
          </a:bodyPr>
          <a:lstStyle/>
          <a:p>
            <a:pPr>
              <a:defRPr/>
            </a:pPr>
            <a:r>
              <a:rPr lang="en-US" sz="900" kern="0" dirty="0" smtClean="0">
                <a:solidFill>
                  <a:srgbClr val="652D86"/>
                </a:solidFill>
              </a:rPr>
              <a:t>7.1 Request suspend / reopen / terminate</a:t>
            </a:r>
          </a:p>
          <a:p>
            <a:pPr>
              <a:defRPr/>
            </a:pPr>
            <a:endParaRPr lang="en-US" sz="900" kern="0" dirty="0" smtClean="0">
              <a:solidFill>
                <a:srgbClr val="652D86"/>
              </a:solidFill>
            </a:endParaRPr>
          </a:p>
          <a:p>
            <a:pPr>
              <a:defRPr/>
            </a:pPr>
            <a:r>
              <a:rPr lang="en-US" sz="900" kern="0" dirty="0" smtClean="0">
                <a:solidFill>
                  <a:srgbClr val="652D86"/>
                </a:solidFill>
              </a:rPr>
              <a:t>7.2 Acknowledge suspend / reopen / terminate </a:t>
            </a:r>
          </a:p>
        </p:txBody>
      </p:sp>
      <p:sp>
        <p:nvSpPr>
          <p:cNvPr id="127" name="Folded Corner 126"/>
          <p:cNvSpPr/>
          <p:nvPr/>
        </p:nvSpPr>
        <p:spPr bwMode="auto">
          <a:xfrm>
            <a:off x="5131671" y="5127698"/>
            <a:ext cx="144964" cy="163466"/>
          </a:xfrm>
          <a:prstGeom prst="foldedCorner">
            <a:avLst/>
          </a:prstGeom>
          <a:solidFill>
            <a:srgbClr val="FFFFFF"/>
          </a:solidFill>
          <a:ln w="9525" algn="ctr">
            <a:solidFill>
              <a:srgbClr val="C00000"/>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US" sz="700" b="1" dirty="0" smtClean="0">
              <a:solidFill>
                <a:schemeClr val="accent1"/>
              </a:solidFill>
            </a:endParaRPr>
          </a:p>
        </p:txBody>
      </p:sp>
      <p:cxnSp>
        <p:nvCxnSpPr>
          <p:cNvPr id="84" name="Straight Connector 83"/>
          <p:cNvCxnSpPr/>
          <p:nvPr/>
        </p:nvCxnSpPr>
        <p:spPr>
          <a:xfrm>
            <a:off x="1072208" y="3347803"/>
            <a:ext cx="11377264" cy="61"/>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106" name="TextBox 105"/>
          <p:cNvSpPr txBox="1"/>
          <p:nvPr/>
        </p:nvSpPr>
        <p:spPr>
          <a:xfrm>
            <a:off x="424136" y="3213823"/>
            <a:ext cx="577402" cy="278057"/>
          </a:xfrm>
          <a:prstGeom prst="rect">
            <a:avLst/>
          </a:prstGeom>
          <a:noFill/>
        </p:spPr>
        <p:txBody>
          <a:bodyPr wrap="none" rtlCol="0">
            <a:spAutoFit/>
          </a:bodyPr>
          <a:lstStyle/>
          <a:p>
            <a:r>
              <a:rPr lang="en-US" sz="1100" dirty="0" smtClean="0"/>
              <a:t>GESB</a:t>
            </a:r>
            <a:endParaRPr lang="en-US" sz="1100" dirty="0"/>
          </a:p>
        </p:txBody>
      </p:sp>
      <p:sp>
        <p:nvSpPr>
          <p:cNvPr id="83" name="Rectangle 13"/>
          <p:cNvSpPr>
            <a:spLocks noChangeArrowheads="1"/>
          </p:cNvSpPr>
          <p:nvPr/>
        </p:nvSpPr>
        <p:spPr bwMode="auto">
          <a:xfrm>
            <a:off x="1633113" y="4950440"/>
            <a:ext cx="896934" cy="279550"/>
          </a:xfrm>
          <a:prstGeom prst="rect">
            <a:avLst/>
          </a:prstGeom>
          <a:solidFill>
            <a:srgbClr val="C41B79">
              <a:lumMod val="20000"/>
              <a:lumOff val="80000"/>
            </a:srgbClr>
          </a:solidFill>
          <a:ln w="9525">
            <a:solidFill>
              <a:srgbClr val="652D86"/>
            </a:solidFill>
            <a:miter lim="800000"/>
            <a:headEnd/>
            <a:tailEnd/>
          </a:ln>
          <a:effectLst/>
          <a:extLst/>
        </p:spPr>
        <p:txBody>
          <a:bodyPr wrap="square"/>
          <a:lstStyle/>
          <a:p>
            <a:pPr defTabSz="914400" eaLnBrk="0" fontAlgn="auto" hangingPunct="0">
              <a:spcAft>
                <a:spcPts val="0"/>
              </a:spcAft>
              <a:defRPr/>
            </a:pPr>
            <a:r>
              <a:rPr lang="en-US" sz="800" kern="0" dirty="0" smtClean="0">
                <a:solidFill>
                  <a:srgbClr val="000000"/>
                </a:solidFill>
                <a:latin typeface="Calibri" pitchFamily="34" charset="0"/>
              </a:rPr>
              <a:t>Alpha</a:t>
            </a:r>
          </a:p>
          <a:p>
            <a:pPr defTabSz="914400" eaLnBrk="0" fontAlgn="auto" hangingPunct="0">
              <a:spcAft>
                <a:spcPts val="0"/>
              </a:spcAft>
              <a:defRPr/>
            </a:pPr>
            <a:endParaRPr lang="en-US" sz="800" kern="0" dirty="0" smtClean="0">
              <a:solidFill>
                <a:srgbClr val="000000"/>
              </a:solidFill>
              <a:latin typeface="Calibri" pitchFamily="34" charset="0"/>
            </a:endParaRPr>
          </a:p>
        </p:txBody>
      </p:sp>
      <p:sp>
        <p:nvSpPr>
          <p:cNvPr id="85" name="TextBox 84"/>
          <p:cNvSpPr txBox="1"/>
          <p:nvPr/>
        </p:nvSpPr>
        <p:spPr>
          <a:xfrm rot="5400000">
            <a:off x="1666709" y="4179614"/>
            <a:ext cx="323165" cy="1080119"/>
          </a:xfrm>
          <a:prstGeom prst="rect">
            <a:avLst/>
          </a:prstGeom>
          <a:noFill/>
        </p:spPr>
        <p:txBody>
          <a:bodyPr vert="vert270"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900" kern="0" dirty="0" smtClean="0">
                <a:solidFill>
                  <a:srgbClr val="652D86"/>
                </a:solidFill>
              </a:rPr>
              <a:t>Customer Details </a:t>
            </a:r>
          </a:p>
        </p:txBody>
      </p:sp>
      <p:cxnSp>
        <p:nvCxnSpPr>
          <p:cNvPr id="86" name="Elbow Connector 85"/>
          <p:cNvCxnSpPr/>
          <p:nvPr/>
        </p:nvCxnSpPr>
        <p:spPr>
          <a:xfrm rot="16200000" flipV="1">
            <a:off x="1233909" y="4022062"/>
            <a:ext cx="1836836" cy="2"/>
          </a:xfrm>
          <a:prstGeom prst="bentConnector3">
            <a:avLst>
              <a:gd name="adj1" fmla="val 50000"/>
            </a:avLst>
          </a:prstGeom>
          <a:noFill/>
          <a:ln w="9525" cap="flat" cmpd="sng" algn="ctr">
            <a:solidFill>
              <a:srgbClr val="00B050"/>
            </a:solidFill>
            <a:prstDash val="sysDash"/>
            <a:tailEnd type="arrow"/>
          </a:ln>
          <a:effectLst/>
        </p:spPr>
      </p:cxnSp>
      <p:sp>
        <p:nvSpPr>
          <p:cNvPr id="95" name="TextBox 94"/>
          <p:cNvSpPr txBox="1"/>
          <p:nvPr/>
        </p:nvSpPr>
        <p:spPr>
          <a:xfrm>
            <a:off x="1144216" y="2338294"/>
            <a:ext cx="1008112" cy="830997"/>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smtClean="0">
                <a:ln>
                  <a:noFill/>
                </a:ln>
                <a:solidFill>
                  <a:srgbClr val="652D86"/>
                </a:solidFill>
                <a:effectLst/>
                <a:uLnTx/>
                <a:uFillTx/>
              </a:rPr>
              <a:t>Maintain: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652D86"/>
                </a:solidFill>
                <a:effectLst/>
                <a:uLnTx/>
                <a:uFillTx/>
              </a:rPr>
              <a:t>Bank account details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652D86"/>
                </a:solidFill>
                <a:effectLst/>
                <a:uLnTx/>
                <a:uFillTx/>
              </a:rPr>
              <a:t>Payment method</a:t>
            </a:r>
          </a:p>
          <a:p>
            <a:pPr marL="0" marR="0" lvl="0" indent="0" defTabSz="914400" eaLnBrk="1" fontAlgn="auto" latinLnBrk="0" hangingPunct="1">
              <a:lnSpc>
                <a:spcPct val="100000"/>
              </a:lnSpc>
              <a:spcBef>
                <a:spcPts val="0"/>
              </a:spcBef>
              <a:spcAft>
                <a:spcPts val="0"/>
              </a:spcAft>
              <a:buClrTx/>
              <a:buSzTx/>
              <a:buFontTx/>
              <a:buNone/>
              <a:tabLst/>
              <a:defRPr/>
            </a:pPr>
            <a:r>
              <a:rPr lang="en-US" sz="800" kern="0" dirty="0" smtClean="0">
                <a:solidFill>
                  <a:srgbClr val="652D86"/>
                </a:solidFill>
              </a:rPr>
              <a:t>DD related information</a:t>
            </a:r>
            <a:endParaRPr kumimoji="0" lang="en-US" sz="800" b="0" i="0" u="none" strike="noStrike" kern="0" cap="none" spc="0" normalizeH="0" baseline="0" noProof="0" dirty="0" smtClean="0">
              <a:ln>
                <a:noFill/>
              </a:ln>
              <a:solidFill>
                <a:srgbClr val="652D86"/>
              </a:solidFill>
              <a:effectLst/>
              <a:uLnTx/>
              <a:uFillTx/>
            </a:endParaRPr>
          </a:p>
        </p:txBody>
      </p:sp>
      <p:sp>
        <p:nvSpPr>
          <p:cNvPr id="87" name="TextBox 86"/>
          <p:cNvSpPr txBox="1"/>
          <p:nvPr/>
        </p:nvSpPr>
        <p:spPr>
          <a:xfrm>
            <a:off x="3664496" y="3131840"/>
            <a:ext cx="576064" cy="215444"/>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rgbClr val="652D86"/>
                </a:solidFill>
                <a:effectLst/>
                <a:uLnTx/>
                <a:uFillTx/>
              </a:rPr>
              <a:t>via AIA </a:t>
            </a:r>
          </a:p>
        </p:txBody>
      </p:sp>
      <p:sp>
        <p:nvSpPr>
          <p:cNvPr id="100" name="TextBox 99"/>
          <p:cNvSpPr txBox="1"/>
          <p:nvPr/>
        </p:nvSpPr>
        <p:spPr>
          <a:xfrm rot="5400000">
            <a:off x="5305871" y="2570585"/>
            <a:ext cx="461665" cy="2016224"/>
          </a:xfrm>
          <a:prstGeom prst="rect">
            <a:avLst/>
          </a:prstGeom>
          <a:noFill/>
        </p:spPr>
        <p:txBody>
          <a:bodyPr vert="vert270" wrap="square" rtlCol="0">
            <a:spAutoFit/>
          </a:bodyPr>
          <a:lstStyle/>
          <a:p>
            <a:pPr marL="0" marR="0" lvl="0" indent="0" eaLnBrk="1" latinLnBrk="0" hangingPunct="1">
              <a:lnSpc>
                <a:spcPct val="100000"/>
              </a:lnSpc>
              <a:buClrTx/>
              <a:buSzTx/>
              <a:buFontTx/>
              <a:buNone/>
              <a:tabLst/>
              <a:defRPr/>
            </a:pPr>
            <a:r>
              <a:rPr lang="en-US" sz="900" kern="0" dirty="0" smtClean="0">
                <a:solidFill>
                  <a:srgbClr val="652D86"/>
                </a:solidFill>
              </a:rPr>
              <a:t>Customer master data replication    </a:t>
            </a:r>
          </a:p>
          <a:p>
            <a:pPr marL="0" marR="0" lvl="0" indent="0" eaLnBrk="1" latinLnBrk="0" hangingPunct="1">
              <a:lnSpc>
                <a:spcPct val="100000"/>
              </a:lnSpc>
              <a:buClrTx/>
              <a:buSzTx/>
              <a:buFontTx/>
              <a:buNone/>
              <a:tabLst/>
              <a:defRPr/>
            </a:pPr>
            <a:r>
              <a:rPr lang="en-US" sz="900" kern="0" dirty="0" smtClean="0">
                <a:solidFill>
                  <a:srgbClr val="652D86"/>
                </a:solidFill>
              </a:rPr>
              <a:t> (onetime File based during cutover )</a:t>
            </a:r>
            <a:endParaRPr lang="fi-FI" sz="900" kern="0" dirty="0" smtClean="0">
              <a:solidFill>
                <a:srgbClr val="652D86"/>
              </a:solidFill>
            </a:endParaRPr>
          </a:p>
        </p:txBody>
      </p:sp>
      <p:cxnSp>
        <p:nvCxnSpPr>
          <p:cNvPr id="120" name="Elbow Connector 91"/>
          <p:cNvCxnSpPr/>
          <p:nvPr/>
        </p:nvCxnSpPr>
        <p:spPr>
          <a:xfrm rot="16200000" flipH="1">
            <a:off x="4312568" y="3275856"/>
            <a:ext cx="1656184" cy="1368152"/>
          </a:xfrm>
          <a:prstGeom prst="bentConnector3">
            <a:avLst>
              <a:gd name="adj1" fmla="val 36816"/>
            </a:avLst>
          </a:prstGeom>
          <a:noFill/>
          <a:ln w="9525" cap="flat" cmpd="sng" algn="ctr">
            <a:solidFill>
              <a:srgbClr val="00B050"/>
            </a:solidFill>
            <a:prstDash val="sysDash"/>
            <a:headEnd type="none"/>
            <a:tailEnd type="arrow"/>
          </a:ln>
          <a:effectLst/>
        </p:spPr>
      </p:cxnSp>
      <p:sp>
        <p:nvSpPr>
          <p:cNvPr id="107" name="Folded Corner 106"/>
          <p:cNvSpPr/>
          <p:nvPr/>
        </p:nvSpPr>
        <p:spPr bwMode="auto">
          <a:xfrm>
            <a:off x="4384576" y="3616446"/>
            <a:ext cx="144964" cy="163466"/>
          </a:xfrm>
          <a:prstGeom prst="foldedCorner">
            <a:avLst/>
          </a:prstGeom>
          <a:solidFill>
            <a:schemeClr val="bg1"/>
          </a:solidFill>
          <a:ln w="9525" algn="ctr">
            <a:solidFill>
              <a:srgbClr val="C00000"/>
            </a:solidFill>
            <a:miter lim="800000"/>
            <a:headEnd/>
            <a:tailEnd/>
          </a:ln>
          <a:effectLst/>
          <a:extLst/>
        </p:spPr>
        <p:txBody>
          <a:bodyPr wrap="none" rtlCol="0" anchor="ctr"/>
          <a:lstStyle/>
          <a:p>
            <a:pPr marL="269875" indent="-182563" algn="l">
              <a:lnSpc>
                <a:spcPct val="95000"/>
              </a:lnSpc>
              <a:spcBef>
                <a:spcPct val="20000"/>
              </a:spcBef>
              <a:spcAft>
                <a:spcPct val="10000"/>
              </a:spcAft>
            </a:pPr>
            <a:endParaRPr lang="en-US" sz="700" b="1" dirty="0" smtClean="0">
              <a:solidFill>
                <a:schemeClr val="accent1"/>
              </a:solidFill>
            </a:endParaRPr>
          </a:p>
        </p:txBody>
      </p:sp>
    </p:spTree>
    <p:extLst>
      <p:ext uri="{BB962C8B-B14F-4D97-AF65-F5344CB8AC3E}">
        <p14:creationId xmlns:p14="http://schemas.microsoft.com/office/powerpoint/2010/main" xmlns="" val="26723580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Isosceles Triangle 74"/>
          <p:cNvSpPr/>
          <p:nvPr/>
        </p:nvSpPr>
        <p:spPr>
          <a:xfrm>
            <a:off x="10380080" y="1187624"/>
            <a:ext cx="2421520" cy="692549"/>
          </a:xfrm>
          <a:prstGeom prst="triangle">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sv-SE"/>
          </a:p>
        </p:txBody>
      </p:sp>
      <p:sp>
        <p:nvSpPr>
          <p:cNvPr id="2" name="Title 1"/>
          <p:cNvSpPr>
            <a:spLocks noGrp="1"/>
          </p:cNvSpPr>
          <p:nvPr>
            <p:ph type="title"/>
          </p:nvPr>
        </p:nvSpPr>
        <p:spPr>
          <a:xfrm>
            <a:off x="424136" y="395536"/>
            <a:ext cx="8033825" cy="768085"/>
          </a:xfrm>
        </p:spPr>
        <p:txBody>
          <a:bodyPr/>
          <a:lstStyle/>
          <a:p>
            <a:r>
              <a:rPr lang="en-US" dirty="0" smtClean="0"/>
              <a:t>Functional processes and impacted areas</a:t>
            </a:r>
            <a:endParaRPr lang="en-US" dirty="0"/>
          </a:p>
        </p:txBody>
      </p:sp>
      <p:sp>
        <p:nvSpPr>
          <p:cNvPr id="5" name="Rectangle 4"/>
          <p:cNvSpPr/>
          <p:nvPr/>
        </p:nvSpPr>
        <p:spPr bwMode="auto">
          <a:xfrm>
            <a:off x="640160" y="2125814"/>
            <a:ext cx="1944216" cy="5616624"/>
          </a:xfrm>
          <a:prstGeom prst="rect">
            <a:avLst/>
          </a:prstGeom>
          <a:solidFill>
            <a:schemeClr val="accent1">
              <a:lumMod val="40000"/>
              <a:lumOff val="60000"/>
            </a:schemeClr>
          </a:solidFill>
          <a:ln w="9525" algn="ctr">
            <a:solidFill>
              <a:schemeClr val="accent1"/>
            </a:solidFill>
            <a:miter lim="800000"/>
            <a:headEnd/>
            <a:tailEnd/>
          </a:ln>
          <a:effectLst/>
          <a:extLst/>
        </p:spPr>
        <p:txBody>
          <a:bodyPr wrap="none" rtlCol="0" anchor="ctr"/>
          <a:lstStyle/>
          <a:p>
            <a:pPr marL="269875" indent="-182563" algn="ctr">
              <a:lnSpc>
                <a:spcPct val="95000"/>
              </a:lnSpc>
              <a:spcBef>
                <a:spcPct val="20000"/>
              </a:spcBef>
              <a:spcAft>
                <a:spcPct val="10000"/>
              </a:spcAft>
            </a:pPr>
            <a:endParaRPr lang="en-US" sz="1100" b="1" smtClean="0">
              <a:solidFill>
                <a:schemeClr val="accent1"/>
              </a:solidFill>
            </a:endParaRPr>
          </a:p>
        </p:txBody>
      </p:sp>
      <p:sp>
        <p:nvSpPr>
          <p:cNvPr id="6" name="Rectangle 5"/>
          <p:cNvSpPr/>
          <p:nvPr/>
        </p:nvSpPr>
        <p:spPr bwMode="auto">
          <a:xfrm>
            <a:off x="3232448" y="2125814"/>
            <a:ext cx="1944216" cy="5616624"/>
          </a:xfrm>
          <a:prstGeom prst="rect">
            <a:avLst/>
          </a:prstGeom>
          <a:solidFill>
            <a:schemeClr val="bg1">
              <a:lumMod val="85000"/>
            </a:schemeClr>
          </a:solidFill>
          <a:ln w="9525" algn="ctr">
            <a:solidFill>
              <a:schemeClr val="accent1"/>
            </a:solidFill>
            <a:miter lim="800000"/>
            <a:headEnd/>
            <a:tailEnd/>
          </a:ln>
          <a:effectLst/>
          <a:extLst/>
        </p:spPr>
        <p:txBody>
          <a:bodyPr wrap="none" rtlCol="0" anchor="ctr"/>
          <a:lstStyle/>
          <a:p>
            <a:pPr marL="269875" indent="-182563" algn="ctr">
              <a:lnSpc>
                <a:spcPct val="95000"/>
              </a:lnSpc>
              <a:spcBef>
                <a:spcPct val="20000"/>
              </a:spcBef>
              <a:spcAft>
                <a:spcPct val="10000"/>
              </a:spcAft>
            </a:pPr>
            <a:endParaRPr lang="en-US" sz="1100" b="1" smtClean="0">
              <a:solidFill>
                <a:schemeClr val="accent1"/>
              </a:solidFill>
            </a:endParaRPr>
          </a:p>
        </p:txBody>
      </p:sp>
      <p:sp>
        <p:nvSpPr>
          <p:cNvPr id="7" name="Rectangle 6"/>
          <p:cNvSpPr/>
          <p:nvPr/>
        </p:nvSpPr>
        <p:spPr bwMode="auto">
          <a:xfrm>
            <a:off x="6328792" y="2125814"/>
            <a:ext cx="1944216" cy="5616624"/>
          </a:xfrm>
          <a:prstGeom prst="rect">
            <a:avLst/>
          </a:prstGeom>
          <a:solidFill>
            <a:schemeClr val="accent1">
              <a:lumMod val="40000"/>
              <a:lumOff val="60000"/>
            </a:schemeClr>
          </a:solidFill>
          <a:ln w="9525" algn="ctr">
            <a:solidFill>
              <a:schemeClr val="accent1"/>
            </a:solidFill>
            <a:miter lim="800000"/>
            <a:headEnd/>
            <a:tailEnd/>
          </a:ln>
          <a:effectLst/>
          <a:extLst/>
        </p:spPr>
        <p:txBody>
          <a:bodyPr wrap="none" rtlCol="0" anchor="ctr"/>
          <a:lstStyle/>
          <a:p>
            <a:pPr marL="269875" indent="-182563" algn="ctr">
              <a:lnSpc>
                <a:spcPct val="95000"/>
              </a:lnSpc>
              <a:spcBef>
                <a:spcPct val="20000"/>
              </a:spcBef>
              <a:spcAft>
                <a:spcPct val="10000"/>
              </a:spcAft>
            </a:pPr>
            <a:endParaRPr lang="en-US" sz="1100" b="1" smtClean="0">
              <a:solidFill>
                <a:schemeClr val="accent1"/>
              </a:solidFill>
            </a:endParaRPr>
          </a:p>
        </p:txBody>
      </p:sp>
      <p:sp>
        <p:nvSpPr>
          <p:cNvPr id="8" name="Rectangle 7"/>
          <p:cNvSpPr/>
          <p:nvPr/>
        </p:nvSpPr>
        <p:spPr bwMode="auto">
          <a:xfrm>
            <a:off x="9353128" y="2125814"/>
            <a:ext cx="1944216" cy="5616624"/>
          </a:xfrm>
          <a:prstGeom prst="rect">
            <a:avLst/>
          </a:prstGeom>
          <a:solidFill>
            <a:schemeClr val="bg1">
              <a:lumMod val="85000"/>
            </a:schemeClr>
          </a:solidFill>
          <a:ln w="9525" algn="ctr">
            <a:solidFill>
              <a:schemeClr val="accent1"/>
            </a:solidFill>
            <a:miter lim="800000"/>
            <a:headEnd/>
            <a:tailEnd/>
          </a:ln>
          <a:effectLst/>
          <a:extLst/>
        </p:spPr>
        <p:txBody>
          <a:bodyPr wrap="none" rtlCol="0" anchor="ctr"/>
          <a:lstStyle/>
          <a:p>
            <a:pPr marL="269875" indent="-182563" algn="ctr">
              <a:lnSpc>
                <a:spcPct val="95000"/>
              </a:lnSpc>
              <a:spcBef>
                <a:spcPct val="20000"/>
              </a:spcBef>
              <a:spcAft>
                <a:spcPct val="10000"/>
              </a:spcAft>
            </a:pPr>
            <a:endParaRPr lang="en-US" sz="1100" b="1" smtClean="0">
              <a:solidFill>
                <a:schemeClr val="accent1"/>
              </a:solidFill>
            </a:endParaRPr>
          </a:p>
        </p:txBody>
      </p:sp>
      <p:sp>
        <p:nvSpPr>
          <p:cNvPr id="9" name="Rectangle 8"/>
          <p:cNvSpPr/>
          <p:nvPr/>
        </p:nvSpPr>
        <p:spPr bwMode="auto">
          <a:xfrm>
            <a:off x="784176" y="5078142"/>
            <a:ext cx="1512168" cy="360040"/>
          </a:xfrm>
          <a:prstGeom prst="rect">
            <a:avLst/>
          </a:prstGeom>
          <a:solidFill>
            <a:srgbClr val="FFFFFF"/>
          </a:solidFill>
          <a:ln w="9525" algn="ctr">
            <a:solidFill>
              <a:schemeClr val="accent1"/>
            </a:solidFill>
            <a:miter lim="800000"/>
            <a:headEnd/>
            <a:tailEnd/>
          </a:ln>
          <a:effectLst/>
          <a:extLst/>
        </p:spPr>
        <p:txBody>
          <a:bodyPr wrap="none" rtlCol="0" anchor="ctr"/>
          <a:lstStyle/>
          <a:p>
            <a:pPr marL="269875" indent="-182563" algn="ctr">
              <a:lnSpc>
                <a:spcPct val="95000"/>
              </a:lnSpc>
              <a:spcBef>
                <a:spcPct val="20000"/>
              </a:spcBef>
              <a:spcAft>
                <a:spcPct val="10000"/>
              </a:spcAft>
            </a:pPr>
            <a:r>
              <a:rPr lang="en-US" sz="1000" dirty="0" smtClean="0">
                <a:solidFill>
                  <a:schemeClr val="accent1"/>
                </a:solidFill>
              </a:rPr>
              <a:t>Archive Bill image </a:t>
            </a:r>
          </a:p>
        </p:txBody>
      </p:sp>
      <p:sp>
        <p:nvSpPr>
          <p:cNvPr id="11" name="Rectangle 10"/>
          <p:cNvSpPr/>
          <p:nvPr/>
        </p:nvSpPr>
        <p:spPr bwMode="auto">
          <a:xfrm>
            <a:off x="3448472" y="4286054"/>
            <a:ext cx="1512168" cy="360040"/>
          </a:xfrm>
          <a:prstGeom prst="rect">
            <a:avLst/>
          </a:prstGeom>
          <a:solidFill>
            <a:srgbClr val="FFFFFF"/>
          </a:solidFill>
          <a:ln w="9525" algn="ctr">
            <a:solidFill>
              <a:schemeClr val="accent1"/>
            </a:solidFill>
            <a:miter lim="800000"/>
            <a:headEnd/>
            <a:tailEnd/>
          </a:ln>
          <a:effectLst/>
          <a:extLst/>
        </p:spPr>
        <p:txBody>
          <a:bodyPr wrap="none" rtlCol="0" anchor="ctr"/>
          <a:lstStyle/>
          <a:p>
            <a:pPr marL="269875" indent="-182563" algn="ctr">
              <a:lnSpc>
                <a:spcPct val="95000"/>
              </a:lnSpc>
              <a:spcBef>
                <a:spcPct val="20000"/>
              </a:spcBef>
              <a:spcAft>
                <a:spcPct val="10000"/>
              </a:spcAft>
            </a:pPr>
            <a:r>
              <a:rPr lang="en-US" sz="1000" dirty="0" smtClean="0">
                <a:solidFill>
                  <a:schemeClr val="accent1"/>
                </a:solidFill>
              </a:rPr>
              <a:t>Bill Run</a:t>
            </a:r>
          </a:p>
        </p:txBody>
      </p:sp>
      <p:sp>
        <p:nvSpPr>
          <p:cNvPr id="12" name="Rectangle 11"/>
          <p:cNvSpPr/>
          <p:nvPr/>
        </p:nvSpPr>
        <p:spPr bwMode="auto">
          <a:xfrm>
            <a:off x="9569152" y="5508104"/>
            <a:ext cx="1512168" cy="864096"/>
          </a:xfrm>
          <a:prstGeom prst="rect">
            <a:avLst/>
          </a:prstGeom>
          <a:solidFill>
            <a:srgbClr val="FFFFFF"/>
          </a:solidFill>
          <a:ln w="9525" algn="ctr">
            <a:solidFill>
              <a:schemeClr val="accent1"/>
            </a:solidFill>
            <a:miter lim="800000"/>
            <a:headEnd/>
            <a:tailEnd/>
          </a:ln>
          <a:effectLst/>
          <a:extLst/>
        </p:spPr>
        <p:txBody>
          <a:bodyPr wrap="none" rtlCol="0" anchor="ctr"/>
          <a:lstStyle/>
          <a:p>
            <a:pPr marL="269875" indent="-182563" algn="ctr">
              <a:lnSpc>
                <a:spcPct val="95000"/>
              </a:lnSpc>
              <a:spcBef>
                <a:spcPct val="20000"/>
              </a:spcBef>
              <a:spcAft>
                <a:spcPct val="10000"/>
              </a:spcAft>
            </a:pPr>
            <a:r>
              <a:rPr lang="en-US" sz="1000" dirty="0" smtClean="0">
                <a:solidFill>
                  <a:schemeClr val="accent1"/>
                </a:solidFill>
              </a:rPr>
              <a:t>Suspend / </a:t>
            </a:r>
          </a:p>
          <a:p>
            <a:pPr marL="269875" indent="-182563" algn="ctr">
              <a:lnSpc>
                <a:spcPct val="95000"/>
              </a:lnSpc>
              <a:spcBef>
                <a:spcPct val="20000"/>
              </a:spcBef>
              <a:spcAft>
                <a:spcPct val="10000"/>
              </a:spcAft>
            </a:pPr>
            <a:r>
              <a:rPr lang="en-US" sz="1000" dirty="0" smtClean="0">
                <a:solidFill>
                  <a:schemeClr val="accent1"/>
                </a:solidFill>
              </a:rPr>
              <a:t>disconnect / </a:t>
            </a:r>
          </a:p>
          <a:p>
            <a:pPr marL="269875" indent="-182563" algn="ctr">
              <a:lnSpc>
                <a:spcPct val="95000"/>
              </a:lnSpc>
              <a:spcBef>
                <a:spcPct val="20000"/>
              </a:spcBef>
              <a:spcAft>
                <a:spcPct val="10000"/>
              </a:spcAft>
            </a:pPr>
            <a:r>
              <a:rPr lang="en-US" sz="1000" dirty="0" smtClean="0">
                <a:solidFill>
                  <a:schemeClr val="accent1"/>
                </a:solidFill>
              </a:rPr>
              <a:t>Reconnect  </a:t>
            </a:r>
          </a:p>
        </p:txBody>
      </p:sp>
      <p:sp>
        <p:nvSpPr>
          <p:cNvPr id="14" name="Rectangle 13"/>
          <p:cNvSpPr/>
          <p:nvPr/>
        </p:nvSpPr>
        <p:spPr bwMode="auto">
          <a:xfrm>
            <a:off x="6472808" y="2701878"/>
            <a:ext cx="1656184" cy="1152128"/>
          </a:xfrm>
          <a:prstGeom prst="rect">
            <a:avLst/>
          </a:prstGeom>
          <a:solidFill>
            <a:srgbClr val="FFFFFF"/>
          </a:solidFill>
          <a:ln w="9525" algn="ctr">
            <a:solidFill>
              <a:schemeClr val="accent1"/>
            </a:solidFill>
            <a:miter lim="800000"/>
            <a:headEnd/>
            <a:tailEnd/>
          </a:ln>
          <a:effectLst/>
          <a:extLst/>
        </p:spPr>
        <p:txBody>
          <a:bodyPr wrap="none" rtlCol="0" anchor="ctr"/>
          <a:lstStyle/>
          <a:p>
            <a:pPr marL="269875" indent="-182563" algn="ctr">
              <a:lnSpc>
                <a:spcPct val="95000"/>
              </a:lnSpc>
              <a:spcBef>
                <a:spcPct val="20000"/>
              </a:spcBef>
              <a:spcAft>
                <a:spcPct val="10000"/>
              </a:spcAft>
            </a:pPr>
            <a:r>
              <a:rPr lang="en-US" sz="1000" dirty="0" smtClean="0">
                <a:solidFill>
                  <a:schemeClr val="accent1"/>
                </a:solidFill>
              </a:rPr>
              <a:t>Customer</a:t>
            </a:r>
          </a:p>
          <a:p>
            <a:pPr marL="269875" indent="-182563" algn="ctr">
              <a:lnSpc>
                <a:spcPct val="95000"/>
              </a:lnSpc>
              <a:spcBef>
                <a:spcPct val="20000"/>
              </a:spcBef>
              <a:spcAft>
                <a:spcPct val="10000"/>
              </a:spcAft>
            </a:pPr>
            <a:r>
              <a:rPr lang="en-US" sz="1000" dirty="0" smtClean="0">
                <a:solidFill>
                  <a:schemeClr val="accent1"/>
                </a:solidFill>
              </a:rPr>
              <a:t>Master Data </a:t>
            </a:r>
          </a:p>
        </p:txBody>
      </p:sp>
      <p:sp>
        <p:nvSpPr>
          <p:cNvPr id="15" name="Rectangle 14"/>
          <p:cNvSpPr/>
          <p:nvPr/>
        </p:nvSpPr>
        <p:spPr bwMode="auto">
          <a:xfrm>
            <a:off x="6472808" y="5294166"/>
            <a:ext cx="1656184" cy="360040"/>
          </a:xfrm>
          <a:prstGeom prst="rect">
            <a:avLst/>
          </a:prstGeom>
          <a:solidFill>
            <a:srgbClr val="FFFFFF"/>
          </a:solidFill>
          <a:ln w="9525" algn="ctr">
            <a:solidFill>
              <a:schemeClr val="accent1"/>
            </a:solidFill>
            <a:miter lim="800000"/>
            <a:headEnd/>
            <a:tailEnd/>
          </a:ln>
          <a:effectLst/>
          <a:extLst/>
        </p:spPr>
        <p:txBody>
          <a:bodyPr wrap="none" rtlCol="0" anchor="ctr"/>
          <a:lstStyle/>
          <a:p>
            <a:pPr marL="269875" indent="-182563" algn="ctr">
              <a:lnSpc>
                <a:spcPct val="95000"/>
              </a:lnSpc>
              <a:spcBef>
                <a:spcPct val="20000"/>
              </a:spcBef>
              <a:spcAft>
                <a:spcPct val="10000"/>
              </a:spcAft>
            </a:pPr>
            <a:r>
              <a:rPr lang="en-US" sz="1000" dirty="0" smtClean="0">
                <a:solidFill>
                  <a:schemeClr val="accent1"/>
                </a:solidFill>
              </a:rPr>
              <a:t>Payment Run</a:t>
            </a:r>
          </a:p>
        </p:txBody>
      </p:sp>
      <p:sp>
        <p:nvSpPr>
          <p:cNvPr id="16" name="Rectangle 15"/>
          <p:cNvSpPr/>
          <p:nvPr/>
        </p:nvSpPr>
        <p:spPr bwMode="auto">
          <a:xfrm>
            <a:off x="6472808" y="5798222"/>
            <a:ext cx="1656184" cy="360040"/>
          </a:xfrm>
          <a:prstGeom prst="rect">
            <a:avLst/>
          </a:prstGeom>
          <a:solidFill>
            <a:srgbClr val="FFFFFF"/>
          </a:solidFill>
          <a:ln w="9525" algn="ctr">
            <a:solidFill>
              <a:schemeClr val="accent1"/>
            </a:solidFill>
            <a:miter lim="800000"/>
            <a:headEnd/>
            <a:tailEnd/>
          </a:ln>
          <a:effectLst/>
          <a:extLst/>
        </p:spPr>
        <p:txBody>
          <a:bodyPr wrap="none" rtlCol="0" anchor="ctr"/>
          <a:lstStyle/>
          <a:p>
            <a:pPr marL="269875" indent="-182563" algn="ctr">
              <a:lnSpc>
                <a:spcPct val="95000"/>
              </a:lnSpc>
              <a:spcBef>
                <a:spcPct val="20000"/>
              </a:spcBef>
              <a:spcAft>
                <a:spcPct val="10000"/>
              </a:spcAft>
            </a:pPr>
            <a:r>
              <a:rPr lang="en-US" sz="1000" dirty="0" smtClean="0">
                <a:solidFill>
                  <a:schemeClr val="accent1"/>
                </a:solidFill>
              </a:rPr>
              <a:t>Dunning Run </a:t>
            </a:r>
            <a:r>
              <a:rPr lang="en-US" sz="1000" dirty="0" smtClean="0">
                <a:solidFill>
                  <a:schemeClr val="accent1"/>
                </a:solidFill>
                <a:sym typeface="Wingdings" pitchFamily="2" charset="2"/>
              </a:rPr>
              <a:t></a:t>
            </a:r>
          </a:p>
          <a:p>
            <a:pPr marL="269875" indent="-182563" algn="ctr">
              <a:lnSpc>
                <a:spcPct val="95000"/>
              </a:lnSpc>
              <a:spcBef>
                <a:spcPct val="20000"/>
              </a:spcBef>
              <a:spcAft>
                <a:spcPct val="10000"/>
              </a:spcAft>
            </a:pPr>
            <a:r>
              <a:rPr lang="en-US" sz="1000" dirty="0" smtClean="0">
                <a:solidFill>
                  <a:schemeClr val="accent1"/>
                </a:solidFill>
                <a:sym typeface="Wingdings" pitchFamily="2" charset="2"/>
              </a:rPr>
              <a:t> Post Chargers</a:t>
            </a:r>
            <a:endParaRPr lang="en-US" sz="1000" dirty="0" smtClean="0">
              <a:solidFill>
                <a:schemeClr val="accent1"/>
              </a:solidFill>
            </a:endParaRPr>
          </a:p>
        </p:txBody>
      </p:sp>
      <p:sp>
        <p:nvSpPr>
          <p:cNvPr id="17" name="Rectangle 16"/>
          <p:cNvSpPr/>
          <p:nvPr/>
        </p:nvSpPr>
        <p:spPr bwMode="auto">
          <a:xfrm>
            <a:off x="6472808" y="6446294"/>
            <a:ext cx="1656184" cy="360040"/>
          </a:xfrm>
          <a:prstGeom prst="rect">
            <a:avLst/>
          </a:prstGeom>
          <a:solidFill>
            <a:srgbClr val="FFFFFF"/>
          </a:solidFill>
          <a:ln w="9525" algn="ctr">
            <a:solidFill>
              <a:schemeClr val="accent1"/>
            </a:solidFill>
            <a:miter lim="800000"/>
            <a:headEnd/>
            <a:tailEnd/>
          </a:ln>
          <a:effectLst/>
          <a:extLst/>
        </p:spPr>
        <p:txBody>
          <a:bodyPr wrap="none" rtlCol="0" anchor="ctr"/>
          <a:lstStyle/>
          <a:p>
            <a:pPr marL="269875" indent="-182563" algn="ctr">
              <a:lnSpc>
                <a:spcPct val="95000"/>
              </a:lnSpc>
              <a:spcBef>
                <a:spcPct val="20000"/>
              </a:spcBef>
              <a:spcAft>
                <a:spcPct val="10000"/>
              </a:spcAft>
            </a:pPr>
            <a:r>
              <a:rPr lang="en-US" sz="1000" dirty="0" smtClean="0">
                <a:solidFill>
                  <a:schemeClr val="accent1"/>
                </a:solidFill>
              </a:rPr>
              <a:t>Create /Process </a:t>
            </a:r>
          </a:p>
          <a:p>
            <a:pPr marL="269875" indent="-182563" algn="ctr">
              <a:lnSpc>
                <a:spcPct val="95000"/>
              </a:lnSpc>
              <a:spcBef>
                <a:spcPct val="20000"/>
              </a:spcBef>
              <a:spcAft>
                <a:spcPct val="10000"/>
              </a:spcAft>
            </a:pPr>
            <a:r>
              <a:rPr lang="en-US" sz="1000" dirty="0" smtClean="0">
                <a:solidFill>
                  <a:schemeClr val="accent1"/>
                </a:solidFill>
              </a:rPr>
              <a:t>payment Lot</a:t>
            </a:r>
          </a:p>
        </p:txBody>
      </p:sp>
      <p:sp>
        <p:nvSpPr>
          <p:cNvPr id="18" name="Rectangle 17"/>
          <p:cNvSpPr/>
          <p:nvPr/>
        </p:nvSpPr>
        <p:spPr bwMode="auto">
          <a:xfrm>
            <a:off x="9569152" y="2485854"/>
            <a:ext cx="1512168" cy="1080120"/>
          </a:xfrm>
          <a:prstGeom prst="rect">
            <a:avLst/>
          </a:prstGeom>
          <a:solidFill>
            <a:srgbClr val="FFFFFF"/>
          </a:solidFill>
          <a:ln w="9525" algn="ctr">
            <a:solidFill>
              <a:schemeClr val="accent1"/>
            </a:solidFill>
            <a:miter lim="800000"/>
            <a:headEnd/>
            <a:tailEnd/>
          </a:ln>
          <a:effectLst/>
          <a:extLst/>
        </p:spPr>
        <p:txBody>
          <a:bodyPr wrap="none" rtlCol="0" anchor="ctr"/>
          <a:lstStyle/>
          <a:p>
            <a:pPr marL="269875" indent="-182563" algn="ctr">
              <a:lnSpc>
                <a:spcPct val="95000"/>
              </a:lnSpc>
              <a:spcBef>
                <a:spcPct val="20000"/>
              </a:spcBef>
              <a:spcAft>
                <a:spcPct val="10000"/>
              </a:spcAft>
            </a:pPr>
            <a:r>
              <a:rPr lang="en-US" sz="1000" dirty="0" smtClean="0">
                <a:solidFill>
                  <a:schemeClr val="accent1"/>
                </a:solidFill>
              </a:rPr>
              <a:t>Customer Master Data </a:t>
            </a:r>
          </a:p>
        </p:txBody>
      </p:sp>
      <p:sp>
        <p:nvSpPr>
          <p:cNvPr id="19" name="Rectangle 18"/>
          <p:cNvSpPr/>
          <p:nvPr/>
        </p:nvSpPr>
        <p:spPr bwMode="auto">
          <a:xfrm>
            <a:off x="6472808" y="7166374"/>
            <a:ext cx="1656184" cy="360040"/>
          </a:xfrm>
          <a:prstGeom prst="rect">
            <a:avLst/>
          </a:prstGeom>
          <a:solidFill>
            <a:srgbClr val="FFFFFF"/>
          </a:solidFill>
          <a:ln w="9525" algn="ctr">
            <a:solidFill>
              <a:schemeClr val="accent1"/>
            </a:solidFill>
            <a:miter lim="800000"/>
            <a:headEnd/>
            <a:tailEnd/>
          </a:ln>
          <a:effectLst/>
          <a:extLst/>
        </p:spPr>
        <p:txBody>
          <a:bodyPr wrap="none" rtlCol="0" anchor="ctr"/>
          <a:lstStyle/>
          <a:p>
            <a:pPr marL="269875" indent="-182563" algn="ctr">
              <a:lnSpc>
                <a:spcPct val="95000"/>
              </a:lnSpc>
              <a:spcBef>
                <a:spcPct val="20000"/>
              </a:spcBef>
              <a:spcAft>
                <a:spcPct val="10000"/>
              </a:spcAft>
            </a:pPr>
            <a:r>
              <a:rPr lang="en-US" sz="1000" dirty="0" smtClean="0">
                <a:solidFill>
                  <a:schemeClr val="accent1"/>
                </a:solidFill>
              </a:rPr>
              <a:t>Trigger </a:t>
            </a:r>
          </a:p>
          <a:p>
            <a:pPr marL="269875" indent="-182563" algn="ctr">
              <a:lnSpc>
                <a:spcPct val="95000"/>
              </a:lnSpc>
              <a:spcBef>
                <a:spcPct val="20000"/>
              </a:spcBef>
              <a:spcAft>
                <a:spcPct val="10000"/>
              </a:spcAft>
            </a:pPr>
            <a:r>
              <a:rPr lang="en-US" sz="1000" dirty="0" smtClean="0">
                <a:solidFill>
                  <a:schemeClr val="accent1"/>
                </a:solidFill>
              </a:rPr>
              <a:t>Reconciliation </a:t>
            </a:r>
          </a:p>
        </p:txBody>
      </p:sp>
      <p:sp>
        <p:nvSpPr>
          <p:cNvPr id="21" name="Rectangle 20"/>
          <p:cNvSpPr/>
          <p:nvPr/>
        </p:nvSpPr>
        <p:spPr bwMode="auto">
          <a:xfrm>
            <a:off x="784176" y="4574086"/>
            <a:ext cx="1512168" cy="360040"/>
          </a:xfrm>
          <a:prstGeom prst="rect">
            <a:avLst/>
          </a:prstGeom>
          <a:solidFill>
            <a:srgbClr val="FFFFFF"/>
          </a:solidFill>
          <a:ln w="9525" algn="ctr">
            <a:solidFill>
              <a:schemeClr val="accent1"/>
            </a:solidFill>
            <a:miter lim="800000"/>
            <a:headEnd/>
            <a:tailEnd/>
          </a:ln>
          <a:effectLst/>
          <a:extLst/>
        </p:spPr>
        <p:txBody>
          <a:bodyPr wrap="none" rtlCol="0" anchor="ctr"/>
          <a:lstStyle/>
          <a:p>
            <a:pPr marL="269875" indent="-182563" algn="ctr">
              <a:lnSpc>
                <a:spcPct val="95000"/>
              </a:lnSpc>
              <a:spcBef>
                <a:spcPct val="20000"/>
              </a:spcBef>
              <a:spcAft>
                <a:spcPct val="10000"/>
              </a:spcAft>
            </a:pPr>
            <a:r>
              <a:rPr lang="en-US" sz="1000" dirty="0" smtClean="0">
                <a:solidFill>
                  <a:schemeClr val="accent1"/>
                </a:solidFill>
              </a:rPr>
              <a:t>Correspondence </a:t>
            </a:r>
          </a:p>
        </p:txBody>
      </p:sp>
      <p:sp>
        <p:nvSpPr>
          <p:cNvPr id="22" name="Rectangle 21"/>
          <p:cNvSpPr/>
          <p:nvPr/>
        </p:nvSpPr>
        <p:spPr bwMode="auto">
          <a:xfrm>
            <a:off x="784176" y="3998022"/>
            <a:ext cx="1512168" cy="360040"/>
          </a:xfrm>
          <a:prstGeom prst="rect">
            <a:avLst/>
          </a:prstGeom>
          <a:solidFill>
            <a:srgbClr val="FFFFFF"/>
          </a:solidFill>
          <a:ln w="9525" algn="ctr">
            <a:solidFill>
              <a:schemeClr val="accent1"/>
            </a:solidFill>
            <a:miter lim="800000"/>
            <a:headEnd/>
            <a:tailEnd/>
          </a:ln>
          <a:effectLst/>
          <a:extLst/>
        </p:spPr>
        <p:txBody>
          <a:bodyPr wrap="none" rtlCol="0" anchor="ctr"/>
          <a:lstStyle/>
          <a:p>
            <a:pPr marL="269875" indent="-182563" algn="ctr">
              <a:lnSpc>
                <a:spcPct val="95000"/>
              </a:lnSpc>
              <a:spcBef>
                <a:spcPct val="20000"/>
              </a:spcBef>
              <a:spcAft>
                <a:spcPct val="10000"/>
              </a:spcAft>
            </a:pPr>
            <a:r>
              <a:rPr lang="en-US" sz="1000" dirty="0" smtClean="0">
                <a:solidFill>
                  <a:schemeClr val="accent1"/>
                </a:solidFill>
              </a:rPr>
              <a:t>Formatting </a:t>
            </a:r>
          </a:p>
        </p:txBody>
      </p:sp>
      <p:sp>
        <p:nvSpPr>
          <p:cNvPr id="23" name="TextBox 22"/>
          <p:cNvSpPr txBox="1"/>
          <p:nvPr/>
        </p:nvSpPr>
        <p:spPr>
          <a:xfrm>
            <a:off x="3304456" y="2178077"/>
            <a:ext cx="1800200" cy="338554"/>
          </a:xfrm>
          <a:prstGeom prst="rect">
            <a:avLst/>
          </a:prstGeom>
          <a:noFill/>
          <a:ln>
            <a:noFill/>
          </a:ln>
        </p:spPr>
        <p:txBody>
          <a:bodyPr wrap="square" rtlCol="0">
            <a:spAutoFit/>
          </a:bodyPr>
          <a:lstStyle/>
          <a:p>
            <a:pPr algn="ctr"/>
            <a:r>
              <a:rPr lang="en-US" sz="1600" b="1" dirty="0" smtClean="0">
                <a:solidFill>
                  <a:schemeClr val="tx2"/>
                </a:solidFill>
              </a:rPr>
              <a:t>BRM</a:t>
            </a:r>
          </a:p>
        </p:txBody>
      </p:sp>
      <p:sp>
        <p:nvSpPr>
          <p:cNvPr id="24" name="TextBox 23"/>
          <p:cNvSpPr txBox="1"/>
          <p:nvPr/>
        </p:nvSpPr>
        <p:spPr>
          <a:xfrm>
            <a:off x="712168" y="2197822"/>
            <a:ext cx="1800200" cy="338554"/>
          </a:xfrm>
          <a:prstGeom prst="rect">
            <a:avLst/>
          </a:prstGeom>
          <a:noFill/>
          <a:ln>
            <a:noFill/>
          </a:ln>
        </p:spPr>
        <p:txBody>
          <a:bodyPr wrap="square" rtlCol="0">
            <a:spAutoFit/>
          </a:bodyPr>
          <a:lstStyle/>
          <a:p>
            <a:pPr algn="ctr"/>
            <a:r>
              <a:rPr lang="en-US" sz="1600" b="1" dirty="0" smtClean="0">
                <a:solidFill>
                  <a:schemeClr val="tx2"/>
                </a:solidFill>
              </a:rPr>
              <a:t>BDL</a:t>
            </a:r>
          </a:p>
        </p:txBody>
      </p:sp>
      <p:sp>
        <p:nvSpPr>
          <p:cNvPr id="25" name="TextBox 24"/>
          <p:cNvSpPr txBox="1"/>
          <p:nvPr/>
        </p:nvSpPr>
        <p:spPr>
          <a:xfrm>
            <a:off x="6400800" y="2178077"/>
            <a:ext cx="1800200" cy="338554"/>
          </a:xfrm>
          <a:prstGeom prst="rect">
            <a:avLst/>
          </a:prstGeom>
          <a:noFill/>
          <a:ln>
            <a:noFill/>
          </a:ln>
        </p:spPr>
        <p:txBody>
          <a:bodyPr wrap="square" rtlCol="0">
            <a:spAutoFit/>
          </a:bodyPr>
          <a:lstStyle/>
          <a:p>
            <a:pPr algn="ctr"/>
            <a:r>
              <a:rPr lang="en-US" sz="1600" b="1" dirty="0" smtClean="0">
                <a:solidFill>
                  <a:schemeClr val="tx2"/>
                </a:solidFill>
              </a:rPr>
              <a:t>SAP RM-CA</a:t>
            </a:r>
          </a:p>
        </p:txBody>
      </p:sp>
      <p:sp>
        <p:nvSpPr>
          <p:cNvPr id="26" name="TextBox 25"/>
          <p:cNvSpPr txBox="1"/>
          <p:nvPr/>
        </p:nvSpPr>
        <p:spPr>
          <a:xfrm>
            <a:off x="9425136" y="2178077"/>
            <a:ext cx="1800200" cy="338554"/>
          </a:xfrm>
          <a:prstGeom prst="rect">
            <a:avLst/>
          </a:prstGeom>
          <a:noFill/>
          <a:ln>
            <a:noFill/>
          </a:ln>
        </p:spPr>
        <p:txBody>
          <a:bodyPr wrap="square" rtlCol="0">
            <a:spAutoFit/>
          </a:bodyPr>
          <a:lstStyle/>
          <a:p>
            <a:pPr algn="ctr"/>
            <a:r>
              <a:rPr lang="en-US" sz="1600" b="1" dirty="0" smtClean="0">
                <a:solidFill>
                  <a:schemeClr val="tx2"/>
                </a:solidFill>
              </a:rPr>
              <a:t>Siebel </a:t>
            </a:r>
          </a:p>
        </p:txBody>
      </p:sp>
      <p:grpSp>
        <p:nvGrpSpPr>
          <p:cNvPr id="27" name="Group 26"/>
          <p:cNvGrpSpPr/>
          <p:nvPr/>
        </p:nvGrpSpPr>
        <p:grpSpPr>
          <a:xfrm>
            <a:off x="5248673" y="4358062"/>
            <a:ext cx="1080120" cy="338554"/>
            <a:chOff x="4871864" y="2780928"/>
            <a:chExt cx="970137" cy="338554"/>
          </a:xfrm>
        </p:grpSpPr>
        <p:sp>
          <p:nvSpPr>
            <p:cNvPr id="28" name="TextBox 27"/>
            <p:cNvSpPr txBox="1"/>
            <p:nvPr/>
          </p:nvSpPr>
          <p:spPr>
            <a:xfrm>
              <a:off x="4871864" y="2780928"/>
              <a:ext cx="970137" cy="338554"/>
            </a:xfrm>
            <a:prstGeom prst="rect">
              <a:avLst/>
            </a:prstGeom>
            <a:solidFill>
              <a:srgbClr val="FFFFFF">
                <a:alpha val="80000"/>
              </a:srgbClr>
            </a:solidFill>
            <a:ln>
              <a:noFill/>
            </a:ln>
          </p:spPr>
          <p:txBody>
            <a:bodyPr wrap="none" rtlCol="0">
              <a:spAutoFit/>
            </a:bodyPr>
            <a:lstStyle/>
            <a:p>
              <a:r>
                <a:rPr lang="en-US" sz="800" dirty="0" smtClean="0">
                  <a:solidFill>
                    <a:schemeClr val="tx2"/>
                  </a:solidFill>
                </a:rPr>
                <a:t>Invoice , Accrual </a:t>
              </a:r>
            </a:p>
            <a:p>
              <a:r>
                <a:rPr lang="en-US" sz="800" dirty="0" smtClean="0">
                  <a:solidFill>
                    <a:schemeClr val="tx2"/>
                  </a:solidFill>
                </a:rPr>
                <a:t>Actual </a:t>
              </a:r>
            </a:p>
          </p:txBody>
        </p:sp>
        <p:cxnSp>
          <p:nvCxnSpPr>
            <p:cNvPr id="29" name="Straight Arrow Connector 28"/>
            <p:cNvCxnSpPr/>
            <p:nvPr/>
          </p:nvCxnSpPr>
          <p:spPr>
            <a:xfrm>
              <a:off x="4871864" y="2924364"/>
              <a:ext cx="86409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8273008" y="2774466"/>
            <a:ext cx="1080120" cy="338554"/>
            <a:chOff x="4799856" y="2462699"/>
            <a:chExt cx="1083326" cy="338554"/>
          </a:xfrm>
        </p:grpSpPr>
        <p:sp>
          <p:nvSpPr>
            <p:cNvPr id="31" name="TextBox 30"/>
            <p:cNvSpPr txBox="1"/>
            <p:nvPr/>
          </p:nvSpPr>
          <p:spPr>
            <a:xfrm>
              <a:off x="4880985" y="2462699"/>
              <a:ext cx="1002197" cy="338554"/>
            </a:xfrm>
            <a:prstGeom prst="rect">
              <a:avLst/>
            </a:prstGeom>
            <a:solidFill>
              <a:srgbClr val="FFFFFF">
                <a:alpha val="80000"/>
              </a:srgbClr>
            </a:solidFill>
            <a:ln>
              <a:noFill/>
            </a:ln>
          </p:spPr>
          <p:txBody>
            <a:bodyPr wrap="none" rtlCol="0">
              <a:spAutoFit/>
            </a:bodyPr>
            <a:lstStyle/>
            <a:p>
              <a:r>
                <a:rPr lang="en-US" sz="800" dirty="0" smtClean="0">
                  <a:solidFill>
                    <a:schemeClr val="tx2"/>
                  </a:solidFill>
                </a:rPr>
                <a:t>Customer master </a:t>
              </a:r>
            </a:p>
            <a:p>
              <a:r>
                <a:rPr lang="en-US" sz="800" dirty="0" smtClean="0">
                  <a:solidFill>
                    <a:schemeClr val="tx2"/>
                  </a:solidFill>
                </a:rPr>
                <a:t>data</a:t>
              </a:r>
            </a:p>
          </p:txBody>
        </p:sp>
        <p:cxnSp>
          <p:nvCxnSpPr>
            <p:cNvPr id="32" name="Straight Arrow Connector 31"/>
            <p:cNvCxnSpPr/>
            <p:nvPr/>
          </p:nvCxnSpPr>
          <p:spPr>
            <a:xfrm rot="10800000">
              <a:off x="4799856" y="2636912"/>
              <a:ext cx="10081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5248672" y="2989910"/>
            <a:ext cx="1008112" cy="215444"/>
            <a:chOff x="4799856" y="2462699"/>
            <a:chExt cx="1008112" cy="215444"/>
          </a:xfrm>
        </p:grpSpPr>
        <p:sp>
          <p:nvSpPr>
            <p:cNvPr id="37" name="TextBox 36"/>
            <p:cNvSpPr txBox="1"/>
            <p:nvPr/>
          </p:nvSpPr>
          <p:spPr>
            <a:xfrm>
              <a:off x="4880985" y="2462699"/>
              <a:ext cx="832279" cy="215444"/>
            </a:xfrm>
            <a:prstGeom prst="rect">
              <a:avLst/>
            </a:prstGeom>
            <a:solidFill>
              <a:srgbClr val="FFFFFF">
                <a:alpha val="80000"/>
              </a:srgbClr>
            </a:solidFill>
            <a:ln>
              <a:noFill/>
            </a:ln>
          </p:spPr>
          <p:txBody>
            <a:bodyPr wrap="none" rtlCol="0">
              <a:spAutoFit/>
            </a:bodyPr>
            <a:lstStyle/>
            <a:p>
              <a:r>
                <a:rPr lang="en-US" sz="800" dirty="0" smtClean="0">
                  <a:solidFill>
                    <a:schemeClr val="tx2"/>
                  </a:solidFill>
                </a:rPr>
                <a:t>Back to Billing</a:t>
              </a:r>
            </a:p>
          </p:txBody>
        </p:sp>
        <p:cxnSp>
          <p:nvCxnSpPr>
            <p:cNvPr id="38" name="Straight Arrow Connector 37"/>
            <p:cNvCxnSpPr/>
            <p:nvPr/>
          </p:nvCxnSpPr>
          <p:spPr>
            <a:xfrm rot="10800000">
              <a:off x="4799856" y="2636912"/>
              <a:ext cx="10081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1" name="TextBox 50"/>
          <p:cNvSpPr txBox="1"/>
          <p:nvPr/>
        </p:nvSpPr>
        <p:spPr>
          <a:xfrm>
            <a:off x="4960640" y="1619672"/>
            <a:ext cx="1601721" cy="461665"/>
          </a:xfrm>
          <a:prstGeom prst="rect">
            <a:avLst/>
          </a:prstGeom>
          <a:solidFill>
            <a:srgbClr val="FFFFFF">
              <a:alpha val="80000"/>
            </a:srgbClr>
          </a:solidFill>
          <a:ln>
            <a:noFill/>
          </a:ln>
        </p:spPr>
        <p:txBody>
          <a:bodyPr wrap="none" rtlCol="0">
            <a:spAutoFit/>
          </a:bodyPr>
          <a:lstStyle/>
          <a:p>
            <a:pPr>
              <a:buFont typeface="Arial" pitchFamily="34" charset="0"/>
              <a:buChar char="•"/>
            </a:pPr>
            <a:r>
              <a:rPr lang="en-US" sz="800" dirty="0" smtClean="0">
                <a:solidFill>
                  <a:schemeClr val="tx2"/>
                </a:solidFill>
              </a:rPr>
              <a:t>Retrieval of document number</a:t>
            </a:r>
          </a:p>
          <a:p>
            <a:pPr>
              <a:buFont typeface="Arial" pitchFamily="34" charset="0"/>
              <a:buChar char="•"/>
            </a:pPr>
            <a:r>
              <a:rPr lang="en-US" sz="800" dirty="0" smtClean="0">
                <a:solidFill>
                  <a:schemeClr val="tx2"/>
                </a:solidFill>
              </a:rPr>
              <a:t>Retrieval of dunning letters </a:t>
            </a:r>
          </a:p>
          <a:p>
            <a:pPr>
              <a:buFont typeface="Arial" pitchFamily="34" charset="0"/>
              <a:buChar char="•"/>
            </a:pPr>
            <a:r>
              <a:rPr lang="en-US" sz="800" dirty="0" smtClean="0">
                <a:solidFill>
                  <a:schemeClr val="tx2"/>
                </a:solidFill>
              </a:rPr>
              <a:t>Reprint </a:t>
            </a:r>
          </a:p>
        </p:txBody>
      </p:sp>
      <p:sp>
        <p:nvSpPr>
          <p:cNvPr id="53" name="TextBox 52"/>
          <p:cNvSpPr txBox="1"/>
          <p:nvPr/>
        </p:nvSpPr>
        <p:spPr>
          <a:xfrm>
            <a:off x="8345016" y="5436096"/>
            <a:ext cx="764953" cy="584775"/>
          </a:xfrm>
          <a:prstGeom prst="rect">
            <a:avLst/>
          </a:prstGeom>
          <a:solidFill>
            <a:srgbClr val="FFFFFF">
              <a:alpha val="80000"/>
            </a:srgbClr>
          </a:solidFill>
          <a:ln>
            <a:noFill/>
          </a:ln>
        </p:spPr>
        <p:txBody>
          <a:bodyPr wrap="none" rtlCol="0">
            <a:spAutoFit/>
          </a:bodyPr>
          <a:lstStyle/>
          <a:p>
            <a:r>
              <a:rPr lang="en-US" sz="800" dirty="0" smtClean="0">
                <a:solidFill>
                  <a:schemeClr val="tx2"/>
                </a:solidFill>
              </a:rPr>
              <a:t>Suspend / </a:t>
            </a:r>
          </a:p>
          <a:p>
            <a:r>
              <a:rPr lang="en-US" sz="800" dirty="0" smtClean="0">
                <a:solidFill>
                  <a:schemeClr val="tx2"/>
                </a:solidFill>
              </a:rPr>
              <a:t>Disconnect /</a:t>
            </a:r>
          </a:p>
          <a:p>
            <a:r>
              <a:rPr lang="en-US" sz="800" dirty="0" smtClean="0">
                <a:solidFill>
                  <a:schemeClr val="tx2"/>
                </a:solidFill>
              </a:rPr>
              <a:t> Reconnect  </a:t>
            </a:r>
          </a:p>
          <a:p>
            <a:r>
              <a:rPr lang="en-US" sz="800" dirty="0" smtClean="0">
                <a:solidFill>
                  <a:schemeClr val="tx2"/>
                </a:solidFill>
              </a:rPr>
              <a:t>Service</a:t>
            </a:r>
          </a:p>
        </p:txBody>
      </p:sp>
      <p:cxnSp>
        <p:nvCxnSpPr>
          <p:cNvPr id="54" name="Straight Arrow Connector 53"/>
          <p:cNvCxnSpPr/>
          <p:nvPr/>
        </p:nvCxnSpPr>
        <p:spPr>
          <a:xfrm>
            <a:off x="8345016" y="5725634"/>
            <a:ext cx="864096" cy="1588"/>
          </a:xfrm>
          <a:prstGeom prst="straightConnector1">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bwMode="auto">
          <a:xfrm>
            <a:off x="6472808" y="4355976"/>
            <a:ext cx="1584176" cy="720080"/>
          </a:xfrm>
          <a:prstGeom prst="rect">
            <a:avLst/>
          </a:prstGeom>
          <a:solidFill>
            <a:srgbClr val="FFFFFF"/>
          </a:solidFill>
          <a:ln w="9525" algn="ctr">
            <a:solidFill>
              <a:schemeClr val="accent1"/>
            </a:solidFill>
            <a:miter lim="800000"/>
            <a:headEnd/>
            <a:tailEnd/>
          </a:ln>
          <a:effectLst/>
          <a:extLst/>
        </p:spPr>
        <p:txBody>
          <a:bodyPr wrap="none" rtlCol="0" anchor="ctr"/>
          <a:lstStyle/>
          <a:p>
            <a:pPr marL="269875" indent="-182563" algn="ctr">
              <a:lnSpc>
                <a:spcPct val="95000"/>
              </a:lnSpc>
              <a:spcBef>
                <a:spcPct val="20000"/>
              </a:spcBef>
              <a:spcAft>
                <a:spcPct val="10000"/>
              </a:spcAft>
            </a:pPr>
            <a:r>
              <a:rPr lang="en-US" sz="1000" dirty="0" smtClean="0">
                <a:solidFill>
                  <a:schemeClr val="accent1"/>
                </a:solidFill>
              </a:rPr>
              <a:t>View details </a:t>
            </a:r>
          </a:p>
          <a:p>
            <a:pPr marL="269875" indent="-182563" algn="ctr">
              <a:lnSpc>
                <a:spcPct val="95000"/>
              </a:lnSpc>
              <a:spcBef>
                <a:spcPct val="20000"/>
              </a:spcBef>
              <a:spcAft>
                <a:spcPct val="10000"/>
              </a:spcAft>
            </a:pPr>
            <a:r>
              <a:rPr lang="en-US" sz="1000" dirty="0" smtClean="0">
                <a:solidFill>
                  <a:schemeClr val="accent1"/>
                </a:solidFill>
              </a:rPr>
              <a:t>Like Payment  status </a:t>
            </a:r>
          </a:p>
          <a:p>
            <a:pPr marL="269875" indent="-182563" algn="ctr">
              <a:lnSpc>
                <a:spcPct val="95000"/>
              </a:lnSpc>
              <a:spcBef>
                <a:spcPct val="20000"/>
              </a:spcBef>
              <a:spcAft>
                <a:spcPct val="10000"/>
              </a:spcAft>
            </a:pPr>
            <a:r>
              <a:rPr lang="en-US" sz="1000" dirty="0" smtClean="0">
                <a:solidFill>
                  <a:schemeClr val="accent1"/>
                </a:solidFill>
              </a:rPr>
              <a:t>Bank acc, acc. balance, </a:t>
            </a:r>
          </a:p>
          <a:p>
            <a:pPr marL="269875" indent="-182563" algn="ctr">
              <a:lnSpc>
                <a:spcPct val="95000"/>
              </a:lnSpc>
              <a:spcBef>
                <a:spcPct val="20000"/>
              </a:spcBef>
              <a:spcAft>
                <a:spcPct val="10000"/>
              </a:spcAft>
            </a:pPr>
            <a:r>
              <a:rPr lang="en-US" sz="1000" dirty="0" smtClean="0">
                <a:solidFill>
                  <a:schemeClr val="accent1"/>
                </a:solidFill>
              </a:rPr>
              <a:t>Installment plan </a:t>
            </a:r>
          </a:p>
        </p:txBody>
      </p:sp>
      <p:cxnSp>
        <p:nvCxnSpPr>
          <p:cNvPr id="50" name="Shape 103"/>
          <p:cNvCxnSpPr>
            <a:stCxn id="8" idx="0"/>
            <a:endCxn id="5" idx="0"/>
          </p:cNvCxnSpPr>
          <p:nvPr/>
        </p:nvCxnSpPr>
        <p:spPr>
          <a:xfrm rot="16200000" flipV="1">
            <a:off x="5968752" y="-2230670"/>
            <a:ext cx="1588" cy="8712968"/>
          </a:xfrm>
          <a:prstGeom prst="bentConnector3">
            <a:avLst>
              <a:gd name="adj1" fmla="val 23392640"/>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bwMode="auto">
          <a:xfrm>
            <a:off x="3448472" y="2845894"/>
            <a:ext cx="1512168" cy="648072"/>
          </a:xfrm>
          <a:prstGeom prst="rect">
            <a:avLst/>
          </a:prstGeom>
          <a:solidFill>
            <a:srgbClr val="FFFFFF"/>
          </a:solidFill>
          <a:ln w="9525" algn="ctr">
            <a:solidFill>
              <a:schemeClr val="accent1"/>
            </a:solidFill>
            <a:miter lim="800000"/>
            <a:headEnd/>
            <a:tailEnd/>
          </a:ln>
          <a:effectLst/>
          <a:extLst/>
        </p:spPr>
        <p:txBody>
          <a:bodyPr wrap="none" rtlCol="0" anchor="ctr"/>
          <a:lstStyle/>
          <a:p>
            <a:pPr marL="269875" indent="-182563" algn="ctr">
              <a:lnSpc>
                <a:spcPct val="95000"/>
              </a:lnSpc>
              <a:spcBef>
                <a:spcPct val="20000"/>
              </a:spcBef>
              <a:spcAft>
                <a:spcPct val="10000"/>
              </a:spcAft>
            </a:pPr>
            <a:r>
              <a:rPr lang="en-US" sz="1000" dirty="0" smtClean="0">
                <a:solidFill>
                  <a:schemeClr val="accent1"/>
                </a:solidFill>
              </a:rPr>
              <a:t>Subscription</a:t>
            </a:r>
          </a:p>
          <a:p>
            <a:pPr marL="269875" indent="-182563" algn="ctr">
              <a:lnSpc>
                <a:spcPct val="95000"/>
              </a:lnSpc>
              <a:spcBef>
                <a:spcPct val="20000"/>
              </a:spcBef>
              <a:spcAft>
                <a:spcPct val="10000"/>
              </a:spcAft>
            </a:pPr>
            <a:r>
              <a:rPr lang="en-US" sz="1000" dirty="0" smtClean="0">
                <a:solidFill>
                  <a:schemeClr val="accent1"/>
                </a:solidFill>
              </a:rPr>
              <a:t> Management</a:t>
            </a:r>
          </a:p>
        </p:txBody>
      </p:sp>
      <p:pic>
        <p:nvPicPr>
          <p:cNvPr id="377858" name="Picture 2"/>
          <p:cNvPicPr>
            <a:picLocks noChangeAspect="1" noChangeArrowheads="1"/>
          </p:cNvPicPr>
          <p:nvPr/>
        </p:nvPicPr>
        <p:blipFill>
          <a:blip r:embed="rId3"/>
          <a:srcRect/>
          <a:stretch>
            <a:fillRect/>
          </a:stretch>
        </p:blipFill>
        <p:spPr bwMode="auto">
          <a:xfrm>
            <a:off x="10325236" y="0"/>
            <a:ext cx="2412268" cy="1666644"/>
          </a:xfrm>
          <a:prstGeom prst="rect">
            <a:avLst/>
          </a:prstGeom>
          <a:noFill/>
          <a:ln w="9525">
            <a:noFill/>
            <a:miter lim="800000"/>
            <a:headEnd/>
            <a:tailEnd/>
          </a:ln>
          <a:effectLst/>
        </p:spPr>
      </p:pic>
      <p:sp>
        <p:nvSpPr>
          <p:cNvPr id="76" name="Rounded Rectangle 75"/>
          <p:cNvSpPr/>
          <p:nvPr/>
        </p:nvSpPr>
        <p:spPr bwMode="auto">
          <a:xfrm>
            <a:off x="732355" y="7876140"/>
            <a:ext cx="11546449" cy="504056"/>
          </a:xfrm>
          <a:prstGeom prst="roundRect">
            <a:avLst/>
          </a:prstGeom>
          <a:solidFill>
            <a:schemeClr val="bg1"/>
          </a:solidFill>
          <a:ln w="9525">
            <a:solidFill>
              <a:schemeClr val="accent1"/>
            </a:solidFill>
            <a:miter lim="800000"/>
            <a:headEnd/>
            <a:tailEnd/>
          </a:ln>
          <a:effectLst>
            <a:outerShdw blurRad="50800" dist="38100" dir="2700000" algn="tl" rotWithShape="0">
              <a:prstClr val="black">
                <a:alpha val="40000"/>
              </a:prstClr>
            </a:outerShdw>
          </a:effectLst>
        </p:spPr>
        <p:txBody>
          <a:bodyPr wrap="square" rtlCol="0" anchor="ctr">
            <a:noAutofit/>
          </a:bodyPr>
          <a:lstStyle/>
          <a:p>
            <a:r>
              <a:rPr lang="en-US" sz="1400" dirty="0" smtClean="0">
                <a:solidFill>
                  <a:srgbClr val="7030A0"/>
                </a:solidFill>
              </a:rPr>
              <a:t>Our familiarity with the O2C process in RODOD implementation helps us to  implement required ARFT specific configuration and extension in the areas of Siebel ,BRM ,AIA to support ARFT functionality as per design specifications</a:t>
            </a:r>
            <a:endParaRPr lang="en-US" sz="1400" dirty="0">
              <a:solidFill>
                <a:srgbClr val="7030A0"/>
              </a:solidFill>
            </a:endParaRPr>
          </a:p>
        </p:txBody>
      </p:sp>
      <p:sp>
        <p:nvSpPr>
          <p:cNvPr id="77" name="TextBox 76"/>
          <p:cNvSpPr txBox="1"/>
          <p:nvPr/>
        </p:nvSpPr>
        <p:spPr>
          <a:xfrm rot="21195808">
            <a:off x="327626" y="7758455"/>
            <a:ext cx="357554"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4800" b="0" i="0" u="none" strike="noStrike" kern="0" cap="none" spc="0" normalizeH="0" baseline="0" noProof="0" dirty="0" smtClean="0">
                <a:ln>
                  <a:noFill/>
                </a:ln>
                <a:solidFill>
                  <a:schemeClr val="accent1"/>
                </a:solidFill>
                <a:effectLst/>
                <a:uLnTx/>
                <a:uFillTx/>
                <a:latin typeface="Arial Black" pitchFamily="34" charset="0"/>
              </a:rPr>
              <a:t>!</a:t>
            </a:r>
            <a:endParaRPr kumimoji="0" lang="en-GB" sz="1800" b="0" i="0" u="none" strike="noStrike" kern="0" cap="none" spc="0" normalizeH="0" baseline="0" noProof="0" dirty="0">
              <a:ln>
                <a:noFill/>
              </a:ln>
              <a:solidFill>
                <a:schemeClr val="accent1"/>
              </a:solidFill>
              <a:effectLst/>
              <a:uLnTx/>
              <a:uFillTx/>
              <a:latin typeface="Arial Black" pitchFamily="34" charset="0"/>
            </a:endParaRPr>
          </a:p>
        </p:txBody>
      </p:sp>
      <p:sp>
        <p:nvSpPr>
          <p:cNvPr id="47" name="TextBox 46"/>
          <p:cNvSpPr txBox="1"/>
          <p:nvPr/>
        </p:nvSpPr>
        <p:spPr>
          <a:xfrm>
            <a:off x="8345016" y="6012740"/>
            <a:ext cx="798617" cy="215444"/>
          </a:xfrm>
          <a:prstGeom prst="rect">
            <a:avLst/>
          </a:prstGeom>
          <a:solidFill>
            <a:srgbClr val="FFFFFF">
              <a:alpha val="80000"/>
            </a:srgbClr>
          </a:solidFill>
          <a:ln>
            <a:noFill/>
          </a:ln>
        </p:spPr>
        <p:txBody>
          <a:bodyPr wrap="none" rtlCol="0">
            <a:spAutoFit/>
          </a:bodyPr>
          <a:lstStyle/>
          <a:p>
            <a:r>
              <a:rPr lang="en-US" sz="800" dirty="0" smtClean="0">
                <a:solidFill>
                  <a:schemeClr val="tx2"/>
                </a:solidFill>
              </a:rPr>
              <a:t>Acknowledge</a:t>
            </a:r>
          </a:p>
        </p:txBody>
      </p:sp>
      <p:cxnSp>
        <p:nvCxnSpPr>
          <p:cNvPr id="48" name="Straight Arrow Connector 47"/>
          <p:cNvCxnSpPr/>
          <p:nvPr/>
        </p:nvCxnSpPr>
        <p:spPr>
          <a:xfrm>
            <a:off x="8345016" y="6226596"/>
            <a:ext cx="864096" cy="1588"/>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191" y="347531"/>
            <a:ext cx="8033825" cy="768085"/>
          </a:xfrm>
        </p:spPr>
        <p:txBody>
          <a:bodyPr>
            <a:noAutofit/>
          </a:bodyPr>
          <a:lstStyle/>
          <a:p>
            <a:r>
              <a:rPr lang="en-US" dirty="0" smtClean="0"/>
              <a:t>Our proposed Responsibility mapping for ARFT RODOD scope  </a:t>
            </a:r>
            <a:endParaRPr lang="en-US" dirty="0"/>
          </a:p>
        </p:txBody>
      </p:sp>
      <p:graphicFrame>
        <p:nvGraphicFramePr>
          <p:cNvPr id="3" name="Table 2"/>
          <p:cNvGraphicFramePr>
            <a:graphicFrameLocks noGrp="1"/>
          </p:cNvGraphicFramePr>
          <p:nvPr/>
        </p:nvGraphicFramePr>
        <p:xfrm>
          <a:off x="280120" y="1763688"/>
          <a:ext cx="12097344" cy="5976664"/>
        </p:xfrm>
        <a:graphic>
          <a:graphicData uri="http://schemas.openxmlformats.org/drawingml/2006/table">
            <a:tbl>
              <a:tblPr firstRow="1" bandRow="1">
                <a:tableStyleId>{5C22544A-7EE6-4342-B048-85BDC9FD1C3A}</a:tableStyleId>
              </a:tblPr>
              <a:tblGrid>
                <a:gridCol w="3456384"/>
                <a:gridCol w="1440160"/>
                <a:gridCol w="1080120"/>
                <a:gridCol w="6120680"/>
              </a:tblGrid>
              <a:tr h="457953">
                <a:tc>
                  <a:txBody>
                    <a:bodyPr/>
                    <a:lstStyle/>
                    <a:p>
                      <a:r>
                        <a:rPr lang="en-US" sz="1200" dirty="0" smtClean="0"/>
                        <a:t>Scope</a:t>
                      </a:r>
                      <a:endParaRPr lang="en-US" sz="1200" dirty="0"/>
                    </a:p>
                  </a:txBody>
                  <a:tcPr/>
                </a:tc>
                <a:tc>
                  <a:txBody>
                    <a:bodyPr/>
                    <a:lstStyle/>
                    <a:p>
                      <a:r>
                        <a:rPr lang="en-US" sz="1200" dirty="0" smtClean="0"/>
                        <a:t>Prime partner/ </a:t>
                      </a:r>
                      <a:r>
                        <a:rPr lang="en-US" sz="1200" dirty="0" err="1" smtClean="0"/>
                        <a:t>TeliaSonera</a:t>
                      </a:r>
                      <a:endParaRPr lang="en-US" sz="1200" dirty="0"/>
                    </a:p>
                  </a:txBody>
                  <a:tcPr/>
                </a:tc>
                <a:tc>
                  <a:txBody>
                    <a:bodyPr/>
                    <a:lstStyle/>
                    <a:p>
                      <a:r>
                        <a:rPr lang="en-US" sz="1200" dirty="0" smtClean="0"/>
                        <a:t>Capgemini </a:t>
                      </a:r>
                      <a:endParaRPr lang="en-US" sz="1200" dirty="0"/>
                    </a:p>
                  </a:txBody>
                  <a:tcPr/>
                </a:tc>
                <a:tc>
                  <a:txBody>
                    <a:bodyPr/>
                    <a:lstStyle/>
                    <a:p>
                      <a:r>
                        <a:rPr lang="en-US" sz="1200" dirty="0" smtClean="0"/>
                        <a:t>Capgemini scope comments</a:t>
                      </a:r>
                      <a:endParaRPr lang="en-US" sz="1200" dirty="0"/>
                    </a:p>
                  </a:txBody>
                  <a:tcPr/>
                </a:tc>
              </a:tr>
              <a:tr h="274772">
                <a:tc>
                  <a:txBody>
                    <a:bodyPr/>
                    <a:lstStyle/>
                    <a:p>
                      <a:r>
                        <a:rPr lang="en-US" sz="1200" dirty="0" smtClean="0"/>
                        <a:t>HLD ( High Level Design) :  ARFT RODOD</a:t>
                      </a:r>
                      <a:endParaRPr lang="en-US" sz="1200" dirty="0"/>
                    </a:p>
                  </a:txBody>
                  <a:tcPr/>
                </a:tc>
                <a:tc>
                  <a:txBody>
                    <a:bodyPr/>
                    <a:lstStyle/>
                    <a:p>
                      <a:r>
                        <a:rPr lang="en-US" sz="1200" dirty="0" smtClean="0"/>
                        <a:t>Own</a:t>
                      </a:r>
                      <a:endParaRPr lang="en-US" sz="1200" dirty="0"/>
                    </a:p>
                  </a:txBody>
                  <a:tcPr/>
                </a:tc>
                <a:tc>
                  <a:txBody>
                    <a:bodyPr/>
                    <a:lstStyle/>
                    <a:p>
                      <a:endParaRPr lang="en-US" sz="1200" dirty="0"/>
                    </a:p>
                  </a:txBody>
                  <a:tcPr/>
                </a:tc>
                <a:tc>
                  <a:txBody>
                    <a:bodyPr/>
                    <a:lstStyle/>
                    <a:p>
                      <a:endParaRPr lang="en-US" sz="1200" dirty="0"/>
                    </a:p>
                  </a:txBody>
                  <a:tcPr/>
                </a:tc>
              </a:tr>
              <a:tr h="457953">
                <a:tc>
                  <a:txBody>
                    <a:bodyPr/>
                    <a:lstStyle/>
                    <a:p>
                      <a:r>
                        <a:rPr lang="en-US" sz="1200" dirty="0" smtClean="0"/>
                        <a:t>DLD (Detailed</a:t>
                      </a:r>
                      <a:r>
                        <a:rPr lang="en-US" sz="1200" baseline="0" dirty="0" smtClean="0"/>
                        <a:t> Level Design</a:t>
                      </a:r>
                      <a:r>
                        <a:rPr lang="en-US" sz="1200" dirty="0" smtClean="0"/>
                        <a:t>) :  ARFT RODOD</a:t>
                      </a:r>
                      <a:endParaRPr lang="en-US" sz="1200" dirty="0"/>
                    </a:p>
                  </a:txBody>
                  <a:tcPr/>
                </a:tc>
                <a:tc>
                  <a:txBody>
                    <a:bodyPr/>
                    <a:lstStyle/>
                    <a:p>
                      <a:pPr marL="0" algn="l" defTabSz="598161" rtl="0" eaLnBrk="1" latinLnBrk="0" hangingPunct="1"/>
                      <a:r>
                        <a:rPr lang="en-US" sz="1200" kern="1200" dirty="0" smtClean="0">
                          <a:solidFill>
                            <a:schemeClr val="dk1"/>
                          </a:solidFill>
                          <a:latin typeface="+mn-lt"/>
                          <a:ea typeface="+mn-ea"/>
                          <a:cs typeface="+mn-cs"/>
                        </a:rPr>
                        <a:t>Own </a:t>
                      </a:r>
                      <a:endParaRPr lang="en-US" sz="1200" kern="1200" dirty="0">
                        <a:solidFill>
                          <a:schemeClr val="dk1"/>
                        </a:solidFill>
                        <a:latin typeface="+mn-lt"/>
                        <a:ea typeface="+mn-ea"/>
                        <a:cs typeface="+mn-cs"/>
                      </a:endParaRPr>
                    </a:p>
                  </a:txBody>
                  <a:tcPr/>
                </a:tc>
                <a:tc>
                  <a:txBody>
                    <a:bodyPr/>
                    <a:lstStyle/>
                    <a:p>
                      <a:pPr marL="0" algn="l" defTabSz="598161" rtl="0" eaLnBrk="1" latinLnBrk="0" hangingPunct="1"/>
                      <a:r>
                        <a:rPr lang="en-US" sz="1200" kern="1200" dirty="0" smtClean="0">
                          <a:solidFill>
                            <a:schemeClr val="dk1"/>
                          </a:solidFill>
                          <a:latin typeface="+mn-lt"/>
                          <a:ea typeface="+mn-ea"/>
                          <a:cs typeface="+mn-cs"/>
                        </a:rPr>
                        <a:t>Participate</a:t>
                      </a:r>
                      <a:endParaRPr lang="en-US" sz="1200" kern="1200" dirty="0">
                        <a:solidFill>
                          <a:schemeClr val="dk1"/>
                        </a:solidFill>
                        <a:latin typeface="+mn-lt"/>
                        <a:ea typeface="+mn-ea"/>
                        <a:cs typeface="+mn-cs"/>
                      </a:endParaRPr>
                    </a:p>
                  </a:txBody>
                  <a:tcPr/>
                </a:tc>
                <a:tc>
                  <a:txBody>
                    <a:bodyPr/>
                    <a:lstStyle/>
                    <a:p>
                      <a:r>
                        <a:rPr lang="en-US" sz="1200" dirty="0" smtClean="0"/>
                        <a:t>Capgemini to </a:t>
                      </a:r>
                      <a:r>
                        <a:rPr lang="en-US" sz="1200" kern="1200" dirty="0" smtClean="0">
                          <a:solidFill>
                            <a:schemeClr val="dk1"/>
                          </a:solidFill>
                          <a:latin typeface="+mn-lt"/>
                          <a:ea typeface="+mn-ea"/>
                          <a:cs typeface="+mn-cs"/>
                        </a:rPr>
                        <a:t>participate in preparation of DS141 &amp; AN100 system specific detailed design  to start  the build  phase</a:t>
                      </a:r>
                      <a:endParaRPr lang="en-US" sz="1200" kern="1200" dirty="0">
                        <a:solidFill>
                          <a:schemeClr val="dk1"/>
                        </a:solidFill>
                        <a:latin typeface="+mn-lt"/>
                        <a:ea typeface="+mn-ea"/>
                        <a:cs typeface="+mn-cs"/>
                      </a:endParaRPr>
                    </a:p>
                  </a:txBody>
                  <a:tcPr/>
                </a:tc>
              </a:tr>
              <a:tr h="334123">
                <a:tc>
                  <a:txBody>
                    <a:bodyPr/>
                    <a:lstStyle/>
                    <a:p>
                      <a:r>
                        <a:rPr lang="en-US" sz="1200" dirty="0" smtClean="0"/>
                        <a:t>Build and Unit test </a:t>
                      </a:r>
                      <a:endParaRPr lang="en-US" sz="1200" dirty="0"/>
                    </a:p>
                  </a:txBody>
                  <a:tcPr/>
                </a:tc>
                <a:tc>
                  <a:txBody>
                    <a:bodyPr/>
                    <a:lstStyle/>
                    <a:p>
                      <a:endParaRPr lang="en-US" sz="1200" dirty="0"/>
                    </a:p>
                  </a:txBody>
                  <a:tcPr/>
                </a:tc>
                <a:tc>
                  <a:txBody>
                    <a:bodyPr/>
                    <a:lstStyle/>
                    <a:p>
                      <a:r>
                        <a:rPr lang="en-US" sz="1200" dirty="0" smtClean="0"/>
                        <a:t>Own</a:t>
                      </a:r>
                      <a:endParaRPr lang="en-US" sz="1200" dirty="0"/>
                    </a:p>
                  </a:txBody>
                  <a:tcPr/>
                </a:tc>
                <a:tc>
                  <a:txBody>
                    <a:bodyPr/>
                    <a:lstStyle/>
                    <a:p>
                      <a:r>
                        <a:rPr lang="en-US" sz="1200" dirty="0" smtClean="0"/>
                        <a:t>ARFT RODOD components  [Siebel CRM , BRM , AIA ] Configuration, extensions</a:t>
                      </a:r>
                      <a:r>
                        <a:rPr lang="en-US" sz="1200" baseline="0" dirty="0" smtClean="0"/>
                        <a:t> </a:t>
                      </a:r>
                      <a:endParaRPr lang="en-US" sz="1200" dirty="0" smtClean="0"/>
                    </a:p>
                  </a:txBody>
                  <a:tcPr/>
                </a:tc>
              </a:tr>
              <a:tr h="457953">
                <a:tc>
                  <a:txBody>
                    <a:bodyPr/>
                    <a:lstStyle/>
                    <a:p>
                      <a:r>
                        <a:rPr lang="en-US" sz="1200" dirty="0" smtClean="0"/>
                        <a:t>Integrations ( ARFT</a:t>
                      </a:r>
                      <a:r>
                        <a:rPr lang="en-US" sz="1200" baseline="0" dirty="0" smtClean="0"/>
                        <a:t> RODOD)</a:t>
                      </a:r>
                      <a:endParaRPr lang="en-US" sz="1200" dirty="0"/>
                    </a:p>
                  </a:txBody>
                  <a:tcPr/>
                </a:tc>
                <a:tc>
                  <a:txBody>
                    <a:bodyPr/>
                    <a:lstStyle/>
                    <a:p>
                      <a:endParaRPr lang="en-US" sz="1200" dirty="0"/>
                    </a:p>
                  </a:txBody>
                  <a:tcPr/>
                </a:tc>
                <a:tc>
                  <a:txBody>
                    <a:bodyPr/>
                    <a:lstStyle/>
                    <a:p>
                      <a:r>
                        <a:rPr lang="en-US" sz="1200" dirty="0" smtClean="0"/>
                        <a:t>Own</a:t>
                      </a:r>
                      <a:endParaRPr lang="en-US" sz="1200" dirty="0"/>
                    </a:p>
                  </a:txBody>
                  <a:tcPr/>
                </a:tc>
                <a:tc>
                  <a:txBody>
                    <a:bodyPr/>
                    <a:lstStyle/>
                    <a:p>
                      <a:r>
                        <a:rPr lang="en-US" sz="1200" dirty="0" smtClean="0"/>
                        <a:t>Integration between RODOD components and  other systems in ARFT scope is via GESB (batch/ real-time) . </a:t>
                      </a:r>
                      <a:endParaRPr lang="en-US" sz="1200" dirty="0"/>
                    </a:p>
                  </a:txBody>
                  <a:tcPr/>
                </a:tc>
              </a:tr>
              <a:tr h="362525">
                <a:tc>
                  <a:txBody>
                    <a:bodyPr/>
                    <a:lstStyle/>
                    <a:p>
                      <a:r>
                        <a:rPr lang="en-US" sz="1200" dirty="0" smtClean="0"/>
                        <a:t>Customer Master data extraction   </a:t>
                      </a:r>
                      <a:endParaRPr lang="en-US" sz="1200" dirty="0"/>
                    </a:p>
                  </a:txBody>
                  <a:tcPr/>
                </a:tc>
                <a:tc>
                  <a:txBody>
                    <a:bodyPr/>
                    <a:lstStyle/>
                    <a:p>
                      <a:endParaRPr lang="en-US" sz="1200" dirty="0"/>
                    </a:p>
                  </a:txBody>
                  <a:tcPr/>
                </a:tc>
                <a:tc>
                  <a:txBody>
                    <a:bodyPr/>
                    <a:lstStyle/>
                    <a:p>
                      <a:r>
                        <a:rPr lang="en-US" sz="1200" dirty="0" smtClean="0"/>
                        <a:t>Own </a:t>
                      </a:r>
                      <a:endParaRPr lang="en-US" sz="1200" dirty="0"/>
                    </a:p>
                  </a:txBody>
                  <a:tcPr/>
                </a:tc>
                <a:tc>
                  <a:txBody>
                    <a:bodyPr/>
                    <a:lstStyle/>
                    <a:p>
                      <a:pPr marL="0" marR="0" indent="0" algn="l" defTabSz="598161" rtl="0" eaLnBrk="1" fontAlgn="auto" latinLnBrk="0" hangingPunct="1">
                        <a:lnSpc>
                          <a:spcPct val="100000"/>
                        </a:lnSpc>
                        <a:spcBef>
                          <a:spcPts val="0"/>
                        </a:spcBef>
                        <a:spcAft>
                          <a:spcPts val="0"/>
                        </a:spcAft>
                        <a:buClrTx/>
                        <a:buSzTx/>
                        <a:buFontTx/>
                        <a:buNone/>
                        <a:tabLst/>
                        <a:defRPr/>
                      </a:pPr>
                      <a:r>
                        <a:rPr lang="en-US" sz="1200" dirty="0" smtClean="0"/>
                        <a:t>Siebel </a:t>
                      </a:r>
                      <a:r>
                        <a:rPr lang="en-US" sz="1200" kern="1200" dirty="0" smtClean="0">
                          <a:solidFill>
                            <a:schemeClr val="dk1"/>
                          </a:solidFill>
                          <a:latin typeface="+mn-lt"/>
                          <a:ea typeface="+mn-ea"/>
                          <a:cs typeface="+mn-cs"/>
                        </a:rPr>
                        <a:t>script s for </a:t>
                      </a:r>
                      <a:r>
                        <a:rPr lang="en-US" sz="1200" dirty="0" smtClean="0"/>
                        <a:t>extracting customer master data as per SAP RMCA required format </a:t>
                      </a:r>
                    </a:p>
                  </a:txBody>
                  <a:tcPr/>
                </a:tc>
              </a:tr>
              <a:tr h="641134">
                <a:tc>
                  <a:txBody>
                    <a:bodyPr/>
                    <a:lstStyle/>
                    <a:p>
                      <a:r>
                        <a:rPr lang="en-US" sz="1200" dirty="0" smtClean="0"/>
                        <a:t>System Test planning and execution (ARFT RODOD) </a:t>
                      </a:r>
                      <a:endParaRPr lang="en-US" sz="1200" dirty="0"/>
                    </a:p>
                  </a:txBody>
                  <a:tcPr/>
                </a:tc>
                <a:tc>
                  <a:txBody>
                    <a:bodyPr/>
                    <a:lstStyle/>
                    <a:p>
                      <a:endParaRPr lang="en-US" sz="1200" dirty="0"/>
                    </a:p>
                  </a:txBody>
                  <a:tcPr/>
                </a:tc>
                <a:tc>
                  <a:txBody>
                    <a:bodyPr/>
                    <a:lstStyle/>
                    <a:p>
                      <a:r>
                        <a:rPr lang="en-US" sz="1200" dirty="0" smtClean="0"/>
                        <a:t>Own</a:t>
                      </a:r>
                    </a:p>
                    <a:p>
                      <a:endParaRPr lang="en-US" sz="1200" dirty="0"/>
                    </a:p>
                  </a:txBody>
                  <a:tcPr/>
                </a:tc>
                <a:tc>
                  <a:txBody>
                    <a:bodyPr/>
                    <a:lstStyle/>
                    <a:p>
                      <a:pPr>
                        <a:buFont typeface="Arial" pitchFamily="34" charset="0"/>
                        <a:buChar char="•"/>
                      </a:pPr>
                      <a:r>
                        <a:rPr lang="en-US" sz="1200" dirty="0" smtClean="0"/>
                        <a:t>Test case preparation ,</a:t>
                      </a:r>
                    </a:p>
                    <a:p>
                      <a:pPr>
                        <a:buFont typeface="Arial" pitchFamily="34" charset="0"/>
                        <a:buChar char="•"/>
                      </a:pPr>
                      <a:r>
                        <a:rPr lang="en-US" sz="1200" dirty="0" smtClean="0"/>
                        <a:t>Test E</a:t>
                      </a:r>
                      <a:r>
                        <a:rPr lang="en-US" sz="1200" baseline="0" dirty="0" smtClean="0"/>
                        <a:t>xecution </a:t>
                      </a:r>
                    </a:p>
                    <a:p>
                      <a:pPr marL="0" marR="0" indent="0" algn="l" defTabSz="598161"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Bug fixing for RODOD components </a:t>
                      </a:r>
                    </a:p>
                  </a:txBody>
                  <a:tcPr/>
                </a:tc>
              </a:tr>
              <a:tr h="641134">
                <a:tc>
                  <a:txBody>
                    <a:bodyPr/>
                    <a:lstStyle/>
                    <a:p>
                      <a:r>
                        <a:rPr lang="en-US" sz="1200" dirty="0" smtClean="0"/>
                        <a:t>System Integration Test planning and execution</a:t>
                      </a:r>
                      <a:endParaRPr lang="en-US" sz="1200" dirty="0"/>
                    </a:p>
                  </a:txBody>
                  <a:tcPr/>
                </a:tc>
                <a:tc>
                  <a:txBody>
                    <a:bodyPr/>
                    <a:lstStyle/>
                    <a:p>
                      <a:r>
                        <a:rPr lang="en-US" sz="1200" dirty="0" smtClean="0"/>
                        <a:t>Own</a:t>
                      </a:r>
                      <a:endParaRPr lang="en-US" sz="1200" dirty="0"/>
                    </a:p>
                  </a:txBody>
                  <a:tcPr/>
                </a:tc>
                <a:tc>
                  <a:txBody>
                    <a:bodyPr/>
                    <a:lstStyle/>
                    <a:p>
                      <a:r>
                        <a:rPr lang="en-US" sz="1200" dirty="0" smtClean="0"/>
                        <a:t>Participate</a:t>
                      </a:r>
                      <a:endParaRPr lang="en-US" sz="1200" dirty="0"/>
                    </a:p>
                  </a:txBody>
                  <a:tcPr/>
                </a:tc>
                <a:tc>
                  <a:txBody>
                    <a:bodyPr/>
                    <a:lstStyle/>
                    <a:p>
                      <a:pPr>
                        <a:buFont typeface="Arial" pitchFamily="34" charset="0"/>
                        <a:buChar char="•"/>
                      </a:pPr>
                      <a:r>
                        <a:rPr lang="en-US" sz="1200" dirty="0" smtClean="0"/>
                        <a:t>Test case preparation </a:t>
                      </a:r>
                      <a:r>
                        <a:rPr lang="en-US" sz="1200" baseline="0" dirty="0" smtClean="0"/>
                        <a:t> for </a:t>
                      </a:r>
                      <a:r>
                        <a:rPr lang="en-US" sz="1200" dirty="0" smtClean="0"/>
                        <a:t>ARFT RODOD</a:t>
                      </a:r>
                      <a:r>
                        <a:rPr lang="en-US" sz="1200" baseline="0" dirty="0" smtClean="0"/>
                        <a:t> scope </a:t>
                      </a:r>
                      <a:endParaRPr lang="en-US" sz="1200" dirty="0" smtClean="0"/>
                    </a:p>
                    <a:p>
                      <a:pPr marL="0" marR="0" indent="0" algn="l" defTabSz="598161" rtl="0" eaLnBrk="1" fontAlgn="auto" latinLnBrk="0" hangingPunct="1">
                        <a:lnSpc>
                          <a:spcPct val="100000"/>
                        </a:lnSpc>
                        <a:spcBef>
                          <a:spcPts val="0"/>
                        </a:spcBef>
                        <a:spcAft>
                          <a:spcPts val="0"/>
                        </a:spcAft>
                        <a:buClrTx/>
                        <a:buSzTx/>
                        <a:buFont typeface="Arial" pitchFamily="34" charset="0"/>
                        <a:buChar char="•"/>
                        <a:tabLst/>
                        <a:defRPr/>
                      </a:pPr>
                      <a:r>
                        <a:rPr lang="en-US" sz="1200" dirty="0" smtClean="0"/>
                        <a:t>Test E</a:t>
                      </a:r>
                      <a:r>
                        <a:rPr lang="en-US" sz="1200" baseline="0" dirty="0" smtClean="0"/>
                        <a:t>xecution for </a:t>
                      </a:r>
                      <a:r>
                        <a:rPr lang="en-US" sz="1200" dirty="0" smtClean="0"/>
                        <a:t>ARFT RODOD</a:t>
                      </a:r>
                      <a:r>
                        <a:rPr lang="en-US" sz="1200" baseline="0" dirty="0" smtClean="0"/>
                        <a:t> scope </a:t>
                      </a:r>
                      <a:endParaRPr lang="en-US" sz="1200" dirty="0" smtClean="0"/>
                    </a:p>
                    <a:p>
                      <a:pPr>
                        <a:buFont typeface="Arial" pitchFamily="34" charset="0"/>
                        <a:buChar char="•"/>
                      </a:pPr>
                      <a:r>
                        <a:rPr lang="en-US" sz="1200" dirty="0" smtClean="0"/>
                        <a:t>Bug fixing for RODOD components </a:t>
                      </a:r>
                    </a:p>
                  </a:txBody>
                  <a:tcPr/>
                </a:tc>
              </a:tr>
              <a:tr h="274772">
                <a:tc>
                  <a:txBody>
                    <a:bodyPr/>
                    <a:lstStyle/>
                    <a:p>
                      <a:r>
                        <a:rPr lang="en-US" sz="1200" dirty="0" smtClean="0"/>
                        <a:t>User Acceptance Test (UAT)</a:t>
                      </a:r>
                      <a:endParaRPr lang="en-US" sz="1200" dirty="0"/>
                    </a:p>
                  </a:txBody>
                  <a:tcPr/>
                </a:tc>
                <a:tc>
                  <a:txBody>
                    <a:bodyPr/>
                    <a:lstStyle/>
                    <a:p>
                      <a:r>
                        <a:rPr lang="en-US" sz="1200" dirty="0" smtClean="0"/>
                        <a:t>Own</a:t>
                      </a:r>
                      <a:endParaRPr lang="en-US" sz="1200" dirty="0"/>
                    </a:p>
                  </a:txBody>
                  <a:tcPr/>
                </a:tc>
                <a:tc>
                  <a:txBody>
                    <a:bodyPr/>
                    <a:lstStyle/>
                    <a:p>
                      <a:r>
                        <a:rPr lang="en-US" sz="1200" dirty="0" smtClean="0"/>
                        <a:t>Participate </a:t>
                      </a:r>
                      <a:endParaRPr lang="en-US" sz="1200" dirty="0"/>
                    </a:p>
                  </a:txBody>
                  <a:tcPr/>
                </a:tc>
                <a:tc>
                  <a:txBody>
                    <a:bodyPr/>
                    <a:lstStyle/>
                    <a:p>
                      <a:r>
                        <a:rPr lang="en-US" sz="1200" dirty="0" smtClean="0"/>
                        <a:t>UAT Support</a:t>
                      </a:r>
                      <a:r>
                        <a:rPr lang="en-US" sz="1200" kern="1200" dirty="0" smtClean="0">
                          <a:solidFill>
                            <a:schemeClr val="dk1"/>
                          </a:solidFill>
                          <a:latin typeface="+mn-lt"/>
                          <a:ea typeface="+mn-ea"/>
                          <a:cs typeface="+mn-cs"/>
                        </a:rPr>
                        <a:t>, Bug fixes </a:t>
                      </a:r>
                      <a:endParaRPr lang="en-US" sz="1200" kern="1200" dirty="0">
                        <a:solidFill>
                          <a:schemeClr val="dk1"/>
                        </a:solidFill>
                        <a:latin typeface="+mn-lt"/>
                        <a:ea typeface="+mn-ea"/>
                        <a:cs typeface="+mn-cs"/>
                      </a:endParaRPr>
                    </a:p>
                  </a:txBody>
                  <a:tcPr/>
                </a:tc>
              </a:tr>
              <a:tr h="274772">
                <a:tc>
                  <a:txBody>
                    <a:bodyPr/>
                    <a:lstStyle/>
                    <a:p>
                      <a:r>
                        <a:rPr lang="en-US" sz="1200" dirty="0" smtClean="0"/>
                        <a:t>Rollout  and Deployment </a:t>
                      </a:r>
                      <a:endParaRPr lang="en-US" sz="1200" dirty="0"/>
                    </a:p>
                  </a:txBody>
                  <a:tcPr/>
                </a:tc>
                <a:tc>
                  <a:txBody>
                    <a:bodyPr/>
                    <a:lstStyle/>
                    <a:p>
                      <a:r>
                        <a:rPr lang="en-US" sz="1200" dirty="0" smtClean="0"/>
                        <a:t>Own</a:t>
                      </a:r>
                      <a:endParaRPr lang="en-US" sz="1200" dirty="0"/>
                    </a:p>
                  </a:txBody>
                  <a:tcPr/>
                </a:tc>
                <a:tc>
                  <a:txBody>
                    <a:bodyPr/>
                    <a:lstStyle/>
                    <a:p>
                      <a:r>
                        <a:rPr lang="en-US" sz="1200" dirty="0" smtClean="0"/>
                        <a:t>Participate</a:t>
                      </a:r>
                      <a:endParaRPr lang="en-US" sz="1200" dirty="0"/>
                    </a:p>
                  </a:txBody>
                  <a:tcPr/>
                </a:tc>
                <a:tc>
                  <a:txBody>
                    <a:bodyPr/>
                    <a:lstStyle/>
                    <a:p>
                      <a:endParaRPr lang="en-US" sz="1200" dirty="0"/>
                    </a:p>
                  </a:txBody>
                  <a:tcPr/>
                </a:tc>
              </a:tr>
              <a:tr h="274772">
                <a:tc>
                  <a:txBody>
                    <a:bodyPr/>
                    <a:lstStyle/>
                    <a:p>
                      <a:r>
                        <a:rPr lang="en-US" sz="1200" dirty="0" smtClean="0"/>
                        <a:t>Early Life Support  / Handover </a:t>
                      </a:r>
                      <a:endParaRPr lang="en-US" sz="1200" dirty="0"/>
                    </a:p>
                  </a:txBody>
                  <a:tcPr/>
                </a:tc>
                <a:tc>
                  <a:txBody>
                    <a:bodyPr/>
                    <a:lstStyle/>
                    <a:p>
                      <a:endParaRPr lang="en-US" sz="1200" dirty="0"/>
                    </a:p>
                  </a:txBody>
                  <a:tcPr/>
                </a:tc>
                <a:tc>
                  <a:txBody>
                    <a:bodyPr/>
                    <a:lstStyle/>
                    <a:p>
                      <a:r>
                        <a:rPr lang="en-US" sz="1200" dirty="0" smtClean="0"/>
                        <a:t>Own</a:t>
                      </a:r>
                      <a:endParaRPr lang="en-US" sz="1200" dirty="0"/>
                    </a:p>
                  </a:txBody>
                  <a:tcPr/>
                </a:tc>
                <a:tc>
                  <a:txBody>
                    <a:bodyPr/>
                    <a:lstStyle/>
                    <a:p>
                      <a:r>
                        <a:rPr lang="en-US" sz="1200" dirty="0" smtClean="0"/>
                        <a:t>Early Life Support for the ARFT RODOD changes </a:t>
                      </a:r>
                      <a:endParaRPr lang="en-US" sz="1200" dirty="0"/>
                    </a:p>
                  </a:txBody>
                  <a:tcPr/>
                </a:tc>
              </a:tr>
              <a:tr h="457953">
                <a:tc>
                  <a:txBody>
                    <a:bodyPr/>
                    <a:lstStyle/>
                    <a:p>
                      <a:r>
                        <a:rPr lang="en-US" sz="1200" dirty="0" smtClean="0"/>
                        <a:t>Overall project management</a:t>
                      </a:r>
                      <a:endParaRPr lang="en-US" sz="1200" dirty="0"/>
                    </a:p>
                  </a:txBody>
                  <a:tcPr/>
                </a:tc>
                <a:tc>
                  <a:txBody>
                    <a:bodyPr/>
                    <a:lstStyle/>
                    <a:p>
                      <a:r>
                        <a:rPr lang="en-US" sz="1200" dirty="0" smtClean="0"/>
                        <a:t>Own</a:t>
                      </a:r>
                      <a:endParaRPr lang="en-US" sz="1200" dirty="0"/>
                    </a:p>
                  </a:txBody>
                  <a:tcPr/>
                </a:tc>
                <a:tc>
                  <a:txBody>
                    <a:bodyPr/>
                    <a:lstStyle/>
                    <a:p>
                      <a:r>
                        <a:rPr lang="en-US" sz="1200" dirty="0" smtClean="0"/>
                        <a:t>Participate</a:t>
                      </a:r>
                      <a:endParaRPr lang="en-US" sz="1200" dirty="0"/>
                    </a:p>
                  </a:txBody>
                  <a:tcPr/>
                </a:tc>
                <a:tc>
                  <a:txBody>
                    <a:bodyPr/>
                    <a:lstStyle/>
                    <a:p>
                      <a:r>
                        <a:rPr lang="en-US" sz="1200" dirty="0" smtClean="0"/>
                        <a:t>Capgemini</a:t>
                      </a:r>
                      <a:r>
                        <a:rPr lang="en-US" sz="1200" baseline="0" dirty="0" smtClean="0"/>
                        <a:t> Project Manager to work in close collaboration with Prime partner &amp; TeliaSonera </a:t>
                      </a:r>
                      <a:endParaRPr lang="en-US" sz="1200" dirty="0"/>
                    </a:p>
                  </a:txBody>
                  <a:tcPr/>
                </a:tc>
              </a:tr>
              <a:tr h="457953">
                <a:tc>
                  <a:txBody>
                    <a:bodyPr/>
                    <a:lstStyle/>
                    <a:p>
                      <a:r>
                        <a:rPr lang="en-US" sz="1200" dirty="0" smtClean="0"/>
                        <a:t>Project Management for RODOD part </a:t>
                      </a:r>
                      <a:endParaRPr lang="en-US" sz="1200" dirty="0"/>
                    </a:p>
                  </a:txBody>
                  <a:tcPr/>
                </a:tc>
                <a:tc>
                  <a:txBody>
                    <a:bodyPr/>
                    <a:lstStyle/>
                    <a:p>
                      <a:endParaRPr lang="en-US" sz="1200" dirty="0"/>
                    </a:p>
                  </a:txBody>
                  <a:tcPr/>
                </a:tc>
                <a:tc>
                  <a:txBody>
                    <a:bodyPr/>
                    <a:lstStyle/>
                    <a:p>
                      <a:r>
                        <a:rPr lang="en-US" sz="1200" dirty="0" smtClean="0"/>
                        <a:t>Own</a:t>
                      </a:r>
                      <a:endParaRPr lang="en-US" sz="1200" dirty="0"/>
                    </a:p>
                  </a:txBody>
                  <a:tcPr/>
                </a:tc>
                <a:tc>
                  <a:txBody>
                    <a:bodyPr/>
                    <a:lstStyle/>
                    <a:p>
                      <a:r>
                        <a:rPr lang="en-US" sz="1200" dirty="0" smtClean="0"/>
                        <a:t>Capgemini</a:t>
                      </a:r>
                      <a:r>
                        <a:rPr lang="en-US" sz="1200" baseline="0" dirty="0" smtClean="0"/>
                        <a:t> Project Manager responsible for all communication , planning , tracking and reporting related to ARFT RODOD scope.</a:t>
                      </a:r>
                      <a:endParaRPr lang="en-US" sz="1200" dirty="0"/>
                    </a:p>
                  </a:txBody>
                  <a:tcPr/>
                </a:tc>
              </a:tr>
              <a:tr h="274772">
                <a:tc>
                  <a:txBody>
                    <a:bodyPr/>
                    <a:lstStyle/>
                    <a:p>
                      <a:r>
                        <a:rPr lang="en-US" sz="1200" dirty="0" smtClean="0"/>
                        <a:t>Code repository and Change Management</a:t>
                      </a:r>
                      <a:endParaRPr lang="en-US" sz="1200" dirty="0"/>
                    </a:p>
                  </a:txBody>
                  <a:tcPr/>
                </a:tc>
                <a:tc>
                  <a:txBody>
                    <a:bodyPr/>
                    <a:lstStyle/>
                    <a:p>
                      <a:endParaRPr lang="en-US" sz="1200" dirty="0"/>
                    </a:p>
                  </a:txBody>
                  <a:tcPr/>
                </a:tc>
                <a:tc>
                  <a:txBody>
                    <a:bodyPr/>
                    <a:lstStyle/>
                    <a:p>
                      <a:r>
                        <a:rPr lang="en-US" sz="1200" dirty="0" smtClean="0"/>
                        <a:t>Own</a:t>
                      </a:r>
                      <a:endParaRPr lang="en-US" sz="1200" dirty="0"/>
                    </a:p>
                  </a:txBody>
                  <a:tcPr/>
                </a:tc>
                <a:tc>
                  <a:txBody>
                    <a:bodyPr/>
                    <a:lstStyle/>
                    <a:p>
                      <a:r>
                        <a:rPr lang="en-US" sz="1200" dirty="0" smtClean="0"/>
                        <a:t>For RODOD specific </a:t>
                      </a:r>
                      <a:endParaRPr lang="en-US" sz="1200" dirty="0"/>
                    </a:p>
                  </a:txBody>
                  <a:tcPr/>
                </a:tc>
              </a:tr>
              <a:tr h="334123">
                <a:tc>
                  <a:txBody>
                    <a:bodyPr/>
                    <a:lstStyle/>
                    <a:p>
                      <a:r>
                        <a:rPr lang="en-US" sz="1200" dirty="0" smtClean="0"/>
                        <a:t>End user training </a:t>
                      </a:r>
                      <a:endParaRPr lang="en-US" sz="1200" dirty="0"/>
                    </a:p>
                  </a:txBody>
                  <a:tcPr/>
                </a:tc>
                <a:tc>
                  <a:txBody>
                    <a:bodyPr/>
                    <a:lstStyle/>
                    <a:p>
                      <a:r>
                        <a:rPr lang="en-US" sz="1200" dirty="0" smtClean="0"/>
                        <a:t>Own</a:t>
                      </a:r>
                      <a:endParaRPr lang="en-US" sz="1200" dirty="0"/>
                    </a:p>
                  </a:txBody>
                  <a:tcPr/>
                </a:tc>
                <a:tc>
                  <a:txBody>
                    <a:bodyPr/>
                    <a:lstStyle/>
                    <a:p>
                      <a:r>
                        <a:rPr lang="en-US" sz="1200" dirty="0" smtClean="0"/>
                        <a:t>Participate</a:t>
                      </a:r>
                      <a:endParaRPr lang="en-US" sz="1200" dirty="0"/>
                    </a:p>
                  </a:txBody>
                  <a:tcPr/>
                </a:tc>
                <a:tc>
                  <a:txBody>
                    <a:bodyPr/>
                    <a:lstStyle/>
                    <a:p>
                      <a:r>
                        <a:rPr lang="en-US" sz="1200" dirty="0" smtClean="0"/>
                        <a:t>Capgemini will deliver the user training for RODOD</a:t>
                      </a:r>
                      <a:r>
                        <a:rPr lang="en-US" sz="1200" baseline="0" dirty="0" smtClean="0"/>
                        <a:t> components of this project </a:t>
                      </a:r>
                      <a:endParaRPr lang="en-US" sz="1200" dirty="0"/>
                    </a:p>
                  </a:txBody>
                  <a:tcPr/>
                </a:tc>
              </a:tr>
            </a:tbl>
          </a:graphicData>
        </a:graphic>
      </p:graphicFrame>
      <p:sp>
        <p:nvSpPr>
          <p:cNvPr id="5" name="Rounded Rectangle 4"/>
          <p:cNvSpPr/>
          <p:nvPr/>
        </p:nvSpPr>
        <p:spPr bwMode="auto">
          <a:xfrm>
            <a:off x="732355" y="7943209"/>
            <a:ext cx="11546449" cy="504056"/>
          </a:xfrm>
          <a:prstGeom prst="roundRect">
            <a:avLst/>
          </a:prstGeom>
          <a:solidFill>
            <a:schemeClr val="bg1"/>
          </a:solidFill>
          <a:ln w="9525">
            <a:solidFill>
              <a:schemeClr val="accent1"/>
            </a:solidFill>
            <a:miter lim="800000"/>
            <a:headEnd/>
            <a:tailEnd/>
          </a:ln>
          <a:effectLst>
            <a:outerShdw blurRad="50800" dist="38100" dir="2700000" algn="tl" rotWithShape="0">
              <a:prstClr val="black">
                <a:alpha val="40000"/>
              </a:prstClr>
            </a:outerShdw>
          </a:effectLst>
        </p:spPr>
        <p:txBody>
          <a:bodyPr wrap="square" rtlCol="0" anchor="ctr">
            <a:noAutofit/>
          </a:bodyPr>
          <a:lstStyle/>
          <a:p>
            <a:r>
              <a:rPr lang="en-US" sz="1400" dirty="0" smtClean="0">
                <a:solidFill>
                  <a:srgbClr val="7030A0"/>
                </a:solidFill>
              </a:rPr>
              <a:t>While taking the responsibility of RODOD scope of work , </a:t>
            </a:r>
            <a:r>
              <a:rPr lang="en-US" sz="1400" dirty="0" err="1" smtClean="0">
                <a:solidFill>
                  <a:srgbClr val="7030A0"/>
                </a:solidFill>
              </a:rPr>
              <a:t>Capgemini</a:t>
            </a:r>
            <a:r>
              <a:rPr lang="en-US" sz="1400" dirty="0" smtClean="0">
                <a:solidFill>
                  <a:srgbClr val="7030A0"/>
                </a:solidFill>
              </a:rPr>
              <a:t>  will collaborate with your lead supplier in ensuring success of this project </a:t>
            </a:r>
            <a:endParaRPr lang="en-US" sz="1400" dirty="0">
              <a:solidFill>
                <a:srgbClr val="7030A0"/>
              </a:solidFill>
            </a:endParaRPr>
          </a:p>
        </p:txBody>
      </p:sp>
      <p:sp>
        <p:nvSpPr>
          <p:cNvPr id="6" name="TextBox 5"/>
          <p:cNvSpPr txBox="1"/>
          <p:nvPr/>
        </p:nvSpPr>
        <p:spPr>
          <a:xfrm rot="21195808">
            <a:off x="327626" y="7825524"/>
            <a:ext cx="357554"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4800" b="0" i="0" u="none" strike="noStrike" kern="0" cap="none" spc="0" normalizeH="0" baseline="0" noProof="0" dirty="0" smtClean="0">
                <a:ln>
                  <a:noFill/>
                </a:ln>
                <a:solidFill>
                  <a:schemeClr val="accent1"/>
                </a:solidFill>
                <a:effectLst/>
                <a:uLnTx/>
                <a:uFillTx/>
                <a:latin typeface="Arial Black" pitchFamily="34" charset="0"/>
              </a:rPr>
              <a:t>!</a:t>
            </a:r>
            <a:endParaRPr kumimoji="0" lang="en-GB" sz="1800" b="0" i="0" u="none" strike="noStrike" kern="0" cap="none" spc="0" normalizeH="0" baseline="0" noProof="0" dirty="0">
              <a:ln>
                <a:noFill/>
              </a:ln>
              <a:solidFill>
                <a:schemeClr val="accent1"/>
              </a:solidFill>
              <a:effectLst/>
              <a:uLnTx/>
              <a:uFillTx/>
              <a:latin typeface="Arial Black"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5811" name="Picture 3"/>
          <p:cNvPicPr>
            <a:picLocks noChangeAspect="1" noChangeArrowheads="1"/>
          </p:cNvPicPr>
          <p:nvPr/>
        </p:nvPicPr>
        <p:blipFill>
          <a:blip r:embed="rId3"/>
          <a:srcRect/>
          <a:stretch>
            <a:fillRect/>
          </a:stretch>
        </p:blipFill>
        <p:spPr bwMode="auto">
          <a:xfrm>
            <a:off x="6688832" y="6138247"/>
            <a:ext cx="5112568" cy="1656184"/>
          </a:xfrm>
          <a:prstGeom prst="rect">
            <a:avLst/>
          </a:prstGeom>
          <a:noFill/>
          <a:ln w="9525">
            <a:solidFill>
              <a:srgbClr val="7030A0"/>
            </a:solidFill>
            <a:miter lim="800000"/>
            <a:headEnd/>
            <a:tailEnd/>
          </a:ln>
          <a:effectLst/>
        </p:spPr>
      </p:pic>
      <p:sp>
        <p:nvSpPr>
          <p:cNvPr id="2" name="Title 1"/>
          <p:cNvSpPr>
            <a:spLocks noGrp="1"/>
          </p:cNvSpPr>
          <p:nvPr>
            <p:ph type="title"/>
          </p:nvPr>
        </p:nvSpPr>
        <p:spPr>
          <a:xfrm>
            <a:off x="424136" y="395536"/>
            <a:ext cx="9292807" cy="768085"/>
          </a:xfrm>
        </p:spPr>
        <p:txBody>
          <a:bodyPr>
            <a:noAutofit/>
          </a:bodyPr>
          <a:lstStyle/>
          <a:p>
            <a:r>
              <a:rPr lang="en-US" sz="2930" dirty="0" smtClean="0"/>
              <a:t>ARFT project needs tight control and close co-ordination with RODOD releases to maintain its stiff timeline while ensuring the RODOD system integrity and stability</a:t>
            </a:r>
            <a:endParaRPr lang="en-US" sz="2930" dirty="0"/>
          </a:p>
        </p:txBody>
      </p:sp>
      <p:pic>
        <p:nvPicPr>
          <p:cNvPr id="376834" name="Picture 2"/>
          <p:cNvPicPr>
            <a:picLocks noChangeAspect="1" noChangeArrowheads="1"/>
          </p:cNvPicPr>
          <p:nvPr/>
        </p:nvPicPr>
        <p:blipFill>
          <a:blip r:embed="rId4"/>
          <a:srcRect/>
          <a:stretch>
            <a:fillRect/>
          </a:stretch>
        </p:blipFill>
        <p:spPr bwMode="auto">
          <a:xfrm>
            <a:off x="3088432" y="1691681"/>
            <a:ext cx="5400600" cy="1512168"/>
          </a:xfrm>
          <a:prstGeom prst="rect">
            <a:avLst/>
          </a:prstGeom>
          <a:noFill/>
          <a:ln w="9525">
            <a:noFill/>
            <a:miter lim="800000"/>
            <a:headEnd/>
            <a:tailEnd/>
          </a:ln>
          <a:effectLst/>
        </p:spPr>
      </p:pic>
      <p:sp>
        <p:nvSpPr>
          <p:cNvPr id="13" name="TextBox 12"/>
          <p:cNvSpPr txBox="1"/>
          <p:nvPr/>
        </p:nvSpPr>
        <p:spPr>
          <a:xfrm>
            <a:off x="424136" y="3203848"/>
            <a:ext cx="12097344" cy="523220"/>
          </a:xfrm>
          <a:prstGeom prst="rect">
            <a:avLst/>
          </a:prstGeom>
          <a:noFill/>
        </p:spPr>
        <p:txBody>
          <a:bodyPr wrap="square" rtlCol="0">
            <a:spAutoFit/>
          </a:bodyPr>
          <a:lstStyle/>
          <a:p>
            <a:r>
              <a:rPr lang="en-US" sz="1400" dirty="0" smtClean="0"/>
              <a:t>Configuration management will be complex , inter project co-ordination will be rigorous. There are two alternatives available to implement the project smoothly.</a:t>
            </a:r>
            <a:endParaRPr lang="en-US" sz="1400" dirty="0"/>
          </a:p>
        </p:txBody>
      </p:sp>
      <p:sp>
        <p:nvSpPr>
          <p:cNvPr id="8" name="Rectangle 7"/>
          <p:cNvSpPr/>
          <p:nvPr/>
        </p:nvSpPr>
        <p:spPr>
          <a:xfrm>
            <a:off x="568152" y="3707904"/>
            <a:ext cx="5471473" cy="615119"/>
          </a:xfrm>
          <a:prstGeom prst="rect">
            <a:avLst/>
          </a:prstGeom>
          <a:solidFill>
            <a:srgbClr val="6A2D8F"/>
          </a:solidFill>
          <a:ln w="9525">
            <a:solidFill>
              <a:schemeClr val="bg1">
                <a:lumMod val="65000"/>
              </a:schemeClr>
            </a:solidFill>
            <a:miter lim="800000"/>
            <a:headEnd/>
            <a:tailEnd/>
          </a:ln>
          <a:effectLst>
            <a:outerShdw blurRad="50800" dist="38100" dir="2700000" algn="tl" rotWithShape="0">
              <a:prstClr val="black">
                <a:alpha val="40000"/>
              </a:prstClr>
            </a:outerShdw>
          </a:effectLst>
        </p:spPr>
        <p:txBody>
          <a:bodyPr wrap="square" anchor="ctr">
            <a:noAutofit/>
          </a:bodyPr>
          <a:lstStyle/>
          <a:p>
            <a:pPr algn="ctr">
              <a:defRPr/>
            </a:pPr>
            <a:r>
              <a:rPr lang="en-US" sz="1600" b="1" dirty="0" smtClean="0">
                <a:solidFill>
                  <a:schemeClr val="bg1"/>
                </a:solidFill>
                <a:latin typeface="Calibri" pitchFamily="34" charset="0"/>
                <a:cs typeface="Calibri" pitchFamily="34" charset="0"/>
              </a:rPr>
              <a:t>Synergy with existing Configuration Management Branching strategy while handling ARFT  RODOD code changes and Regular RODOD releases </a:t>
            </a:r>
            <a:endParaRPr lang="en-GB" sz="1600" b="1" dirty="0" smtClean="0">
              <a:solidFill>
                <a:schemeClr val="bg1"/>
              </a:solidFill>
              <a:latin typeface="Calibri" pitchFamily="34" charset="0"/>
              <a:cs typeface="Calibri" pitchFamily="34" charset="0"/>
            </a:endParaRPr>
          </a:p>
        </p:txBody>
      </p:sp>
      <p:pic>
        <p:nvPicPr>
          <p:cNvPr id="3" name="Picture 2"/>
          <p:cNvPicPr>
            <a:picLocks noChangeAspect="1" noChangeArrowheads="1"/>
          </p:cNvPicPr>
          <p:nvPr/>
        </p:nvPicPr>
        <p:blipFill>
          <a:blip r:embed="rId5"/>
          <a:srcRect/>
          <a:stretch>
            <a:fillRect/>
          </a:stretch>
        </p:blipFill>
        <p:spPr bwMode="auto">
          <a:xfrm>
            <a:off x="637508" y="4323023"/>
            <a:ext cx="5402117" cy="3417329"/>
          </a:xfrm>
          <a:prstGeom prst="rect">
            <a:avLst/>
          </a:prstGeom>
          <a:noFill/>
          <a:ln w="9525">
            <a:solidFill>
              <a:srgbClr val="7030A0"/>
            </a:solidFill>
            <a:miter lim="800000"/>
            <a:headEnd/>
            <a:tailEnd/>
          </a:ln>
          <a:effectLst/>
        </p:spPr>
      </p:pic>
      <p:sp>
        <p:nvSpPr>
          <p:cNvPr id="14" name="Rectangle 13"/>
          <p:cNvSpPr/>
          <p:nvPr/>
        </p:nvSpPr>
        <p:spPr>
          <a:xfrm>
            <a:off x="6663825" y="5812380"/>
            <a:ext cx="5132315" cy="341733"/>
          </a:xfrm>
          <a:prstGeom prst="rect">
            <a:avLst/>
          </a:prstGeom>
          <a:solidFill>
            <a:srgbClr val="6A2D8F"/>
          </a:solidFill>
          <a:ln w="9525">
            <a:solidFill>
              <a:schemeClr val="bg1">
                <a:lumMod val="65000"/>
              </a:schemeClr>
            </a:solidFill>
            <a:miter lim="800000"/>
            <a:headEnd/>
            <a:tailEnd/>
          </a:ln>
          <a:effectLst>
            <a:outerShdw blurRad="50800" dist="38100" dir="2700000" algn="tl" rotWithShape="0">
              <a:prstClr val="black">
                <a:alpha val="40000"/>
              </a:prstClr>
            </a:outerShdw>
          </a:effectLst>
        </p:spPr>
        <p:txBody>
          <a:bodyPr wrap="square" anchor="ctr">
            <a:noAutofit/>
          </a:bodyPr>
          <a:lstStyle/>
          <a:p>
            <a:pPr algn="ctr">
              <a:defRPr/>
            </a:pPr>
            <a:r>
              <a:rPr lang="en-US" sz="1600" b="1" dirty="0" smtClean="0">
                <a:solidFill>
                  <a:schemeClr val="bg1"/>
                </a:solidFill>
                <a:latin typeface="Calibri" pitchFamily="34" charset="0"/>
                <a:cs typeface="Calibri" pitchFamily="34" charset="0"/>
              </a:rPr>
              <a:t>Option 2: Dedicated Environments for ARFT</a:t>
            </a:r>
            <a:endParaRPr lang="en-GB" sz="1600" b="1" dirty="0" smtClean="0">
              <a:solidFill>
                <a:schemeClr val="bg1"/>
              </a:solidFill>
              <a:latin typeface="Calibri" pitchFamily="34" charset="0"/>
              <a:cs typeface="Calibri" pitchFamily="34" charset="0"/>
            </a:endParaRPr>
          </a:p>
        </p:txBody>
      </p:sp>
      <p:sp>
        <p:nvSpPr>
          <p:cNvPr id="12" name="Rectangle 11"/>
          <p:cNvSpPr/>
          <p:nvPr/>
        </p:nvSpPr>
        <p:spPr>
          <a:xfrm>
            <a:off x="6663825" y="3707904"/>
            <a:ext cx="5132315" cy="341733"/>
          </a:xfrm>
          <a:prstGeom prst="rect">
            <a:avLst/>
          </a:prstGeom>
          <a:solidFill>
            <a:srgbClr val="6A2D8F"/>
          </a:solidFill>
          <a:ln w="9525">
            <a:solidFill>
              <a:schemeClr val="bg1">
                <a:lumMod val="65000"/>
              </a:schemeClr>
            </a:solidFill>
            <a:miter lim="800000"/>
            <a:headEnd/>
            <a:tailEnd/>
          </a:ln>
          <a:effectLst>
            <a:outerShdw blurRad="50800" dist="38100" dir="2700000" algn="tl" rotWithShape="0">
              <a:prstClr val="black">
                <a:alpha val="40000"/>
              </a:prstClr>
            </a:outerShdw>
          </a:effectLst>
        </p:spPr>
        <p:txBody>
          <a:bodyPr wrap="square" anchor="ctr">
            <a:noAutofit/>
          </a:bodyPr>
          <a:lstStyle/>
          <a:p>
            <a:pPr algn="ctr">
              <a:defRPr/>
            </a:pPr>
            <a:r>
              <a:rPr lang="en-US" sz="1600" b="1" dirty="0" smtClean="0">
                <a:solidFill>
                  <a:schemeClr val="bg1"/>
                </a:solidFill>
                <a:latin typeface="Calibri" pitchFamily="34" charset="0"/>
                <a:cs typeface="Calibri" pitchFamily="34" charset="0"/>
              </a:rPr>
              <a:t>Option 1: Shared Environments with TWIST project </a:t>
            </a:r>
            <a:endParaRPr lang="en-GB" sz="1600" b="1" dirty="0" smtClean="0">
              <a:solidFill>
                <a:schemeClr val="bg1"/>
              </a:solidFill>
              <a:latin typeface="Calibri" pitchFamily="34" charset="0"/>
              <a:cs typeface="Calibri" pitchFamily="34" charset="0"/>
            </a:endParaRPr>
          </a:p>
        </p:txBody>
      </p:sp>
      <p:sp>
        <p:nvSpPr>
          <p:cNvPr id="26" name="Rounded Rectangle 25"/>
          <p:cNvSpPr/>
          <p:nvPr/>
        </p:nvSpPr>
        <p:spPr bwMode="auto">
          <a:xfrm>
            <a:off x="660347" y="7876140"/>
            <a:ext cx="11546449" cy="504056"/>
          </a:xfrm>
          <a:prstGeom prst="roundRect">
            <a:avLst/>
          </a:prstGeom>
          <a:solidFill>
            <a:schemeClr val="bg1"/>
          </a:solidFill>
          <a:ln w="9525">
            <a:solidFill>
              <a:schemeClr val="accent1"/>
            </a:solidFill>
            <a:miter lim="800000"/>
            <a:headEnd/>
            <a:tailEnd/>
          </a:ln>
          <a:effectLst>
            <a:outerShdw blurRad="50800" dist="38100" dir="2700000" algn="tl" rotWithShape="0">
              <a:prstClr val="black">
                <a:alpha val="40000"/>
              </a:prstClr>
            </a:outerShdw>
          </a:effectLst>
        </p:spPr>
        <p:txBody>
          <a:bodyPr wrap="square" rtlCol="0" anchor="ctr">
            <a:noAutofit/>
          </a:bodyPr>
          <a:lstStyle/>
          <a:p>
            <a:r>
              <a:rPr lang="en-US" sz="1400" dirty="0" smtClean="0">
                <a:solidFill>
                  <a:srgbClr val="7030A0"/>
                </a:solidFill>
              </a:rPr>
              <a:t>We would like to discuss these options with ARFT project team and choose the most appropriate one which is aligned to  both  the ARFT and the RODOD releases </a:t>
            </a:r>
            <a:endParaRPr lang="en-US" sz="1400" dirty="0">
              <a:solidFill>
                <a:srgbClr val="7030A0"/>
              </a:solidFill>
            </a:endParaRPr>
          </a:p>
        </p:txBody>
      </p:sp>
      <p:sp>
        <p:nvSpPr>
          <p:cNvPr id="27" name="TextBox 26"/>
          <p:cNvSpPr txBox="1"/>
          <p:nvPr/>
        </p:nvSpPr>
        <p:spPr>
          <a:xfrm rot="21195808">
            <a:off x="255618" y="7758455"/>
            <a:ext cx="357554"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4800" b="0" i="0" u="none" strike="noStrike" kern="0" cap="none" spc="0" normalizeH="0" baseline="0" noProof="0" dirty="0" smtClean="0">
                <a:ln>
                  <a:noFill/>
                </a:ln>
                <a:solidFill>
                  <a:schemeClr val="accent1"/>
                </a:solidFill>
                <a:effectLst/>
                <a:uLnTx/>
                <a:uFillTx/>
                <a:latin typeface="Arial Black" pitchFamily="34" charset="0"/>
              </a:rPr>
              <a:t>!</a:t>
            </a:r>
            <a:endParaRPr kumimoji="0" lang="en-GB" sz="1800" b="0" i="0" u="none" strike="noStrike" kern="0" cap="none" spc="0" normalizeH="0" baseline="0" noProof="0" dirty="0">
              <a:ln>
                <a:noFill/>
              </a:ln>
              <a:solidFill>
                <a:schemeClr val="accent1"/>
              </a:solidFill>
              <a:effectLst/>
              <a:uLnTx/>
              <a:uFillTx/>
              <a:latin typeface="Arial Black" pitchFamily="34" charset="0"/>
            </a:endParaRPr>
          </a:p>
        </p:txBody>
      </p:sp>
      <p:pic>
        <p:nvPicPr>
          <p:cNvPr id="16" name="Picture 2"/>
          <p:cNvPicPr>
            <a:picLocks noChangeAspect="1" noChangeArrowheads="1"/>
          </p:cNvPicPr>
          <p:nvPr/>
        </p:nvPicPr>
        <p:blipFill>
          <a:blip r:embed="rId6"/>
          <a:srcRect/>
          <a:stretch>
            <a:fillRect/>
          </a:stretch>
        </p:blipFill>
        <p:spPr bwMode="auto">
          <a:xfrm>
            <a:off x="6688832" y="4049724"/>
            <a:ext cx="5097278" cy="1674404"/>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128" y="443543"/>
            <a:ext cx="6412487" cy="768085"/>
          </a:xfrm>
        </p:spPr>
        <p:txBody>
          <a:bodyPr>
            <a:noAutofit/>
          </a:bodyPr>
          <a:lstStyle/>
          <a:p>
            <a:r>
              <a:rPr lang="en-US" b="1" dirty="0" smtClean="0"/>
              <a:t>Option 1 : </a:t>
            </a:r>
            <a:r>
              <a:rPr lang="en-US" dirty="0" smtClean="0"/>
              <a:t>Shared Environments and aligned to RODOD ongoing Release Plan [ Recommended Option ]</a:t>
            </a:r>
            <a:endParaRPr lang="en-US" dirty="0"/>
          </a:p>
        </p:txBody>
      </p:sp>
      <p:cxnSp>
        <p:nvCxnSpPr>
          <p:cNvPr id="18" name="Straight Arrow Connector 17"/>
          <p:cNvCxnSpPr/>
          <p:nvPr/>
        </p:nvCxnSpPr>
        <p:spPr>
          <a:xfrm>
            <a:off x="562744" y="3504670"/>
            <a:ext cx="11238656" cy="12822"/>
          </a:xfrm>
          <a:prstGeom prst="straightConnector1">
            <a:avLst/>
          </a:prstGeom>
          <a:ln w="50800">
            <a:prstDash val="solid"/>
            <a:tailEnd type="arrow"/>
          </a:ln>
        </p:spPr>
        <p:style>
          <a:lnRef idx="1">
            <a:schemeClr val="accent1"/>
          </a:lnRef>
          <a:fillRef idx="0">
            <a:schemeClr val="accent1"/>
          </a:fillRef>
          <a:effectRef idx="0">
            <a:schemeClr val="accent1"/>
          </a:effectRef>
          <a:fontRef idx="minor">
            <a:schemeClr val="tx1"/>
          </a:fontRef>
        </p:style>
      </p:cxnSp>
      <p:sp>
        <p:nvSpPr>
          <p:cNvPr id="19" name="Right Arrow 18"/>
          <p:cNvSpPr/>
          <p:nvPr/>
        </p:nvSpPr>
        <p:spPr>
          <a:xfrm>
            <a:off x="496144" y="5810884"/>
            <a:ext cx="11377264" cy="142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25401" tIns="62700" rIns="125401" bIns="62700" rtlCol="0" anchor="ctr"/>
          <a:lstStyle/>
          <a:p>
            <a:pPr algn="ctr"/>
            <a:endParaRPr lang="en-US"/>
          </a:p>
        </p:txBody>
      </p:sp>
      <p:sp>
        <p:nvSpPr>
          <p:cNvPr id="20" name="TextBox 19"/>
          <p:cNvSpPr txBox="1"/>
          <p:nvPr/>
        </p:nvSpPr>
        <p:spPr>
          <a:xfrm>
            <a:off x="626881" y="2869420"/>
            <a:ext cx="1669463" cy="619067"/>
          </a:xfrm>
          <a:prstGeom prst="rect">
            <a:avLst/>
          </a:prstGeom>
          <a:noFill/>
        </p:spPr>
        <p:txBody>
          <a:bodyPr wrap="square" lIns="125401" tIns="62700" rIns="125401" bIns="62700" rtlCol="0">
            <a:spAutoFit/>
          </a:bodyPr>
          <a:lstStyle/>
          <a:p>
            <a:r>
              <a:rPr lang="en-US" sz="1600" dirty="0" smtClean="0"/>
              <a:t>15 Mar </a:t>
            </a:r>
          </a:p>
          <a:p>
            <a:r>
              <a:rPr lang="en-US" sz="1600" dirty="0" smtClean="0"/>
              <a:t>(R 3.0)</a:t>
            </a:r>
            <a:endParaRPr lang="en-US" sz="1600" dirty="0"/>
          </a:p>
        </p:txBody>
      </p:sp>
      <p:sp>
        <p:nvSpPr>
          <p:cNvPr id="21" name="Rectangle 20"/>
          <p:cNvSpPr/>
          <p:nvPr/>
        </p:nvSpPr>
        <p:spPr>
          <a:xfrm>
            <a:off x="1968466" y="2869420"/>
            <a:ext cx="903942" cy="619067"/>
          </a:xfrm>
          <a:prstGeom prst="rect">
            <a:avLst/>
          </a:prstGeom>
        </p:spPr>
        <p:txBody>
          <a:bodyPr wrap="none" lIns="125401" tIns="62700" rIns="125401" bIns="62700">
            <a:spAutoFit/>
          </a:bodyPr>
          <a:lstStyle/>
          <a:p>
            <a:r>
              <a:rPr lang="en-US" sz="1600" dirty="0" smtClean="0"/>
              <a:t>12 Apr </a:t>
            </a:r>
          </a:p>
          <a:p>
            <a:r>
              <a:rPr lang="en-US" sz="1600" dirty="0" smtClean="0"/>
              <a:t>(R 4.0)</a:t>
            </a:r>
            <a:endParaRPr lang="en-US" sz="1600" dirty="0"/>
          </a:p>
        </p:txBody>
      </p:sp>
      <p:sp>
        <p:nvSpPr>
          <p:cNvPr id="22" name="Rectangle 21"/>
          <p:cNvSpPr/>
          <p:nvPr/>
        </p:nvSpPr>
        <p:spPr>
          <a:xfrm>
            <a:off x="4381344" y="2898425"/>
            <a:ext cx="939336" cy="619067"/>
          </a:xfrm>
          <a:prstGeom prst="rect">
            <a:avLst/>
          </a:prstGeom>
        </p:spPr>
        <p:txBody>
          <a:bodyPr wrap="none" lIns="125401" tIns="62700" rIns="125401" bIns="62700">
            <a:spAutoFit/>
          </a:bodyPr>
          <a:lstStyle/>
          <a:p>
            <a:r>
              <a:rPr lang="en-US" sz="1600" dirty="0" smtClean="0"/>
              <a:t>24 May</a:t>
            </a:r>
          </a:p>
          <a:p>
            <a:r>
              <a:rPr lang="en-US" sz="1600" dirty="0" smtClean="0"/>
              <a:t> (R 5.0)</a:t>
            </a:r>
            <a:endParaRPr lang="en-US" sz="1600" dirty="0"/>
          </a:p>
        </p:txBody>
      </p:sp>
      <p:sp>
        <p:nvSpPr>
          <p:cNvPr id="23" name="Rectangle 22"/>
          <p:cNvSpPr/>
          <p:nvPr/>
        </p:nvSpPr>
        <p:spPr>
          <a:xfrm>
            <a:off x="6872642" y="2869420"/>
            <a:ext cx="1040326" cy="619067"/>
          </a:xfrm>
          <a:prstGeom prst="rect">
            <a:avLst/>
          </a:prstGeom>
        </p:spPr>
        <p:txBody>
          <a:bodyPr wrap="none" lIns="125401" tIns="62700" rIns="125401" bIns="62700">
            <a:spAutoFit/>
          </a:bodyPr>
          <a:lstStyle/>
          <a:p>
            <a:r>
              <a:rPr lang="en-US" sz="1600" dirty="0" smtClean="0"/>
              <a:t>21 June </a:t>
            </a:r>
          </a:p>
          <a:p>
            <a:r>
              <a:rPr lang="en-US" sz="1600" dirty="0" smtClean="0"/>
              <a:t>(R 6.0)</a:t>
            </a:r>
            <a:endParaRPr lang="en-US" sz="1600" dirty="0"/>
          </a:p>
        </p:txBody>
      </p:sp>
      <p:sp>
        <p:nvSpPr>
          <p:cNvPr id="24" name="Rectangle 23"/>
          <p:cNvSpPr/>
          <p:nvPr/>
        </p:nvSpPr>
        <p:spPr>
          <a:xfrm>
            <a:off x="7984976" y="2928622"/>
            <a:ext cx="742168" cy="372846"/>
          </a:xfrm>
          <a:prstGeom prst="rect">
            <a:avLst/>
          </a:prstGeom>
        </p:spPr>
        <p:txBody>
          <a:bodyPr wrap="none" lIns="125401" tIns="62700" rIns="125401" bIns="62700">
            <a:spAutoFit/>
          </a:bodyPr>
          <a:lstStyle/>
          <a:p>
            <a:r>
              <a:rPr lang="en-US" sz="1600" dirty="0" smtClean="0"/>
              <a:t>31Jul</a:t>
            </a:r>
            <a:endParaRPr lang="en-US" sz="1600" dirty="0"/>
          </a:p>
        </p:txBody>
      </p:sp>
      <p:sp>
        <p:nvSpPr>
          <p:cNvPr id="26" name="Rectangle 25"/>
          <p:cNvSpPr/>
          <p:nvPr/>
        </p:nvSpPr>
        <p:spPr>
          <a:xfrm>
            <a:off x="9096035" y="2869420"/>
            <a:ext cx="891118" cy="619067"/>
          </a:xfrm>
          <a:prstGeom prst="rect">
            <a:avLst/>
          </a:prstGeom>
        </p:spPr>
        <p:txBody>
          <a:bodyPr wrap="none" lIns="125401" tIns="62700" rIns="125401" bIns="62700">
            <a:spAutoFit/>
          </a:bodyPr>
          <a:lstStyle/>
          <a:p>
            <a:r>
              <a:rPr lang="en-US" sz="1600" dirty="0" smtClean="0"/>
              <a:t>23 Aug</a:t>
            </a:r>
          </a:p>
          <a:p>
            <a:r>
              <a:rPr lang="en-US" sz="1600" dirty="0" smtClean="0"/>
              <a:t>(R8.0)</a:t>
            </a:r>
            <a:endParaRPr lang="en-US" sz="1600" dirty="0"/>
          </a:p>
        </p:txBody>
      </p:sp>
      <p:sp>
        <p:nvSpPr>
          <p:cNvPr id="27" name="Rectangle 26"/>
          <p:cNvSpPr/>
          <p:nvPr/>
        </p:nvSpPr>
        <p:spPr>
          <a:xfrm>
            <a:off x="11291032" y="2869420"/>
            <a:ext cx="870408" cy="619067"/>
          </a:xfrm>
          <a:prstGeom prst="rect">
            <a:avLst/>
          </a:prstGeom>
        </p:spPr>
        <p:txBody>
          <a:bodyPr wrap="none" lIns="125401" tIns="62700" rIns="125401" bIns="62700">
            <a:spAutoFit/>
          </a:bodyPr>
          <a:lstStyle/>
          <a:p>
            <a:r>
              <a:rPr lang="en-US" sz="1600" dirty="0" smtClean="0"/>
              <a:t>Sep</a:t>
            </a:r>
          </a:p>
          <a:p>
            <a:r>
              <a:rPr lang="en-US" sz="1600" dirty="0" smtClean="0"/>
              <a:t>( Rx.0)</a:t>
            </a:r>
            <a:endParaRPr lang="en-US" sz="1600" dirty="0"/>
          </a:p>
        </p:txBody>
      </p:sp>
      <p:cxnSp>
        <p:nvCxnSpPr>
          <p:cNvPr id="30" name="Straight Arrow Connector 29"/>
          <p:cNvCxnSpPr>
            <a:stCxn id="42" idx="0"/>
          </p:cNvCxnSpPr>
          <p:nvPr/>
        </p:nvCxnSpPr>
        <p:spPr>
          <a:xfrm>
            <a:off x="2429643" y="3453868"/>
            <a:ext cx="10717" cy="2655912"/>
          </a:xfrm>
          <a:prstGeom prst="straightConnector1">
            <a:avLst/>
          </a:prstGeom>
          <a:ln w="3175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43" idx="0"/>
          </p:cNvCxnSpPr>
          <p:nvPr/>
        </p:nvCxnSpPr>
        <p:spPr>
          <a:xfrm>
            <a:off x="4861931" y="3453868"/>
            <a:ext cx="53340" cy="2661816"/>
          </a:xfrm>
          <a:prstGeom prst="straightConnector1">
            <a:avLst/>
          </a:prstGeom>
          <a:ln w="3175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7336904" y="3589500"/>
            <a:ext cx="18355" cy="2526184"/>
          </a:xfrm>
          <a:prstGeom prst="straightConnector1">
            <a:avLst/>
          </a:prstGeom>
          <a:ln w="3175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345016" y="6181788"/>
            <a:ext cx="0" cy="7112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065096" y="6492957"/>
            <a:ext cx="853440" cy="311291"/>
          </a:xfrm>
          <a:prstGeom prst="rect">
            <a:avLst/>
          </a:prstGeom>
          <a:noFill/>
        </p:spPr>
        <p:txBody>
          <a:bodyPr wrap="square" lIns="125401" tIns="62700" rIns="125401" bIns="62700" rtlCol="0" anchor="ctr">
            <a:spAutoFit/>
          </a:bodyPr>
          <a:lstStyle/>
          <a:p>
            <a:r>
              <a:rPr lang="en-US" sz="1200" b="1" dirty="0" smtClean="0">
                <a:solidFill>
                  <a:schemeClr val="bg1"/>
                </a:solidFill>
              </a:rPr>
              <a:t>UAT</a:t>
            </a:r>
            <a:endParaRPr lang="en-US" sz="1200" b="1" dirty="0">
              <a:solidFill>
                <a:schemeClr val="bg1"/>
              </a:solidFill>
            </a:endParaRPr>
          </a:p>
        </p:txBody>
      </p:sp>
      <p:sp>
        <p:nvSpPr>
          <p:cNvPr id="42" name="5-Point Star 41"/>
          <p:cNvSpPr/>
          <p:nvPr/>
        </p:nvSpPr>
        <p:spPr>
          <a:xfrm>
            <a:off x="2269623" y="3453868"/>
            <a:ext cx="320040" cy="304800"/>
          </a:xfrm>
          <a:prstGeom prst="star5">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125401" tIns="62700" rIns="125401" bIns="62700" rtlCol="0" anchor="ctr"/>
          <a:lstStyle/>
          <a:p>
            <a:pPr algn="ctr"/>
            <a:endParaRPr lang="en-US"/>
          </a:p>
        </p:txBody>
      </p:sp>
      <p:sp>
        <p:nvSpPr>
          <p:cNvPr id="43" name="5-Point Star 42"/>
          <p:cNvSpPr/>
          <p:nvPr/>
        </p:nvSpPr>
        <p:spPr>
          <a:xfrm>
            <a:off x="4701911" y="3453868"/>
            <a:ext cx="320040" cy="304800"/>
          </a:xfrm>
          <a:prstGeom prst="star5">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125401" tIns="62700" rIns="125401" bIns="62700" rtlCol="0" anchor="ctr"/>
          <a:lstStyle/>
          <a:p>
            <a:pPr algn="ctr"/>
            <a:endParaRPr lang="en-US"/>
          </a:p>
        </p:txBody>
      </p:sp>
      <p:sp>
        <p:nvSpPr>
          <p:cNvPr id="44" name="5-Point Star 43"/>
          <p:cNvSpPr/>
          <p:nvPr/>
        </p:nvSpPr>
        <p:spPr>
          <a:xfrm>
            <a:off x="7192888" y="3500724"/>
            <a:ext cx="320040" cy="304800"/>
          </a:xfrm>
          <a:prstGeom prst="star5">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125401" tIns="62700" rIns="125401" bIns="62700" rtlCol="0" anchor="ctr"/>
          <a:lstStyle/>
          <a:p>
            <a:pPr algn="ctr"/>
            <a:endParaRPr lang="en-US"/>
          </a:p>
        </p:txBody>
      </p:sp>
      <p:sp>
        <p:nvSpPr>
          <p:cNvPr id="49" name="5-Point Star 48"/>
          <p:cNvSpPr/>
          <p:nvPr/>
        </p:nvSpPr>
        <p:spPr>
          <a:xfrm>
            <a:off x="11697384" y="6325804"/>
            <a:ext cx="320040" cy="304800"/>
          </a:xfrm>
          <a:prstGeom prst="star5">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125401" tIns="62700" rIns="125401" bIns="62700" rtlCol="0" anchor="ctr"/>
          <a:lstStyle/>
          <a:p>
            <a:pPr algn="ctr"/>
            <a:endParaRPr lang="en-US"/>
          </a:p>
        </p:txBody>
      </p:sp>
      <p:sp>
        <p:nvSpPr>
          <p:cNvPr id="53" name="Right Arrow 52"/>
          <p:cNvSpPr/>
          <p:nvPr/>
        </p:nvSpPr>
        <p:spPr>
          <a:xfrm>
            <a:off x="6053649" y="1776494"/>
            <a:ext cx="4248472" cy="1080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25401" tIns="62700" rIns="125401" bIns="62700" rtlCol="0" anchor="ctr"/>
          <a:lstStyle/>
          <a:p>
            <a:pPr algn="ctr"/>
            <a:endParaRPr lang="en-US"/>
          </a:p>
        </p:txBody>
      </p:sp>
      <p:sp>
        <p:nvSpPr>
          <p:cNvPr id="54" name="TextBox 53"/>
          <p:cNvSpPr txBox="1"/>
          <p:nvPr/>
        </p:nvSpPr>
        <p:spPr>
          <a:xfrm>
            <a:off x="6053649" y="2139850"/>
            <a:ext cx="1008112" cy="403624"/>
          </a:xfrm>
          <a:prstGeom prst="rect">
            <a:avLst/>
          </a:prstGeom>
          <a:noFill/>
        </p:spPr>
        <p:txBody>
          <a:bodyPr wrap="square" lIns="125401" tIns="62700" rIns="125401" bIns="62700" rtlCol="0" anchor="ctr">
            <a:spAutoFit/>
          </a:bodyPr>
          <a:lstStyle/>
          <a:p>
            <a:r>
              <a:rPr lang="en-US" b="1" dirty="0" smtClean="0">
                <a:solidFill>
                  <a:schemeClr val="bg1"/>
                </a:solidFill>
              </a:rPr>
              <a:t>Dev</a:t>
            </a:r>
            <a:endParaRPr lang="en-US" b="1" dirty="0">
              <a:solidFill>
                <a:schemeClr val="bg1"/>
              </a:solidFill>
            </a:endParaRPr>
          </a:p>
        </p:txBody>
      </p:sp>
      <p:cxnSp>
        <p:nvCxnSpPr>
          <p:cNvPr id="55" name="Straight Connector 54"/>
          <p:cNvCxnSpPr/>
          <p:nvPr/>
        </p:nvCxnSpPr>
        <p:spPr>
          <a:xfrm>
            <a:off x="6917745" y="1937278"/>
            <a:ext cx="0" cy="7112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565817" y="1937278"/>
            <a:ext cx="0" cy="7112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8357905" y="1937278"/>
            <a:ext cx="0" cy="7112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9294009" y="2038878"/>
            <a:ext cx="0" cy="7112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845737" y="2138919"/>
            <a:ext cx="1008112" cy="403624"/>
          </a:xfrm>
          <a:prstGeom prst="rect">
            <a:avLst/>
          </a:prstGeom>
          <a:noFill/>
        </p:spPr>
        <p:txBody>
          <a:bodyPr wrap="square" lIns="125401" tIns="62700" rIns="125401" bIns="62700" rtlCol="0" anchor="ctr">
            <a:spAutoFit/>
          </a:bodyPr>
          <a:lstStyle/>
          <a:p>
            <a:pPr algn="ctr"/>
            <a:r>
              <a:rPr lang="en-US" b="1" dirty="0" smtClean="0">
                <a:solidFill>
                  <a:schemeClr val="bg1"/>
                </a:solidFill>
              </a:rPr>
              <a:t>ST</a:t>
            </a:r>
            <a:endParaRPr lang="en-US" b="1" dirty="0">
              <a:solidFill>
                <a:schemeClr val="bg1"/>
              </a:solidFill>
            </a:endParaRPr>
          </a:p>
        </p:txBody>
      </p:sp>
      <p:sp>
        <p:nvSpPr>
          <p:cNvPr id="60" name="TextBox 59"/>
          <p:cNvSpPr txBox="1"/>
          <p:nvPr/>
        </p:nvSpPr>
        <p:spPr>
          <a:xfrm>
            <a:off x="8512577" y="2166352"/>
            <a:ext cx="853440" cy="403624"/>
          </a:xfrm>
          <a:prstGeom prst="rect">
            <a:avLst/>
          </a:prstGeom>
          <a:noFill/>
        </p:spPr>
        <p:txBody>
          <a:bodyPr wrap="square" lIns="125401" tIns="62700" rIns="125401" bIns="62700" rtlCol="0" anchor="ctr">
            <a:spAutoFit/>
          </a:bodyPr>
          <a:lstStyle/>
          <a:p>
            <a:r>
              <a:rPr lang="en-US" b="1" dirty="0" smtClean="0">
                <a:solidFill>
                  <a:schemeClr val="bg1"/>
                </a:solidFill>
              </a:rPr>
              <a:t>UAT</a:t>
            </a:r>
            <a:endParaRPr lang="en-US" b="1" dirty="0">
              <a:solidFill>
                <a:schemeClr val="bg1"/>
              </a:solidFill>
            </a:endParaRPr>
          </a:p>
        </p:txBody>
      </p:sp>
      <p:sp>
        <p:nvSpPr>
          <p:cNvPr id="61" name="TextBox 60"/>
          <p:cNvSpPr txBox="1"/>
          <p:nvPr/>
        </p:nvSpPr>
        <p:spPr>
          <a:xfrm>
            <a:off x="7565817" y="2166352"/>
            <a:ext cx="720080" cy="402230"/>
          </a:xfrm>
          <a:prstGeom prst="rect">
            <a:avLst/>
          </a:prstGeom>
          <a:noFill/>
        </p:spPr>
        <p:txBody>
          <a:bodyPr wrap="square" lIns="125401" tIns="62700" rIns="125401" bIns="62700" rtlCol="0" anchor="ctr">
            <a:spAutoFit/>
          </a:bodyPr>
          <a:lstStyle/>
          <a:p>
            <a:r>
              <a:rPr lang="en-US" b="1" dirty="0" smtClean="0">
                <a:solidFill>
                  <a:schemeClr val="bg1"/>
                </a:solidFill>
              </a:rPr>
              <a:t>SIT</a:t>
            </a:r>
            <a:endParaRPr lang="en-US" b="1" dirty="0">
              <a:solidFill>
                <a:schemeClr val="bg1"/>
              </a:solidFill>
            </a:endParaRPr>
          </a:p>
        </p:txBody>
      </p:sp>
      <p:sp>
        <p:nvSpPr>
          <p:cNvPr id="62" name="TextBox 61"/>
          <p:cNvSpPr txBox="1"/>
          <p:nvPr/>
        </p:nvSpPr>
        <p:spPr>
          <a:xfrm>
            <a:off x="5392688" y="1691680"/>
            <a:ext cx="4824536" cy="372846"/>
          </a:xfrm>
          <a:prstGeom prst="rect">
            <a:avLst/>
          </a:prstGeom>
          <a:noFill/>
        </p:spPr>
        <p:txBody>
          <a:bodyPr wrap="square" lIns="125401" tIns="62700" rIns="125401" bIns="62700" rtlCol="0">
            <a:spAutoFit/>
          </a:bodyPr>
          <a:lstStyle/>
          <a:p>
            <a:pPr algn="ctr"/>
            <a:r>
              <a:rPr lang="en-US" sz="1600" dirty="0" smtClean="0"/>
              <a:t>Typical RODOD Release_x.0 Plan</a:t>
            </a:r>
            <a:endParaRPr lang="en-US" sz="1600" dirty="0"/>
          </a:p>
        </p:txBody>
      </p:sp>
      <p:sp>
        <p:nvSpPr>
          <p:cNvPr id="63" name="5-Point Star 62"/>
          <p:cNvSpPr/>
          <p:nvPr/>
        </p:nvSpPr>
        <p:spPr>
          <a:xfrm>
            <a:off x="10329232" y="2140478"/>
            <a:ext cx="320040" cy="304800"/>
          </a:xfrm>
          <a:prstGeom prst="star5">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125401" tIns="62700" rIns="125401" bIns="62700" rtlCol="0" anchor="ctr"/>
          <a:lstStyle/>
          <a:p>
            <a:pPr algn="ctr"/>
            <a:endParaRPr lang="en-US"/>
          </a:p>
        </p:txBody>
      </p:sp>
      <p:pic>
        <p:nvPicPr>
          <p:cNvPr id="71" name="Picture 2"/>
          <p:cNvPicPr>
            <a:picLocks noChangeAspect="1" noChangeArrowheads="1"/>
          </p:cNvPicPr>
          <p:nvPr/>
        </p:nvPicPr>
        <p:blipFill>
          <a:blip r:embed="rId3"/>
          <a:srcRect/>
          <a:stretch>
            <a:fillRect/>
          </a:stretch>
        </p:blipFill>
        <p:spPr bwMode="auto">
          <a:xfrm>
            <a:off x="6904855" y="323528"/>
            <a:ext cx="5896745" cy="1368152"/>
          </a:xfrm>
          <a:prstGeom prst="rect">
            <a:avLst/>
          </a:prstGeom>
          <a:noFill/>
          <a:ln w="9525">
            <a:noFill/>
            <a:miter lim="800000"/>
            <a:headEnd/>
            <a:tailEnd/>
          </a:ln>
          <a:effectLst/>
        </p:spPr>
      </p:pic>
      <p:sp>
        <p:nvSpPr>
          <p:cNvPr id="72" name="TextBox 71"/>
          <p:cNvSpPr txBox="1"/>
          <p:nvPr/>
        </p:nvSpPr>
        <p:spPr>
          <a:xfrm>
            <a:off x="2872408" y="3648670"/>
            <a:ext cx="1728192" cy="1061829"/>
          </a:xfrm>
          <a:prstGeom prst="rect">
            <a:avLst/>
          </a:prstGeom>
          <a:noFill/>
        </p:spPr>
        <p:txBody>
          <a:bodyPr wrap="square" rtlCol="0">
            <a:spAutoFit/>
          </a:bodyPr>
          <a:lstStyle/>
          <a:p>
            <a:pPr marL="155603" indent="-155603">
              <a:buClr>
                <a:schemeClr val="accent5"/>
              </a:buClr>
            </a:pPr>
            <a:r>
              <a:rPr lang="en-US" sz="900" b="1" dirty="0" smtClean="0">
                <a:solidFill>
                  <a:schemeClr val="accent1"/>
                </a:solidFill>
              </a:rPr>
              <a:t>RODOD Release scope </a:t>
            </a:r>
          </a:p>
          <a:p>
            <a:pPr marL="155603" indent="-155603">
              <a:buClr>
                <a:schemeClr val="accent5"/>
              </a:buClr>
            </a:pPr>
            <a:r>
              <a:rPr lang="en-US" sz="900" b="1" dirty="0" smtClean="0">
                <a:solidFill>
                  <a:schemeClr val="accent1"/>
                </a:solidFill>
              </a:rPr>
              <a:t>+</a:t>
            </a:r>
          </a:p>
          <a:p>
            <a:pPr marL="155603" indent="-155603">
              <a:buClr>
                <a:schemeClr val="accent5"/>
              </a:buClr>
            </a:pPr>
            <a:r>
              <a:rPr lang="en-US" sz="900" b="1" dirty="0" smtClean="0">
                <a:solidFill>
                  <a:schemeClr val="accent1"/>
                </a:solidFill>
              </a:rPr>
              <a:t>ARFT RODO : Sprint 1</a:t>
            </a:r>
          </a:p>
          <a:p>
            <a:pPr marL="155603" indent="-155603">
              <a:buClr>
                <a:schemeClr val="accent5"/>
              </a:buClr>
              <a:buFont typeface="Wingdings" pitchFamily="2" charset="2"/>
              <a:buChar char="§"/>
            </a:pPr>
            <a:r>
              <a:rPr lang="en-US" sz="900" dirty="0" smtClean="0">
                <a:solidFill>
                  <a:schemeClr val="accent1"/>
                </a:solidFill>
              </a:rPr>
              <a:t>Update Billing Profile</a:t>
            </a:r>
          </a:p>
          <a:p>
            <a:pPr marL="155603" indent="-155603">
              <a:buClr>
                <a:schemeClr val="accent5"/>
              </a:buClr>
              <a:buFont typeface="Wingdings" pitchFamily="2" charset="2"/>
              <a:buChar char="§"/>
            </a:pPr>
            <a:r>
              <a:rPr lang="en-US" sz="900" dirty="0" smtClean="0">
                <a:solidFill>
                  <a:schemeClr val="accent1"/>
                </a:solidFill>
              </a:rPr>
              <a:t>DD Mandate </a:t>
            </a:r>
          </a:p>
          <a:p>
            <a:pPr marL="155603" indent="-155603">
              <a:buClr>
                <a:schemeClr val="accent5"/>
              </a:buClr>
              <a:buFont typeface="Wingdings" pitchFamily="2" charset="2"/>
              <a:buChar char="§"/>
            </a:pPr>
            <a:r>
              <a:rPr lang="en-US" sz="900" dirty="0" smtClean="0">
                <a:solidFill>
                  <a:schemeClr val="accent1"/>
                </a:solidFill>
              </a:rPr>
              <a:t>Send Invoice details</a:t>
            </a:r>
          </a:p>
          <a:p>
            <a:pPr marL="155603" indent="-155603">
              <a:buClr>
                <a:schemeClr val="accent5"/>
              </a:buClr>
            </a:pPr>
            <a:endParaRPr lang="en-US" sz="900" dirty="0" smtClean="0">
              <a:solidFill>
                <a:schemeClr val="accent1"/>
              </a:solidFill>
            </a:endParaRPr>
          </a:p>
        </p:txBody>
      </p:sp>
      <p:cxnSp>
        <p:nvCxnSpPr>
          <p:cNvPr id="67" name="Straight Arrow Connector 66"/>
          <p:cNvCxnSpPr/>
          <p:nvPr/>
        </p:nvCxnSpPr>
        <p:spPr>
          <a:xfrm>
            <a:off x="9465136" y="3583596"/>
            <a:ext cx="18355" cy="2526184"/>
          </a:xfrm>
          <a:prstGeom prst="straightConnector1">
            <a:avLst/>
          </a:prstGeom>
          <a:ln w="3175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8" name="5-Point Star 67"/>
          <p:cNvSpPr/>
          <p:nvPr/>
        </p:nvSpPr>
        <p:spPr>
          <a:xfrm>
            <a:off x="9321120" y="3494820"/>
            <a:ext cx="320040" cy="304800"/>
          </a:xfrm>
          <a:prstGeom prst="star5">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125401" tIns="62700" rIns="125401" bIns="62700" rtlCol="0" anchor="ctr"/>
          <a:lstStyle/>
          <a:p>
            <a:pPr algn="ctr"/>
            <a:endParaRPr lang="en-US"/>
          </a:p>
        </p:txBody>
      </p:sp>
      <p:sp>
        <p:nvSpPr>
          <p:cNvPr id="82" name="Rectangle 81"/>
          <p:cNvSpPr/>
          <p:nvPr/>
        </p:nvSpPr>
        <p:spPr>
          <a:xfrm>
            <a:off x="11584450" y="6757852"/>
            <a:ext cx="793014" cy="495956"/>
          </a:xfrm>
          <a:prstGeom prst="rect">
            <a:avLst/>
          </a:prstGeom>
        </p:spPr>
        <p:txBody>
          <a:bodyPr wrap="none" lIns="125401" tIns="62700" rIns="125401" bIns="62700">
            <a:spAutoFit/>
          </a:bodyPr>
          <a:lstStyle/>
          <a:p>
            <a:r>
              <a:rPr lang="en-US" sz="1200" dirty="0" smtClean="0"/>
              <a:t>Sep 5</a:t>
            </a:r>
          </a:p>
          <a:p>
            <a:r>
              <a:rPr lang="en-US" sz="1200" dirty="0" smtClean="0"/>
              <a:t>( ARFT)</a:t>
            </a:r>
            <a:endParaRPr lang="en-US" sz="1200" dirty="0"/>
          </a:p>
        </p:txBody>
      </p:sp>
      <p:sp>
        <p:nvSpPr>
          <p:cNvPr id="70" name="TextBox 69"/>
          <p:cNvSpPr txBox="1"/>
          <p:nvPr/>
        </p:nvSpPr>
        <p:spPr>
          <a:xfrm>
            <a:off x="5176664" y="3589500"/>
            <a:ext cx="1872208" cy="1754326"/>
          </a:xfrm>
          <a:prstGeom prst="rect">
            <a:avLst/>
          </a:prstGeom>
          <a:noFill/>
        </p:spPr>
        <p:txBody>
          <a:bodyPr wrap="square" rtlCol="0">
            <a:spAutoFit/>
          </a:bodyPr>
          <a:lstStyle/>
          <a:p>
            <a:pPr marL="155603" indent="-155603">
              <a:buClr>
                <a:schemeClr val="accent5"/>
              </a:buClr>
            </a:pPr>
            <a:r>
              <a:rPr lang="en-US" sz="900" b="1" dirty="0" smtClean="0">
                <a:solidFill>
                  <a:schemeClr val="accent1"/>
                </a:solidFill>
              </a:rPr>
              <a:t>RODOD Release scope </a:t>
            </a:r>
          </a:p>
          <a:p>
            <a:pPr marL="155603" indent="-155603">
              <a:buClr>
                <a:schemeClr val="accent5"/>
              </a:buClr>
            </a:pPr>
            <a:r>
              <a:rPr lang="en-US" sz="900" b="1" dirty="0" smtClean="0">
                <a:solidFill>
                  <a:schemeClr val="accent1"/>
                </a:solidFill>
              </a:rPr>
              <a:t>+</a:t>
            </a:r>
          </a:p>
          <a:p>
            <a:pPr marL="155603" indent="-155603">
              <a:buClr>
                <a:schemeClr val="accent5"/>
              </a:buClr>
            </a:pPr>
            <a:r>
              <a:rPr lang="en-US" sz="900" b="1" dirty="0" smtClean="0">
                <a:solidFill>
                  <a:schemeClr val="accent1"/>
                </a:solidFill>
              </a:rPr>
              <a:t>ARFT RODO  : Sprint 2</a:t>
            </a:r>
          </a:p>
          <a:p>
            <a:pPr marL="155603" indent="-155603">
              <a:buClr>
                <a:schemeClr val="accent5"/>
              </a:buClr>
              <a:buFont typeface="Wingdings" pitchFamily="2" charset="2"/>
              <a:buChar char="§"/>
            </a:pPr>
            <a:r>
              <a:rPr lang="en-US" sz="900" dirty="0" smtClean="0">
                <a:solidFill>
                  <a:schemeClr val="accent1"/>
                </a:solidFill>
              </a:rPr>
              <a:t>Back to billing</a:t>
            </a:r>
          </a:p>
          <a:p>
            <a:pPr marL="155603" indent="-155603">
              <a:buClr>
                <a:schemeClr val="accent5"/>
              </a:buClr>
              <a:buFont typeface="Wingdings" pitchFamily="2" charset="2"/>
              <a:buChar char="§"/>
            </a:pPr>
            <a:r>
              <a:rPr lang="en-US" sz="900" dirty="0" smtClean="0">
                <a:solidFill>
                  <a:schemeClr val="accent1"/>
                </a:solidFill>
              </a:rPr>
              <a:t>Customer Master Data Extract</a:t>
            </a:r>
          </a:p>
          <a:p>
            <a:pPr marL="155603" indent="-155603">
              <a:buClr>
                <a:schemeClr val="accent5"/>
              </a:buClr>
              <a:buFont typeface="Wingdings" pitchFamily="2" charset="2"/>
              <a:buChar char="§"/>
            </a:pPr>
            <a:r>
              <a:rPr lang="en-US" sz="900" dirty="0" smtClean="0">
                <a:solidFill>
                  <a:schemeClr val="accent1"/>
                </a:solidFill>
              </a:rPr>
              <a:t>Dunning suspend, disconnect / re-connect</a:t>
            </a:r>
          </a:p>
          <a:p>
            <a:pPr marL="155603" indent="-155603">
              <a:buClr>
                <a:schemeClr val="accent5"/>
              </a:buClr>
              <a:buFont typeface="Wingdings" pitchFamily="2" charset="2"/>
              <a:buChar char="§"/>
            </a:pPr>
            <a:r>
              <a:rPr lang="en-US" sz="900" dirty="0" smtClean="0">
                <a:solidFill>
                  <a:schemeClr val="accent1"/>
                </a:solidFill>
              </a:rPr>
              <a:t>Data ready script </a:t>
            </a:r>
          </a:p>
          <a:p>
            <a:pPr marL="155603" indent="-155603">
              <a:buClr>
                <a:schemeClr val="accent5"/>
              </a:buClr>
              <a:buFont typeface="Wingdings" pitchFamily="2" charset="2"/>
              <a:buChar char="§"/>
            </a:pPr>
            <a:r>
              <a:rPr lang="en-US" sz="900" dirty="0" smtClean="0">
                <a:solidFill>
                  <a:schemeClr val="accent1"/>
                </a:solidFill>
              </a:rPr>
              <a:t>Fetch Document </a:t>
            </a:r>
          </a:p>
          <a:p>
            <a:pPr marL="155603" indent="-155603">
              <a:buClr>
                <a:schemeClr val="accent5"/>
              </a:buClr>
              <a:buFont typeface="Wingdings" pitchFamily="2" charset="2"/>
              <a:buChar char="§"/>
            </a:pPr>
            <a:r>
              <a:rPr lang="en-US" sz="900" dirty="0" smtClean="0">
                <a:solidFill>
                  <a:schemeClr val="accent1"/>
                </a:solidFill>
              </a:rPr>
              <a:t>Reprint</a:t>
            </a:r>
          </a:p>
          <a:p>
            <a:pPr marL="155603" indent="-155603">
              <a:buClr>
                <a:schemeClr val="accent5"/>
              </a:buClr>
            </a:pPr>
            <a:endParaRPr lang="en-US" sz="900" dirty="0" smtClean="0">
              <a:solidFill>
                <a:schemeClr val="accent1"/>
              </a:solidFill>
            </a:endParaRPr>
          </a:p>
        </p:txBody>
      </p:sp>
      <p:cxnSp>
        <p:nvCxnSpPr>
          <p:cNvPr id="78" name="Straight Connector 77"/>
          <p:cNvCxnSpPr/>
          <p:nvPr/>
        </p:nvCxnSpPr>
        <p:spPr>
          <a:xfrm>
            <a:off x="4888632" y="6181788"/>
            <a:ext cx="0" cy="7112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6904856" y="6444208"/>
            <a:ext cx="853440" cy="311291"/>
          </a:xfrm>
          <a:prstGeom prst="rect">
            <a:avLst/>
          </a:prstGeom>
          <a:noFill/>
        </p:spPr>
        <p:txBody>
          <a:bodyPr wrap="square" lIns="125401" tIns="62700" rIns="125401" bIns="62700" rtlCol="0" anchor="ctr">
            <a:spAutoFit/>
          </a:bodyPr>
          <a:lstStyle/>
          <a:p>
            <a:r>
              <a:rPr lang="en-US" sz="1200" b="1" dirty="0" smtClean="0">
                <a:solidFill>
                  <a:schemeClr val="bg1"/>
                </a:solidFill>
              </a:rPr>
              <a:t>SIT</a:t>
            </a:r>
            <a:endParaRPr lang="en-US" sz="1200" b="1" dirty="0">
              <a:solidFill>
                <a:schemeClr val="bg1"/>
              </a:solidFill>
            </a:endParaRPr>
          </a:p>
        </p:txBody>
      </p:sp>
      <p:sp>
        <p:nvSpPr>
          <p:cNvPr id="86" name="TextBox 85"/>
          <p:cNvSpPr txBox="1"/>
          <p:nvPr/>
        </p:nvSpPr>
        <p:spPr>
          <a:xfrm>
            <a:off x="280120" y="6948264"/>
            <a:ext cx="5832648" cy="1384995"/>
          </a:xfrm>
          <a:prstGeom prst="rect">
            <a:avLst/>
          </a:prstGeom>
          <a:noFill/>
        </p:spPr>
        <p:txBody>
          <a:bodyPr wrap="square" rtlCol="0">
            <a:spAutoFit/>
          </a:bodyPr>
          <a:lstStyle/>
          <a:p>
            <a:pPr marL="155603" indent="-155603">
              <a:buClr>
                <a:schemeClr val="accent5"/>
              </a:buClr>
            </a:pPr>
            <a:r>
              <a:rPr lang="en-US" sz="1200" b="1" dirty="0" smtClean="0">
                <a:solidFill>
                  <a:schemeClr val="accent1"/>
                </a:solidFill>
              </a:rPr>
              <a:t>Pros: </a:t>
            </a:r>
          </a:p>
          <a:p>
            <a:pPr marL="155603" indent="-155603">
              <a:buClr>
                <a:schemeClr val="accent5"/>
              </a:buClr>
              <a:buFont typeface="Wingdings" pitchFamily="2" charset="2"/>
              <a:buChar char="§"/>
            </a:pPr>
            <a:r>
              <a:rPr lang="en-US" sz="1200" dirty="0" smtClean="0">
                <a:solidFill>
                  <a:schemeClr val="accent1"/>
                </a:solidFill>
              </a:rPr>
              <a:t>Release Plan aligned to  Twist Ongoing Releases</a:t>
            </a:r>
          </a:p>
          <a:p>
            <a:pPr marL="155603" indent="-155603">
              <a:buClr>
                <a:schemeClr val="accent5"/>
              </a:buClr>
              <a:buFont typeface="Wingdings" pitchFamily="2" charset="2"/>
              <a:buChar char="§"/>
            </a:pPr>
            <a:r>
              <a:rPr lang="en-US" sz="1200" dirty="0" smtClean="0">
                <a:solidFill>
                  <a:schemeClr val="accent1"/>
                </a:solidFill>
              </a:rPr>
              <a:t>Same development environment can be use with multiple drops of ARFT RODOD features</a:t>
            </a:r>
          </a:p>
          <a:p>
            <a:pPr marL="155603" indent="-155603">
              <a:buClr>
                <a:schemeClr val="accent5"/>
              </a:buClr>
              <a:buFont typeface="Wingdings" pitchFamily="2" charset="2"/>
              <a:buChar char="§"/>
            </a:pPr>
            <a:r>
              <a:rPr lang="en-US" sz="1200" dirty="0" smtClean="0">
                <a:solidFill>
                  <a:schemeClr val="accent1"/>
                </a:solidFill>
              </a:rPr>
              <a:t>Same ST environment can be use for testing ARFT RODOD specific features </a:t>
            </a:r>
          </a:p>
          <a:p>
            <a:pPr marL="155603" indent="-155603">
              <a:buClr>
                <a:schemeClr val="accent5"/>
              </a:buClr>
              <a:buFont typeface="Wingdings" pitchFamily="2" charset="2"/>
              <a:buChar char="§"/>
            </a:pPr>
            <a:r>
              <a:rPr lang="en-US" sz="1200" dirty="0" smtClean="0">
                <a:solidFill>
                  <a:schemeClr val="accent1"/>
                </a:solidFill>
              </a:rPr>
              <a:t>Mutualisation of resources and Operational Coordination within RODOD development will be smooth</a:t>
            </a:r>
            <a:endParaRPr lang="en-US" sz="1200" dirty="0"/>
          </a:p>
        </p:txBody>
      </p:sp>
      <p:sp>
        <p:nvSpPr>
          <p:cNvPr id="90" name="TextBox 89"/>
          <p:cNvSpPr txBox="1"/>
          <p:nvPr/>
        </p:nvSpPr>
        <p:spPr>
          <a:xfrm>
            <a:off x="856184" y="6305419"/>
            <a:ext cx="3816424" cy="495956"/>
          </a:xfrm>
          <a:prstGeom prst="rect">
            <a:avLst/>
          </a:prstGeom>
          <a:noFill/>
        </p:spPr>
        <p:txBody>
          <a:bodyPr wrap="square" lIns="125401" tIns="62700" rIns="125401" bIns="62700" rtlCol="0" anchor="ctr">
            <a:spAutoFit/>
          </a:bodyPr>
          <a:lstStyle/>
          <a:p>
            <a:r>
              <a:rPr lang="en-US" sz="1200" b="1" dirty="0" smtClean="0">
                <a:solidFill>
                  <a:schemeClr val="bg1"/>
                </a:solidFill>
              </a:rPr>
              <a:t>Same environment for Development &amp; ST aligned to Twist release plan </a:t>
            </a:r>
            <a:endParaRPr lang="en-US" sz="1200" b="1" dirty="0">
              <a:solidFill>
                <a:schemeClr val="bg1"/>
              </a:solidFill>
            </a:endParaRPr>
          </a:p>
        </p:txBody>
      </p:sp>
      <p:sp>
        <p:nvSpPr>
          <p:cNvPr id="94" name="Freeform 93"/>
          <p:cNvSpPr/>
          <p:nvPr/>
        </p:nvSpPr>
        <p:spPr>
          <a:xfrm rot="19187445" flipV="1">
            <a:off x="4359803" y="5202980"/>
            <a:ext cx="776154" cy="653515"/>
          </a:xfrm>
          <a:custGeom>
            <a:avLst/>
            <a:gdLst>
              <a:gd name="connsiteX0" fmla="*/ 0 w 555171"/>
              <a:gd name="connsiteY0" fmla="*/ 555171 h 555171"/>
              <a:gd name="connsiteX1" fmla="*/ 87085 w 555171"/>
              <a:gd name="connsiteY1" fmla="*/ 283029 h 555171"/>
              <a:gd name="connsiteX2" fmla="*/ 326571 w 555171"/>
              <a:gd name="connsiteY2" fmla="*/ 54429 h 555171"/>
              <a:gd name="connsiteX3" fmla="*/ 555171 w 555171"/>
              <a:gd name="connsiteY3" fmla="*/ 0 h 555171"/>
            </a:gdLst>
            <a:ahLst/>
            <a:cxnLst>
              <a:cxn ang="0">
                <a:pos x="connsiteX0" y="connsiteY0"/>
              </a:cxn>
              <a:cxn ang="0">
                <a:pos x="connsiteX1" y="connsiteY1"/>
              </a:cxn>
              <a:cxn ang="0">
                <a:pos x="connsiteX2" y="connsiteY2"/>
              </a:cxn>
              <a:cxn ang="0">
                <a:pos x="connsiteX3" y="connsiteY3"/>
              </a:cxn>
            </a:cxnLst>
            <a:rect l="l" t="t" r="r" b="b"/>
            <a:pathLst>
              <a:path w="555171" h="555171">
                <a:moveTo>
                  <a:pt x="0" y="555171"/>
                </a:moveTo>
                <a:cubicBezTo>
                  <a:pt x="16328" y="460828"/>
                  <a:pt x="32657" y="366486"/>
                  <a:pt x="87085" y="283029"/>
                </a:cubicBezTo>
                <a:cubicBezTo>
                  <a:pt x="141513" y="199572"/>
                  <a:pt x="248557" y="101600"/>
                  <a:pt x="326571" y="54429"/>
                </a:cubicBezTo>
                <a:cubicBezTo>
                  <a:pt x="404585" y="7258"/>
                  <a:pt x="479878" y="3629"/>
                  <a:pt x="555171" y="0"/>
                </a:cubicBezTo>
              </a:path>
            </a:pathLst>
          </a:custGeom>
          <a:ln w="6350">
            <a:prstDash val="dash"/>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95" name="TextBox 94"/>
          <p:cNvSpPr txBox="1"/>
          <p:nvPr/>
        </p:nvSpPr>
        <p:spPr>
          <a:xfrm>
            <a:off x="4310017" y="5722126"/>
            <a:ext cx="595035" cy="230832"/>
          </a:xfrm>
          <a:prstGeom prst="rect">
            <a:avLst/>
          </a:prstGeom>
          <a:noFill/>
        </p:spPr>
        <p:txBody>
          <a:bodyPr wrap="none" rtlCol="0">
            <a:spAutoFit/>
          </a:bodyPr>
          <a:lstStyle/>
          <a:p>
            <a:r>
              <a:rPr lang="en-US" sz="900" dirty="0" smtClean="0"/>
              <a:t>Backlog</a:t>
            </a:r>
            <a:endParaRPr lang="en-US" sz="900" dirty="0"/>
          </a:p>
        </p:txBody>
      </p:sp>
      <p:sp>
        <p:nvSpPr>
          <p:cNvPr id="96" name="TextBox 95"/>
          <p:cNvSpPr txBox="1"/>
          <p:nvPr/>
        </p:nvSpPr>
        <p:spPr>
          <a:xfrm>
            <a:off x="7480920" y="4237572"/>
            <a:ext cx="1800200" cy="230832"/>
          </a:xfrm>
          <a:prstGeom prst="rect">
            <a:avLst/>
          </a:prstGeom>
          <a:noFill/>
        </p:spPr>
        <p:txBody>
          <a:bodyPr wrap="square" rtlCol="0">
            <a:spAutoFit/>
          </a:bodyPr>
          <a:lstStyle/>
          <a:p>
            <a:pPr marL="155603" indent="-155603">
              <a:buClr>
                <a:schemeClr val="accent5"/>
              </a:buClr>
            </a:pPr>
            <a:r>
              <a:rPr lang="en-US" sz="900" b="1" dirty="0" smtClean="0">
                <a:solidFill>
                  <a:schemeClr val="accent1"/>
                </a:solidFill>
              </a:rPr>
              <a:t>RODOD Release scope </a:t>
            </a:r>
          </a:p>
        </p:txBody>
      </p:sp>
      <p:sp>
        <p:nvSpPr>
          <p:cNvPr id="52" name="5-Point Star 51"/>
          <p:cNvSpPr/>
          <p:nvPr/>
        </p:nvSpPr>
        <p:spPr>
          <a:xfrm>
            <a:off x="11657384" y="3373476"/>
            <a:ext cx="320040" cy="304800"/>
          </a:xfrm>
          <a:prstGeom prst="star5">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125401" tIns="62700" rIns="125401" bIns="62700" rtlCol="0" anchor="ctr"/>
          <a:lstStyle/>
          <a:p>
            <a:pPr algn="ctr"/>
            <a:endParaRPr lang="en-US"/>
          </a:p>
        </p:txBody>
      </p:sp>
      <p:sp>
        <p:nvSpPr>
          <p:cNvPr id="64" name="TextBox 63"/>
          <p:cNvSpPr txBox="1"/>
          <p:nvPr/>
        </p:nvSpPr>
        <p:spPr>
          <a:xfrm>
            <a:off x="6184776" y="6923880"/>
            <a:ext cx="4896544" cy="1200329"/>
          </a:xfrm>
          <a:prstGeom prst="rect">
            <a:avLst/>
          </a:prstGeom>
          <a:noFill/>
        </p:spPr>
        <p:txBody>
          <a:bodyPr wrap="square" rtlCol="0">
            <a:spAutoFit/>
          </a:bodyPr>
          <a:lstStyle/>
          <a:p>
            <a:pPr marL="155603" indent="-155603">
              <a:buClr>
                <a:schemeClr val="accent5"/>
              </a:buClr>
            </a:pPr>
            <a:r>
              <a:rPr lang="en-US" sz="1200" b="1" dirty="0" smtClean="0">
                <a:solidFill>
                  <a:schemeClr val="accent1"/>
                </a:solidFill>
              </a:rPr>
              <a:t>Cons : </a:t>
            </a:r>
          </a:p>
          <a:p>
            <a:pPr marL="155603" indent="-155603">
              <a:buClr>
                <a:schemeClr val="accent5"/>
              </a:buClr>
              <a:buFont typeface="Wingdings" pitchFamily="2" charset="2"/>
              <a:buChar char="§"/>
            </a:pPr>
            <a:r>
              <a:rPr lang="en-US" sz="1200" dirty="0" smtClean="0">
                <a:solidFill>
                  <a:schemeClr val="accent1"/>
                </a:solidFill>
              </a:rPr>
              <a:t>Need for inter project co-ordination (ARFT &amp; RODOD) to align with the release schedules  and activities</a:t>
            </a:r>
          </a:p>
          <a:p>
            <a:pPr marL="155603" indent="-155603">
              <a:buClr>
                <a:schemeClr val="accent5"/>
              </a:buClr>
              <a:buFont typeface="Wingdings" pitchFamily="2" charset="2"/>
              <a:buChar char="§"/>
            </a:pPr>
            <a:r>
              <a:rPr lang="en-US" sz="1200" dirty="0" smtClean="0">
                <a:solidFill>
                  <a:schemeClr val="accent1"/>
                </a:solidFill>
              </a:rPr>
              <a:t>ARFT scope will need additional approval before inclusion into to the  on-going RODOD releases because as it is not reflected in the user stories of current roadmap</a:t>
            </a:r>
            <a:endParaRPr lang="en-US" sz="1200" dirty="0"/>
          </a:p>
        </p:txBody>
      </p:sp>
      <p:sp>
        <p:nvSpPr>
          <p:cNvPr id="50" name="TextBox 49"/>
          <p:cNvSpPr txBox="1"/>
          <p:nvPr/>
        </p:nvSpPr>
        <p:spPr>
          <a:xfrm>
            <a:off x="144016" y="2195736"/>
            <a:ext cx="4744616" cy="523220"/>
          </a:xfrm>
          <a:prstGeom prst="rect">
            <a:avLst/>
          </a:prstGeom>
          <a:noFill/>
        </p:spPr>
        <p:txBody>
          <a:bodyPr wrap="square" rtlCol="0">
            <a:spAutoFit/>
          </a:bodyPr>
          <a:lstStyle/>
          <a:p>
            <a:r>
              <a:rPr lang="en-US" sz="1400" dirty="0" smtClean="0"/>
              <a:t>ARFT functionalities are logically grouped and mapped to RODOD releases </a:t>
            </a:r>
            <a:endParaRPr lang="en-US" sz="1400" dirty="0"/>
          </a:p>
        </p:txBody>
      </p:sp>
      <p:sp>
        <p:nvSpPr>
          <p:cNvPr id="51" name="Rectangular Callout 50"/>
          <p:cNvSpPr/>
          <p:nvPr/>
        </p:nvSpPr>
        <p:spPr>
          <a:xfrm>
            <a:off x="208112" y="3923928"/>
            <a:ext cx="2088232" cy="1728192"/>
          </a:xfrm>
          <a:prstGeom prst="wedgeRectCallout">
            <a:avLst>
              <a:gd name="adj1" fmla="val 73433"/>
              <a:gd name="adj2" fmla="val -30643"/>
            </a:avLst>
          </a:prstGeom>
          <a:noFill/>
          <a:ln>
            <a:solidFill>
              <a:schemeClr val="bg1">
                <a:lumMod val="85000"/>
              </a:schemeClr>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r>
              <a:rPr lang="en-US" sz="1000" dirty="0" smtClean="0">
                <a:solidFill>
                  <a:srgbClr val="009900"/>
                </a:solidFill>
              </a:rPr>
              <a:t>Based on  release plan  the design approval dead-line for R4.0 was 26</a:t>
            </a:r>
            <a:r>
              <a:rPr lang="en-US" sz="1000" baseline="30000" dirty="0" smtClean="0">
                <a:solidFill>
                  <a:srgbClr val="009900"/>
                </a:solidFill>
              </a:rPr>
              <a:t>th</a:t>
            </a:r>
            <a:r>
              <a:rPr lang="en-US" sz="1000" dirty="0" smtClean="0">
                <a:solidFill>
                  <a:srgbClr val="009900"/>
                </a:solidFill>
              </a:rPr>
              <a:t> </a:t>
            </a:r>
            <a:r>
              <a:rPr lang="en-US" sz="1000" dirty="0" err="1" smtClean="0">
                <a:solidFill>
                  <a:srgbClr val="009900"/>
                </a:solidFill>
              </a:rPr>
              <a:t>feb</a:t>
            </a:r>
            <a:r>
              <a:rPr lang="en-US" sz="1000" dirty="0" smtClean="0">
                <a:solidFill>
                  <a:srgbClr val="009900"/>
                </a:solidFill>
              </a:rPr>
              <a:t>  , it will be difficult to  push any more changes in R4.0 . So suggesting  to shift  RODOD component changes aligned to  R5.0 &amp; R6.0</a:t>
            </a:r>
          </a:p>
          <a:p>
            <a:endParaRPr lang="en-US" sz="1000" dirty="0" smtClean="0">
              <a:solidFill>
                <a:srgbClr val="009900"/>
              </a:solidFill>
            </a:endParaRPr>
          </a:p>
          <a:p>
            <a:r>
              <a:rPr lang="en-US" sz="1000" dirty="0" smtClean="0">
                <a:solidFill>
                  <a:srgbClr val="009900"/>
                </a:solidFill>
              </a:rPr>
              <a:t>Note : for R5.0 design-approval dead-line is 4</a:t>
            </a:r>
            <a:r>
              <a:rPr lang="en-US" sz="1000" baseline="30000" dirty="0" smtClean="0">
                <a:solidFill>
                  <a:srgbClr val="009900"/>
                </a:solidFill>
              </a:rPr>
              <a:t>th</a:t>
            </a:r>
            <a:r>
              <a:rPr lang="en-US" sz="1000" dirty="0" smtClean="0">
                <a:solidFill>
                  <a:srgbClr val="009900"/>
                </a:solidFill>
              </a:rPr>
              <a:t> March </a:t>
            </a:r>
            <a:endParaRPr lang="en-US" sz="1000" dirty="0">
              <a:solidFill>
                <a:srgbClr val="009900"/>
              </a:solidFill>
            </a:endParaRPr>
          </a:p>
        </p:txBody>
      </p:sp>
      <p:cxnSp>
        <p:nvCxnSpPr>
          <p:cNvPr id="66" name="Straight Arrow Connector 65"/>
          <p:cNvCxnSpPr/>
          <p:nvPr/>
        </p:nvCxnSpPr>
        <p:spPr>
          <a:xfrm>
            <a:off x="1000200" y="2843808"/>
            <a:ext cx="936104"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7" name="Straight Arrow Connector 326"/>
          <p:cNvCxnSpPr/>
          <p:nvPr/>
        </p:nvCxnSpPr>
        <p:spPr>
          <a:xfrm rot="5400000">
            <a:off x="1937098" y="5003254"/>
            <a:ext cx="5904656" cy="1588"/>
          </a:xfrm>
          <a:prstGeom prst="straightConnector1">
            <a:avLst/>
          </a:prstGeom>
          <a:ln w="3175">
            <a:solidFill>
              <a:schemeClr val="bg1">
                <a:lumMod val="65000"/>
              </a:schemeClr>
            </a:solidFill>
            <a:prstDash val="dash"/>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rot="5400000">
            <a:off x="-151134" y="5084440"/>
            <a:ext cx="5904656" cy="1588"/>
          </a:xfrm>
          <a:prstGeom prst="straightConnector1">
            <a:avLst/>
          </a:prstGeom>
          <a:ln w="3175">
            <a:solidFill>
              <a:schemeClr val="bg1">
                <a:lumMod val="65000"/>
              </a:schemeClr>
            </a:solidFill>
            <a:prstDash val="dash"/>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52128" y="323528"/>
            <a:ext cx="8033825" cy="768085"/>
          </a:xfrm>
        </p:spPr>
        <p:txBody>
          <a:bodyPr>
            <a:normAutofit/>
          </a:bodyPr>
          <a:lstStyle/>
          <a:p>
            <a:r>
              <a:rPr lang="en-US" b="1" dirty="0" smtClean="0"/>
              <a:t>Option 1 : </a:t>
            </a:r>
            <a:r>
              <a:rPr lang="en-US" dirty="0" smtClean="0"/>
              <a:t>Indicative Project time plan</a:t>
            </a:r>
            <a:endParaRPr lang="en-US" dirty="0"/>
          </a:p>
        </p:txBody>
      </p:sp>
      <p:sp>
        <p:nvSpPr>
          <p:cNvPr id="7" name="TextBox 385"/>
          <p:cNvSpPr txBox="1">
            <a:spLocks noChangeArrowheads="1"/>
          </p:cNvSpPr>
          <p:nvPr/>
        </p:nvSpPr>
        <p:spPr bwMode="auto">
          <a:xfrm>
            <a:off x="208113" y="7852063"/>
            <a:ext cx="2376264" cy="536361"/>
          </a:xfrm>
          <a:prstGeom prst="rect">
            <a:avLst/>
          </a:prstGeom>
          <a:noFill/>
          <a:ln w="9525">
            <a:noFill/>
            <a:miter lim="800000"/>
            <a:headEnd/>
            <a:tailEnd/>
          </a:ln>
          <a:effectLst/>
        </p:spPr>
        <p:txBody>
          <a:bodyPr wrap="square" lIns="119695" tIns="59847" rIns="119695" bIns="59847">
            <a:spAutoFit/>
          </a:bodyPr>
          <a:lstStyle/>
          <a:p>
            <a:pPr marL="155603" indent="-155603">
              <a:buClr>
                <a:schemeClr val="accent5"/>
              </a:buClr>
              <a:buFont typeface="Wingdings" pitchFamily="2" charset="2"/>
              <a:buChar char="§"/>
            </a:pPr>
            <a:r>
              <a:rPr lang="en-US" sz="900" dirty="0" smtClean="0">
                <a:solidFill>
                  <a:schemeClr val="accent1"/>
                </a:solidFill>
              </a:rPr>
              <a:t>Design documents(HLD) signed off </a:t>
            </a:r>
          </a:p>
          <a:p>
            <a:pPr marL="155603" indent="-155603">
              <a:buClr>
                <a:schemeClr val="accent5"/>
              </a:buClr>
              <a:buFont typeface="Wingdings" pitchFamily="2" charset="2"/>
              <a:buChar char="§"/>
            </a:pPr>
            <a:r>
              <a:rPr lang="en-US" sz="900" dirty="0" smtClean="0">
                <a:solidFill>
                  <a:schemeClr val="accent1"/>
                </a:solidFill>
              </a:rPr>
              <a:t>AN030 , MC 100 </a:t>
            </a:r>
          </a:p>
          <a:p>
            <a:pPr marL="155603" indent="-155603">
              <a:buClr>
                <a:schemeClr val="accent5"/>
              </a:buClr>
              <a:buFont typeface="Wingdings" pitchFamily="2" charset="2"/>
              <a:buChar char="§"/>
            </a:pPr>
            <a:r>
              <a:rPr lang="en-US" sz="900" dirty="0" smtClean="0">
                <a:solidFill>
                  <a:schemeClr val="accent1"/>
                </a:solidFill>
              </a:rPr>
              <a:t>Build plan</a:t>
            </a:r>
          </a:p>
        </p:txBody>
      </p:sp>
      <p:sp>
        <p:nvSpPr>
          <p:cNvPr id="9" name="TextBox 388"/>
          <p:cNvSpPr txBox="1">
            <a:spLocks noChangeArrowheads="1"/>
          </p:cNvSpPr>
          <p:nvPr/>
        </p:nvSpPr>
        <p:spPr bwMode="auto">
          <a:xfrm>
            <a:off x="7696944" y="7838202"/>
            <a:ext cx="1584176" cy="397862"/>
          </a:xfrm>
          <a:prstGeom prst="rect">
            <a:avLst/>
          </a:prstGeom>
          <a:noFill/>
          <a:ln w="9525">
            <a:noFill/>
            <a:miter lim="800000"/>
            <a:headEnd/>
            <a:tailEnd/>
          </a:ln>
          <a:effectLst/>
        </p:spPr>
        <p:txBody>
          <a:bodyPr wrap="square" lIns="119695" tIns="59847" rIns="119695" bIns="59847">
            <a:spAutoFit/>
          </a:bodyPr>
          <a:lstStyle/>
          <a:p>
            <a:pPr marL="155603" indent="-155603">
              <a:buClr>
                <a:schemeClr val="accent5"/>
              </a:buClr>
              <a:buFont typeface="Wingdings" pitchFamily="2" charset="2"/>
              <a:buChar char="§"/>
            </a:pPr>
            <a:r>
              <a:rPr lang="da-DK" sz="900" dirty="0">
                <a:solidFill>
                  <a:schemeClr val="accent1"/>
                </a:solidFill>
              </a:rPr>
              <a:t>Ready </a:t>
            </a:r>
            <a:r>
              <a:rPr lang="da-DK" sz="900" dirty="0" smtClean="0">
                <a:solidFill>
                  <a:schemeClr val="accent1"/>
                </a:solidFill>
              </a:rPr>
              <a:t>for Acceptance</a:t>
            </a:r>
          </a:p>
          <a:p>
            <a:pPr marL="155603" indent="-155603">
              <a:buClr>
                <a:schemeClr val="accent5"/>
              </a:buClr>
              <a:buFont typeface="Wingdings" pitchFamily="2" charset="2"/>
              <a:buChar char="§"/>
            </a:pPr>
            <a:r>
              <a:rPr lang="da-DK" sz="900" dirty="0" smtClean="0">
                <a:solidFill>
                  <a:schemeClr val="accent1"/>
                </a:solidFill>
              </a:rPr>
              <a:t>Acceptance criteria </a:t>
            </a:r>
            <a:endParaRPr lang="da-DK" sz="900" dirty="0">
              <a:solidFill>
                <a:schemeClr val="accent1"/>
              </a:solidFill>
            </a:endParaRPr>
          </a:p>
        </p:txBody>
      </p:sp>
      <p:sp>
        <p:nvSpPr>
          <p:cNvPr id="11" name="TextBox 392"/>
          <p:cNvSpPr txBox="1">
            <a:spLocks noChangeArrowheads="1"/>
          </p:cNvSpPr>
          <p:nvPr/>
        </p:nvSpPr>
        <p:spPr bwMode="auto">
          <a:xfrm>
            <a:off x="2368352" y="7812360"/>
            <a:ext cx="1224136" cy="674861"/>
          </a:xfrm>
          <a:prstGeom prst="rect">
            <a:avLst/>
          </a:prstGeom>
          <a:noFill/>
          <a:ln w="9525">
            <a:noFill/>
            <a:miter lim="800000"/>
            <a:headEnd/>
            <a:tailEnd/>
          </a:ln>
          <a:effectLst/>
        </p:spPr>
        <p:txBody>
          <a:bodyPr wrap="square" lIns="119695" tIns="59847" rIns="119695" bIns="59847">
            <a:spAutoFit/>
          </a:bodyPr>
          <a:lstStyle/>
          <a:p>
            <a:pPr marL="155603" indent="-155603">
              <a:buClr>
                <a:schemeClr val="accent5"/>
              </a:buClr>
              <a:buFont typeface="Wingdings" pitchFamily="2" charset="2"/>
              <a:buChar char="§"/>
            </a:pPr>
            <a:r>
              <a:rPr lang="en-US" sz="900" dirty="0" smtClean="0">
                <a:solidFill>
                  <a:schemeClr val="accent1"/>
                </a:solidFill>
              </a:rPr>
              <a:t>Build completed</a:t>
            </a:r>
          </a:p>
          <a:p>
            <a:pPr marL="155603" indent="-155603">
              <a:buClr>
                <a:schemeClr val="accent5"/>
              </a:buClr>
              <a:buFont typeface="Wingdings" pitchFamily="2" charset="2"/>
              <a:buChar char="§"/>
            </a:pPr>
            <a:r>
              <a:rPr lang="en-US" sz="900" dirty="0" smtClean="0">
                <a:solidFill>
                  <a:schemeClr val="accent1"/>
                </a:solidFill>
              </a:rPr>
              <a:t>Unit test completed</a:t>
            </a:r>
          </a:p>
          <a:p>
            <a:pPr marL="155603" indent="-155603">
              <a:buClr>
                <a:schemeClr val="accent5"/>
              </a:buClr>
              <a:buFont typeface="Wingdings" pitchFamily="2" charset="2"/>
              <a:buChar char="§"/>
            </a:pPr>
            <a:r>
              <a:rPr lang="da-DK" sz="900" dirty="0" smtClean="0">
                <a:solidFill>
                  <a:schemeClr val="accent1"/>
                </a:solidFill>
              </a:rPr>
              <a:t>Ready for QA</a:t>
            </a:r>
          </a:p>
        </p:txBody>
      </p:sp>
      <p:sp>
        <p:nvSpPr>
          <p:cNvPr id="14" name="Snip and Round Single Corner Rectangle 13"/>
          <p:cNvSpPr/>
          <p:nvPr/>
        </p:nvSpPr>
        <p:spPr>
          <a:xfrm rot="5400000">
            <a:off x="-1234055" y="4413888"/>
            <a:ext cx="3731176" cy="990855"/>
          </a:xfrm>
          <a:prstGeom prst="snipRoundRect">
            <a:avLst>
              <a:gd name="adj1" fmla="val 8385"/>
              <a:gd name="adj2" fmla="val 16667"/>
            </a:avLst>
          </a:prstGeom>
          <a:solidFill>
            <a:schemeClr val="tx1">
              <a:lumMod val="20000"/>
              <a:lumOff val="80000"/>
            </a:schemeClr>
          </a:solidFill>
          <a:ln>
            <a:solidFill>
              <a:schemeClr val="tx1">
                <a:lumMod val="20000"/>
                <a:lumOff val="80000"/>
              </a:schemeClr>
            </a:solidFill>
          </a:ln>
          <a:effectLst/>
        </p:spPr>
        <p:style>
          <a:lnRef idx="1">
            <a:schemeClr val="accent5"/>
          </a:lnRef>
          <a:fillRef idx="2">
            <a:schemeClr val="accent5"/>
          </a:fillRef>
          <a:effectRef idx="1">
            <a:schemeClr val="accent5"/>
          </a:effectRef>
          <a:fontRef idx="minor">
            <a:schemeClr val="dk1"/>
          </a:fontRef>
        </p:style>
        <p:txBody>
          <a:bodyPr vert="vert270" lIns="119695" tIns="59847" rIns="119695" bIns="59847"/>
          <a:lstStyle/>
          <a:p>
            <a:pPr defTabSz="1253703" fontAlgn="auto">
              <a:spcBef>
                <a:spcPts val="0"/>
              </a:spcBef>
              <a:spcAft>
                <a:spcPts val="0"/>
              </a:spcAft>
              <a:defRPr/>
            </a:pPr>
            <a:r>
              <a:rPr lang="en-US" sz="1000" b="1" dirty="0">
                <a:solidFill>
                  <a:schemeClr val="tx2">
                    <a:lumMod val="50000"/>
                  </a:schemeClr>
                </a:solidFill>
                <a:cs typeface="Arial" pitchFamily="34" charset="0"/>
              </a:rPr>
              <a:t>Activities</a:t>
            </a:r>
          </a:p>
        </p:txBody>
      </p:sp>
      <p:sp>
        <p:nvSpPr>
          <p:cNvPr id="16" name="Snip and Round Single Corner Rectangle 15"/>
          <p:cNvSpPr/>
          <p:nvPr/>
        </p:nvSpPr>
        <p:spPr>
          <a:xfrm rot="5400000">
            <a:off x="484931" y="1956589"/>
            <a:ext cx="294969" cy="992616"/>
          </a:xfrm>
          <a:prstGeom prst="snipRoundRect">
            <a:avLst/>
          </a:prstGeom>
          <a:ln>
            <a:noFill/>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vert="vert270" lIns="119695" tIns="59847" rIns="119695" bIns="59847" anchor="ctr"/>
          <a:lstStyle/>
          <a:p>
            <a:r>
              <a:rPr lang="en-US" sz="1000" b="1" dirty="0">
                <a:solidFill>
                  <a:schemeClr val="bg1"/>
                </a:solidFill>
              </a:rPr>
              <a:t>Phases</a:t>
            </a:r>
          </a:p>
        </p:txBody>
      </p:sp>
      <p:pic>
        <p:nvPicPr>
          <p:cNvPr id="17" name="Picture 6"/>
          <p:cNvPicPr>
            <a:picLocks noChangeArrowheads="1"/>
          </p:cNvPicPr>
          <p:nvPr/>
        </p:nvPicPr>
        <p:blipFill>
          <a:blip r:embed="rId3" cstate="print"/>
          <a:srcRect/>
          <a:stretch>
            <a:fillRect/>
          </a:stretch>
        </p:blipFill>
        <p:spPr bwMode="auto">
          <a:xfrm>
            <a:off x="856186" y="3102496"/>
            <a:ext cx="317013" cy="241300"/>
          </a:xfrm>
          <a:prstGeom prst="rect">
            <a:avLst/>
          </a:prstGeom>
          <a:noFill/>
          <a:ln w="9525">
            <a:noFill/>
            <a:miter lim="800000"/>
            <a:headEnd/>
            <a:tailEnd/>
          </a:ln>
          <a:effectLst/>
        </p:spPr>
      </p:pic>
      <p:sp>
        <p:nvSpPr>
          <p:cNvPr id="25" name="Chevron 24"/>
          <p:cNvSpPr/>
          <p:nvPr/>
        </p:nvSpPr>
        <p:spPr>
          <a:xfrm>
            <a:off x="6256784" y="2742456"/>
            <a:ext cx="1944216" cy="288032"/>
          </a:xfrm>
          <a:prstGeom prst="chevron">
            <a:avLst/>
          </a:prstGeom>
          <a:ln>
            <a:noFill/>
          </a:ln>
          <a:effectLst/>
        </p:spPr>
        <p:style>
          <a:lnRef idx="1">
            <a:schemeClr val="accent5"/>
          </a:lnRef>
          <a:fillRef idx="3">
            <a:schemeClr val="accent5"/>
          </a:fillRef>
          <a:effectRef idx="2">
            <a:schemeClr val="accent5"/>
          </a:effectRef>
          <a:fontRef idx="minor">
            <a:schemeClr val="lt1"/>
          </a:fontRef>
        </p:style>
        <p:txBody>
          <a:bodyPr lIns="119695" tIns="59847" rIns="119695" bIns="59847" anchor="ctr"/>
          <a:lstStyle/>
          <a:p>
            <a:pPr algn="ctr" defTabSz="1253703" fontAlgn="auto">
              <a:spcBef>
                <a:spcPts val="0"/>
              </a:spcBef>
              <a:spcAft>
                <a:spcPts val="0"/>
              </a:spcAft>
              <a:defRPr/>
            </a:pPr>
            <a:r>
              <a:rPr lang="en-US" sz="1000" b="1" dirty="0" smtClean="0">
                <a:solidFill>
                  <a:schemeClr val="bg1"/>
                </a:solidFill>
                <a:cs typeface="Arial" pitchFamily="34" charset="0"/>
              </a:rPr>
              <a:t>System Integration test</a:t>
            </a:r>
            <a:endParaRPr lang="en-US" sz="1000" b="1" dirty="0">
              <a:solidFill>
                <a:schemeClr val="bg1"/>
              </a:solidFill>
              <a:cs typeface="Arial" pitchFamily="34" charset="0"/>
            </a:endParaRPr>
          </a:p>
        </p:txBody>
      </p:sp>
      <p:sp>
        <p:nvSpPr>
          <p:cNvPr id="26" name="Chevron 25"/>
          <p:cNvSpPr/>
          <p:nvPr/>
        </p:nvSpPr>
        <p:spPr>
          <a:xfrm>
            <a:off x="9857185" y="2719660"/>
            <a:ext cx="1944215" cy="310827"/>
          </a:xfrm>
          <a:prstGeom prst="chevron">
            <a:avLst/>
          </a:prstGeom>
          <a:ln>
            <a:noFill/>
          </a:ln>
          <a:effectLst/>
        </p:spPr>
        <p:style>
          <a:lnRef idx="1">
            <a:schemeClr val="accent5"/>
          </a:lnRef>
          <a:fillRef idx="3">
            <a:schemeClr val="accent5"/>
          </a:fillRef>
          <a:effectRef idx="2">
            <a:schemeClr val="accent5"/>
          </a:effectRef>
          <a:fontRef idx="minor">
            <a:schemeClr val="lt1"/>
          </a:fontRef>
        </p:style>
        <p:txBody>
          <a:bodyPr lIns="0" tIns="59847" rIns="0" bIns="59847" anchor="ctr"/>
          <a:lstStyle/>
          <a:p>
            <a:pPr algn="ctr" defTabSz="1253703" fontAlgn="auto">
              <a:spcBef>
                <a:spcPts val="0"/>
              </a:spcBef>
              <a:spcAft>
                <a:spcPts val="0"/>
              </a:spcAft>
              <a:defRPr/>
            </a:pPr>
            <a:r>
              <a:rPr lang="en-US" sz="1000" b="1" dirty="0" smtClean="0">
                <a:solidFill>
                  <a:schemeClr val="bg1"/>
                </a:solidFill>
                <a:cs typeface="Arial" pitchFamily="34" charset="0"/>
              </a:rPr>
              <a:t> Deliver and Handover</a:t>
            </a:r>
            <a:endParaRPr lang="en-US" sz="1000" b="1" dirty="0">
              <a:solidFill>
                <a:schemeClr val="bg1"/>
              </a:solidFill>
              <a:cs typeface="Arial" pitchFamily="34" charset="0"/>
            </a:endParaRPr>
          </a:p>
        </p:txBody>
      </p:sp>
      <p:sp>
        <p:nvSpPr>
          <p:cNvPr id="44" name="Rounded Rectangle 43"/>
          <p:cNvSpPr/>
          <p:nvPr/>
        </p:nvSpPr>
        <p:spPr>
          <a:xfrm>
            <a:off x="1443177" y="2268160"/>
            <a:ext cx="4741599" cy="146778"/>
          </a:xfrm>
          <a:prstGeom prst="roundRect">
            <a:avLst/>
          </a:prstGeom>
          <a:ln>
            <a:noFill/>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lIns="119695" tIns="59847" rIns="119695" bIns="59847" anchor="ctr"/>
          <a:lstStyle/>
          <a:p>
            <a:pPr algn="ctr" defTabSz="1253703" fontAlgn="auto">
              <a:spcBef>
                <a:spcPts val="0"/>
              </a:spcBef>
              <a:spcAft>
                <a:spcPts val="0"/>
              </a:spcAft>
              <a:defRPr/>
            </a:pPr>
            <a:r>
              <a:rPr lang="en-US" sz="1000" b="1" dirty="0" err="1" smtClean="0">
                <a:solidFill>
                  <a:schemeClr val="bg1"/>
                </a:solidFill>
                <a:cs typeface="Arial" pitchFamily="34" charset="0"/>
              </a:rPr>
              <a:t>Config</a:t>
            </a:r>
            <a:r>
              <a:rPr lang="en-US" sz="1000" b="1" dirty="0" smtClean="0">
                <a:solidFill>
                  <a:schemeClr val="bg1"/>
                </a:solidFill>
                <a:cs typeface="Arial" pitchFamily="34" charset="0"/>
              </a:rPr>
              <a:t> , Integration ,Build , Unit Test </a:t>
            </a:r>
            <a:r>
              <a:rPr lang="en-US" sz="1000" b="1" dirty="0" smtClean="0">
                <a:solidFill>
                  <a:schemeClr val="bg1"/>
                </a:solidFill>
              </a:rPr>
              <a:t>+ ST  : Drop 1 , Drop 2</a:t>
            </a:r>
            <a:endParaRPr lang="en-US" sz="1000" b="1" dirty="0">
              <a:solidFill>
                <a:schemeClr val="bg1"/>
              </a:solidFill>
            </a:endParaRPr>
          </a:p>
        </p:txBody>
      </p:sp>
      <p:sp>
        <p:nvSpPr>
          <p:cNvPr id="45" name="Chevron 44"/>
          <p:cNvSpPr/>
          <p:nvPr/>
        </p:nvSpPr>
        <p:spPr>
          <a:xfrm>
            <a:off x="1288232" y="2742456"/>
            <a:ext cx="1440160" cy="288032"/>
          </a:xfrm>
          <a:prstGeom prst="chevron">
            <a:avLst/>
          </a:prstGeom>
          <a:ln w="28575">
            <a:solidFill>
              <a:srgbClr val="0070C0"/>
            </a:solidFill>
          </a:ln>
          <a:effectLst/>
        </p:spPr>
        <p:style>
          <a:lnRef idx="1">
            <a:schemeClr val="accent5"/>
          </a:lnRef>
          <a:fillRef idx="3">
            <a:schemeClr val="accent5"/>
          </a:fillRef>
          <a:effectRef idx="2">
            <a:schemeClr val="accent5"/>
          </a:effectRef>
          <a:fontRef idx="minor">
            <a:schemeClr val="lt1"/>
          </a:fontRef>
        </p:style>
        <p:txBody>
          <a:bodyPr lIns="119695" tIns="59847" rIns="119695" bIns="59847" anchor="ctr"/>
          <a:lstStyle>
            <a:defPPr>
              <a:defRPr lang="de-DE"/>
            </a:defPPr>
            <a:lvl1pPr marL="0" algn="l" defTabSz="957756" rtl="0" eaLnBrk="1" latinLnBrk="0" hangingPunct="1">
              <a:defRPr sz="1900" kern="1200">
                <a:solidFill>
                  <a:schemeClr val="lt1"/>
                </a:solidFill>
                <a:latin typeface="+mn-lt"/>
                <a:ea typeface="+mn-ea"/>
                <a:cs typeface="+mn-cs"/>
              </a:defRPr>
            </a:lvl1pPr>
            <a:lvl2pPr marL="478878" algn="l" defTabSz="957756" rtl="0" eaLnBrk="1" latinLnBrk="0" hangingPunct="1">
              <a:defRPr sz="1900" kern="1200">
                <a:solidFill>
                  <a:schemeClr val="lt1"/>
                </a:solidFill>
                <a:latin typeface="+mn-lt"/>
                <a:ea typeface="+mn-ea"/>
                <a:cs typeface="+mn-cs"/>
              </a:defRPr>
            </a:lvl2pPr>
            <a:lvl3pPr marL="957756" algn="l" defTabSz="957756" rtl="0" eaLnBrk="1" latinLnBrk="0" hangingPunct="1">
              <a:defRPr sz="1900" kern="1200">
                <a:solidFill>
                  <a:schemeClr val="lt1"/>
                </a:solidFill>
                <a:latin typeface="+mn-lt"/>
                <a:ea typeface="+mn-ea"/>
                <a:cs typeface="+mn-cs"/>
              </a:defRPr>
            </a:lvl3pPr>
            <a:lvl4pPr marL="1436634" algn="l" defTabSz="957756" rtl="0" eaLnBrk="1" latinLnBrk="0" hangingPunct="1">
              <a:defRPr sz="1900" kern="1200">
                <a:solidFill>
                  <a:schemeClr val="lt1"/>
                </a:solidFill>
                <a:latin typeface="+mn-lt"/>
                <a:ea typeface="+mn-ea"/>
                <a:cs typeface="+mn-cs"/>
              </a:defRPr>
            </a:lvl4pPr>
            <a:lvl5pPr marL="1915510" algn="l" defTabSz="957756" rtl="0" eaLnBrk="1" latinLnBrk="0" hangingPunct="1">
              <a:defRPr sz="1900" kern="1200">
                <a:solidFill>
                  <a:schemeClr val="lt1"/>
                </a:solidFill>
                <a:latin typeface="+mn-lt"/>
                <a:ea typeface="+mn-ea"/>
                <a:cs typeface="+mn-cs"/>
              </a:defRPr>
            </a:lvl5pPr>
            <a:lvl6pPr marL="2394388" algn="l" defTabSz="957756" rtl="0" eaLnBrk="1" latinLnBrk="0" hangingPunct="1">
              <a:defRPr sz="1900" kern="1200">
                <a:solidFill>
                  <a:schemeClr val="lt1"/>
                </a:solidFill>
                <a:latin typeface="+mn-lt"/>
                <a:ea typeface="+mn-ea"/>
                <a:cs typeface="+mn-cs"/>
              </a:defRPr>
            </a:lvl6pPr>
            <a:lvl7pPr marL="2873265" algn="l" defTabSz="957756" rtl="0" eaLnBrk="1" latinLnBrk="0" hangingPunct="1">
              <a:defRPr sz="1900" kern="1200">
                <a:solidFill>
                  <a:schemeClr val="lt1"/>
                </a:solidFill>
                <a:latin typeface="+mn-lt"/>
                <a:ea typeface="+mn-ea"/>
                <a:cs typeface="+mn-cs"/>
              </a:defRPr>
            </a:lvl7pPr>
            <a:lvl8pPr marL="3352143" algn="l" defTabSz="957756" rtl="0" eaLnBrk="1" latinLnBrk="0" hangingPunct="1">
              <a:defRPr sz="1900" kern="1200">
                <a:solidFill>
                  <a:schemeClr val="lt1"/>
                </a:solidFill>
                <a:latin typeface="+mn-lt"/>
                <a:ea typeface="+mn-ea"/>
                <a:cs typeface="+mn-cs"/>
              </a:defRPr>
            </a:lvl8pPr>
            <a:lvl9pPr marL="3831021" algn="l" defTabSz="957756" rtl="0" eaLnBrk="1" latinLnBrk="0" hangingPunct="1">
              <a:defRPr sz="1900" kern="1200">
                <a:solidFill>
                  <a:schemeClr val="lt1"/>
                </a:solidFill>
                <a:latin typeface="+mn-lt"/>
                <a:ea typeface="+mn-ea"/>
                <a:cs typeface="+mn-cs"/>
              </a:defRPr>
            </a:lvl9pPr>
          </a:lstStyle>
          <a:p>
            <a:pPr algn="ctr" defTabSz="1253703" fontAlgn="auto">
              <a:spcBef>
                <a:spcPts val="0"/>
              </a:spcBef>
              <a:spcAft>
                <a:spcPts val="0"/>
              </a:spcAft>
              <a:defRPr/>
            </a:pPr>
            <a:r>
              <a:rPr lang="en-US" sz="1000" b="1" dirty="0" smtClean="0">
                <a:solidFill>
                  <a:schemeClr val="bg1"/>
                </a:solidFill>
                <a:cs typeface="Arial" pitchFamily="34" charset="0"/>
              </a:rPr>
              <a:t>Drop1 </a:t>
            </a:r>
          </a:p>
        </p:txBody>
      </p:sp>
      <p:sp>
        <p:nvSpPr>
          <p:cNvPr id="46" name="Rounded Rectangle 45"/>
          <p:cNvSpPr/>
          <p:nvPr/>
        </p:nvSpPr>
        <p:spPr bwMode="auto">
          <a:xfrm>
            <a:off x="6328792" y="2267744"/>
            <a:ext cx="1696050" cy="147194"/>
          </a:xfrm>
          <a:prstGeom prst="roundRect">
            <a:avLst/>
          </a:prstGeom>
          <a:ln>
            <a:noFill/>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lIns="119695" tIns="59847" rIns="119695" bIns="59847" anchor="ctr"/>
          <a:lstStyle/>
          <a:p>
            <a:pPr algn="ctr" defTabSz="1253703" fontAlgn="auto">
              <a:spcBef>
                <a:spcPts val="0"/>
              </a:spcBef>
              <a:spcAft>
                <a:spcPts val="0"/>
              </a:spcAft>
              <a:defRPr/>
            </a:pPr>
            <a:r>
              <a:rPr lang="en-US" sz="1000" b="1" dirty="0" smtClean="0">
                <a:solidFill>
                  <a:schemeClr val="bg1"/>
                </a:solidFill>
              </a:rPr>
              <a:t>Integration Test</a:t>
            </a:r>
            <a:endParaRPr lang="en-US" sz="1000" b="1" dirty="0">
              <a:solidFill>
                <a:schemeClr val="bg1"/>
              </a:solidFill>
            </a:endParaRPr>
          </a:p>
        </p:txBody>
      </p:sp>
      <p:sp>
        <p:nvSpPr>
          <p:cNvPr id="48" name="Snip and Round Single Corner Rectangle 47"/>
          <p:cNvSpPr/>
          <p:nvPr/>
        </p:nvSpPr>
        <p:spPr>
          <a:xfrm rot="5400000">
            <a:off x="483358" y="2372411"/>
            <a:ext cx="298116" cy="992616"/>
          </a:xfrm>
          <a:prstGeom prst="snipRoundRect">
            <a:avLst/>
          </a:prstGeom>
          <a:ln w="9525">
            <a:noFill/>
          </a:ln>
          <a:effectLst/>
        </p:spPr>
        <p:style>
          <a:lnRef idx="1">
            <a:schemeClr val="accent5"/>
          </a:lnRef>
          <a:fillRef idx="3">
            <a:schemeClr val="accent5"/>
          </a:fillRef>
          <a:effectRef idx="2">
            <a:schemeClr val="accent5"/>
          </a:effectRef>
          <a:fontRef idx="minor">
            <a:schemeClr val="lt1"/>
          </a:fontRef>
        </p:style>
        <p:txBody>
          <a:bodyPr vert="vert270" lIns="119695" tIns="59847" rIns="119695" bIns="59847" anchor="ctr"/>
          <a:lstStyle/>
          <a:p>
            <a:pPr defTabSz="1196950" fontAlgn="auto">
              <a:spcBef>
                <a:spcPts val="0"/>
              </a:spcBef>
              <a:spcAft>
                <a:spcPts val="0"/>
              </a:spcAft>
              <a:defRPr/>
            </a:pPr>
            <a:r>
              <a:rPr lang="en-US" sz="1000" b="1" dirty="0">
                <a:solidFill>
                  <a:schemeClr val="bg1"/>
                </a:solidFill>
                <a:cs typeface="Arial" pitchFamily="34" charset="0"/>
              </a:rPr>
              <a:t>Focus</a:t>
            </a:r>
          </a:p>
        </p:txBody>
      </p:sp>
      <p:sp>
        <p:nvSpPr>
          <p:cNvPr id="49" name="Oval 48"/>
          <p:cNvSpPr/>
          <p:nvPr/>
        </p:nvSpPr>
        <p:spPr bwMode="auto">
          <a:xfrm>
            <a:off x="1360240" y="1979712"/>
            <a:ext cx="304575" cy="242913"/>
          </a:xfrm>
          <a:prstGeom prst="ellipse">
            <a:avLst/>
          </a:prstGeom>
          <a:solidFill>
            <a:schemeClr val="bg1"/>
          </a:solidFill>
          <a:ln>
            <a:solidFill>
              <a:schemeClr val="tx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wrap="none" lIns="119695" tIns="59847" rIns="119695" bIns="59847" anchor="ctr"/>
          <a:lstStyle/>
          <a:p>
            <a:pPr algn="ctr" defTabSz="1253703" fontAlgn="auto">
              <a:spcBef>
                <a:spcPts val="0"/>
              </a:spcBef>
              <a:spcAft>
                <a:spcPts val="0"/>
              </a:spcAft>
              <a:defRPr/>
            </a:pPr>
            <a:r>
              <a:rPr lang="en-US" sz="900" b="1" dirty="0" smtClean="0">
                <a:solidFill>
                  <a:schemeClr val="tx2">
                    <a:lumMod val="50000"/>
                  </a:schemeClr>
                </a:solidFill>
              </a:rPr>
              <a:t>10</a:t>
            </a:r>
            <a:endParaRPr lang="en-US" sz="900" b="1" dirty="0">
              <a:solidFill>
                <a:schemeClr val="tx2">
                  <a:lumMod val="50000"/>
                </a:schemeClr>
              </a:solidFill>
            </a:endParaRPr>
          </a:p>
        </p:txBody>
      </p:sp>
      <p:sp>
        <p:nvSpPr>
          <p:cNvPr id="50" name="Rounded Rectangle 49"/>
          <p:cNvSpPr/>
          <p:nvPr/>
        </p:nvSpPr>
        <p:spPr>
          <a:xfrm>
            <a:off x="9785176" y="2270922"/>
            <a:ext cx="2088232" cy="144016"/>
          </a:xfrm>
          <a:prstGeom prst="roundRect">
            <a:avLst/>
          </a:prstGeom>
          <a:ln>
            <a:noFill/>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lIns="119695" tIns="59847" rIns="119695" bIns="59847" anchor="ctr"/>
          <a:lstStyle/>
          <a:p>
            <a:pPr algn="ctr" defTabSz="1253703" fontAlgn="auto">
              <a:spcBef>
                <a:spcPts val="0"/>
              </a:spcBef>
              <a:spcAft>
                <a:spcPts val="0"/>
              </a:spcAft>
              <a:defRPr/>
            </a:pPr>
            <a:r>
              <a:rPr lang="en-US" sz="1000" b="1" dirty="0" smtClean="0">
                <a:solidFill>
                  <a:schemeClr val="bg1"/>
                </a:solidFill>
              </a:rPr>
              <a:t> Go-Live &amp; Early Life support</a:t>
            </a:r>
            <a:endParaRPr lang="en-US" sz="1000" b="1" dirty="0">
              <a:solidFill>
                <a:schemeClr val="bg1"/>
              </a:solidFill>
            </a:endParaRPr>
          </a:p>
        </p:txBody>
      </p:sp>
      <p:sp>
        <p:nvSpPr>
          <p:cNvPr id="58" name="Snip and Round Single Corner Rectangle 57"/>
          <p:cNvSpPr/>
          <p:nvPr/>
        </p:nvSpPr>
        <p:spPr>
          <a:xfrm rot="5400000">
            <a:off x="163479" y="6819538"/>
            <a:ext cx="936105" cy="990855"/>
          </a:xfrm>
          <a:prstGeom prst="snipRoundRect">
            <a:avLst/>
          </a:prstGeom>
          <a:solidFill>
            <a:schemeClr val="tx2">
              <a:alpha val="34000"/>
            </a:schemeClr>
          </a:solidFill>
          <a:ln>
            <a:noFill/>
          </a:ln>
          <a:effectLst/>
        </p:spPr>
        <p:style>
          <a:lnRef idx="1">
            <a:schemeClr val="accent6"/>
          </a:lnRef>
          <a:fillRef idx="2">
            <a:schemeClr val="accent6"/>
          </a:fillRef>
          <a:effectRef idx="1">
            <a:schemeClr val="accent6"/>
          </a:effectRef>
          <a:fontRef idx="minor">
            <a:schemeClr val="dk1"/>
          </a:fontRef>
        </p:style>
        <p:txBody>
          <a:bodyPr vert="vert270" lIns="0" tIns="59847" rIns="119695" bIns="59847"/>
          <a:lstStyle/>
          <a:p>
            <a:pPr defTabSz="1253703" fontAlgn="auto">
              <a:spcBef>
                <a:spcPts val="0"/>
              </a:spcBef>
              <a:spcAft>
                <a:spcPts val="0"/>
              </a:spcAft>
              <a:defRPr/>
            </a:pPr>
            <a:r>
              <a:rPr lang="en-US" sz="1000" b="1" dirty="0" smtClean="0">
                <a:solidFill>
                  <a:schemeClr val="tx2">
                    <a:lumMod val="50000"/>
                  </a:schemeClr>
                </a:solidFill>
                <a:cs typeface="Arial" pitchFamily="34" charset="0"/>
              </a:rPr>
              <a:t>Deliverables </a:t>
            </a:r>
            <a:endParaRPr lang="en-US" sz="1000" b="1" dirty="0">
              <a:solidFill>
                <a:schemeClr val="tx2">
                  <a:lumMod val="50000"/>
                </a:schemeClr>
              </a:solidFill>
              <a:cs typeface="Arial" pitchFamily="34" charset="0"/>
            </a:endParaRPr>
          </a:p>
        </p:txBody>
      </p:sp>
      <p:sp>
        <p:nvSpPr>
          <p:cNvPr id="69" name="TextBox 68"/>
          <p:cNvSpPr txBox="1"/>
          <p:nvPr/>
        </p:nvSpPr>
        <p:spPr>
          <a:xfrm>
            <a:off x="4240560" y="7076217"/>
            <a:ext cx="4954271" cy="274751"/>
          </a:xfrm>
          <a:prstGeom prst="rect">
            <a:avLst/>
          </a:prstGeom>
          <a:noFill/>
          <a:effectLst/>
        </p:spPr>
        <p:txBody>
          <a:bodyPr wrap="square" lIns="119695" tIns="59847" rIns="119695" bIns="59847" rtlCol="0">
            <a:spAutoFit/>
          </a:bodyPr>
          <a:lstStyle/>
          <a:p>
            <a:r>
              <a:rPr lang="en-US" sz="1000" b="1" dirty="0" smtClean="0">
                <a:solidFill>
                  <a:schemeClr val="bg1"/>
                </a:solidFill>
              </a:rPr>
              <a:t>Aligned to RODOD ongoing releases </a:t>
            </a:r>
          </a:p>
        </p:txBody>
      </p:sp>
      <p:cxnSp>
        <p:nvCxnSpPr>
          <p:cNvPr id="79" name="Straight Arrow Connector 78"/>
          <p:cNvCxnSpPr/>
          <p:nvPr/>
        </p:nvCxnSpPr>
        <p:spPr>
          <a:xfrm rot="5400000">
            <a:off x="6861034" y="4960226"/>
            <a:ext cx="5848284" cy="1588"/>
          </a:xfrm>
          <a:prstGeom prst="straightConnector1">
            <a:avLst/>
          </a:prstGeom>
          <a:ln w="3175">
            <a:solidFill>
              <a:schemeClr val="tx1"/>
            </a:solidFill>
            <a:prstDash val="dash"/>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rot="5400000">
            <a:off x="5248672" y="4932040"/>
            <a:ext cx="5904656" cy="1588"/>
          </a:xfrm>
          <a:prstGeom prst="straightConnector1">
            <a:avLst/>
          </a:prstGeom>
          <a:ln w="3175">
            <a:solidFill>
              <a:schemeClr val="tx1"/>
            </a:solidFill>
            <a:prstDash val="dash"/>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rot="5400000">
            <a:off x="3304456" y="4932040"/>
            <a:ext cx="5904656" cy="1588"/>
          </a:xfrm>
          <a:prstGeom prst="straightConnector1">
            <a:avLst/>
          </a:prstGeom>
          <a:ln w="3175">
            <a:solidFill>
              <a:schemeClr val="tx1"/>
            </a:solidFill>
            <a:prstDash val="dash"/>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rot="5400000">
            <a:off x="-1793918" y="4974219"/>
            <a:ext cx="5920294" cy="44025"/>
          </a:xfrm>
          <a:prstGeom prst="straightConnector1">
            <a:avLst/>
          </a:prstGeom>
          <a:ln w="3175">
            <a:solidFill>
              <a:schemeClr val="tx1"/>
            </a:solidFill>
            <a:prstDash val="dash"/>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104" name="Chevron 103"/>
          <p:cNvSpPr/>
          <p:nvPr/>
        </p:nvSpPr>
        <p:spPr>
          <a:xfrm>
            <a:off x="8345016" y="2742456"/>
            <a:ext cx="1296144" cy="288032"/>
          </a:xfrm>
          <a:prstGeom prst="chevron">
            <a:avLst/>
          </a:prstGeom>
          <a:ln>
            <a:noFill/>
          </a:ln>
          <a:effectLst/>
        </p:spPr>
        <p:style>
          <a:lnRef idx="1">
            <a:schemeClr val="accent5"/>
          </a:lnRef>
          <a:fillRef idx="3">
            <a:schemeClr val="accent5"/>
          </a:fillRef>
          <a:effectRef idx="2">
            <a:schemeClr val="accent5"/>
          </a:effectRef>
          <a:fontRef idx="minor">
            <a:schemeClr val="lt1"/>
          </a:fontRef>
        </p:style>
        <p:txBody>
          <a:bodyPr lIns="119695" tIns="59847" rIns="119695" bIns="59847" anchor="ctr"/>
          <a:lstStyle/>
          <a:p>
            <a:pPr algn="ctr" defTabSz="1253703" fontAlgn="auto">
              <a:spcBef>
                <a:spcPts val="0"/>
              </a:spcBef>
              <a:spcAft>
                <a:spcPts val="0"/>
              </a:spcAft>
              <a:defRPr/>
            </a:pPr>
            <a:r>
              <a:rPr lang="en-US" sz="1000" b="1" dirty="0" smtClean="0">
                <a:solidFill>
                  <a:schemeClr val="bg1"/>
                </a:solidFill>
                <a:cs typeface="Arial" pitchFamily="34" charset="0"/>
              </a:rPr>
              <a:t>UAT</a:t>
            </a:r>
            <a:endParaRPr lang="en-US" sz="1000" b="1" dirty="0">
              <a:solidFill>
                <a:schemeClr val="bg1"/>
              </a:solidFill>
              <a:cs typeface="Arial" pitchFamily="34" charset="0"/>
            </a:endParaRPr>
          </a:p>
        </p:txBody>
      </p:sp>
      <p:sp>
        <p:nvSpPr>
          <p:cNvPr id="105" name="Rounded Rectangle 104"/>
          <p:cNvSpPr/>
          <p:nvPr/>
        </p:nvSpPr>
        <p:spPr bwMode="auto">
          <a:xfrm>
            <a:off x="8273008" y="2270923"/>
            <a:ext cx="1296144" cy="144015"/>
          </a:xfrm>
          <a:prstGeom prst="roundRect">
            <a:avLst/>
          </a:prstGeom>
          <a:ln>
            <a:noFill/>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lIns="119695" tIns="59847" rIns="119695" bIns="59847" anchor="ctr"/>
          <a:lstStyle/>
          <a:p>
            <a:pPr algn="ctr" defTabSz="1253703" fontAlgn="auto">
              <a:spcBef>
                <a:spcPts val="0"/>
              </a:spcBef>
              <a:spcAft>
                <a:spcPts val="0"/>
              </a:spcAft>
              <a:defRPr/>
            </a:pPr>
            <a:r>
              <a:rPr lang="en-US" sz="1000" b="1" dirty="0" smtClean="0">
                <a:solidFill>
                  <a:schemeClr val="bg1"/>
                </a:solidFill>
              </a:rPr>
              <a:t>UAT</a:t>
            </a:r>
            <a:endParaRPr lang="en-US" sz="1000" b="1" dirty="0">
              <a:solidFill>
                <a:schemeClr val="bg1"/>
              </a:solidFill>
            </a:endParaRPr>
          </a:p>
        </p:txBody>
      </p:sp>
      <p:sp>
        <p:nvSpPr>
          <p:cNvPr id="126" name="TextBox 392"/>
          <p:cNvSpPr txBox="1">
            <a:spLocks noChangeArrowheads="1"/>
          </p:cNvSpPr>
          <p:nvPr/>
        </p:nvSpPr>
        <p:spPr bwMode="auto">
          <a:xfrm>
            <a:off x="5680720" y="7838202"/>
            <a:ext cx="1224136" cy="262190"/>
          </a:xfrm>
          <a:prstGeom prst="rect">
            <a:avLst/>
          </a:prstGeom>
          <a:noFill/>
          <a:ln w="9525">
            <a:noFill/>
            <a:miter lim="800000"/>
            <a:headEnd/>
            <a:tailEnd/>
          </a:ln>
          <a:effectLst/>
        </p:spPr>
        <p:txBody>
          <a:bodyPr wrap="square" lIns="119695" tIns="59847" rIns="119695" bIns="59847">
            <a:spAutoFit/>
          </a:bodyPr>
          <a:lstStyle/>
          <a:p>
            <a:pPr marL="155603" indent="-155603">
              <a:buClr>
                <a:schemeClr val="accent5"/>
              </a:buClr>
              <a:buFont typeface="Wingdings" pitchFamily="2" charset="2"/>
              <a:buChar char="§"/>
            </a:pPr>
            <a:r>
              <a:rPr lang="en-US" sz="900" b="1" dirty="0" smtClean="0">
                <a:solidFill>
                  <a:schemeClr val="accent1"/>
                </a:solidFill>
              </a:rPr>
              <a:t>ST completed</a:t>
            </a:r>
          </a:p>
        </p:txBody>
      </p:sp>
      <p:sp>
        <p:nvSpPr>
          <p:cNvPr id="127" name="TextBox 388"/>
          <p:cNvSpPr txBox="1">
            <a:spLocks noChangeArrowheads="1"/>
          </p:cNvSpPr>
          <p:nvPr/>
        </p:nvSpPr>
        <p:spPr bwMode="auto">
          <a:xfrm>
            <a:off x="9425136" y="7838202"/>
            <a:ext cx="1080120" cy="397862"/>
          </a:xfrm>
          <a:prstGeom prst="rect">
            <a:avLst/>
          </a:prstGeom>
          <a:noFill/>
          <a:ln w="9525">
            <a:noFill/>
            <a:miter lim="800000"/>
            <a:headEnd/>
            <a:tailEnd/>
          </a:ln>
          <a:effectLst/>
        </p:spPr>
        <p:txBody>
          <a:bodyPr wrap="square" lIns="119695" tIns="59847" rIns="119695" bIns="59847">
            <a:spAutoFit/>
          </a:bodyPr>
          <a:lstStyle/>
          <a:p>
            <a:pPr marL="155603" indent="-155603">
              <a:buClr>
                <a:schemeClr val="accent5"/>
              </a:buClr>
              <a:buFont typeface="Wingdings" pitchFamily="2" charset="2"/>
              <a:buChar char="§"/>
            </a:pPr>
            <a:r>
              <a:rPr lang="da-DK" sz="900" dirty="0" smtClean="0">
                <a:solidFill>
                  <a:schemeClr val="accent1"/>
                </a:solidFill>
              </a:rPr>
              <a:t>GO live decision </a:t>
            </a:r>
            <a:endParaRPr lang="da-DK" sz="900" dirty="0">
              <a:solidFill>
                <a:schemeClr val="accent1"/>
              </a:solidFill>
            </a:endParaRPr>
          </a:p>
        </p:txBody>
      </p:sp>
      <p:sp>
        <p:nvSpPr>
          <p:cNvPr id="131" name="Pentagon 130"/>
          <p:cNvSpPr/>
          <p:nvPr/>
        </p:nvSpPr>
        <p:spPr>
          <a:xfrm>
            <a:off x="1792288" y="3462536"/>
            <a:ext cx="1008112" cy="288032"/>
          </a:xfrm>
          <a:prstGeom prst="homePlate">
            <a:avLst/>
          </a:prstGeom>
          <a:solidFill>
            <a:schemeClr val="bg1">
              <a:lumMod val="85000"/>
            </a:schemeClr>
          </a:solidFill>
          <a:ln w="28575">
            <a:solidFill>
              <a:srgbClr val="0070C0"/>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1000" b="1" dirty="0" smtClean="0">
                <a:solidFill>
                  <a:srgbClr val="000000">
                    <a:lumMod val="75000"/>
                    <a:lumOff val="25000"/>
                  </a:srgbClr>
                </a:solidFill>
                <a:cs typeface="Calibri" pitchFamily="34" charset="0"/>
              </a:rPr>
              <a:t>Siebel</a:t>
            </a:r>
          </a:p>
        </p:txBody>
      </p:sp>
      <p:sp>
        <p:nvSpPr>
          <p:cNvPr id="135" name="Pentagon 134"/>
          <p:cNvSpPr/>
          <p:nvPr/>
        </p:nvSpPr>
        <p:spPr>
          <a:xfrm>
            <a:off x="5896744" y="5753472"/>
            <a:ext cx="432048" cy="360040"/>
          </a:xfrm>
          <a:prstGeom prst="homePlate">
            <a:avLst/>
          </a:prstGeom>
          <a:solidFill>
            <a:schemeClr val="bg1">
              <a:lumMod val="85000"/>
            </a:schemeClr>
          </a:solidFill>
          <a:ln w="28575">
            <a:solidFill>
              <a:srgbClr val="009900"/>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1000" b="1" dirty="0" smtClean="0">
                <a:solidFill>
                  <a:srgbClr val="000000">
                    <a:lumMod val="75000"/>
                    <a:lumOff val="25000"/>
                  </a:srgbClr>
                </a:solidFill>
                <a:cs typeface="Calibri" pitchFamily="34" charset="0"/>
              </a:rPr>
              <a:t>RT</a:t>
            </a:r>
          </a:p>
        </p:txBody>
      </p:sp>
      <p:sp>
        <p:nvSpPr>
          <p:cNvPr id="136" name="Pentagon 135"/>
          <p:cNvSpPr/>
          <p:nvPr/>
        </p:nvSpPr>
        <p:spPr>
          <a:xfrm>
            <a:off x="2944416" y="3678560"/>
            <a:ext cx="720080" cy="288032"/>
          </a:xfrm>
          <a:prstGeom prst="homePlate">
            <a:avLst/>
          </a:prstGeom>
          <a:solidFill>
            <a:schemeClr val="bg1">
              <a:lumMod val="85000"/>
            </a:schemeClr>
          </a:solidFill>
          <a:ln w="28575">
            <a:solidFill>
              <a:srgbClr val="0070C0"/>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1000" b="1" dirty="0" smtClean="0">
                <a:solidFill>
                  <a:srgbClr val="000000">
                    <a:lumMod val="75000"/>
                    <a:lumOff val="25000"/>
                  </a:srgbClr>
                </a:solidFill>
                <a:cs typeface="Calibri" pitchFamily="34" charset="0"/>
              </a:rPr>
              <a:t>ST</a:t>
            </a:r>
          </a:p>
        </p:txBody>
      </p:sp>
      <p:sp>
        <p:nvSpPr>
          <p:cNvPr id="138" name="Pentagon 137"/>
          <p:cNvSpPr/>
          <p:nvPr/>
        </p:nvSpPr>
        <p:spPr>
          <a:xfrm>
            <a:off x="1792289" y="4182616"/>
            <a:ext cx="1008112" cy="327086"/>
          </a:xfrm>
          <a:prstGeom prst="homePlate">
            <a:avLst/>
          </a:prstGeom>
          <a:solidFill>
            <a:schemeClr val="bg1">
              <a:lumMod val="85000"/>
            </a:schemeClr>
          </a:solidFill>
          <a:ln w="28575">
            <a:solidFill>
              <a:srgbClr val="0070C0"/>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1000" b="1" dirty="0" smtClean="0">
                <a:solidFill>
                  <a:srgbClr val="000000">
                    <a:lumMod val="75000"/>
                    <a:lumOff val="25000"/>
                  </a:srgbClr>
                </a:solidFill>
                <a:cs typeface="Calibri" pitchFamily="34" charset="0"/>
              </a:rPr>
              <a:t>AIA</a:t>
            </a:r>
          </a:p>
        </p:txBody>
      </p:sp>
      <p:pic>
        <p:nvPicPr>
          <p:cNvPr id="143" name="Picture 198" descr="box.png"/>
          <p:cNvPicPr>
            <a:picLocks noChangeAspect="1"/>
          </p:cNvPicPr>
          <p:nvPr/>
        </p:nvPicPr>
        <p:blipFill>
          <a:blip r:embed="rId4" cstate="print"/>
          <a:srcRect/>
          <a:stretch>
            <a:fillRect/>
          </a:stretch>
        </p:blipFill>
        <p:spPr bwMode="auto">
          <a:xfrm>
            <a:off x="5994107" y="7206952"/>
            <a:ext cx="766733" cy="594784"/>
          </a:xfrm>
          <a:prstGeom prst="rect">
            <a:avLst/>
          </a:prstGeom>
          <a:noFill/>
          <a:ln w="9525">
            <a:noFill/>
            <a:miter lim="800000"/>
            <a:headEnd/>
            <a:tailEnd/>
          </a:ln>
          <a:effectLst/>
        </p:spPr>
      </p:pic>
      <p:sp>
        <p:nvSpPr>
          <p:cNvPr id="144" name="Pentagon 143"/>
          <p:cNvSpPr/>
          <p:nvPr/>
        </p:nvSpPr>
        <p:spPr>
          <a:xfrm>
            <a:off x="6472808" y="5190728"/>
            <a:ext cx="1440160" cy="288032"/>
          </a:xfrm>
          <a:prstGeom prst="homePlate">
            <a:avLst/>
          </a:prstGeom>
          <a:solidFill>
            <a:schemeClr val="bg1">
              <a:lumMod val="85000"/>
            </a:schemeClr>
          </a:solidFill>
          <a:ln>
            <a:noFill/>
          </a:ln>
        </p:spPr>
        <p:style>
          <a:lnRef idx="1">
            <a:schemeClr val="accent6"/>
          </a:lnRef>
          <a:fillRef idx="2">
            <a:schemeClr val="accent6"/>
          </a:fillRef>
          <a:effectRef idx="1">
            <a:schemeClr val="accent6"/>
          </a:effectRef>
          <a:fontRef idx="minor">
            <a:schemeClr val="dk1"/>
          </a:fontRef>
        </p:style>
        <p:txBody>
          <a:bodyPr anchor="ctr"/>
          <a:lstStyle/>
          <a:p>
            <a:pPr algn="ctr" fontAlgn="base">
              <a:spcBef>
                <a:spcPct val="0"/>
              </a:spcBef>
              <a:spcAft>
                <a:spcPct val="0"/>
              </a:spcAft>
              <a:defRPr/>
            </a:pPr>
            <a:r>
              <a:rPr lang="en-US" sz="1000" b="1" dirty="0" smtClean="0">
                <a:solidFill>
                  <a:srgbClr val="000000">
                    <a:lumMod val="75000"/>
                    <a:lumOff val="25000"/>
                  </a:srgbClr>
                </a:solidFill>
                <a:cs typeface="Calibri" pitchFamily="34" charset="0"/>
              </a:rPr>
              <a:t>SIT support </a:t>
            </a:r>
            <a:endParaRPr lang="en-US" sz="1000" b="1" dirty="0">
              <a:solidFill>
                <a:srgbClr val="000000">
                  <a:lumMod val="75000"/>
                  <a:lumOff val="25000"/>
                </a:srgbClr>
              </a:solidFill>
              <a:cs typeface="Calibri" pitchFamily="34" charset="0"/>
            </a:endParaRPr>
          </a:p>
        </p:txBody>
      </p:sp>
      <p:sp>
        <p:nvSpPr>
          <p:cNvPr id="145" name="Pentagon 144"/>
          <p:cNvSpPr/>
          <p:nvPr/>
        </p:nvSpPr>
        <p:spPr>
          <a:xfrm>
            <a:off x="8345016" y="5190728"/>
            <a:ext cx="1440160" cy="288032"/>
          </a:xfrm>
          <a:prstGeom prst="homePlate">
            <a:avLst/>
          </a:prstGeom>
          <a:solidFill>
            <a:schemeClr val="bg1">
              <a:lumMod val="85000"/>
            </a:schemeClr>
          </a:solidFill>
          <a:ln>
            <a:noFill/>
          </a:ln>
        </p:spPr>
        <p:style>
          <a:lnRef idx="1">
            <a:schemeClr val="accent6"/>
          </a:lnRef>
          <a:fillRef idx="2">
            <a:schemeClr val="accent6"/>
          </a:fillRef>
          <a:effectRef idx="1">
            <a:schemeClr val="accent6"/>
          </a:effectRef>
          <a:fontRef idx="minor">
            <a:schemeClr val="dk1"/>
          </a:fontRef>
        </p:style>
        <p:txBody>
          <a:bodyPr anchor="ctr"/>
          <a:lstStyle/>
          <a:p>
            <a:pPr algn="ctr" fontAlgn="base">
              <a:spcBef>
                <a:spcPct val="0"/>
              </a:spcBef>
              <a:spcAft>
                <a:spcPct val="0"/>
              </a:spcAft>
              <a:defRPr/>
            </a:pPr>
            <a:r>
              <a:rPr lang="en-US" sz="1000" b="1" dirty="0" smtClean="0">
                <a:solidFill>
                  <a:srgbClr val="000000">
                    <a:lumMod val="75000"/>
                    <a:lumOff val="25000"/>
                  </a:srgbClr>
                </a:solidFill>
                <a:cs typeface="Calibri" pitchFamily="34" charset="0"/>
              </a:rPr>
              <a:t>UAT Support </a:t>
            </a:r>
            <a:endParaRPr lang="en-US" sz="1000" b="1" dirty="0">
              <a:solidFill>
                <a:srgbClr val="000000">
                  <a:lumMod val="75000"/>
                  <a:lumOff val="25000"/>
                </a:srgbClr>
              </a:solidFill>
              <a:cs typeface="Calibri" pitchFamily="34" charset="0"/>
            </a:endParaRPr>
          </a:p>
        </p:txBody>
      </p:sp>
      <p:sp>
        <p:nvSpPr>
          <p:cNvPr id="147" name="Pentagon 146"/>
          <p:cNvSpPr/>
          <p:nvPr/>
        </p:nvSpPr>
        <p:spPr>
          <a:xfrm>
            <a:off x="8345016" y="6516216"/>
            <a:ext cx="1728192" cy="360040"/>
          </a:xfrm>
          <a:prstGeom prst="homePlate">
            <a:avLst/>
          </a:prstGeom>
          <a:solidFill>
            <a:schemeClr val="bg1">
              <a:lumMod val="85000"/>
            </a:schemeClr>
          </a:solidFill>
          <a:ln>
            <a:noFill/>
          </a:ln>
        </p:spPr>
        <p:style>
          <a:lnRef idx="1">
            <a:schemeClr val="accent6"/>
          </a:lnRef>
          <a:fillRef idx="2">
            <a:schemeClr val="accent6"/>
          </a:fillRef>
          <a:effectRef idx="1">
            <a:schemeClr val="accent6"/>
          </a:effectRef>
          <a:fontRef idx="minor">
            <a:schemeClr val="dk1"/>
          </a:fontRef>
        </p:style>
        <p:txBody>
          <a:bodyPr anchor="ctr"/>
          <a:lstStyle/>
          <a:p>
            <a:pPr algn="ctr" fontAlgn="base">
              <a:spcBef>
                <a:spcPct val="0"/>
              </a:spcBef>
              <a:spcAft>
                <a:spcPct val="0"/>
              </a:spcAft>
              <a:defRPr/>
            </a:pPr>
            <a:r>
              <a:rPr lang="en-US" sz="1000" b="1" dirty="0" smtClean="0">
                <a:solidFill>
                  <a:srgbClr val="000000">
                    <a:lumMod val="75000"/>
                    <a:lumOff val="25000"/>
                  </a:srgbClr>
                </a:solidFill>
                <a:cs typeface="Calibri" pitchFamily="34" charset="0"/>
              </a:rPr>
              <a:t>Data readiness support  (during cut-over)</a:t>
            </a:r>
            <a:endParaRPr lang="en-US" sz="1000" b="1" dirty="0">
              <a:solidFill>
                <a:srgbClr val="000000">
                  <a:lumMod val="75000"/>
                  <a:lumOff val="25000"/>
                </a:srgbClr>
              </a:solidFill>
              <a:cs typeface="Calibri" pitchFamily="34" charset="0"/>
            </a:endParaRPr>
          </a:p>
        </p:txBody>
      </p:sp>
      <p:sp>
        <p:nvSpPr>
          <p:cNvPr id="148" name="Diamond 147"/>
          <p:cNvSpPr/>
          <p:nvPr/>
        </p:nvSpPr>
        <p:spPr>
          <a:xfrm>
            <a:off x="2728392" y="3462536"/>
            <a:ext cx="216024" cy="288032"/>
          </a:xfrm>
          <a:prstGeom prst="diamond">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9" name="TextBox 148"/>
          <p:cNvSpPr txBox="1"/>
          <p:nvPr/>
        </p:nvSpPr>
        <p:spPr>
          <a:xfrm>
            <a:off x="10145216" y="3272934"/>
            <a:ext cx="678391" cy="261610"/>
          </a:xfrm>
          <a:prstGeom prst="rect">
            <a:avLst/>
          </a:prstGeom>
          <a:noFill/>
        </p:spPr>
        <p:txBody>
          <a:bodyPr wrap="none" rtlCol="0">
            <a:spAutoFit/>
          </a:bodyPr>
          <a:lstStyle/>
          <a:p>
            <a:r>
              <a:rPr lang="en-US" sz="1050" dirty="0" smtClean="0"/>
              <a:t>Go-Live</a:t>
            </a:r>
            <a:endParaRPr lang="en-US" sz="1050" dirty="0"/>
          </a:p>
        </p:txBody>
      </p:sp>
      <p:sp>
        <p:nvSpPr>
          <p:cNvPr id="152" name="Pentagon 151"/>
          <p:cNvSpPr/>
          <p:nvPr/>
        </p:nvSpPr>
        <p:spPr>
          <a:xfrm>
            <a:off x="10505256" y="3678560"/>
            <a:ext cx="1368152" cy="360040"/>
          </a:xfrm>
          <a:prstGeom prst="homePlate">
            <a:avLst/>
          </a:prstGeom>
          <a:solidFill>
            <a:schemeClr val="bg1">
              <a:lumMod val="85000"/>
            </a:schemeClr>
          </a:solidFill>
          <a:ln>
            <a:noFill/>
          </a:ln>
        </p:spPr>
        <p:style>
          <a:lnRef idx="1">
            <a:schemeClr val="accent6"/>
          </a:lnRef>
          <a:fillRef idx="2">
            <a:schemeClr val="accent6"/>
          </a:fillRef>
          <a:effectRef idx="1">
            <a:schemeClr val="accent6"/>
          </a:effectRef>
          <a:fontRef idx="minor">
            <a:schemeClr val="dk1"/>
          </a:fontRef>
        </p:style>
        <p:txBody>
          <a:bodyPr anchor="ctr"/>
          <a:lstStyle/>
          <a:p>
            <a:pPr algn="ctr" fontAlgn="base">
              <a:spcBef>
                <a:spcPct val="0"/>
              </a:spcBef>
              <a:spcAft>
                <a:spcPct val="0"/>
              </a:spcAft>
              <a:defRPr/>
            </a:pPr>
            <a:r>
              <a:rPr lang="en-US" sz="1000" b="1" dirty="0" smtClean="0">
                <a:solidFill>
                  <a:srgbClr val="000000">
                    <a:lumMod val="75000"/>
                    <a:lumOff val="25000"/>
                  </a:srgbClr>
                </a:solidFill>
                <a:cs typeface="Calibri" pitchFamily="34" charset="0"/>
              </a:rPr>
              <a:t>Operational Handover</a:t>
            </a:r>
            <a:endParaRPr lang="en-US" sz="1000" b="1" dirty="0">
              <a:solidFill>
                <a:srgbClr val="000000">
                  <a:lumMod val="75000"/>
                  <a:lumOff val="25000"/>
                </a:srgbClr>
              </a:solidFill>
              <a:cs typeface="Calibri" pitchFamily="34" charset="0"/>
            </a:endParaRPr>
          </a:p>
        </p:txBody>
      </p:sp>
      <p:sp>
        <p:nvSpPr>
          <p:cNvPr id="154" name="TextBox 153"/>
          <p:cNvSpPr txBox="1"/>
          <p:nvPr/>
        </p:nvSpPr>
        <p:spPr>
          <a:xfrm>
            <a:off x="1072208" y="1763688"/>
            <a:ext cx="723275" cy="246221"/>
          </a:xfrm>
          <a:prstGeom prst="rect">
            <a:avLst/>
          </a:prstGeom>
          <a:noFill/>
        </p:spPr>
        <p:txBody>
          <a:bodyPr wrap="none" rtlCol="0">
            <a:spAutoFit/>
          </a:bodyPr>
          <a:lstStyle/>
          <a:p>
            <a:r>
              <a:rPr lang="en-US" sz="1000" dirty="0" smtClean="0"/>
              <a:t>2016 Mar</a:t>
            </a:r>
            <a:endParaRPr lang="en-US" sz="1000" dirty="0"/>
          </a:p>
        </p:txBody>
      </p:sp>
      <p:sp>
        <p:nvSpPr>
          <p:cNvPr id="155" name="Oval 154"/>
          <p:cNvSpPr/>
          <p:nvPr/>
        </p:nvSpPr>
        <p:spPr bwMode="auto">
          <a:xfrm>
            <a:off x="1936304" y="1979712"/>
            <a:ext cx="304575" cy="242913"/>
          </a:xfrm>
          <a:prstGeom prst="ellipse">
            <a:avLst/>
          </a:prstGeom>
          <a:solidFill>
            <a:schemeClr val="bg1"/>
          </a:solidFill>
          <a:ln>
            <a:solidFill>
              <a:schemeClr val="tx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wrap="none" lIns="119695" tIns="59847" rIns="119695" bIns="59847" anchor="ctr"/>
          <a:lstStyle/>
          <a:p>
            <a:pPr algn="ctr" defTabSz="1253703" fontAlgn="auto">
              <a:spcBef>
                <a:spcPts val="0"/>
              </a:spcBef>
              <a:spcAft>
                <a:spcPts val="0"/>
              </a:spcAft>
              <a:defRPr/>
            </a:pPr>
            <a:r>
              <a:rPr lang="en-US" sz="900" b="1" dirty="0" smtClean="0">
                <a:solidFill>
                  <a:schemeClr val="tx2">
                    <a:lumMod val="50000"/>
                  </a:schemeClr>
                </a:solidFill>
              </a:rPr>
              <a:t>14</a:t>
            </a:r>
            <a:endParaRPr lang="en-US" sz="900" b="1" dirty="0">
              <a:solidFill>
                <a:schemeClr val="tx2">
                  <a:lumMod val="50000"/>
                </a:schemeClr>
              </a:solidFill>
            </a:endParaRPr>
          </a:p>
        </p:txBody>
      </p:sp>
      <p:sp>
        <p:nvSpPr>
          <p:cNvPr id="156" name="TextBox 155"/>
          <p:cNvSpPr txBox="1"/>
          <p:nvPr/>
        </p:nvSpPr>
        <p:spPr>
          <a:xfrm>
            <a:off x="1890464" y="1763688"/>
            <a:ext cx="405880" cy="246221"/>
          </a:xfrm>
          <a:prstGeom prst="rect">
            <a:avLst/>
          </a:prstGeom>
          <a:noFill/>
        </p:spPr>
        <p:txBody>
          <a:bodyPr wrap="none" rtlCol="0">
            <a:spAutoFit/>
          </a:bodyPr>
          <a:lstStyle/>
          <a:p>
            <a:r>
              <a:rPr lang="en-US" sz="1000" dirty="0" smtClean="0"/>
              <a:t>Mar</a:t>
            </a:r>
            <a:endParaRPr lang="en-US" sz="1000" dirty="0"/>
          </a:p>
        </p:txBody>
      </p:sp>
      <p:sp>
        <p:nvSpPr>
          <p:cNvPr id="157" name="Oval 156"/>
          <p:cNvSpPr/>
          <p:nvPr/>
        </p:nvSpPr>
        <p:spPr bwMode="auto">
          <a:xfrm>
            <a:off x="2567833" y="1979712"/>
            <a:ext cx="304575" cy="242913"/>
          </a:xfrm>
          <a:prstGeom prst="ellipse">
            <a:avLst/>
          </a:prstGeom>
          <a:solidFill>
            <a:schemeClr val="bg1"/>
          </a:solidFill>
          <a:ln>
            <a:solidFill>
              <a:schemeClr val="tx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wrap="none" lIns="119695" tIns="59847" rIns="119695" bIns="59847" anchor="ctr"/>
          <a:lstStyle/>
          <a:p>
            <a:pPr algn="ctr" defTabSz="1253703" fontAlgn="auto">
              <a:spcBef>
                <a:spcPts val="0"/>
              </a:spcBef>
              <a:spcAft>
                <a:spcPts val="0"/>
              </a:spcAft>
              <a:defRPr/>
            </a:pPr>
            <a:r>
              <a:rPr lang="en-US" sz="900" b="1" dirty="0" smtClean="0">
                <a:solidFill>
                  <a:schemeClr val="tx2">
                    <a:lumMod val="50000"/>
                  </a:schemeClr>
                </a:solidFill>
              </a:rPr>
              <a:t>30</a:t>
            </a:r>
            <a:endParaRPr lang="en-US" sz="900" b="1" dirty="0">
              <a:solidFill>
                <a:schemeClr val="tx2">
                  <a:lumMod val="50000"/>
                </a:schemeClr>
              </a:solidFill>
            </a:endParaRPr>
          </a:p>
        </p:txBody>
      </p:sp>
      <p:sp>
        <p:nvSpPr>
          <p:cNvPr id="158" name="TextBox 157"/>
          <p:cNvSpPr txBox="1"/>
          <p:nvPr/>
        </p:nvSpPr>
        <p:spPr>
          <a:xfrm>
            <a:off x="2538536" y="1763688"/>
            <a:ext cx="405880" cy="246221"/>
          </a:xfrm>
          <a:prstGeom prst="rect">
            <a:avLst/>
          </a:prstGeom>
          <a:noFill/>
        </p:spPr>
        <p:txBody>
          <a:bodyPr wrap="none" rtlCol="0">
            <a:spAutoFit/>
          </a:bodyPr>
          <a:lstStyle/>
          <a:p>
            <a:r>
              <a:rPr lang="en-US" sz="1000" dirty="0" smtClean="0"/>
              <a:t>Mar</a:t>
            </a:r>
            <a:endParaRPr lang="en-US" sz="1000" dirty="0"/>
          </a:p>
        </p:txBody>
      </p:sp>
      <p:sp>
        <p:nvSpPr>
          <p:cNvPr id="159" name="Oval 158"/>
          <p:cNvSpPr/>
          <p:nvPr/>
        </p:nvSpPr>
        <p:spPr bwMode="auto">
          <a:xfrm>
            <a:off x="3038866" y="1979712"/>
            <a:ext cx="304575" cy="242913"/>
          </a:xfrm>
          <a:prstGeom prst="ellipse">
            <a:avLst/>
          </a:prstGeom>
          <a:solidFill>
            <a:schemeClr val="bg1"/>
          </a:solidFill>
          <a:ln>
            <a:solidFill>
              <a:schemeClr val="tx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wrap="none" lIns="119695" tIns="59847" rIns="119695" bIns="59847" anchor="ctr"/>
          <a:lstStyle/>
          <a:p>
            <a:pPr algn="ctr" defTabSz="1253703" fontAlgn="auto">
              <a:spcBef>
                <a:spcPts val="0"/>
              </a:spcBef>
              <a:spcAft>
                <a:spcPts val="0"/>
              </a:spcAft>
              <a:defRPr/>
            </a:pPr>
            <a:r>
              <a:rPr lang="en-US" sz="900" b="1" dirty="0" smtClean="0">
                <a:solidFill>
                  <a:schemeClr val="tx2">
                    <a:lumMod val="50000"/>
                  </a:schemeClr>
                </a:solidFill>
              </a:rPr>
              <a:t>1</a:t>
            </a:r>
            <a:endParaRPr lang="en-US" sz="900" b="1" dirty="0">
              <a:solidFill>
                <a:schemeClr val="tx2">
                  <a:lumMod val="50000"/>
                </a:schemeClr>
              </a:solidFill>
            </a:endParaRPr>
          </a:p>
        </p:txBody>
      </p:sp>
      <p:sp>
        <p:nvSpPr>
          <p:cNvPr id="160" name="TextBox 159"/>
          <p:cNvSpPr txBox="1"/>
          <p:nvPr/>
        </p:nvSpPr>
        <p:spPr>
          <a:xfrm>
            <a:off x="2993026" y="1763688"/>
            <a:ext cx="383438" cy="246221"/>
          </a:xfrm>
          <a:prstGeom prst="rect">
            <a:avLst/>
          </a:prstGeom>
          <a:noFill/>
        </p:spPr>
        <p:txBody>
          <a:bodyPr wrap="none" rtlCol="0">
            <a:spAutoFit/>
          </a:bodyPr>
          <a:lstStyle/>
          <a:p>
            <a:r>
              <a:rPr lang="en-US" sz="1000" dirty="0" smtClean="0"/>
              <a:t>Apr</a:t>
            </a:r>
            <a:endParaRPr lang="en-US" sz="1000" dirty="0"/>
          </a:p>
        </p:txBody>
      </p:sp>
      <p:sp>
        <p:nvSpPr>
          <p:cNvPr id="161" name="Oval 160"/>
          <p:cNvSpPr/>
          <p:nvPr/>
        </p:nvSpPr>
        <p:spPr bwMode="auto">
          <a:xfrm>
            <a:off x="3575945" y="1979712"/>
            <a:ext cx="304575" cy="242913"/>
          </a:xfrm>
          <a:prstGeom prst="ellipse">
            <a:avLst/>
          </a:prstGeom>
          <a:solidFill>
            <a:schemeClr val="bg1"/>
          </a:solidFill>
          <a:ln>
            <a:solidFill>
              <a:schemeClr val="tx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wrap="none" lIns="119695" tIns="59847" rIns="119695" bIns="59847" anchor="ctr"/>
          <a:lstStyle/>
          <a:p>
            <a:pPr algn="ctr" defTabSz="1253703" fontAlgn="auto">
              <a:spcBef>
                <a:spcPts val="0"/>
              </a:spcBef>
              <a:spcAft>
                <a:spcPts val="0"/>
              </a:spcAft>
              <a:defRPr/>
            </a:pPr>
            <a:r>
              <a:rPr lang="en-US" sz="900" b="1" dirty="0" smtClean="0">
                <a:solidFill>
                  <a:schemeClr val="tx2">
                    <a:lumMod val="50000"/>
                  </a:schemeClr>
                </a:solidFill>
              </a:rPr>
              <a:t>5</a:t>
            </a:r>
            <a:endParaRPr lang="en-US" sz="900" b="1" dirty="0">
              <a:solidFill>
                <a:schemeClr val="tx2">
                  <a:lumMod val="50000"/>
                </a:schemeClr>
              </a:solidFill>
            </a:endParaRPr>
          </a:p>
        </p:txBody>
      </p:sp>
      <p:sp>
        <p:nvSpPr>
          <p:cNvPr id="162" name="TextBox 161"/>
          <p:cNvSpPr txBox="1"/>
          <p:nvPr/>
        </p:nvSpPr>
        <p:spPr>
          <a:xfrm>
            <a:off x="3520480" y="1763688"/>
            <a:ext cx="383438" cy="246221"/>
          </a:xfrm>
          <a:prstGeom prst="rect">
            <a:avLst/>
          </a:prstGeom>
          <a:noFill/>
        </p:spPr>
        <p:txBody>
          <a:bodyPr wrap="none" rtlCol="0">
            <a:spAutoFit/>
          </a:bodyPr>
          <a:lstStyle/>
          <a:p>
            <a:r>
              <a:rPr lang="en-US" sz="1000" dirty="0" smtClean="0"/>
              <a:t>Apr</a:t>
            </a:r>
            <a:endParaRPr lang="en-US" sz="1000" dirty="0"/>
          </a:p>
        </p:txBody>
      </p:sp>
      <p:sp>
        <p:nvSpPr>
          <p:cNvPr id="163" name="Oval 162"/>
          <p:cNvSpPr/>
          <p:nvPr/>
        </p:nvSpPr>
        <p:spPr bwMode="auto">
          <a:xfrm>
            <a:off x="4147712" y="1979712"/>
            <a:ext cx="304575" cy="242913"/>
          </a:xfrm>
          <a:prstGeom prst="ellipse">
            <a:avLst/>
          </a:prstGeom>
          <a:solidFill>
            <a:schemeClr val="bg1"/>
          </a:solidFill>
          <a:ln>
            <a:solidFill>
              <a:schemeClr val="tx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wrap="none" lIns="119695" tIns="59847" rIns="119695" bIns="59847" anchor="ctr"/>
          <a:lstStyle/>
          <a:p>
            <a:pPr algn="ctr" defTabSz="1253703" fontAlgn="auto">
              <a:spcBef>
                <a:spcPts val="0"/>
              </a:spcBef>
              <a:spcAft>
                <a:spcPts val="0"/>
              </a:spcAft>
              <a:defRPr/>
            </a:pPr>
            <a:r>
              <a:rPr lang="en-US" sz="900" b="1" dirty="0" smtClean="0">
                <a:solidFill>
                  <a:schemeClr val="tx2">
                    <a:lumMod val="50000"/>
                  </a:schemeClr>
                </a:solidFill>
              </a:rPr>
              <a:t>12</a:t>
            </a:r>
            <a:endParaRPr lang="en-US" sz="900" b="1" dirty="0">
              <a:solidFill>
                <a:schemeClr val="tx2">
                  <a:lumMod val="50000"/>
                </a:schemeClr>
              </a:solidFill>
            </a:endParaRPr>
          </a:p>
        </p:txBody>
      </p:sp>
      <p:sp>
        <p:nvSpPr>
          <p:cNvPr id="164" name="TextBox 163"/>
          <p:cNvSpPr txBox="1"/>
          <p:nvPr/>
        </p:nvSpPr>
        <p:spPr>
          <a:xfrm>
            <a:off x="4101872" y="1763688"/>
            <a:ext cx="383438" cy="246221"/>
          </a:xfrm>
          <a:prstGeom prst="rect">
            <a:avLst/>
          </a:prstGeom>
          <a:noFill/>
        </p:spPr>
        <p:txBody>
          <a:bodyPr wrap="none" rtlCol="0">
            <a:spAutoFit/>
          </a:bodyPr>
          <a:lstStyle/>
          <a:p>
            <a:r>
              <a:rPr lang="en-US" sz="1000" dirty="0" smtClean="0"/>
              <a:t>Apr</a:t>
            </a:r>
            <a:endParaRPr lang="en-US" sz="1000" dirty="0"/>
          </a:p>
        </p:txBody>
      </p:sp>
      <p:cxnSp>
        <p:nvCxnSpPr>
          <p:cNvPr id="166" name="Straight Connector 165"/>
          <p:cNvCxnSpPr>
            <a:stCxn id="49" idx="6"/>
            <a:endCxn id="155" idx="2"/>
          </p:cNvCxnSpPr>
          <p:nvPr/>
        </p:nvCxnSpPr>
        <p:spPr>
          <a:xfrm>
            <a:off x="1664815" y="2101169"/>
            <a:ext cx="27148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0" name="Straight Connector 169"/>
          <p:cNvCxnSpPr>
            <a:stCxn id="155" idx="6"/>
            <a:endCxn id="157" idx="2"/>
          </p:cNvCxnSpPr>
          <p:nvPr/>
        </p:nvCxnSpPr>
        <p:spPr>
          <a:xfrm>
            <a:off x="2240879" y="2101169"/>
            <a:ext cx="32695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6" name="Straight Connector 175"/>
          <p:cNvCxnSpPr>
            <a:stCxn id="157" idx="6"/>
            <a:endCxn id="159" idx="2"/>
          </p:cNvCxnSpPr>
          <p:nvPr/>
        </p:nvCxnSpPr>
        <p:spPr>
          <a:xfrm>
            <a:off x="2872408" y="2101169"/>
            <a:ext cx="1664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0" name="Straight Connector 179"/>
          <p:cNvCxnSpPr>
            <a:stCxn id="159" idx="6"/>
            <a:endCxn id="161" idx="2"/>
          </p:cNvCxnSpPr>
          <p:nvPr/>
        </p:nvCxnSpPr>
        <p:spPr>
          <a:xfrm>
            <a:off x="3343441" y="2101169"/>
            <a:ext cx="2325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2" name="Straight Connector 181"/>
          <p:cNvCxnSpPr>
            <a:stCxn id="161" idx="6"/>
            <a:endCxn id="163" idx="2"/>
          </p:cNvCxnSpPr>
          <p:nvPr/>
        </p:nvCxnSpPr>
        <p:spPr>
          <a:xfrm>
            <a:off x="3880520" y="2101169"/>
            <a:ext cx="267192" cy="0"/>
          </a:xfrm>
          <a:prstGeom prst="line">
            <a:avLst/>
          </a:prstGeom>
        </p:spPr>
        <p:style>
          <a:lnRef idx="2">
            <a:schemeClr val="accent1"/>
          </a:lnRef>
          <a:fillRef idx="0">
            <a:schemeClr val="accent1"/>
          </a:fillRef>
          <a:effectRef idx="1">
            <a:schemeClr val="accent1"/>
          </a:effectRef>
          <a:fontRef idx="minor">
            <a:schemeClr val="tx1"/>
          </a:fontRef>
        </p:style>
      </p:cxnSp>
      <p:sp>
        <p:nvSpPr>
          <p:cNvPr id="183" name="Oval 182"/>
          <p:cNvSpPr/>
          <p:nvPr/>
        </p:nvSpPr>
        <p:spPr bwMode="auto">
          <a:xfrm>
            <a:off x="5304137" y="1979712"/>
            <a:ext cx="304575" cy="242913"/>
          </a:xfrm>
          <a:prstGeom prst="ellipse">
            <a:avLst/>
          </a:prstGeom>
          <a:solidFill>
            <a:schemeClr val="bg1"/>
          </a:solidFill>
          <a:ln>
            <a:solidFill>
              <a:schemeClr val="tx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wrap="none" lIns="119695" tIns="59847" rIns="119695" bIns="59847" anchor="ctr"/>
          <a:lstStyle/>
          <a:p>
            <a:pPr algn="ctr" defTabSz="1253703" fontAlgn="auto">
              <a:spcBef>
                <a:spcPts val="0"/>
              </a:spcBef>
              <a:spcAft>
                <a:spcPts val="0"/>
              </a:spcAft>
              <a:defRPr/>
            </a:pPr>
            <a:r>
              <a:rPr lang="en-US" sz="900" b="1" dirty="0" smtClean="0">
                <a:solidFill>
                  <a:schemeClr val="tx2">
                    <a:lumMod val="50000"/>
                  </a:schemeClr>
                </a:solidFill>
              </a:rPr>
              <a:t>10</a:t>
            </a:r>
            <a:endParaRPr lang="en-US" sz="900" b="1" dirty="0">
              <a:solidFill>
                <a:schemeClr val="tx2">
                  <a:lumMod val="50000"/>
                </a:schemeClr>
              </a:solidFill>
            </a:endParaRPr>
          </a:p>
        </p:txBody>
      </p:sp>
      <p:sp>
        <p:nvSpPr>
          <p:cNvPr id="184" name="TextBox 183"/>
          <p:cNvSpPr txBox="1"/>
          <p:nvPr/>
        </p:nvSpPr>
        <p:spPr>
          <a:xfrm>
            <a:off x="4698776" y="1763688"/>
            <a:ext cx="426720" cy="246221"/>
          </a:xfrm>
          <a:prstGeom prst="rect">
            <a:avLst/>
          </a:prstGeom>
          <a:noFill/>
        </p:spPr>
        <p:txBody>
          <a:bodyPr wrap="none" rtlCol="0">
            <a:spAutoFit/>
          </a:bodyPr>
          <a:lstStyle/>
          <a:p>
            <a:r>
              <a:rPr lang="en-US" sz="1000" dirty="0" smtClean="0"/>
              <a:t>May</a:t>
            </a:r>
            <a:endParaRPr lang="en-US" sz="1000" dirty="0"/>
          </a:p>
        </p:txBody>
      </p:sp>
      <p:sp>
        <p:nvSpPr>
          <p:cNvPr id="185" name="Oval 184"/>
          <p:cNvSpPr/>
          <p:nvPr/>
        </p:nvSpPr>
        <p:spPr bwMode="auto">
          <a:xfrm>
            <a:off x="5897707" y="1979712"/>
            <a:ext cx="304575" cy="242913"/>
          </a:xfrm>
          <a:prstGeom prst="ellipse">
            <a:avLst/>
          </a:prstGeom>
          <a:solidFill>
            <a:schemeClr val="bg1"/>
          </a:solidFill>
          <a:ln>
            <a:solidFill>
              <a:schemeClr val="tx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wrap="none" lIns="119695" tIns="59847" rIns="119695" bIns="59847" anchor="ctr"/>
          <a:lstStyle/>
          <a:p>
            <a:pPr algn="ctr" defTabSz="1253703" fontAlgn="auto">
              <a:spcBef>
                <a:spcPts val="0"/>
              </a:spcBef>
              <a:spcAft>
                <a:spcPts val="0"/>
              </a:spcAft>
              <a:defRPr/>
            </a:pPr>
            <a:r>
              <a:rPr lang="en-US" sz="900" b="1" dirty="0" smtClean="0">
                <a:solidFill>
                  <a:schemeClr val="tx2">
                    <a:lumMod val="50000"/>
                  </a:schemeClr>
                </a:solidFill>
              </a:rPr>
              <a:t>15</a:t>
            </a:r>
            <a:endParaRPr lang="en-US" sz="900" b="1" dirty="0">
              <a:solidFill>
                <a:schemeClr val="tx2">
                  <a:lumMod val="50000"/>
                </a:schemeClr>
              </a:solidFill>
            </a:endParaRPr>
          </a:p>
        </p:txBody>
      </p:sp>
      <p:sp>
        <p:nvSpPr>
          <p:cNvPr id="186" name="TextBox 185"/>
          <p:cNvSpPr txBox="1"/>
          <p:nvPr/>
        </p:nvSpPr>
        <p:spPr>
          <a:xfrm>
            <a:off x="5796402" y="1763688"/>
            <a:ext cx="426720" cy="246221"/>
          </a:xfrm>
          <a:prstGeom prst="rect">
            <a:avLst/>
          </a:prstGeom>
          <a:noFill/>
        </p:spPr>
        <p:txBody>
          <a:bodyPr wrap="none" rtlCol="0">
            <a:spAutoFit/>
          </a:bodyPr>
          <a:lstStyle/>
          <a:p>
            <a:r>
              <a:rPr lang="en-US" sz="1000" dirty="0" smtClean="0"/>
              <a:t>May</a:t>
            </a:r>
            <a:endParaRPr lang="en-US" sz="1000" dirty="0"/>
          </a:p>
        </p:txBody>
      </p:sp>
      <p:cxnSp>
        <p:nvCxnSpPr>
          <p:cNvPr id="187" name="Straight Connector 186"/>
          <p:cNvCxnSpPr>
            <a:stCxn id="183" idx="6"/>
            <a:endCxn id="185" idx="2"/>
          </p:cNvCxnSpPr>
          <p:nvPr/>
        </p:nvCxnSpPr>
        <p:spPr>
          <a:xfrm>
            <a:off x="5608712" y="2101169"/>
            <a:ext cx="288995" cy="0"/>
          </a:xfrm>
          <a:prstGeom prst="line">
            <a:avLst/>
          </a:prstGeom>
        </p:spPr>
        <p:style>
          <a:lnRef idx="2">
            <a:schemeClr val="accent1"/>
          </a:lnRef>
          <a:fillRef idx="0">
            <a:schemeClr val="accent1"/>
          </a:fillRef>
          <a:effectRef idx="1">
            <a:schemeClr val="accent1"/>
          </a:effectRef>
          <a:fontRef idx="minor">
            <a:schemeClr val="tx1"/>
          </a:fontRef>
        </p:style>
      </p:cxnSp>
      <p:sp>
        <p:nvSpPr>
          <p:cNvPr id="188" name="Oval 187"/>
          <p:cNvSpPr/>
          <p:nvPr/>
        </p:nvSpPr>
        <p:spPr bwMode="auto">
          <a:xfrm>
            <a:off x="6400800" y="1952823"/>
            <a:ext cx="304575" cy="242913"/>
          </a:xfrm>
          <a:prstGeom prst="ellipse">
            <a:avLst/>
          </a:prstGeom>
          <a:solidFill>
            <a:schemeClr val="accent1">
              <a:lumMod val="40000"/>
              <a:lumOff val="60000"/>
            </a:schemeClr>
          </a:solidFill>
          <a:ln>
            <a:solidFill>
              <a:schemeClr val="tx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wrap="none" lIns="119695" tIns="59847" rIns="119695" bIns="59847" anchor="ctr"/>
          <a:lstStyle/>
          <a:p>
            <a:pPr algn="ctr" defTabSz="1253703" fontAlgn="auto">
              <a:spcBef>
                <a:spcPts val="0"/>
              </a:spcBef>
              <a:spcAft>
                <a:spcPts val="0"/>
              </a:spcAft>
              <a:defRPr/>
            </a:pPr>
            <a:r>
              <a:rPr lang="en-US" sz="900" b="1" dirty="0" smtClean="0">
                <a:solidFill>
                  <a:schemeClr val="tx2">
                    <a:lumMod val="50000"/>
                  </a:schemeClr>
                </a:solidFill>
              </a:rPr>
              <a:t>24</a:t>
            </a:r>
            <a:endParaRPr lang="en-US" sz="900" b="1" dirty="0">
              <a:solidFill>
                <a:schemeClr val="tx2">
                  <a:lumMod val="50000"/>
                </a:schemeClr>
              </a:solidFill>
            </a:endParaRPr>
          </a:p>
        </p:txBody>
      </p:sp>
      <p:sp>
        <p:nvSpPr>
          <p:cNvPr id="189" name="TextBox 188"/>
          <p:cNvSpPr txBox="1"/>
          <p:nvPr/>
        </p:nvSpPr>
        <p:spPr>
          <a:xfrm>
            <a:off x="6354960" y="1763688"/>
            <a:ext cx="426720" cy="246221"/>
          </a:xfrm>
          <a:prstGeom prst="rect">
            <a:avLst/>
          </a:prstGeom>
          <a:noFill/>
        </p:spPr>
        <p:txBody>
          <a:bodyPr wrap="none" rtlCol="0">
            <a:spAutoFit/>
          </a:bodyPr>
          <a:lstStyle/>
          <a:p>
            <a:r>
              <a:rPr lang="en-US" sz="1000" dirty="0" smtClean="0"/>
              <a:t>May</a:t>
            </a:r>
            <a:endParaRPr lang="en-US" sz="1000" dirty="0"/>
          </a:p>
        </p:txBody>
      </p:sp>
      <p:sp>
        <p:nvSpPr>
          <p:cNvPr id="190" name="Oval 189"/>
          <p:cNvSpPr/>
          <p:nvPr/>
        </p:nvSpPr>
        <p:spPr bwMode="auto">
          <a:xfrm>
            <a:off x="6904856" y="1952823"/>
            <a:ext cx="304575" cy="242913"/>
          </a:xfrm>
          <a:prstGeom prst="ellipse">
            <a:avLst/>
          </a:prstGeom>
          <a:solidFill>
            <a:schemeClr val="bg1"/>
          </a:solidFill>
          <a:ln>
            <a:solidFill>
              <a:schemeClr val="tx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wrap="none" lIns="119695" tIns="59847" rIns="119695" bIns="59847" anchor="ctr"/>
          <a:lstStyle/>
          <a:p>
            <a:pPr algn="ctr" defTabSz="1253703" fontAlgn="auto">
              <a:spcBef>
                <a:spcPts val="0"/>
              </a:spcBef>
              <a:spcAft>
                <a:spcPts val="0"/>
              </a:spcAft>
              <a:defRPr/>
            </a:pPr>
            <a:r>
              <a:rPr lang="en-US" sz="900" b="1" dirty="0" smtClean="0">
                <a:solidFill>
                  <a:schemeClr val="tx2">
                    <a:lumMod val="50000"/>
                  </a:schemeClr>
                </a:solidFill>
              </a:rPr>
              <a:t>10</a:t>
            </a:r>
            <a:endParaRPr lang="en-US" sz="900" b="1" dirty="0">
              <a:solidFill>
                <a:schemeClr val="tx2">
                  <a:lumMod val="50000"/>
                </a:schemeClr>
              </a:solidFill>
            </a:endParaRPr>
          </a:p>
        </p:txBody>
      </p:sp>
      <p:cxnSp>
        <p:nvCxnSpPr>
          <p:cNvPr id="191" name="Straight Connector 190"/>
          <p:cNvCxnSpPr>
            <a:stCxn id="188" idx="6"/>
            <a:endCxn id="190" idx="2"/>
          </p:cNvCxnSpPr>
          <p:nvPr/>
        </p:nvCxnSpPr>
        <p:spPr>
          <a:xfrm>
            <a:off x="6705375" y="2074280"/>
            <a:ext cx="199481" cy="0"/>
          </a:xfrm>
          <a:prstGeom prst="line">
            <a:avLst/>
          </a:prstGeom>
        </p:spPr>
        <p:style>
          <a:lnRef idx="2">
            <a:schemeClr val="accent1"/>
          </a:lnRef>
          <a:fillRef idx="0">
            <a:schemeClr val="accent1"/>
          </a:fillRef>
          <a:effectRef idx="1">
            <a:schemeClr val="accent1"/>
          </a:effectRef>
          <a:fontRef idx="minor">
            <a:schemeClr val="tx1"/>
          </a:fontRef>
        </p:style>
      </p:cxnSp>
      <p:sp>
        <p:nvSpPr>
          <p:cNvPr id="192" name="TextBox 191"/>
          <p:cNvSpPr txBox="1"/>
          <p:nvPr/>
        </p:nvSpPr>
        <p:spPr>
          <a:xfrm>
            <a:off x="6804514" y="1763688"/>
            <a:ext cx="460382" cy="246221"/>
          </a:xfrm>
          <a:prstGeom prst="rect">
            <a:avLst/>
          </a:prstGeom>
          <a:noFill/>
        </p:spPr>
        <p:txBody>
          <a:bodyPr wrap="none" rtlCol="0">
            <a:spAutoFit/>
          </a:bodyPr>
          <a:lstStyle/>
          <a:p>
            <a:r>
              <a:rPr lang="en-US" sz="1000" dirty="0" smtClean="0"/>
              <a:t>June</a:t>
            </a:r>
            <a:endParaRPr lang="en-US" sz="1000" dirty="0"/>
          </a:p>
        </p:txBody>
      </p:sp>
      <p:sp>
        <p:nvSpPr>
          <p:cNvPr id="193" name="Oval 192"/>
          <p:cNvSpPr/>
          <p:nvPr/>
        </p:nvSpPr>
        <p:spPr bwMode="auto">
          <a:xfrm>
            <a:off x="7425392" y="1952823"/>
            <a:ext cx="304575" cy="242913"/>
          </a:xfrm>
          <a:prstGeom prst="ellipse">
            <a:avLst/>
          </a:prstGeom>
          <a:solidFill>
            <a:schemeClr val="accent1">
              <a:lumMod val="40000"/>
              <a:lumOff val="60000"/>
            </a:schemeClr>
          </a:solidFill>
          <a:ln>
            <a:solidFill>
              <a:schemeClr val="tx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wrap="none" lIns="119695" tIns="59847" rIns="119695" bIns="59847" anchor="ctr"/>
          <a:lstStyle/>
          <a:p>
            <a:pPr algn="ctr" defTabSz="1253703" fontAlgn="auto">
              <a:spcBef>
                <a:spcPts val="0"/>
              </a:spcBef>
              <a:spcAft>
                <a:spcPts val="0"/>
              </a:spcAft>
              <a:defRPr/>
            </a:pPr>
            <a:r>
              <a:rPr lang="en-US" sz="900" b="1" dirty="0" smtClean="0">
                <a:solidFill>
                  <a:schemeClr val="tx2">
                    <a:lumMod val="50000"/>
                  </a:schemeClr>
                </a:solidFill>
              </a:rPr>
              <a:t>21</a:t>
            </a:r>
            <a:endParaRPr lang="en-US" sz="900" b="1" dirty="0">
              <a:solidFill>
                <a:schemeClr val="tx2">
                  <a:lumMod val="50000"/>
                </a:schemeClr>
              </a:solidFill>
            </a:endParaRPr>
          </a:p>
        </p:txBody>
      </p:sp>
      <p:sp>
        <p:nvSpPr>
          <p:cNvPr id="194" name="TextBox 193"/>
          <p:cNvSpPr txBox="1"/>
          <p:nvPr/>
        </p:nvSpPr>
        <p:spPr>
          <a:xfrm>
            <a:off x="7369927" y="1763688"/>
            <a:ext cx="460382" cy="246221"/>
          </a:xfrm>
          <a:prstGeom prst="rect">
            <a:avLst/>
          </a:prstGeom>
          <a:noFill/>
        </p:spPr>
        <p:txBody>
          <a:bodyPr wrap="none" rtlCol="0">
            <a:spAutoFit/>
          </a:bodyPr>
          <a:lstStyle/>
          <a:p>
            <a:r>
              <a:rPr lang="en-US" sz="1000" dirty="0" smtClean="0"/>
              <a:t>June</a:t>
            </a:r>
            <a:endParaRPr lang="en-US" sz="1000" dirty="0"/>
          </a:p>
        </p:txBody>
      </p:sp>
      <p:cxnSp>
        <p:nvCxnSpPr>
          <p:cNvPr id="195" name="Straight Connector 194"/>
          <p:cNvCxnSpPr>
            <a:stCxn id="190" idx="6"/>
            <a:endCxn id="193" idx="2"/>
          </p:cNvCxnSpPr>
          <p:nvPr/>
        </p:nvCxnSpPr>
        <p:spPr>
          <a:xfrm>
            <a:off x="7209431" y="2074280"/>
            <a:ext cx="215961" cy="0"/>
          </a:xfrm>
          <a:prstGeom prst="line">
            <a:avLst/>
          </a:prstGeom>
        </p:spPr>
        <p:style>
          <a:lnRef idx="2">
            <a:schemeClr val="accent1"/>
          </a:lnRef>
          <a:fillRef idx="0">
            <a:schemeClr val="accent1"/>
          </a:fillRef>
          <a:effectRef idx="1">
            <a:schemeClr val="accent1"/>
          </a:effectRef>
          <a:fontRef idx="minor">
            <a:schemeClr val="tx1"/>
          </a:fontRef>
        </p:style>
      </p:cxnSp>
      <p:sp>
        <p:nvSpPr>
          <p:cNvPr id="197" name="Oval 196"/>
          <p:cNvSpPr/>
          <p:nvPr/>
        </p:nvSpPr>
        <p:spPr bwMode="auto">
          <a:xfrm>
            <a:off x="7896425" y="1952823"/>
            <a:ext cx="304575" cy="242913"/>
          </a:xfrm>
          <a:prstGeom prst="ellipse">
            <a:avLst/>
          </a:prstGeom>
          <a:solidFill>
            <a:schemeClr val="bg1"/>
          </a:solidFill>
          <a:ln>
            <a:solidFill>
              <a:schemeClr val="tx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wrap="none" lIns="119695" tIns="59847" rIns="119695" bIns="59847" anchor="ctr"/>
          <a:lstStyle/>
          <a:p>
            <a:pPr algn="ctr" defTabSz="1253703" fontAlgn="auto">
              <a:spcBef>
                <a:spcPts val="0"/>
              </a:spcBef>
              <a:spcAft>
                <a:spcPts val="0"/>
              </a:spcAft>
              <a:defRPr/>
            </a:pPr>
            <a:r>
              <a:rPr lang="en-US" sz="900" b="1" dirty="0" smtClean="0">
                <a:solidFill>
                  <a:schemeClr val="tx2">
                    <a:lumMod val="50000"/>
                  </a:schemeClr>
                </a:solidFill>
              </a:rPr>
              <a:t>31</a:t>
            </a:r>
            <a:endParaRPr lang="en-US" sz="900" b="1" dirty="0">
              <a:solidFill>
                <a:schemeClr val="tx2">
                  <a:lumMod val="50000"/>
                </a:schemeClr>
              </a:solidFill>
            </a:endParaRPr>
          </a:p>
        </p:txBody>
      </p:sp>
      <p:sp>
        <p:nvSpPr>
          <p:cNvPr id="198" name="TextBox 197"/>
          <p:cNvSpPr txBox="1"/>
          <p:nvPr/>
        </p:nvSpPr>
        <p:spPr>
          <a:xfrm>
            <a:off x="7840960" y="1763688"/>
            <a:ext cx="412292" cy="246221"/>
          </a:xfrm>
          <a:prstGeom prst="rect">
            <a:avLst/>
          </a:prstGeom>
          <a:noFill/>
        </p:spPr>
        <p:txBody>
          <a:bodyPr wrap="none" rtlCol="0">
            <a:spAutoFit/>
          </a:bodyPr>
          <a:lstStyle/>
          <a:p>
            <a:r>
              <a:rPr lang="en-US" sz="1000" dirty="0" smtClean="0"/>
              <a:t>July</a:t>
            </a:r>
            <a:endParaRPr lang="en-US" sz="1000" dirty="0"/>
          </a:p>
        </p:txBody>
      </p:sp>
      <p:cxnSp>
        <p:nvCxnSpPr>
          <p:cNvPr id="199" name="Straight Connector 198"/>
          <p:cNvCxnSpPr>
            <a:stCxn id="193" idx="6"/>
            <a:endCxn id="197" idx="2"/>
          </p:cNvCxnSpPr>
          <p:nvPr/>
        </p:nvCxnSpPr>
        <p:spPr>
          <a:xfrm>
            <a:off x="7729967" y="2074280"/>
            <a:ext cx="166458" cy="0"/>
          </a:xfrm>
          <a:prstGeom prst="line">
            <a:avLst/>
          </a:prstGeom>
        </p:spPr>
        <p:style>
          <a:lnRef idx="2">
            <a:schemeClr val="accent1"/>
          </a:lnRef>
          <a:fillRef idx="0">
            <a:schemeClr val="accent1"/>
          </a:fillRef>
          <a:effectRef idx="1">
            <a:schemeClr val="accent1"/>
          </a:effectRef>
          <a:fontRef idx="minor">
            <a:schemeClr val="tx1"/>
          </a:fontRef>
        </p:style>
      </p:cxnSp>
      <p:sp>
        <p:nvSpPr>
          <p:cNvPr id="202" name="Oval 201"/>
          <p:cNvSpPr/>
          <p:nvPr/>
        </p:nvSpPr>
        <p:spPr bwMode="auto">
          <a:xfrm>
            <a:off x="8345016" y="1952823"/>
            <a:ext cx="304575" cy="242913"/>
          </a:xfrm>
          <a:prstGeom prst="ellipse">
            <a:avLst/>
          </a:prstGeom>
          <a:solidFill>
            <a:schemeClr val="bg1"/>
          </a:solidFill>
          <a:ln>
            <a:solidFill>
              <a:schemeClr val="tx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wrap="none" lIns="119695" tIns="59847" rIns="119695" bIns="59847" anchor="ctr"/>
          <a:lstStyle/>
          <a:p>
            <a:pPr algn="ctr" defTabSz="1253703" fontAlgn="auto">
              <a:spcBef>
                <a:spcPts val="0"/>
              </a:spcBef>
              <a:spcAft>
                <a:spcPts val="0"/>
              </a:spcAft>
              <a:defRPr/>
            </a:pPr>
            <a:r>
              <a:rPr lang="en-US" sz="900" b="1" dirty="0" smtClean="0">
                <a:solidFill>
                  <a:schemeClr val="tx2">
                    <a:lumMod val="50000"/>
                  </a:schemeClr>
                </a:solidFill>
              </a:rPr>
              <a:t>1</a:t>
            </a:r>
            <a:endParaRPr lang="en-US" sz="900" b="1" dirty="0">
              <a:solidFill>
                <a:schemeClr val="tx2">
                  <a:lumMod val="50000"/>
                </a:schemeClr>
              </a:solidFill>
            </a:endParaRPr>
          </a:p>
        </p:txBody>
      </p:sp>
      <p:sp>
        <p:nvSpPr>
          <p:cNvPr id="203" name="Oval 202"/>
          <p:cNvSpPr/>
          <p:nvPr/>
        </p:nvSpPr>
        <p:spPr bwMode="auto">
          <a:xfrm>
            <a:off x="8849072" y="1952823"/>
            <a:ext cx="304575" cy="242913"/>
          </a:xfrm>
          <a:prstGeom prst="ellipse">
            <a:avLst/>
          </a:prstGeom>
          <a:solidFill>
            <a:schemeClr val="bg1"/>
          </a:solidFill>
          <a:ln>
            <a:solidFill>
              <a:schemeClr val="tx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wrap="none" lIns="119695" tIns="59847" rIns="119695" bIns="59847" anchor="ctr"/>
          <a:lstStyle/>
          <a:p>
            <a:pPr algn="ctr" defTabSz="1253703" fontAlgn="auto">
              <a:spcBef>
                <a:spcPts val="0"/>
              </a:spcBef>
              <a:spcAft>
                <a:spcPts val="0"/>
              </a:spcAft>
              <a:defRPr/>
            </a:pPr>
            <a:r>
              <a:rPr lang="en-US" sz="900" b="1" dirty="0" smtClean="0">
                <a:solidFill>
                  <a:schemeClr val="tx2">
                    <a:lumMod val="50000"/>
                  </a:schemeClr>
                </a:solidFill>
              </a:rPr>
              <a:t>15</a:t>
            </a:r>
            <a:endParaRPr lang="en-US" sz="900" b="1" dirty="0">
              <a:solidFill>
                <a:schemeClr val="tx2">
                  <a:lumMod val="50000"/>
                </a:schemeClr>
              </a:solidFill>
            </a:endParaRPr>
          </a:p>
        </p:txBody>
      </p:sp>
      <p:cxnSp>
        <p:nvCxnSpPr>
          <p:cNvPr id="204" name="Straight Connector 203"/>
          <p:cNvCxnSpPr>
            <a:stCxn id="202" idx="6"/>
            <a:endCxn id="203" idx="2"/>
          </p:cNvCxnSpPr>
          <p:nvPr/>
        </p:nvCxnSpPr>
        <p:spPr>
          <a:xfrm>
            <a:off x="8649591" y="2074280"/>
            <a:ext cx="199481" cy="0"/>
          </a:xfrm>
          <a:prstGeom prst="line">
            <a:avLst/>
          </a:prstGeom>
        </p:spPr>
        <p:style>
          <a:lnRef idx="2">
            <a:schemeClr val="accent1"/>
          </a:lnRef>
          <a:fillRef idx="0">
            <a:schemeClr val="accent1"/>
          </a:fillRef>
          <a:effectRef idx="1">
            <a:schemeClr val="accent1"/>
          </a:effectRef>
          <a:fontRef idx="minor">
            <a:schemeClr val="tx1"/>
          </a:fontRef>
        </p:style>
      </p:cxnSp>
      <p:sp>
        <p:nvSpPr>
          <p:cNvPr id="205" name="Oval 204"/>
          <p:cNvSpPr/>
          <p:nvPr/>
        </p:nvSpPr>
        <p:spPr bwMode="auto">
          <a:xfrm>
            <a:off x="9369608" y="1952823"/>
            <a:ext cx="304575" cy="242913"/>
          </a:xfrm>
          <a:prstGeom prst="ellipse">
            <a:avLst/>
          </a:prstGeom>
          <a:solidFill>
            <a:schemeClr val="bg1"/>
          </a:solidFill>
          <a:ln>
            <a:solidFill>
              <a:schemeClr val="tx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wrap="none" lIns="119695" tIns="59847" rIns="119695" bIns="59847" anchor="ctr"/>
          <a:lstStyle/>
          <a:p>
            <a:pPr algn="ctr" defTabSz="1253703" fontAlgn="auto">
              <a:spcBef>
                <a:spcPts val="0"/>
              </a:spcBef>
              <a:spcAft>
                <a:spcPts val="0"/>
              </a:spcAft>
              <a:defRPr/>
            </a:pPr>
            <a:r>
              <a:rPr lang="en-US" sz="900" b="1" dirty="0" smtClean="0">
                <a:solidFill>
                  <a:schemeClr val="tx2">
                    <a:lumMod val="50000"/>
                  </a:schemeClr>
                </a:solidFill>
              </a:rPr>
              <a:t>31</a:t>
            </a:r>
            <a:endParaRPr lang="en-US" sz="900" b="1" dirty="0">
              <a:solidFill>
                <a:schemeClr val="tx2">
                  <a:lumMod val="50000"/>
                </a:schemeClr>
              </a:solidFill>
            </a:endParaRPr>
          </a:p>
        </p:txBody>
      </p:sp>
      <p:cxnSp>
        <p:nvCxnSpPr>
          <p:cNvPr id="206" name="Straight Connector 205"/>
          <p:cNvCxnSpPr>
            <a:stCxn id="203" idx="6"/>
            <a:endCxn id="205" idx="2"/>
          </p:cNvCxnSpPr>
          <p:nvPr/>
        </p:nvCxnSpPr>
        <p:spPr>
          <a:xfrm>
            <a:off x="9153647" y="2074280"/>
            <a:ext cx="215961" cy="0"/>
          </a:xfrm>
          <a:prstGeom prst="line">
            <a:avLst/>
          </a:prstGeom>
        </p:spPr>
        <p:style>
          <a:lnRef idx="2">
            <a:schemeClr val="accent1"/>
          </a:lnRef>
          <a:fillRef idx="0">
            <a:schemeClr val="accent1"/>
          </a:fillRef>
          <a:effectRef idx="1">
            <a:schemeClr val="accent1"/>
          </a:effectRef>
          <a:fontRef idx="minor">
            <a:schemeClr val="tx1"/>
          </a:fontRef>
        </p:style>
      </p:cxnSp>
      <p:sp>
        <p:nvSpPr>
          <p:cNvPr id="209" name="TextBox 208"/>
          <p:cNvSpPr txBox="1"/>
          <p:nvPr/>
        </p:nvSpPr>
        <p:spPr>
          <a:xfrm>
            <a:off x="8285909" y="1763688"/>
            <a:ext cx="410690" cy="246221"/>
          </a:xfrm>
          <a:prstGeom prst="rect">
            <a:avLst/>
          </a:prstGeom>
          <a:noFill/>
        </p:spPr>
        <p:txBody>
          <a:bodyPr wrap="none" rtlCol="0">
            <a:spAutoFit/>
          </a:bodyPr>
          <a:lstStyle/>
          <a:p>
            <a:r>
              <a:rPr lang="en-US" sz="1000" dirty="0" smtClean="0"/>
              <a:t>Aug</a:t>
            </a:r>
            <a:endParaRPr lang="en-US" sz="1000" dirty="0"/>
          </a:p>
        </p:txBody>
      </p:sp>
      <p:sp>
        <p:nvSpPr>
          <p:cNvPr id="210" name="TextBox 209"/>
          <p:cNvSpPr txBox="1"/>
          <p:nvPr/>
        </p:nvSpPr>
        <p:spPr>
          <a:xfrm>
            <a:off x="8735463" y="1763688"/>
            <a:ext cx="410690" cy="246221"/>
          </a:xfrm>
          <a:prstGeom prst="rect">
            <a:avLst/>
          </a:prstGeom>
          <a:noFill/>
        </p:spPr>
        <p:txBody>
          <a:bodyPr wrap="none" rtlCol="0">
            <a:spAutoFit/>
          </a:bodyPr>
          <a:lstStyle/>
          <a:p>
            <a:r>
              <a:rPr lang="en-US" sz="1000" dirty="0" smtClean="0"/>
              <a:t>Aug</a:t>
            </a:r>
            <a:endParaRPr lang="en-US" sz="1000" dirty="0"/>
          </a:p>
        </p:txBody>
      </p:sp>
      <p:sp>
        <p:nvSpPr>
          <p:cNvPr id="211" name="TextBox 210"/>
          <p:cNvSpPr txBox="1"/>
          <p:nvPr/>
        </p:nvSpPr>
        <p:spPr>
          <a:xfrm>
            <a:off x="9300876" y="1763688"/>
            <a:ext cx="410690" cy="246221"/>
          </a:xfrm>
          <a:prstGeom prst="rect">
            <a:avLst/>
          </a:prstGeom>
          <a:noFill/>
        </p:spPr>
        <p:txBody>
          <a:bodyPr wrap="none" rtlCol="0">
            <a:spAutoFit/>
          </a:bodyPr>
          <a:lstStyle/>
          <a:p>
            <a:r>
              <a:rPr lang="en-US" sz="1000" dirty="0" smtClean="0"/>
              <a:t>Aug</a:t>
            </a:r>
            <a:endParaRPr lang="en-US" sz="1000" dirty="0"/>
          </a:p>
        </p:txBody>
      </p:sp>
      <p:sp>
        <p:nvSpPr>
          <p:cNvPr id="212" name="Oval 211"/>
          <p:cNvSpPr/>
          <p:nvPr/>
        </p:nvSpPr>
        <p:spPr bwMode="auto">
          <a:xfrm>
            <a:off x="9831016" y="1952823"/>
            <a:ext cx="304575" cy="242913"/>
          </a:xfrm>
          <a:prstGeom prst="ellipse">
            <a:avLst/>
          </a:prstGeom>
          <a:solidFill>
            <a:schemeClr val="bg1"/>
          </a:solidFill>
          <a:ln>
            <a:solidFill>
              <a:schemeClr val="tx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wrap="none" lIns="119695" tIns="59847" rIns="119695" bIns="59847" anchor="ctr"/>
          <a:lstStyle/>
          <a:p>
            <a:pPr algn="ctr" defTabSz="1253703" fontAlgn="auto">
              <a:spcBef>
                <a:spcPts val="0"/>
              </a:spcBef>
              <a:spcAft>
                <a:spcPts val="0"/>
              </a:spcAft>
              <a:defRPr/>
            </a:pPr>
            <a:r>
              <a:rPr lang="en-US" sz="900" b="1" dirty="0" smtClean="0">
                <a:solidFill>
                  <a:schemeClr val="tx2">
                    <a:lumMod val="50000"/>
                  </a:schemeClr>
                </a:solidFill>
              </a:rPr>
              <a:t>1</a:t>
            </a:r>
            <a:endParaRPr lang="en-US" sz="900" b="1" dirty="0">
              <a:solidFill>
                <a:schemeClr val="tx2">
                  <a:lumMod val="50000"/>
                </a:schemeClr>
              </a:solidFill>
            </a:endParaRPr>
          </a:p>
        </p:txBody>
      </p:sp>
      <p:sp>
        <p:nvSpPr>
          <p:cNvPr id="213" name="TextBox 212"/>
          <p:cNvSpPr txBox="1"/>
          <p:nvPr/>
        </p:nvSpPr>
        <p:spPr>
          <a:xfrm>
            <a:off x="9785176" y="1763688"/>
            <a:ext cx="445956" cy="246221"/>
          </a:xfrm>
          <a:prstGeom prst="rect">
            <a:avLst/>
          </a:prstGeom>
          <a:noFill/>
        </p:spPr>
        <p:txBody>
          <a:bodyPr wrap="none" rtlCol="0">
            <a:spAutoFit/>
          </a:bodyPr>
          <a:lstStyle/>
          <a:p>
            <a:r>
              <a:rPr lang="en-US" sz="1000" dirty="0" smtClean="0"/>
              <a:t>Sept</a:t>
            </a:r>
            <a:endParaRPr lang="en-US" sz="1000" dirty="0"/>
          </a:p>
        </p:txBody>
      </p:sp>
      <p:sp>
        <p:nvSpPr>
          <p:cNvPr id="214" name="Oval 213"/>
          <p:cNvSpPr/>
          <p:nvPr/>
        </p:nvSpPr>
        <p:spPr bwMode="auto">
          <a:xfrm>
            <a:off x="10217224" y="1952823"/>
            <a:ext cx="304575" cy="242913"/>
          </a:xfrm>
          <a:prstGeom prst="ellipse">
            <a:avLst/>
          </a:prstGeom>
          <a:solidFill>
            <a:srgbClr val="6A2D8F"/>
          </a:solidFill>
          <a:ln>
            <a:solidFill>
              <a:schemeClr val="tx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wrap="none" lIns="119695" tIns="59847" rIns="119695" bIns="59847" anchor="ctr"/>
          <a:lstStyle/>
          <a:p>
            <a:pPr algn="ctr" defTabSz="1253703" fontAlgn="auto">
              <a:spcBef>
                <a:spcPts val="0"/>
              </a:spcBef>
              <a:spcAft>
                <a:spcPts val="0"/>
              </a:spcAft>
              <a:defRPr/>
            </a:pPr>
            <a:r>
              <a:rPr lang="en-US" sz="900" b="1" dirty="0" smtClean="0">
                <a:solidFill>
                  <a:schemeClr val="bg1"/>
                </a:solidFill>
              </a:rPr>
              <a:t>5</a:t>
            </a:r>
            <a:endParaRPr lang="en-US" sz="900" b="1" dirty="0">
              <a:solidFill>
                <a:schemeClr val="bg1"/>
              </a:solidFill>
            </a:endParaRPr>
          </a:p>
        </p:txBody>
      </p:sp>
      <p:sp>
        <p:nvSpPr>
          <p:cNvPr id="215" name="TextBox 214"/>
          <p:cNvSpPr txBox="1"/>
          <p:nvPr/>
        </p:nvSpPr>
        <p:spPr>
          <a:xfrm>
            <a:off x="10217224" y="1763688"/>
            <a:ext cx="445956" cy="246221"/>
          </a:xfrm>
          <a:prstGeom prst="rect">
            <a:avLst/>
          </a:prstGeom>
          <a:noFill/>
        </p:spPr>
        <p:txBody>
          <a:bodyPr wrap="none" rtlCol="0">
            <a:spAutoFit/>
          </a:bodyPr>
          <a:lstStyle/>
          <a:p>
            <a:r>
              <a:rPr lang="en-US" sz="1000" dirty="0" smtClean="0"/>
              <a:t>Sept</a:t>
            </a:r>
            <a:endParaRPr lang="en-US" sz="1000" dirty="0"/>
          </a:p>
        </p:txBody>
      </p:sp>
      <p:sp>
        <p:nvSpPr>
          <p:cNvPr id="216" name="Oval 215"/>
          <p:cNvSpPr/>
          <p:nvPr/>
        </p:nvSpPr>
        <p:spPr bwMode="auto">
          <a:xfrm>
            <a:off x="10649272" y="1952823"/>
            <a:ext cx="304575" cy="242913"/>
          </a:xfrm>
          <a:prstGeom prst="ellipse">
            <a:avLst/>
          </a:prstGeom>
          <a:solidFill>
            <a:schemeClr val="bg1"/>
          </a:solidFill>
          <a:ln>
            <a:solidFill>
              <a:schemeClr val="tx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wrap="none" lIns="119695" tIns="59847" rIns="119695" bIns="59847" anchor="ctr"/>
          <a:lstStyle/>
          <a:p>
            <a:pPr algn="ctr" defTabSz="1253703" fontAlgn="auto">
              <a:spcBef>
                <a:spcPts val="0"/>
              </a:spcBef>
              <a:spcAft>
                <a:spcPts val="0"/>
              </a:spcAft>
              <a:defRPr/>
            </a:pPr>
            <a:r>
              <a:rPr lang="en-US" sz="900" b="1" dirty="0" smtClean="0">
                <a:solidFill>
                  <a:schemeClr val="tx2">
                    <a:lumMod val="50000"/>
                  </a:schemeClr>
                </a:solidFill>
              </a:rPr>
              <a:t>30</a:t>
            </a:r>
            <a:endParaRPr lang="en-US" sz="900" b="1" dirty="0">
              <a:solidFill>
                <a:schemeClr val="tx2">
                  <a:lumMod val="50000"/>
                </a:schemeClr>
              </a:solidFill>
            </a:endParaRPr>
          </a:p>
        </p:txBody>
      </p:sp>
      <p:sp>
        <p:nvSpPr>
          <p:cNvPr id="217" name="TextBox 216"/>
          <p:cNvSpPr txBox="1"/>
          <p:nvPr/>
        </p:nvSpPr>
        <p:spPr>
          <a:xfrm>
            <a:off x="10577264" y="1763688"/>
            <a:ext cx="445956" cy="246221"/>
          </a:xfrm>
          <a:prstGeom prst="rect">
            <a:avLst/>
          </a:prstGeom>
          <a:noFill/>
        </p:spPr>
        <p:txBody>
          <a:bodyPr wrap="none" rtlCol="0">
            <a:spAutoFit/>
          </a:bodyPr>
          <a:lstStyle/>
          <a:p>
            <a:r>
              <a:rPr lang="en-US" sz="1000" dirty="0" smtClean="0"/>
              <a:t>Sept</a:t>
            </a:r>
            <a:endParaRPr lang="en-US" sz="1000" dirty="0"/>
          </a:p>
        </p:txBody>
      </p:sp>
      <p:sp>
        <p:nvSpPr>
          <p:cNvPr id="218" name="Oval 217"/>
          <p:cNvSpPr/>
          <p:nvPr/>
        </p:nvSpPr>
        <p:spPr bwMode="auto">
          <a:xfrm>
            <a:off x="11081320" y="1952823"/>
            <a:ext cx="304575" cy="242913"/>
          </a:xfrm>
          <a:prstGeom prst="ellipse">
            <a:avLst/>
          </a:prstGeom>
          <a:solidFill>
            <a:schemeClr val="bg1"/>
          </a:solidFill>
          <a:ln>
            <a:solidFill>
              <a:schemeClr val="tx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wrap="none" lIns="119695" tIns="59847" rIns="119695" bIns="59847" anchor="ctr"/>
          <a:lstStyle/>
          <a:p>
            <a:pPr algn="ctr" defTabSz="1253703" fontAlgn="auto">
              <a:spcBef>
                <a:spcPts val="0"/>
              </a:spcBef>
              <a:spcAft>
                <a:spcPts val="0"/>
              </a:spcAft>
              <a:defRPr/>
            </a:pPr>
            <a:r>
              <a:rPr lang="en-US" sz="900" b="1" dirty="0" smtClean="0">
                <a:solidFill>
                  <a:schemeClr val="tx2">
                    <a:lumMod val="50000"/>
                  </a:schemeClr>
                </a:solidFill>
              </a:rPr>
              <a:t>15</a:t>
            </a:r>
            <a:endParaRPr lang="en-US" sz="900" b="1" dirty="0">
              <a:solidFill>
                <a:schemeClr val="tx2">
                  <a:lumMod val="50000"/>
                </a:schemeClr>
              </a:solidFill>
            </a:endParaRPr>
          </a:p>
        </p:txBody>
      </p:sp>
      <p:sp>
        <p:nvSpPr>
          <p:cNvPr id="219" name="TextBox 218"/>
          <p:cNvSpPr txBox="1"/>
          <p:nvPr/>
        </p:nvSpPr>
        <p:spPr>
          <a:xfrm>
            <a:off x="11009312" y="1763688"/>
            <a:ext cx="383438" cy="246221"/>
          </a:xfrm>
          <a:prstGeom prst="rect">
            <a:avLst/>
          </a:prstGeom>
          <a:noFill/>
        </p:spPr>
        <p:txBody>
          <a:bodyPr wrap="none" rtlCol="0">
            <a:spAutoFit/>
          </a:bodyPr>
          <a:lstStyle/>
          <a:p>
            <a:r>
              <a:rPr lang="en-US" sz="1000" dirty="0" smtClean="0"/>
              <a:t>Oct</a:t>
            </a:r>
            <a:endParaRPr lang="en-US" sz="1000" dirty="0"/>
          </a:p>
        </p:txBody>
      </p:sp>
      <p:sp>
        <p:nvSpPr>
          <p:cNvPr id="220" name="Oval 219"/>
          <p:cNvSpPr/>
          <p:nvPr/>
        </p:nvSpPr>
        <p:spPr bwMode="auto">
          <a:xfrm>
            <a:off x="11513368" y="1952823"/>
            <a:ext cx="304575" cy="242913"/>
          </a:xfrm>
          <a:prstGeom prst="ellipse">
            <a:avLst/>
          </a:prstGeom>
          <a:solidFill>
            <a:schemeClr val="bg1"/>
          </a:solidFill>
          <a:ln>
            <a:solidFill>
              <a:schemeClr val="tx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wrap="none" lIns="119695" tIns="59847" rIns="119695" bIns="59847" anchor="ctr"/>
          <a:lstStyle/>
          <a:p>
            <a:pPr algn="ctr" defTabSz="1253703" fontAlgn="auto">
              <a:spcBef>
                <a:spcPts val="0"/>
              </a:spcBef>
              <a:spcAft>
                <a:spcPts val="0"/>
              </a:spcAft>
              <a:defRPr/>
            </a:pPr>
            <a:r>
              <a:rPr lang="en-US" sz="900" b="1" dirty="0" smtClean="0">
                <a:solidFill>
                  <a:schemeClr val="tx2">
                    <a:lumMod val="50000"/>
                  </a:schemeClr>
                </a:solidFill>
              </a:rPr>
              <a:t>31</a:t>
            </a:r>
            <a:endParaRPr lang="en-US" sz="900" b="1" dirty="0">
              <a:solidFill>
                <a:schemeClr val="tx2">
                  <a:lumMod val="50000"/>
                </a:schemeClr>
              </a:solidFill>
            </a:endParaRPr>
          </a:p>
        </p:txBody>
      </p:sp>
      <p:sp>
        <p:nvSpPr>
          <p:cNvPr id="221" name="TextBox 220"/>
          <p:cNvSpPr txBox="1"/>
          <p:nvPr/>
        </p:nvSpPr>
        <p:spPr>
          <a:xfrm>
            <a:off x="11441360" y="1763688"/>
            <a:ext cx="383438" cy="246221"/>
          </a:xfrm>
          <a:prstGeom prst="rect">
            <a:avLst/>
          </a:prstGeom>
          <a:noFill/>
        </p:spPr>
        <p:txBody>
          <a:bodyPr wrap="none" rtlCol="0">
            <a:spAutoFit/>
          </a:bodyPr>
          <a:lstStyle/>
          <a:p>
            <a:r>
              <a:rPr lang="en-US" sz="1000" dirty="0" smtClean="0"/>
              <a:t>Oct</a:t>
            </a:r>
            <a:endParaRPr lang="en-US" sz="1000" dirty="0"/>
          </a:p>
        </p:txBody>
      </p:sp>
      <p:sp>
        <p:nvSpPr>
          <p:cNvPr id="222" name="Oval 221"/>
          <p:cNvSpPr/>
          <p:nvPr/>
        </p:nvSpPr>
        <p:spPr bwMode="auto">
          <a:xfrm>
            <a:off x="12089432" y="1952823"/>
            <a:ext cx="304575" cy="242913"/>
          </a:xfrm>
          <a:prstGeom prst="ellipse">
            <a:avLst/>
          </a:prstGeom>
          <a:solidFill>
            <a:schemeClr val="bg1"/>
          </a:solidFill>
          <a:ln>
            <a:solidFill>
              <a:schemeClr val="tx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wrap="none" lIns="119695" tIns="59847" rIns="119695" bIns="59847" anchor="ctr"/>
          <a:lstStyle/>
          <a:p>
            <a:pPr algn="ctr" defTabSz="1253703" fontAlgn="auto">
              <a:spcBef>
                <a:spcPts val="0"/>
              </a:spcBef>
              <a:spcAft>
                <a:spcPts val="0"/>
              </a:spcAft>
              <a:defRPr/>
            </a:pPr>
            <a:r>
              <a:rPr lang="en-US" sz="900" b="1" dirty="0" smtClean="0">
                <a:solidFill>
                  <a:schemeClr val="tx2">
                    <a:lumMod val="50000"/>
                  </a:schemeClr>
                </a:solidFill>
              </a:rPr>
              <a:t>15</a:t>
            </a:r>
            <a:endParaRPr lang="en-US" sz="900" b="1" dirty="0">
              <a:solidFill>
                <a:schemeClr val="tx2">
                  <a:lumMod val="50000"/>
                </a:schemeClr>
              </a:solidFill>
            </a:endParaRPr>
          </a:p>
        </p:txBody>
      </p:sp>
      <p:cxnSp>
        <p:nvCxnSpPr>
          <p:cNvPr id="224" name="Straight Connector 223"/>
          <p:cNvCxnSpPr>
            <a:stCxn id="212" idx="6"/>
            <a:endCxn id="214" idx="2"/>
          </p:cNvCxnSpPr>
          <p:nvPr/>
        </p:nvCxnSpPr>
        <p:spPr>
          <a:xfrm>
            <a:off x="10135591" y="2074280"/>
            <a:ext cx="8163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5" name="Straight Connector 224"/>
          <p:cNvCxnSpPr>
            <a:stCxn id="214" idx="6"/>
            <a:endCxn id="216" idx="2"/>
          </p:cNvCxnSpPr>
          <p:nvPr/>
        </p:nvCxnSpPr>
        <p:spPr>
          <a:xfrm>
            <a:off x="10521799" y="2074280"/>
            <a:ext cx="12747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6" name="Straight Connector 225"/>
          <p:cNvCxnSpPr>
            <a:stCxn id="216" idx="6"/>
            <a:endCxn id="218" idx="2"/>
          </p:cNvCxnSpPr>
          <p:nvPr/>
        </p:nvCxnSpPr>
        <p:spPr>
          <a:xfrm>
            <a:off x="10953847" y="2074280"/>
            <a:ext cx="12747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7" name="Straight Connector 226"/>
          <p:cNvCxnSpPr>
            <a:stCxn id="218" idx="6"/>
            <a:endCxn id="220" idx="2"/>
          </p:cNvCxnSpPr>
          <p:nvPr/>
        </p:nvCxnSpPr>
        <p:spPr>
          <a:xfrm>
            <a:off x="11385895" y="2074280"/>
            <a:ext cx="127473" cy="0"/>
          </a:xfrm>
          <a:prstGeom prst="line">
            <a:avLst/>
          </a:prstGeom>
        </p:spPr>
        <p:style>
          <a:lnRef idx="2">
            <a:schemeClr val="accent1"/>
          </a:lnRef>
          <a:fillRef idx="0">
            <a:schemeClr val="accent1"/>
          </a:fillRef>
          <a:effectRef idx="1">
            <a:schemeClr val="accent1"/>
          </a:effectRef>
          <a:fontRef idx="minor">
            <a:schemeClr val="tx1"/>
          </a:fontRef>
        </p:style>
      </p:cxnSp>
      <p:sp>
        <p:nvSpPr>
          <p:cNvPr id="229" name="TextBox 228"/>
          <p:cNvSpPr txBox="1"/>
          <p:nvPr/>
        </p:nvSpPr>
        <p:spPr>
          <a:xfrm>
            <a:off x="12017424" y="1763688"/>
            <a:ext cx="729687" cy="246221"/>
          </a:xfrm>
          <a:prstGeom prst="rect">
            <a:avLst/>
          </a:prstGeom>
          <a:noFill/>
        </p:spPr>
        <p:txBody>
          <a:bodyPr wrap="none" rtlCol="0">
            <a:spAutoFit/>
          </a:bodyPr>
          <a:lstStyle/>
          <a:p>
            <a:r>
              <a:rPr lang="en-US" sz="1000" dirty="0" smtClean="0"/>
              <a:t>Nov 2016</a:t>
            </a:r>
            <a:endParaRPr lang="en-US" sz="1000" dirty="0"/>
          </a:p>
        </p:txBody>
      </p:sp>
      <p:cxnSp>
        <p:nvCxnSpPr>
          <p:cNvPr id="230" name="Straight Arrow Connector 229"/>
          <p:cNvCxnSpPr/>
          <p:nvPr/>
        </p:nvCxnSpPr>
        <p:spPr>
          <a:xfrm rot="5400000">
            <a:off x="8957084" y="4968044"/>
            <a:ext cx="5832648" cy="1588"/>
          </a:xfrm>
          <a:prstGeom prst="straightConnector1">
            <a:avLst/>
          </a:prstGeom>
          <a:ln w="3175">
            <a:solidFill>
              <a:schemeClr val="tx1"/>
            </a:solidFill>
            <a:prstDash val="dash"/>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231" name="Pentagon 230"/>
          <p:cNvSpPr/>
          <p:nvPr/>
        </p:nvSpPr>
        <p:spPr>
          <a:xfrm>
            <a:off x="1432248" y="3102496"/>
            <a:ext cx="864096" cy="288032"/>
          </a:xfrm>
          <a:prstGeom prst="homePlate">
            <a:avLst/>
          </a:prstGeom>
          <a:solidFill>
            <a:schemeClr val="bg1">
              <a:lumMod val="85000"/>
            </a:schemeClr>
          </a:solidFill>
          <a:ln>
            <a:noFill/>
          </a:ln>
        </p:spPr>
        <p:style>
          <a:lnRef idx="1">
            <a:schemeClr val="accent6"/>
          </a:lnRef>
          <a:fillRef idx="2">
            <a:schemeClr val="accent6"/>
          </a:fillRef>
          <a:effectRef idx="1">
            <a:schemeClr val="accent6"/>
          </a:effectRef>
          <a:fontRef idx="minor">
            <a:schemeClr val="dk1"/>
          </a:fontRef>
        </p:style>
        <p:txBody>
          <a:bodyPr anchor="ctr"/>
          <a:lstStyle/>
          <a:p>
            <a:pPr algn="ctr" fontAlgn="base">
              <a:spcBef>
                <a:spcPct val="0"/>
              </a:spcBef>
              <a:spcAft>
                <a:spcPct val="0"/>
              </a:spcAft>
              <a:defRPr/>
            </a:pPr>
            <a:r>
              <a:rPr lang="en-US" sz="900" b="1" dirty="0" smtClean="0">
                <a:solidFill>
                  <a:srgbClr val="000000">
                    <a:lumMod val="75000"/>
                    <a:lumOff val="25000"/>
                  </a:srgbClr>
                </a:solidFill>
                <a:cs typeface="Calibri" pitchFamily="34" charset="0"/>
              </a:rPr>
              <a:t>Details Design</a:t>
            </a:r>
            <a:endParaRPr lang="en-US" sz="900" b="1" dirty="0">
              <a:solidFill>
                <a:srgbClr val="000000">
                  <a:lumMod val="75000"/>
                  <a:lumOff val="25000"/>
                </a:srgbClr>
              </a:solidFill>
              <a:cs typeface="Calibri" pitchFamily="34" charset="0"/>
            </a:endParaRPr>
          </a:p>
        </p:txBody>
      </p:sp>
      <p:sp>
        <p:nvSpPr>
          <p:cNvPr id="234" name="Pentagon 233"/>
          <p:cNvSpPr/>
          <p:nvPr/>
        </p:nvSpPr>
        <p:spPr>
          <a:xfrm>
            <a:off x="1792288" y="3822576"/>
            <a:ext cx="1008112" cy="288032"/>
          </a:xfrm>
          <a:prstGeom prst="homePlate">
            <a:avLst/>
          </a:prstGeom>
          <a:solidFill>
            <a:schemeClr val="bg1">
              <a:lumMod val="85000"/>
            </a:schemeClr>
          </a:solidFill>
          <a:ln w="28575">
            <a:solidFill>
              <a:srgbClr val="0070C0"/>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1000" b="1" dirty="0" smtClean="0">
                <a:solidFill>
                  <a:srgbClr val="000000">
                    <a:lumMod val="75000"/>
                    <a:lumOff val="25000"/>
                  </a:srgbClr>
                </a:solidFill>
                <a:cs typeface="Calibri" pitchFamily="34" charset="0"/>
              </a:rPr>
              <a:t>BRM</a:t>
            </a:r>
          </a:p>
        </p:txBody>
      </p:sp>
      <p:cxnSp>
        <p:nvCxnSpPr>
          <p:cNvPr id="238" name="Shape 237"/>
          <p:cNvCxnSpPr>
            <a:stCxn id="231" idx="1"/>
            <a:endCxn id="131" idx="1"/>
          </p:cNvCxnSpPr>
          <p:nvPr/>
        </p:nvCxnSpPr>
        <p:spPr>
          <a:xfrm rot="10800000" flipH="1" flipV="1">
            <a:off x="1432248" y="3246512"/>
            <a:ext cx="360040" cy="360040"/>
          </a:xfrm>
          <a:prstGeom prst="bentConnector3">
            <a:avLst>
              <a:gd name="adj1" fmla="val -63493"/>
            </a:avLst>
          </a:prstGeom>
          <a:ln w="3175">
            <a:tailEnd type="arrow"/>
          </a:ln>
        </p:spPr>
        <p:style>
          <a:lnRef idx="2">
            <a:schemeClr val="accent1"/>
          </a:lnRef>
          <a:fillRef idx="0">
            <a:schemeClr val="accent1"/>
          </a:fillRef>
          <a:effectRef idx="1">
            <a:schemeClr val="accent1"/>
          </a:effectRef>
          <a:fontRef idx="minor">
            <a:schemeClr val="tx1"/>
          </a:fontRef>
        </p:style>
      </p:cxnSp>
      <p:cxnSp>
        <p:nvCxnSpPr>
          <p:cNvPr id="242" name="Shape 241"/>
          <p:cNvCxnSpPr>
            <a:stCxn id="231" idx="1"/>
            <a:endCxn id="234" idx="1"/>
          </p:cNvCxnSpPr>
          <p:nvPr/>
        </p:nvCxnSpPr>
        <p:spPr>
          <a:xfrm rot="10800000" flipH="1" flipV="1">
            <a:off x="1432248" y="3246512"/>
            <a:ext cx="360040" cy="720080"/>
          </a:xfrm>
          <a:prstGeom prst="bentConnector3">
            <a:avLst>
              <a:gd name="adj1" fmla="val -63493"/>
            </a:avLst>
          </a:prstGeom>
          <a:ln w="3175">
            <a:tailEnd type="arrow"/>
          </a:ln>
        </p:spPr>
        <p:style>
          <a:lnRef idx="2">
            <a:schemeClr val="accent1"/>
          </a:lnRef>
          <a:fillRef idx="0">
            <a:schemeClr val="accent1"/>
          </a:fillRef>
          <a:effectRef idx="1">
            <a:schemeClr val="accent1"/>
          </a:effectRef>
          <a:fontRef idx="minor">
            <a:schemeClr val="tx1"/>
          </a:fontRef>
        </p:style>
      </p:cxnSp>
      <p:cxnSp>
        <p:nvCxnSpPr>
          <p:cNvPr id="248" name="Shape 247"/>
          <p:cNvCxnSpPr>
            <a:stCxn id="231" idx="1"/>
            <a:endCxn id="138" idx="1"/>
          </p:cNvCxnSpPr>
          <p:nvPr/>
        </p:nvCxnSpPr>
        <p:spPr>
          <a:xfrm rot="10800000" flipH="1" flipV="1">
            <a:off x="1432247" y="3246511"/>
            <a:ext cx="360041" cy="1099647"/>
          </a:xfrm>
          <a:prstGeom prst="bentConnector3">
            <a:avLst>
              <a:gd name="adj1" fmla="val -63493"/>
            </a:avLst>
          </a:prstGeom>
          <a:ln w="3175">
            <a:tailEnd type="arrow"/>
          </a:ln>
        </p:spPr>
        <p:style>
          <a:lnRef idx="2">
            <a:schemeClr val="accent1"/>
          </a:lnRef>
          <a:fillRef idx="0">
            <a:schemeClr val="accent1"/>
          </a:fillRef>
          <a:effectRef idx="1">
            <a:schemeClr val="accent1"/>
          </a:effectRef>
          <a:fontRef idx="minor">
            <a:schemeClr val="tx1"/>
          </a:fontRef>
        </p:style>
      </p:cxnSp>
      <p:sp>
        <p:nvSpPr>
          <p:cNvPr id="259" name="TextBox 385"/>
          <p:cNvSpPr txBox="1">
            <a:spLocks noChangeArrowheads="1"/>
          </p:cNvSpPr>
          <p:nvPr/>
        </p:nvSpPr>
        <p:spPr bwMode="auto">
          <a:xfrm>
            <a:off x="1360240" y="6949331"/>
            <a:ext cx="2517992" cy="382473"/>
          </a:xfrm>
          <a:prstGeom prst="rect">
            <a:avLst/>
          </a:prstGeom>
          <a:noFill/>
          <a:ln w="9525">
            <a:noFill/>
            <a:miter lim="800000"/>
            <a:headEnd/>
            <a:tailEnd/>
          </a:ln>
          <a:effectLst/>
        </p:spPr>
        <p:txBody>
          <a:bodyPr wrap="none" lIns="119695" tIns="59847" rIns="119695" bIns="59847">
            <a:spAutoFit/>
          </a:bodyPr>
          <a:lstStyle/>
          <a:p>
            <a:pPr marL="155603" indent="-155603">
              <a:buClr>
                <a:schemeClr val="accent5"/>
              </a:buClr>
              <a:buFont typeface="Wingdings" pitchFamily="2" charset="2"/>
              <a:buChar char="§"/>
            </a:pPr>
            <a:r>
              <a:rPr lang="en-US" sz="850" dirty="0" smtClean="0">
                <a:solidFill>
                  <a:schemeClr val="accent1"/>
                </a:solidFill>
              </a:rPr>
              <a:t>Documents : AN100,DS140,DS141, MC50, </a:t>
            </a:r>
          </a:p>
          <a:p>
            <a:pPr marL="155603" indent="-155603">
              <a:buClr>
                <a:schemeClr val="accent5"/>
              </a:buClr>
            </a:pPr>
            <a:r>
              <a:rPr lang="en-US" sz="850" dirty="0" smtClean="0">
                <a:solidFill>
                  <a:schemeClr val="accent1"/>
                </a:solidFill>
              </a:rPr>
              <a:t>Test Case document </a:t>
            </a:r>
          </a:p>
        </p:txBody>
      </p:sp>
      <p:pic>
        <p:nvPicPr>
          <p:cNvPr id="378882" name="Picture 2"/>
          <p:cNvPicPr>
            <a:picLocks noChangeAspect="1" noChangeArrowheads="1"/>
          </p:cNvPicPr>
          <p:nvPr/>
        </p:nvPicPr>
        <p:blipFill>
          <a:blip r:embed="rId5"/>
          <a:srcRect/>
          <a:stretch>
            <a:fillRect/>
          </a:stretch>
        </p:blipFill>
        <p:spPr bwMode="auto">
          <a:xfrm>
            <a:off x="8463855" y="179512"/>
            <a:ext cx="4337745" cy="1296144"/>
          </a:xfrm>
          <a:prstGeom prst="rect">
            <a:avLst/>
          </a:prstGeom>
          <a:noFill/>
          <a:ln w="9525">
            <a:noFill/>
            <a:miter lim="800000"/>
            <a:headEnd/>
            <a:tailEnd/>
          </a:ln>
          <a:effectLst/>
        </p:spPr>
      </p:pic>
      <p:sp>
        <p:nvSpPr>
          <p:cNvPr id="263" name="Freeform 262"/>
          <p:cNvSpPr/>
          <p:nvPr/>
        </p:nvSpPr>
        <p:spPr>
          <a:xfrm rot="16841985" flipH="1">
            <a:off x="7902275" y="705137"/>
            <a:ext cx="470434" cy="514671"/>
          </a:xfrm>
          <a:custGeom>
            <a:avLst/>
            <a:gdLst>
              <a:gd name="connsiteX0" fmla="*/ 0 w 555171"/>
              <a:gd name="connsiteY0" fmla="*/ 555171 h 555171"/>
              <a:gd name="connsiteX1" fmla="*/ 87085 w 555171"/>
              <a:gd name="connsiteY1" fmla="*/ 283029 h 555171"/>
              <a:gd name="connsiteX2" fmla="*/ 326571 w 555171"/>
              <a:gd name="connsiteY2" fmla="*/ 54429 h 555171"/>
              <a:gd name="connsiteX3" fmla="*/ 555171 w 555171"/>
              <a:gd name="connsiteY3" fmla="*/ 0 h 555171"/>
            </a:gdLst>
            <a:ahLst/>
            <a:cxnLst>
              <a:cxn ang="0">
                <a:pos x="connsiteX0" y="connsiteY0"/>
              </a:cxn>
              <a:cxn ang="0">
                <a:pos x="connsiteX1" y="connsiteY1"/>
              </a:cxn>
              <a:cxn ang="0">
                <a:pos x="connsiteX2" y="connsiteY2"/>
              </a:cxn>
              <a:cxn ang="0">
                <a:pos x="connsiteX3" y="connsiteY3"/>
              </a:cxn>
            </a:cxnLst>
            <a:rect l="l" t="t" r="r" b="b"/>
            <a:pathLst>
              <a:path w="555171" h="555171">
                <a:moveTo>
                  <a:pt x="0" y="555171"/>
                </a:moveTo>
                <a:cubicBezTo>
                  <a:pt x="16328" y="460828"/>
                  <a:pt x="32657" y="366486"/>
                  <a:pt x="87085" y="283029"/>
                </a:cubicBezTo>
                <a:cubicBezTo>
                  <a:pt x="141513" y="199572"/>
                  <a:pt x="248557" y="101600"/>
                  <a:pt x="326571" y="54429"/>
                </a:cubicBezTo>
                <a:cubicBezTo>
                  <a:pt x="404585" y="7258"/>
                  <a:pt x="479878" y="3629"/>
                  <a:pt x="555171" y="0"/>
                </a:cubicBezTo>
              </a:path>
            </a:pathLst>
          </a:custGeom>
          <a:ln w="57150">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4" name="Pentagon 263"/>
          <p:cNvSpPr/>
          <p:nvPr/>
        </p:nvSpPr>
        <p:spPr>
          <a:xfrm>
            <a:off x="3736504" y="6300192"/>
            <a:ext cx="1872208" cy="389384"/>
          </a:xfrm>
          <a:prstGeom prst="homePlate">
            <a:avLst/>
          </a:prstGeom>
          <a:solidFill>
            <a:schemeClr val="bg1">
              <a:lumMod val="85000"/>
            </a:schemeClr>
          </a:solidFill>
          <a:ln w="28575">
            <a:solidFill>
              <a:srgbClr val="009900"/>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1000" b="1" dirty="0" smtClean="0">
                <a:solidFill>
                  <a:srgbClr val="000000">
                    <a:lumMod val="75000"/>
                    <a:lumOff val="25000"/>
                  </a:srgbClr>
                </a:solidFill>
                <a:cs typeface="Calibri" pitchFamily="34" charset="0"/>
              </a:rPr>
              <a:t>Test Case preparation (ST, SIT) </a:t>
            </a:r>
          </a:p>
        </p:txBody>
      </p:sp>
      <p:sp>
        <p:nvSpPr>
          <p:cNvPr id="265" name="Pentagon 264"/>
          <p:cNvSpPr/>
          <p:nvPr/>
        </p:nvSpPr>
        <p:spPr>
          <a:xfrm>
            <a:off x="6472808" y="4830688"/>
            <a:ext cx="1440160" cy="288032"/>
          </a:xfrm>
          <a:prstGeom prst="homePlate">
            <a:avLst/>
          </a:prstGeom>
          <a:solidFill>
            <a:schemeClr val="bg1">
              <a:lumMod val="85000"/>
            </a:schemeClr>
          </a:solidFill>
          <a:ln>
            <a:noFill/>
          </a:ln>
        </p:spPr>
        <p:style>
          <a:lnRef idx="1">
            <a:schemeClr val="accent6"/>
          </a:lnRef>
          <a:fillRef idx="2">
            <a:schemeClr val="accent6"/>
          </a:fillRef>
          <a:effectRef idx="1">
            <a:schemeClr val="accent6"/>
          </a:effectRef>
          <a:fontRef idx="minor">
            <a:schemeClr val="dk1"/>
          </a:fontRef>
        </p:style>
        <p:txBody>
          <a:bodyPr anchor="ctr"/>
          <a:lstStyle/>
          <a:p>
            <a:pPr algn="ctr" fontAlgn="base">
              <a:spcBef>
                <a:spcPct val="0"/>
              </a:spcBef>
              <a:spcAft>
                <a:spcPct val="0"/>
              </a:spcAft>
              <a:defRPr/>
            </a:pPr>
            <a:r>
              <a:rPr lang="en-US" sz="1000" b="1" dirty="0" smtClean="0">
                <a:solidFill>
                  <a:srgbClr val="000000">
                    <a:lumMod val="75000"/>
                    <a:lumOff val="25000"/>
                  </a:srgbClr>
                </a:solidFill>
                <a:cs typeface="Calibri" pitchFamily="34" charset="0"/>
              </a:rPr>
              <a:t>SIT Execution</a:t>
            </a:r>
            <a:endParaRPr lang="en-US" sz="1000" b="1" dirty="0">
              <a:solidFill>
                <a:srgbClr val="000000">
                  <a:lumMod val="75000"/>
                  <a:lumOff val="25000"/>
                </a:srgbClr>
              </a:solidFill>
              <a:cs typeface="Calibri" pitchFamily="34" charset="0"/>
            </a:endParaRPr>
          </a:p>
        </p:txBody>
      </p:sp>
      <p:sp>
        <p:nvSpPr>
          <p:cNvPr id="268" name="Diamond 267"/>
          <p:cNvSpPr/>
          <p:nvPr/>
        </p:nvSpPr>
        <p:spPr>
          <a:xfrm>
            <a:off x="10217224" y="3056910"/>
            <a:ext cx="216024" cy="288032"/>
          </a:xfrm>
          <a:prstGeom prst="diamond">
            <a:avLst/>
          </a:prstGeom>
          <a:solidFill>
            <a:srgbClr val="6A2D8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9" name="Diamond 268"/>
          <p:cNvSpPr/>
          <p:nvPr/>
        </p:nvSpPr>
        <p:spPr>
          <a:xfrm>
            <a:off x="11801400" y="3750568"/>
            <a:ext cx="216024" cy="288032"/>
          </a:xfrm>
          <a:prstGeom prst="diamond">
            <a:avLst/>
          </a:prstGeom>
          <a:solidFill>
            <a:srgbClr val="6A2D8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1" name="Diamond 270"/>
          <p:cNvSpPr/>
          <p:nvPr/>
        </p:nvSpPr>
        <p:spPr>
          <a:xfrm>
            <a:off x="7768952" y="4830688"/>
            <a:ext cx="216024" cy="288032"/>
          </a:xfrm>
          <a:prstGeom prst="diamond">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3" name="Diamond 272"/>
          <p:cNvSpPr/>
          <p:nvPr/>
        </p:nvSpPr>
        <p:spPr>
          <a:xfrm>
            <a:off x="9713168" y="4830688"/>
            <a:ext cx="216024" cy="288032"/>
          </a:xfrm>
          <a:prstGeom prst="diamond">
            <a:avLst/>
          </a:prstGeom>
          <a:solidFill>
            <a:srgbClr val="6A2D8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4" name="Diamond 273"/>
          <p:cNvSpPr/>
          <p:nvPr/>
        </p:nvSpPr>
        <p:spPr>
          <a:xfrm>
            <a:off x="3592488" y="3678560"/>
            <a:ext cx="216024" cy="288032"/>
          </a:xfrm>
          <a:prstGeom prst="diamond">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1" name="TextBox 385"/>
          <p:cNvSpPr txBox="1">
            <a:spLocks noChangeArrowheads="1"/>
          </p:cNvSpPr>
          <p:nvPr/>
        </p:nvSpPr>
        <p:spPr bwMode="auto">
          <a:xfrm>
            <a:off x="3880520" y="6949331"/>
            <a:ext cx="2088232" cy="905693"/>
          </a:xfrm>
          <a:prstGeom prst="rect">
            <a:avLst/>
          </a:prstGeom>
          <a:noFill/>
          <a:ln w="9525">
            <a:noFill/>
            <a:miter lim="800000"/>
            <a:headEnd/>
            <a:tailEnd/>
          </a:ln>
          <a:effectLst/>
        </p:spPr>
        <p:txBody>
          <a:bodyPr wrap="square" lIns="119695" tIns="59847" rIns="119695" bIns="59847">
            <a:spAutoFit/>
          </a:bodyPr>
          <a:lstStyle/>
          <a:p>
            <a:pPr marL="155603" indent="-155603">
              <a:buClr>
                <a:schemeClr val="accent5"/>
              </a:buClr>
              <a:buFont typeface="Wingdings" pitchFamily="2" charset="2"/>
              <a:buChar char="§"/>
            </a:pPr>
            <a:r>
              <a:rPr lang="en-US" sz="850" dirty="0" smtClean="0">
                <a:solidFill>
                  <a:schemeClr val="accent1"/>
                </a:solidFill>
              </a:rPr>
              <a:t>Documents : test Scripts, Test Execution Report (daily OR weekly) </a:t>
            </a:r>
          </a:p>
          <a:p>
            <a:pPr marL="155603" indent="-155603">
              <a:buClr>
                <a:schemeClr val="accent5"/>
              </a:buClr>
              <a:buFont typeface="Wingdings" pitchFamily="2" charset="2"/>
              <a:buChar char="§"/>
            </a:pPr>
            <a:r>
              <a:rPr lang="en-US" sz="850" dirty="0" smtClean="0">
                <a:solidFill>
                  <a:schemeClr val="accent1"/>
                </a:solidFill>
              </a:rPr>
              <a:t>Defect status </a:t>
            </a:r>
          </a:p>
          <a:p>
            <a:pPr marL="155603" indent="-155603">
              <a:buClr>
                <a:schemeClr val="accent5"/>
              </a:buClr>
              <a:buFont typeface="Wingdings" pitchFamily="2" charset="2"/>
              <a:buChar char="§"/>
            </a:pPr>
            <a:r>
              <a:rPr lang="en-US" sz="850" dirty="0" smtClean="0">
                <a:solidFill>
                  <a:schemeClr val="accent1"/>
                </a:solidFill>
              </a:rPr>
              <a:t>Test Exit report for SIT team </a:t>
            </a:r>
          </a:p>
          <a:p>
            <a:pPr marL="155603" indent="-155603">
              <a:buClr>
                <a:schemeClr val="accent5"/>
              </a:buClr>
              <a:buFont typeface="Wingdings" pitchFamily="2" charset="2"/>
              <a:buChar char="§"/>
            </a:pPr>
            <a:endParaRPr lang="en-US" sz="850" dirty="0" smtClean="0">
              <a:solidFill>
                <a:srgbClr val="FF0000"/>
              </a:solidFill>
            </a:endParaRPr>
          </a:p>
        </p:txBody>
      </p:sp>
      <p:sp>
        <p:nvSpPr>
          <p:cNvPr id="262" name="TextBox 385"/>
          <p:cNvSpPr txBox="1">
            <a:spLocks noChangeArrowheads="1"/>
          </p:cNvSpPr>
          <p:nvPr/>
        </p:nvSpPr>
        <p:spPr bwMode="auto">
          <a:xfrm>
            <a:off x="6472808" y="6949331"/>
            <a:ext cx="1656184" cy="774888"/>
          </a:xfrm>
          <a:prstGeom prst="rect">
            <a:avLst/>
          </a:prstGeom>
          <a:noFill/>
          <a:ln w="9525">
            <a:noFill/>
            <a:miter lim="800000"/>
            <a:headEnd/>
            <a:tailEnd/>
          </a:ln>
          <a:effectLst/>
        </p:spPr>
        <p:txBody>
          <a:bodyPr wrap="square" lIns="119695" tIns="59847" rIns="119695" bIns="59847">
            <a:spAutoFit/>
          </a:bodyPr>
          <a:lstStyle/>
          <a:p>
            <a:pPr marL="155603" indent="-155603">
              <a:buClr>
                <a:schemeClr val="accent5"/>
              </a:buClr>
              <a:buFont typeface="Wingdings" pitchFamily="2" charset="2"/>
              <a:buChar char="§"/>
            </a:pPr>
            <a:r>
              <a:rPr lang="en-US" sz="850" dirty="0" smtClean="0">
                <a:solidFill>
                  <a:schemeClr val="accent1"/>
                </a:solidFill>
              </a:rPr>
              <a:t>Documents : test cases,  Test execution (Daily/weekly )status report, Defect status,  Exit report</a:t>
            </a:r>
          </a:p>
        </p:txBody>
      </p:sp>
      <p:cxnSp>
        <p:nvCxnSpPr>
          <p:cNvPr id="275" name="Straight Connector 274"/>
          <p:cNvCxnSpPr>
            <a:stCxn id="222" idx="6"/>
          </p:cNvCxnSpPr>
          <p:nvPr/>
        </p:nvCxnSpPr>
        <p:spPr>
          <a:xfrm>
            <a:off x="12394007" y="2074280"/>
            <a:ext cx="407593" cy="4330"/>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286" name="Pentagon 285"/>
          <p:cNvSpPr/>
          <p:nvPr/>
        </p:nvSpPr>
        <p:spPr>
          <a:xfrm>
            <a:off x="8345016" y="4830688"/>
            <a:ext cx="1440160" cy="288032"/>
          </a:xfrm>
          <a:prstGeom prst="homePlate">
            <a:avLst/>
          </a:prstGeom>
          <a:solidFill>
            <a:schemeClr val="bg1">
              <a:lumMod val="85000"/>
            </a:schemeClr>
          </a:solidFill>
          <a:ln>
            <a:noFill/>
          </a:ln>
        </p:spPr>
        <p:style>
          <a:lnRef idx="1">
            <a:schemeClr val="accent6"/>
          </a:lnRef>
          <a:fillRef idx="2">
            <a:schemeClr val="accent6"/>
          </a:fillRef>
          <a:effectRef idx="1">
            <a:schemeClr val="accent6"/>
          </a:effectRef>
          <a:fontRef idx="minor">
            <a:schemeClr val="dk1"/>
          </a:fontRef>
        </p:style>
        <p:txBody>
          <a:bodyPr anchor="ctr"/>
          <a:lstStyle/>
          <a:p>
            <a:pPr algn="ctr" fontAlgn="base">
              <a:spcBef>
                <a:spcPct val="0"/>
              </a:spcBef>
              <a:spcAft>
                <a:spcPct val="0"/>
              </a:spcAft>
              <a:defRPr/>
            </a:pPr>
            <a:r>
              <a:rPr lang="en-US" sz="1000" b="1" dirty="0" smtClean="0">
                <a:solidFill>
                  <a:srgbClr val="000000">
                    <a:lumMod val="75000"/>
                    <a:lumOff val="25000"/>
                  </a:srgbClr>
                </a:solidFill>
                <a:cs typeface="Calibri" pitchFamily="34" charset="0"/>
              </a:rPr>
              <a:t>UAT Execution </a:t>
            </a:r>
            <a:endParaRPr lang="en-US" sz="1000" b="1" dirty="0">
              <a:solidFill>
                <a:srgbClr val="000000">
                  <a:lumMod val="75000"/>
                  <a:lumOff val="25000"/>
                </a:srgbClr>
              </a:solidFill>
              <a:cs typeface="Calibri" pitchFamily="34" charset="0"/>
            </a:endParaRPr>
          </a:p>
        </p:txBody>
      </p:sp>
      <p:pic>
        <p:nvPicPr>
          <p:cNvPr id="27" name="Picture 163" descr="visual_lego.png"/>
          <p:cNvPicPr>
            <a:picLocks noChangeAspect="1"/>
          </p:cNvPicPr>
          <p:nvPr/>
        </p:nvPicPr>
        <p:blipFill>
          <a:blip r:embed="rId6" cstate="print"/>
          <a:srcRect/>
          <a:stretch>
            <a:fillRect/>
          </a:stretch>
        </p:blipFill>
        <p:spPr bwMode="auto">
          <a:xfrm>
            <a:off x="9448062" y="7350968"/>
            <a:ext cx="769162" cy="533400"/>
          </a:xfrm>
          <a:prstGeom prst="rect">
            <a:avLst/>
          </a:prstGeom>
          <a:noFill/>
          <a:ln w="9525">
            <a:noFill/>
            <a:miter lim="800000"/>
            <a:headEnd/>
            <a:tailEnd/>
          </a:ln>
          <a:effectLst/>
        </p:spPr>
      </p:pic>
      <p:sp>
        <p:nvSpPr>
          <p:cNvPr id="139" name="Chevron 138"/>
          <p:cNvSpPr/>
          <p:nvPr/>
        </p:nvSpPr>
        <p:spPr>
          <a:xfrm>
            <a:off x="2656384" y="2742456"/>
            <a:ext cx="1296144" cy="288032"/>
          </a:xfrm>
          <a:prstGeom prst="chevron">
            <a:avLst/>
          </a:prstGeom>
          <a:ln w="28575">
            <a:solidFill>
              <a:srgbClr val="0070C0"/>
            </a:solidFill>
          </a:ln>
          <a:effectLst/>
        </p:spPr>
        <p:style>
          <a:lnRef idx="1">
            <a:schemeClr val="accent5"/>
          </a:lnRef>
          <a:fillRef idx="3">
            <a:schemeClr val="accent5"/>
          </a:fillRef>
          <a:effectRef idx="2">
            <a:schemeClr val="accent5"/>
          </a:effectRef>
          <a:fontRef idx="minor">
            <a:schemeClr val="lt1"/>
          </a:fontRef>
        </p:style>
        <p:txBody>
          <a:bodyPr lIns="119695" tIns="59847" rIns="119695" bIns="59847" anchor="ctr"/>
          <a:lstStyle>
            <a:defPPr>
              <a:defRPr lang="de-DE"/>
            </a:defPPr>
            <a:lvl1pPr marL="0" algn="l" defTabSz="957756" rtl="0" eaLnBrk="1" latinLnBrk="0" hangingPunct="1">
              <a:defRPr sz="1900" kern="1200">
                <a:solidFill>
                  <a:schemeClr val="lt1"/>
                </a:solidFill>
                <a:latin typeface="+mn-lt"/>
                <a:ea typeface="+mn-ea"/>
                <a:cs typeface="+mn-cs"/>
              </a:defRPr>
            </a:lvl1pPr>
            <a:lvl2pPr marL="478878" algn="l" defTabSz="957756" rtl="0" eaLnBrk="1" latinLnBrk="0" hangingPunct="1">
              <a:defRPr sz="1900" kern="1200">
                <a:solidFill>
                  <a:schemeClr val="lt1"/>
                </a:solidFill>
                <a:latin typeface="+mn-lt"/>
                <a:ea typeface="+mn-ea"/>
                <a:cs typeface="+mn-cs"/>
              </a:defRPr>
            </a:lvl2pPr>
            <a:lvl3pPr marL="957756" algn="l" defTabSz="957756" rtl="0" eaLnBrk="1" latinLnBrk="0" hangingPunct="1">
              <a:defRPr sz="1900" kern="1200">
                <a:solidFill>
                  <a:schemeClr val="lt1"/>
                </a:solidFill>
                <a:latin typeface="+mn-lt"/>
                <a:ea typeface="+mn-ea"/>
                <a:cs typeface="+mn-cs"/>
              </a:defRPr>
            </a:lvl3pPr>
            <a:lvl4pPr marL="1436634" algn="l" defTabSz="957756" rtl="0" eaLnBrk="1" latinLnBrk="0" hangingPunct="1">
              <a:defRPr sz="1900" kern="1200">
                <a:solidFill>
                  <a:schemeClr val="lt1"/>
                </a:solidFill>
                <a:latin typeface="+mn-lt"/>
                <a:ea typeface="+mn-ea"/>
                <a:cs typeface="+mn-cs"/>
              </a:defRPr>
            </a:lvl4pPr>
            <a:lvl5pPr marL="1915510" algn="l" defTabSz="957756" rtl="0" eaLnBrk="1" latinLnBrk="0" hangingPunct="1">
              <a:defRPr sz="1900" kern="1200">
                <a:solidFill>
                  <a:schemeClr val="lt1"/>
                </a:solidFill>
                <a:latin typeface="+mn-lt"/>
                <a:ea typeface="+mn-ea"/>
                <a:cs typeface="+mn-cs"/>
              </a:defRPr>
            </a:lvl5pPr>
            <a:lvl6pPr marL="2394388" algn="l" defTabSz="957756" rtl="0" eaLnBrk="1" latinLnBrk="0" hangingPunct="1">
              <a:defRPr sz="1900" kern="1200">
                <a:solidFill>
                  <a:schemeClr val="lt1"/>
                </a:solidFill>
                <a:latin typeface="+mn-lt"/>
                <a:ea typeface="+mn-ea"/>
                <a:cs typeface="+mn-cs"/>
              </a:defRPr>
            </a:lvl6pPr>
            <a:lvl7pPr marL="2873265" algn="l" defTabSz="957756" rtl="0" eaLnBrk="1" latinLnBrk="0" hangingPunct="1">
              <a:defRPr sz="1900" kern="1200">
                <a:solidFill>
                  <a:schemeClr val="lt1"/>
                </a:solidFill>
                <a:latin typeface="+mn-lt"/>
                <a:ea typeface="+mn-ea"/>
                <a:cs typeface="+mn-cs"/>
              </a:defRPr>
            </a:lvl7pPr>
            <a:lvl8pPr marL="3352143" algn="l" defTabSz="957756" rtl="0" eaLnBrk="1" latinLnBrk="0" hangingPunct="1">
              <a:defRPr sz="1900" kern="1200">
                <a:solidFill>
                  <a:schemeClr val="lt1"/>
                </a:solidFill>
                <a:latin typeface="+mn-lt"/>
                <a:ea typeface="+mn-ea"/>
                <a:cs typeface="+mn-cs"/>
              </a:defRPr>
            </a:lvl8pPr>
            <a:lvl9pPr marL="3831021" algn="l" defTabSz="957756" rtl="0" eaLnBrk="1" latinLnBrk="0" hangingPunct="1">
              <a:defRPr sz="1900" kern="1200">
                <a:solidFill>
                  <a:schemeClr val="lt1"/>
                </a:solidFill>
                <a:latin typeface="+mn-lt"/>
                <a:ea typeface="+mn-ea"/>
                <a:cs typeface="+mn-cs"/>
              </a:defRPr>
            </a:lvl9pPr>
          </a:lstStyle>
          <a:p>
            <a:pPr algn="ctr" defTabSz="1253703" fontAlgn="auto">
              <a:spcBef>
                <a:spcPts val="0"/>
              </a:spcBef>
              <a:spcAft>
                <a:spcPts val="0"/>
              </a:spcAft>
              <a:defRPr/>
            </a:pPr>
            <a:r>
              <a:rPr lang="en-US" sz="1000" b="1" dirty="0" smtClean="0">
                <a:solidFill>
                  <a:schemeClr val="bg1"/>
                </a:solidFill>
                <a:cs typeface="Arial" pitchFamily="34" charset="0"/>
              </a:rPr>
              <a:t>ST + Bug Fixes &amp; RT</a:t>
            </a:r>
          </a:p>
        </p:txBody>
      </p:sp>
      <p:sp>
        <p:nvSpPr>
          <p:cNvPr id="173" name="Diamond 172"/>
          <p:cNvSpPr/>
          <p:nvPr/>
        </p:nvSpPr>
        <p:spPr>
          <a:xfrm>
            <a:off x="2728392" y="3822576"/>
            <a:ext cx="216024" cy="288032"/>
          </a:xfrm>
          <a:prstGeom prst="diamond">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9" name="Diamond 178"/>
          <p:cNvSpPr/>
          <p:nvPr/>
        </p:nvSpPr>
        <p:spPr>
          <a:xfrm>
            <a:off x="2728392" y="4182616"/>
            <a:ext cx="216024" cy="288032"/>
          </a:xfrm>
          <a:prstGeom prst="diamond">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Chevron 246"/>
          <p:cNvSpPr/>
          <p:nvPr/>
        </p:nvSpPr>
        <p:spPr>
          <a:xfrm>
            <a:off x="4960640" y="2742456"/>
            <a:ext cx="1296144" cy="288032"/>
          </a:xfrm>
          <a:prstGeom prst="chevron">
            <a:avLst/>
          </a:prstGeom>
          <a:ln w="28575">
            <a:solidFill>
              <a:srgbClr val="009900"/>
            </a:solidFill>
          </a:ln>
          <a:effectLst/>
        </p:spPr>
        <p:style>
          <a:lnRef idx="1">
            <a:schemeClr val="accent5"/>
          </a:lnRef>
          <a:fillRef idx="3">
            <a:schemeClr val="accent5"/>
          </a:fillRef>
          <a:effectRef idx="2">
            <a:schemeClr val="accent5"/>
          </a:effectRef>
          <a:fontRef idx="minor">
            <a:schemeClr val="lt1"/>
          </a:fontRef>
        </p:style>
        <p:txBody>
          <a:bodyPr lIns="119695" tIns="59847" rIns="119695" bIns="59847" anchor="ctr"/>
          <a:lstStyle>
            <a:defPPr>
              <a:defRPr lang="de-DE"/>
            </a:defPPr>
            <a:lvl1pPr marL="0" algn="l" defTabSz="957756" rtl="0" eaLnBrk="1" latinLnBrk="0" hangingPunct="1">
              <a:defRPr sz="1900" kern="1200">
                <a:solidFill>
                  <a:schemeClr val="lt1"/>
                </a:solidFill>
                <a:latin typeface="+mn-lt"/>
                <a:ea typeface="+mn-ea"/>
                <a:cs typeface="+mn-cs"/>
              </a:defRPr>
            </a:lvl1pPr>
            <a:lvl2pPr marL="478878" algn="l" defTabSz="957756" rtl="0" eaLnBrk="1" latinLnBrk="0" hangingPunct="1">
              <a:defRPr sz="1900" kern="1200">
                <a:solidFill>
                  <a:schemeClr val="lt1"/>
                </a:solidFill>
                <a:latin typeface="+mn-lt"/>
                <a:ea typeface="+mn-ea"/>
                <a:cs typeface="+mn-cs"/>
              </a:defRPr>
            </a:lvl2pPr>
            <a:lvl3pPr marL="957756" algn="l" defTabSz="957756" rtl="0" eaLnBrk="1" latinLnBrk="0" hangingPunct="1">
              <a:defRPr sz="1900" kern="1200">
                <a:solidFill>
                  <a:schemeClr val="lt1"/>
                </a:solidFill>
                <a:latin typeface="+mn-lt"/>
                <a:ea typeface="+mn-ea"/>
                <a:cs typeface="+mn-cs"/>
              </a:defRPr>
            </a:lvl3pPr>
            <a:lvl4pPr marL="1436634" algn="l" defTabSz="957756" rtl="0" eaLnBrk="1" latinLnBrk="0" hangingPunct="1">
              <a:defRPr sz="1900" kern="1200">
                <a:solidFill>
                  <a:schemeClr val="lt1"/>
                </a:solidFill>
                <a:latin typeface="+mn-lt"/>
                <a:ea typeface="+mn-ea"/>
                <a:cs typeface="+mn-cs"/>
              </a:defRPr>
            </a:lvl4pPr>
            <a:lvl5pPr marL="1915510" algn="l" defTabSz="957756" rtl="0" eaLnBrk="1" latinLnBrk="0" hangingPunct="1">
              <a:defRPr sz="1900" kern="1200">
                <a:solidFill>
                  <a:schemeClr val="lt1"/>
                </a:solidFill>
                <a:latin typeface="+mn-lt"/>
                <a:ea typeface="+mn-ea"/>
                <a:cs typeface="+mn-cs"/>
              </a:defRPr>
            </a:lvl5pPr>
            <a:lvl6pPr marL="2394388" algn="l" defTabSz="957756" rtl="0" eaLnBrk="1" latinLnBrk="0" hangingPunct="1">
              <a:defRPr sz="1900" kern="1200">
                <a:solidFill>
                  <a:schemeClr val="lt1"/>
                </a:solidFill>
                <a:latin typeface="+mn-lt"/>
                <a:ea typeface="+mn-ea"/>
                <a:cs typeface="+mn-cs"/>
              </a:defRPr>
            </a:lvl6pPr>
            <a:lvl7pPr marL="2873265" algn="l" defTabSz="957756" rtl="0" eaLnBrk="1" latinLnBrk="0" hangingPunct="1">
              <a:defRPr sz="1900" kern="1200">
                <a:solidFill>
                  <a:schemeClr val="lt1"/>
                </a:solidFill>
                <a:latin typeface="+mn-lt"/>
                <a:ea typeface="+mn-ea"/>
                <a:cs typeface="+mn-cs"/>
              </a:defRPr>
            </a:lvl7pPr>
            <a:lvl8pPr marL="3352143" algn="l" defTabSz="957756" rtl="0" eaLnBrk="1" latinLnBrk="0" hangingPunct="1">
              <a:defRPr sz="1900" kern="1200">
                <a:solidFill>
                  <a:schemeClr val="lt1"/>
                </a:solidFill>
                <a:latin typeface="+mn-lt"/>
                <a:ea typeface="+mn-ea"/>
                <a:cs typeface="+mn-cs"/>
              </a:defRPr>
            </a:lvl8pPr>
            <a:lvl9pPr marL="3831021" algn="l" defTabSz="957756" rtl="0" eaLnBrk="1" latinLnBrk="0" hangingPunct="1">
              <a:defRPr sz="1900" kern="1200">
                <a:solidFill>
                  <a:schemeClr val="lt1"/>
                </a:solidFill>
                <a:latin typeface="+mn-lt"/>
                <a:ea typeface="+mn-ea"/>
                <a:cs typeface="+mn-cs"/>
              </a:defRPr>
            </a:lvl9pPr>
          </a:lstStyle>
          <a:p>
            <a:pPr algn="ctr" defTabSz="1253703" fontAlgn="auto">
              <a:spcBef>
                <a:spcPts val="0"/>
              </a:spcBef>
              <a:spcAft>
                <a:spcPts val="0"/>
              </a:spcAft>
              <a:defRPr/>
            </a:pPr>
            <a:r>
              <a:rPr lang="en-US" sz="1000" b="1" dirty="0" smtClean="0">
                <a:solidFill>
                  <a:schemeClr val="bg1"/>
                </a:solidFill>
                <a:cs typeface="Arial" pitchFamily="34" charset="0"/>
              </a:rPr>
              <a:t>ST + Bug Fixes &amp; RT</a:t>
            </a:r>
          </a:p>
        </p:txBody>
      </p:sp>
      <p:sp>
        <p:nvSpPr>
          <p:cNvPr id="250" name="Chevron 249"/>
          <p:cNvSpPr/>
          <p:nvPr/>
        </p:nvSpPr>
        <p:spPr>
          <a:xfrm>
            <a:off x="2080320" y="2454424"/>
            <a:ext cx="2880320" cy="245368"/>
          </a:xfrm>
          <a:prstGeom prst="chevron">
            <a:avLst/>
          </a:prstGeom>
          <a:ln w="28575">
            <a:solidFill>
              <a:srgbClr val="009900"/>
            </a:solidFill>
          </a:ln>
          <a:effectLst/>
        </p:spPr>
        <p:style>
          <a:lnRef idx="1">
            <a:schemeClr val="accent5"/>
          </a:lnRef>
          <a:fillRef idx="3">
            <a:schemeClr val="accent5"/>
          </a:fillRef>
          <a:effectRef idx="2">
            <a:schemeClr val="accent5"/>
          </a:effectRef>
          <a:fontRef idx="minor">
            <a:schemeClr val="lt1"/>
          </a:fontRef>
        </p:style>
        <p:txBody>
          <a:bodyPr lIns="119695" tIns="59847" rIns="119695" bIns="59847" anchor="ctr"/>
          <a:lstStyle>
            <a:defPPr>
              <a:defRPr lang="de-DE"/>
            </a:defPPr>
            <a:lvl1pPr marL="0" algn="l" defTabSz="957756" rtl="0" eaLnBrk="1" latinLnBrk="0" hangingPunct="1">
              <a:defRPr sz="1900" kern="1200">
                <a:solidFill>
                  <a:schemeClr val="lt1"/>
                </a:solidFill>
                <a:latin typeface="+mn-lt"/>
                <a:ea typeface="+mn-ea"/>
                <a:cs typeface="+mn-cs"/>
              </a:defRPr>
            </a:lvl1pPr>
            <a:lvl2pPr marL="478878" algn="l" defTabSz="957756" rtl="0" eaLnBrk="1" latinLnBrk="0" hangingPunct="1">
              <a:defRPr sz="1900" kern="1200">
                <a:solidFill>
                  <a:schemeClr val="lt1"/>
                </a:solidFill>
                <a:latin typeface="+mn-lt"/>
                <a:ea typeface="+mn-ea"/>
                <a:cs typeface="+mn-cs"/>
              </a:defRPr>
            </a:lvl2pPr>
            <a:lvl3pPr marL="957756" algn="l" defTabSz="957756" rtl="0" eaLnBrk="1" latinLnBrk="0" hangingPunct="1">
              <a:defRPr sz="1900" kern="1200">
                <a:solidFill>
                  <a:schemeClr val="lt1"/>
                </a:solidFill>
                <a:latin typeface="+mn-lt"/>
                <a:ea typeface="+mn-ea"/>
                <a:cs typeface="+mn-cs"/>
              </a:defRPr>
            </a:lvl3pPr>
            <a:lvl4pPr marL="1436634" algn="l" defTabSz="957756" rtl="0" eaLnBrk="1" latinLnBrk="0" hangingPunct="1">
              <a:defRPr sz="1900" kern="1200">
                <a:solidFill>
                  <a:schemeClr val="lt1"/>
                </a:solidFill>
                <a:latin typeface="+mn-lt"/>
                <a:ea typeface="+mn-ea"/>
                <a:cs typeface="+mn-cs"/>
              </a:defRPr>
            </a:lvl4pPr>
            <a:lvl5pPr marL="1915510" algn="l" defTabSz="957756" rtl="0" eaLnBrk="1" latinLnBrk="0" hangingPunct="1">
              <a:defRPr sz="1900" kern="1200">
                <a:solidFill>
                  <a:schemeClr val="lt1"/>
                </a:solidFill>
                <a:latin typeface="+mn-lt"/>
                <a:ea typeface="+mn-ea"/>
                <a:cs typeface="+mn-cs"/>
              </a:defRPr>
            </a:lvl5pPr>
            <a:lvl6pPr marL="2394388" algn="l" defTabSz="957756" rtl="0" eaLnBrk="1" latinLnBrk="0" hangingPunct="1">
              <a:defRPr sz="1900" kern="1200">
                <a:solidFill>
                  <a:schemeClr val="lt1"/>
                </a:solidFill>
                <a:latin typeface="+mn-lt"/>
                <a:ea typeface="+mn-ea"/>
                <a:cs typeface="+mn-cs"/>
              </a:defRPr>
            </a:lvl6pPr>
            <a:lvl7pPr marL="2873265" algn="l" defTabSz="957756" rtl="0" eaLnBrk="1" latinLnBrk="0" hangingPunct="1">
              <a:defRPr sz="1900" kern="1200">
                <a:solidFill>
                  <a:schemeClr val="lt1"/>
                </a:solidFill>
                <a:latin typeface="+mn-lt"/>
                <a:ea typeface="+mn-ea"/>
                <a:cs typeface="+mn-cs"/>
              </a:defRPr>
            </a:lvl7pPr>
            <a:lvl8pPr marL="3352143" algn="l" defTabSz="957756" rtl="0" eaLnBrk="1" latinLnBrk="0" hangingPunct="1">
              <a:defRPr sz="1900" kern="1200">
                <a:solidFill>
                  <a:schemeClr val="lt1"/>
                </a:solidFill>
                <a:latin typeface="+mn-lt"/>
                <a:ea typeface="+mn-ea"/>
                <a:cs typeface="+mn-cs"/>
              </a:defRPr>
            </a:lvl8pPr>
            <a:lvl9pPr marL="3831021" algn="l" defTabSz="957756" rtl="0" eaLnBrk="1" latinLnBrk="0" hangingPunct="1">
              <a:defRPr sz="1900" kern="1200">
                <a:solidFill>
                  <a:schemeClr val="lt1"/>
                </a:solidFill>
                <a:latin typeface="+mn-lt"/>
                <a:ea typeface="+mn-ea"/>
                <a:cs typeface="+mn-cs"/>
              </a:defRPr>
            </a:lvl9pPr>
          </a:lstStyle>
          <a:p>
            <a:pPr algn="ctr" defTabSz="1253703" fontAlgn="auto">
              <a:spcBef>
                <a:spcPts val="0"/>
              </a:spcBef>
              <a:spcAft>
                <a:spcPts val="0"/>
              </a:spcAft>
              <a:defRPr/>
            </a:pPr>
            <a:r>
              <a:rPr lang="en-US" sz="1000" b="1" dirty="0" smtClean="0">
                <a:solidFill>
                  <a:schemeClr val="bg1"/>
                </a:solidFill>
                <a:cs typeface="Arial" pitchFamily="34" charset="0"/>
              </a:rPr>
              <a:t>Drop2</a:t>
            </a:r>
            <a:endParaRPr lang="en-US" sz="1000" b="1" dirty="0">
              <a:solidFill>
                <a:schemeClr val="bg1"/>
              </a:solidFill>
              <a:cs typeface="Arial" pitchFamily="34" charset="0"/>
            </a:endParaRPr>
          </a:p>
        </p:txBody>
      </p:sp>
      <p:sp>
        <p:nvSpPr>
          <p:cNvPr id="251" name="Oval 250"/>
          <p:cNvSpPr/>
          <p:nvPr/>
        </p:nvSpPr>
        <p:spPr bwMode="auto">
          <a:xfrm>
            <a:off x="4728073" y="1979712"/>
            <a:ext cx="304575" cy="242913"/>
          </a:xfrm>
          <a:prstGeom prst="ellipse">
            <a:avLst/>
          </a:prstGeom>
          <a:solidFill>
            <a:schemeClr val="bg1"/>
          </a:solidFill>
          <a:ln>
            <a:solidFill>
              <a:schemeClr val="tx1"/>
            </a:solidFill>
            <a:headEnd type="none" w="med" len="med"/>
            <a:tailEnd type="none" w="med" len="med"/>
          </a:ln>
          <a:effectLst/>
          <a:scene3d>
            <a:camera prst="orthographicFront">
              <a:rot lat="0" lon="0" rev="0"/>
            </a:camera>
            <a:lightRig rig="threePt" dir="t">
              <a:rot lat="0" lon="0" rev="1200000"/>
            </a:lightRig>
          </a:scene3d>
          <a:sp3d>
            <a:bevelT w="0" h="0"/>
          </a:sp3d>
        </p:spPr>
        <p:style>
          <a:lnRef idx="0">
            <a:schemeClr val="dk1"/>
          </a:lnRef>
          <a:fillRef idx="3">
            <a:schemeClr val="dk1"/>
          </a:fillRef>
          <a:effectRef idx="3">
            <a:schemeClr val="dk1"/>
          </a:effectRef>
          <a:fontRef idx="minor">
            <a:schemeClr val="lt1"/>
          </a:fontRef>
        </p:style>
        <p:txBody>
          <a:bodyPr wrap="none" lIns="119695" tIns="59847" rIns="119695" bIns="59847" anchor="ctr"/>
          <a:lstStyle/>
          <a:p>
            <a:pPr algn="ctr" defTabSz="1253703" fontAlgn="auto">
              <a:spcBef>
                <a:spcPts val="0"/>
              </a:spcBef>
              <a:spcAft>
                <a:spcPts val="0"/>
              </a:spcAft>
              <a:defRPr/>
            </a:pPr>
            <a:r>
              <a:rPr lang="en-US" sz="900" b="1" dirty="0" smtClean="0">
                <a:solidFill>
                  <a:schemeClr val="tx2">
                    <a:lumMod val="50000"/>
                  </a:schemeClr>
                </a:solidFill>
              </a:rPr>
              <a:t>5</a:t>
            </a:r>
            <a:endParaRPr lang="en-US" sz="900" b="1" dirty="0">
              <a:solidFill>
                <a:schemeClr val="tx2">
                  <a:lumMod val="50000"/>
                </a:schemeClr>
              </a:solidFill>
            </a:endParaRPr>
          </a:p>
        </p:txBody>
      </p:sp>
      <p:cxnSp>
        <p:nvCxnSpPr>
          <p:cNvPr id="252" name="Straight Connector 251"/>
          <p:cNvCxnSpPr>
            <a:stCxn id="163" idx="6"/>
            <a:endCxn id="251" idx="2"/>
          </p:cNvCxnSpPr>
          <p:nvPr/>
        </p:nvCxnSpPr>
        <p:spPr>
          <a:xfrm>
            <a:off x="4452287" y="2101169"/>
            <a:ext cx="275786" cy="0"/>
          </a:xfrm>
          <a:prstGeom prst="line">
            <a:avLst/>
          </a:prstGeom>
        </p:spPr>
        <p:style>
          <a:lnRef idx="2">
            <a:schemeClr val="accent1"/>
          </a:lnRef>
          <a:fillRef idx="0">
            <a:schemeClr val="accent1"/>
          </a:fillRef>
          <a:effectRef idx="1">
            <a:schemeClr val="accent1"/>
          </a:effectRef>
          <a:fontRef idx="minor">
            <a:schemeClr val="tx1"/>
          </a:fontRef>
        </p:style>
      </p:cxnSp>
      <p:sp>
        <p:nvSpPr>
          <p:cNvPr id="258" name="Pentagon 257"/>
          <p:cNvSpPr/>
          <p:nvPr/>
        </p:nvSpPr>
        <p:spPr>
          <a:xfrm>
            <a:off x="2008312" y="5076057"/>
            <a:ext cx="2952328" cy="288031"/>
          </a:xfrm>
          <a:prstGeom prst="homePlate">
            <a:avLst/>
          </a:prstGeom>
          <a:solidFill>
            <a:schemeClr val="bg1">
              <a:lumMod val="85000"/>
            </a:schemeClr>
          </a:solidFill>
          <a:ln w="28575">
            <a:solidFill>
              <a:srgbClr val="009900"/>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1000" b="1" dirty="0" smtClean="0">
                <a:solidFill>
                  <a:srgbClr val="000000">
                    <a:lumMod val="75000"/>
                    <a:lumOff val="25000"/>
                  </a:srgbClr>
                </a:solidFill>
                <a:cs typeface="Calibri" pitchFamily="34" charset="0"/>
              </a:rPr>
              <a:t>Siebel</a:t>
            </a:r>
          </a:p>
        </p:txBody>
      </p:sp>
      <p:sp>
        <p:nvSpPr>
          <p:cNvPr id="266" name="Pentagon 265"/>
          <p:cNvSpPr/>
          <p:nvPr/>
        </p:nvSpPr>
        <p:spPr>
          <a:xfrm>
            <a:off x="5032648" y="5364088"/>
            <a:ext cx="1008112" cy="389384"/>
          </a:xfrm>
          <a:prstGeom prst="homePlate">
            <a:avLst/>
          </a:prstGeom>
          <a:solidFill>
            <a:schemeClr val="bg1">
              <a:lumMod val="85000"/>
            </a:schemeClr>
          </a:solidFill>
          <a:ln w="28575">
            <a:solidFill>
              <a:srgbClr val="009900"/>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1000" b="1" dirty="0" smtClean="0">
                <a:solidFill>
                  <a:srgbClr val="000000">
                    <a:lumMod val="75000"/>
                    <a:lumOff val="25000"/>
                  </a:srgbClr>
                </a:solidFill>
                <a:cs typeface="Calibri" pitchFamily="34" charset="0"/>
              </a:rPr>
              <a:t>ST</a:t>
            </a:r>
          </a:p>
        </p:txBody>
      </p:sp>
      <p:sp>
        <p:nvSpPr>
          <p:cNvPr id="267" name="Pentagon 266"/>
          <p:cNvSpPr/>
          <p:nvPr/>
        </p:nvSpPr>
        <p:spPr>
          <a:xfrm>
            <a:off x="2008312" y="5829091"/>
            <a:ext cx="2952328" cy="327085"/>
          </a:xfrm>
          <a:prstGeom prst="homePlate">
            <a:avLst/>
          </a:prstGeom>
          <a:solidFill>
            <a:schemeClr val="bg1">
              <a:lumMod val="85000"/>
            </a:schemeClr>
          </a:solidFill>
          <a:ln w="28575">
            <a:solidFill>
              <a:srgbClr val="009900"/>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1000" b="1" dirty="0" smtClean="0">
                <a:solidFill>
                  <a:srgbClr val="000000">
                    <a:lumMod val="75000"/>
                    <a:lumOff val="25000"/>
                  </a:srgbClr>
                </a:solidFill>
                <a:cs typeface="Calibri" pitchFamily="34" charset="0"/>
              </a:rPr>
              <a:t>AIA</a:t>
            </a:r>
          </a:p>
        </p:txBody>
      </p:sp>
      <p:sp>
        <p:nvSpPr>
          <p:cNvPr id="272" name="Diamond 271"/>
          <p:cNvSpPr/>
          <p:nvPr/>
        </p:nvSpPr>
        <p:spPr>
          <a:xfrm>
            <a:off x="4816624" y="5076056"/>
            <a:ext cx="216024" cy="288032"/>
          </a:xfrm>
          <a:prstGeom prst="diamond">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6" name="Pentagon 275"/>
          <p:cNvSpPr/>
          <p:nvPr/>
        </p:nvSpPr>
        <p:spPr>
          <a:xfrm>
            <a:off x="2008312" y="5436096"/>
            <a:ext cx="2952328" cy="288032"/>
          </a:xfrm>
          <a:prstGeom prst="homePlate">
            <a:avLst/>
          </a:prstGeom>
          <a:solidFill>
            <a:schemeClr val="bg1">
              <a:lumMod val="85000"/>
            </a:schemeClr>
          </a:solidFill>
          <a:ln w="28575">
            <a:solidFill>
              <a:srgbClr val="009900"/>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1000" b="1" dirty="0" smtClean="0">
                <a:solidFill>
                  <a:srgbClr val="000000">
                    <a:lumMod val="75000"/>
                    <a:lumOff val="25000"/>
                  </a:srgbClr>
                </a:solidFill>
                <a:cs typeface="Calibri" pitchFamily="34" charset="0"/>
              </a:rPr>
              <a:t>BRM</a:t>
            </a:r>
          </a:p>
        </p:txBody>
      </p:sp>
      <p:cxnSp>
        <p:nvCxnSpPr>
          <p:cNvPr id="277" name="Shape 237"/>
          <p:cNvCxnSpPr>
            <a:stCxn id="231" idx="1"/>
            <a:endCxn id="258" idx="1"/>
          </p:cNvCxnSpPr>
          <p:nvPr/>
        </p:nvCxnSpPr>
        <p:spPr>
          <a:xfrm rot="10800000" flipH="1" flipV="1">
            <a:off x="1432248" y="3246511"/>
            <a:ext cx="576064" cy="1973561"/>
          </a:xfrm>
          <a:prstGeom prst="bentConnector3">
            <a:avLst>
              <a:gd name="adj1" fmla="val -39683"/>
            </a:avLst>
          </a:prstGeom>
          <a:ln w="3175">
            <a:tailEnd type="arrow"/>
          </a:ln>
        </p:spPr>
        <p:style>
          <a:lnRef idx="2">
            <a:schemeClr val="accent1"/>
          </a:lnRef>
          <a:fillRef idx="0">
            <a:schemeClr val="accent1"/>
          </a:fillRef>
          <a:effectRef idx="1">
            <a:schemeClr val="accent1"/>
          </a:effectRef>
          <a:fontRef idx="minor">
            <a:schemeClr val="tx1"/>
          </a:fontRef>
        </p:style>
      </p:cxnSp>
      <p:cxnSp>
        <p:nvCxnSpPr>
          <p:cNvPr id="278" name="Shape 241"/>
          <p:cNvCxnSpPr>
            <a:stCxn id="231" idx="1"/>
            <a:endCxn id="276" idx="1"/>
          </p:cNvCxnSpPr>
          <p:nvPr/>
        </p:nvCxnSpPr>
        <p:spPr>
          <a:xfrm rot="10800000" flipH="1" flipV="1">
            <a:off x="1432248" y="3246512"/>
            <a:ext cx="576064" cy="2333600"/>
          </a:xfrm>
          <a:prstGeom prst="bentConnector3">
            <a:avLst>
              <a:gd name="adj1" fmla="val -39683"/>
            </a:avLst>
          </a:prstGeom>
          <a:ln w="3175">
            <a:tailEnd type="arrow"/>
          </a:ln>
        </p:spPr>
        <p:style>
          <a:lnRef idx="2">
            <a:schemeClr val="accent1"/>
          </a:lnRef>
          <a:fillRef idx="0">
            <a:schemeClr val="accent1"/>
          </a:fillRef>
          <a:effectRef idx="1">
            <a:schemeClr val="accent1"/>
          </a:effectRef>
          <a:fontRef idx="minor">
            <a:schemeClr val="tx1"/>
          </a:fontRef>
        </p:style>
      </p:cxnSp>
      <p:cxnSp>
        <p:nvCxnSpPr>
          <p:cNvPr id="279" name="Shape 247"/>
          <p:cNvCxnSpPr>
            <a:stCxn id="231" idx="1"/>
            <a:endCxn id="267" idx="1"/>
          </p:cNvCxnSpPr>
          <p:nvPr/>
        </p:nvCxnSpPr>
        <p:spPr>
          <a:xfrm rot="10800000" flipH="1" flipV="1">
            <a:off x="1432248" y="3246512"/>
            <a:ext cx="576064" cy="2746122"/>
          </a:xfrm>
          <a:prstGeom prst="bentConnector3">
            <a:avLst>
              <a:gd name="adj1" fmla="val -39683"/>
            </a:avLst>
          </a:prstGeom>
          <a:ln w="3175">
            <a:tailEnd type="arrow"/>
          </a:ln>
        </p:spPr>
        <p:style>
          <a:lnRef idx="2">
            <a:schemeClr val="accent1"/>
          </a:lnRef>
          <a:fillRef idx="0">
            <a:schemeClr val="accent1"/>
          </a:fillRef>
          <a:effectRef idx="1">
            <a:schemeClr val="accent1"/>
          </a:effectRef>
          <a:fontRef idx="minor">
            <a:schemeClr val="tx1"/>
          </a:fontRef>
        </p:style>
      </p:cxnSp>
      <p:sp>
        <p:nvSpPr>
          <p:cNvPr id="280" name="Diamond 279"/>
          <p:cNvSpPr/>
          <p:nvPr/>
        </p:nvSpPr>
        <p:spPr>
          <a:xfrm>
            <a:off x="5968752" y="5436096"/>
            <a:ext cx="216024" cy="288032"/>
          </a:xfrm>
          <a:prstGeom prst="diamond">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1" name="Diamond 280"/>
          <p:cNvSpPr/>
          <p:nvPr/>
        </p:nvSpPr>
        <p:spPr>
          <a:xfrm>
            <a:off x="4816624" y="5436096"/>
            <a:ext cx="216024" cy="288032"/>
          </a:xfrm>
          <a:prstGeom prst="diamond">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2" name="Diamond 281"/>
          <p:cNvSpPr/>
          <p:nvPr/>
        </p:nvSpPr>
        <p:spPr>
          <a:xfrm>
            <a:off x="4816624" y="5868144"/>
            <a:ext cx="216024" cy="288032"/>
          </a:xfrm>
          <a:prstGeom prst="diamond">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6" name="TextBox 392"/>
          <p:cNvSpPr txBox="1">
            <a:spLocks noChangeArrowheads="1"/>
          </p:cNvSpPr>
          <p:nvPr/>
        </p:nvSpPr>
        <p:spPr bwMode="auto">
          <a:xfrm>
            <a:off x="4384576" y="7812360"/>
            <a:ext cx="1224136" cy="674861"/>
          </a:xfrm>
          <a:prstGeom prst="rect">
            <a:avLst/>
          </a:prstGeom>
          <a:noFill/>
          <a:ln w="9525">
            <a:noFill/>
            <a:miter lim="800000"/>
            <a:headEnd/>
            <a:tailEnd/>
          </a:ln>
          <a:effectLst/>
        </p:spPr>
        <p:txBody>
          <a:bodyPr wrap="square" lIns="119695" tIns="59847" rIns="119695" bIns="59847">
            <a:spAutoFit/>
          </a:bodyPr>
          <a:lstStyle/>
          <a:p>
            <a:pPr marL="155603" indent="-155603">
              <a:buClr>
                <a:schemeClr val="accent5"/>
              </a:buClr>
              <a:buFont typeface="Wingdings" pitchFamily="2" charset="2"/>
              <a:buChar char="§"/>
            </a:pPr>
            <a:r>
              <a:rPr lang="en-US" sz="900" dirty="0" smtClean="0">
                <a:solidFill>
                  <a:schemeClr val="accent1"/>
                </a:solidFill>
              </a:rPr>
              <a:t>Build completed</a:t>
            </a:r>
          </a:p>
          <a:p>
            <a:pPr marL="155603" indent="-155603">
              <a:buClr>
                <a:schemeClr val="accent5"/>
              </a:buClr>
              <a:buFont typeface="Wingdings" pitchFamily="2" charset="2"/>
              <a:buChar char="§"/>
            </a:pPr>
            <a:r>
              <a:rPr lang="en-US" sz="900" dirty="0" smtClean="0">
                <a:solidFill>
                  <a:schemeClr val="accent1"/>
                </a:solidFill>
              </a:rPr>
              <a:t>Unit test completed</a:t>
            </a:r>
          </a:p>
          <a:p>
            <a:pPr marL="155603" indent="-155603">
              <a:buClr>
                <a:schemeClr val="accent5"/>
              </a:buClr>
              <a:buFont typeface="Wingdings" pitchFamily="2" charset="2"/>
              <a:buChar char="§"/>
            </a:pPr>
            <a:r>
              <a:rPr lang="da-DK" sz="900" dirty="0" smtClean="0">
                <a:solidFill>
                  <a:schemeClr val="accent1"/>
                </a:solidFill>
              </a:rPr>
              <a:t>Ready for QA</a:t>
            </a:r>
          </a:p>
        </p:txBody>
      </p:sp>
      <p:sp>
        <p:nvSpPr>
          <p:cNvPr id="328" name="TextBox 327"/>
          <p:cNvSpPr txBox="1"/>
          <p:nvPr/>
        </p:nvSpPr>
        <p:spPr>
          <a:xfrm>
            <a:off x="5254000" y="1763688"/>
            <a:ext cx="426720" cy="246221"/>
          </a:xfrm>
          <a:prstGeom prst="rect">
            <a:avLst/>
          </a:prstGeom>
          <a:noFill/>
        </p:spPr>
        <p:txBody>
          <a:bodyPr wrap="none" rtlCol="0">
            <a:spAutoFit/>
          </a:bodyPr>
          <a:lstStyle/>
          <a:p>
            <a:r>
              <a:rPr lang="en-US" sz="1000" dirty="0" smtClean="0"/>
              <a:t>May</a:t>
            </a:r>
            <a:endParaRPr lang="en-US" sz="1000" dirty="0"/>
          </a:p>
        </p:txBody>
      </p:sp>
      <p:cxnSp>
        <p:nvCxnSpPr>
          <p:cNvPr id="329" name="Straight Connector 328"/>
          <p:cNvCxnSpPr>
            <a:stCxn id="251" idx="6"/>
            <a:endCxn id="183" idx="2"/>
          </p:cNvCxnSpPr>
          <p:nvPr/>
        </p:nvCxnSpPr>
        <p:spPr>
          <a:xfrm>
            <a:off x="5032648" y="2101169"/>
            <a:ext cx="271489" cy="0"/>
          </a:xfrm>
          <a:prstGeom prst="line">
            <a:avLst/>
          </a:prstGeom>
        </p:spPr>
        <p:style>
          <a:lnRef idx="2">
            <a:schemeClr val="accent1"/>
          </a:lnRef>
          <a:fillRef idx="0">
            <a:schemeClr val="accent1"/>
          </a:fillRef>
          <a:effectRef idx="1">
            <a:schemeClr val="accent1"/>
          </a:effectRef>
          <a:fontRef idx="minor">
            <a:schemeClr val="tx1"/>
          </a:fontRef>
        </p:style>
      </p:cxnSp>
      <p:sp>
        <p:nvSpPr>
          <p:cNvPr id="332" name="Pentagon 331"/>
          <p:cNvSpPr/>
          <p:nvPr/>
        </p:nvSpPr>
        <p:spPr>
          <a:xfrm>
            <a:off x="3664496" y="3966592"/>
            <a:ext cx="360040" cy="360040"/>
          </a:xfrm>
          <a:prstGeom prst="homePlate">
            <a:avLst/>
          </a:prstGeom>
          <a:solidFill>
            <a:schemeClr val="bg1">
              <a:lumMod val="85000"/>
            </a:schemeClr>
          </a:solidFill>
          <a:ln w="28575">
            <a:solidFill>
              <a:srgbClr val="0070C0"/>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1000" b="1" dirty="0" smtClean="0">
                <a:solidFill>
                  <a:srgbClr val="000000">
                    <a:lumMod val="75000"/>
                    <a:lumOff val="25000"/>
                  </a:srgbClr>
                </a:solidFill>
                <a:cs typeface="Calibri" pitchFamily="34" charset="0"/>
              </a:rPr>
              <a:t>RT</a:t>
            </a:r>
          </a:p>
        </p:txBody>
      </p:sp>
      <p:sp>
        <p:nvSpPr>
          <p:cNvPr id="339" name="Diamond 338"/>
          <p:cNvSpPr/>
          <p:nvPr/>
        </p:nvSpPr>
        <p:spPr>
          <a:xfrm>
            <a:off x="3880520" y="3966592"/>
            <a:ext cx="216024" cy="288032"/>
          </a:xfrm>
          <a:prstGeom prst="diamond">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0" name="Diamond 339"/>
          <p:cNvSpPr/>
          <p:nvPr/>
        </p:nvSpPr>
        <p:spPr>
          <a:xfrm>
            <a:off x="6184776" y="5753472"/>
            <a:ext cx="216024" cy="288032"/>
          </a:xfrm>
          <a:prstGeom prst="diamond">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6" name="Oval 345"/>
          <p:cNvSpPr/>
          <p:nvPr/>
        </p:nvSpPr>
        <p:spPr>
          <a:xfrm>
            <a:off x="6256784" y="1331640"/>
            <a:ext cx="504056"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R5</a:t>
            </a:r>
            <a:endParaRPr lang="en-US" sz="900" dirty="0"/>
          </a:p>
        </p:txBody>
      </p:sp>
      <p:sp>
        <p:nvSpPr>
          <p:cNvPr id="348" name="Pentagon 347"/>
          <p:cNvSpPr/>
          <p:nvPr/>
        </p:nvSpPr>
        <p:spPr>
          <a:xfrm>
            <a:off x="1936304" y="4572000"/>
            <a:ext cx="1800200" cy="389384"/>
          </a:xfrm>
          <a:prstGeom prst="homePlate">
            <a:avLst/>
          </a:prstGeom>
          <a:solidFill>
            <a:schemeClr val="bg1">
              <a:lumMod val="85000"/>
            </a:schemeClr>
          </a:solidFill>
          <a:ln w="28575">
            <a:solidFill>
              <a:srgbClr val="0070C0"/>
            </a:solidFill>
          </a:ln>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1000" b="1" dirty="0" smtClean="0">
                <a:solidFill>
                  <a:srgbClr val="000000">
                    <a:lumMod val="75000"/>
                    <a:lumOff val="25000"/>
                  </a:srgbClr>
                </a:solidFill>
                <a:cs typeface="Calibri" pitchFamily="34" charset="0"/>
              </a:rPr>
              <a:t>Test Case preparation (ST, SIT) </a:t>
            </a:r>
          </a:p>
        </p:txBody>
      </p:sp>
      <p:cxnSp>
        <p:nvCxnSpPr>
          <p:cNvPr id="150" name="Straight Arrow Connector 149"/>
          <p:cNvCxnSpPr/>
          <p:nvPr/>
        </p:nvCxnSpPr>
        <p:spPr>
          <a:xfrm rot="5400000" flipH="1" flipV="1">
            <a:off x="2662926" y="1193372"/>
            <a:ext cx="1588" cy="1139044"/>
          </a:xfrm>
          <a:prstGeom prst="straightConnector1">
            <a:avLst/>
          </a:prstGeom>
          <a:ln w="3175">
            <a:solidFill>
              <a:srgbClr val="CCCCCC"/>
            </a:solidFill>
            <a:prstDash val="sysDash"/>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151" name="TextBox 150"/>
          <p:cNvSpPr txBox="1"/>
          <p:nvPr/>
        </p:nvSpPr>
        <p:spPr>
          <a:xfrm>
            <a:off x="2296344" y="1581780"/>
            <a:ext cx="720080" cy="230832"/>
          </a:xfrm>
          <a:prstGeom prst="rect">
            <a:avLst/>
          </a:prstGeom>
          <a:noFill/>
        </p:spPr>
        <p:txBody>
          <a:bodyPr wrap="square" rtlCol="0">
            <a:spAutoFit/>
          </a:bodyPr>
          <a:lstStyle/>
          <a:p>
            <a:r>
              <a:rPr lang="en-US" sz="900" b="1" dirty="0" smtClean="0">
                <a:solidFill>
                  <a:schemeClr val="bg1">
                    <a:lumMod val="75000"/>
                  </a:schemeClr>
                </a:solidFill>
              </a:rPr>
              <a:t>R 5.0 ST</a:t>
            </a:r>
            <a:endParaRPr lang="en-US" sz="900" b="1" dirty="0">
              <a:solidFill>
                <a:schemeClr val="bg1">
                  <a:lumMod val="75000"/>
                </a:schemeClr>
              </a:solidFill>
            </a:endParaRPr>
          </a:p>
        </p:txBody>
      </p:sp>
      <p:cxnSp>
        <p:nvCxnSpPr>
          <p:cNvPr id="165" name="Straight Arrow Connector 164"/>
          <p:cNvCxnSpPr/>
          <p:nvPr/>
        </p:nvCxnSpPr>
        <p:spPr>
          <a:xfrm rot="5400000" flipH="1" flipV="1">
            <a:off x="3958276" y="1193372"/>
            <a:ext cx="1588" cy="1139044"/>
          </a:xfrm>
          <a:prstGeom prst="straightConnector1">
            <a:avLst/>
          </a:prstGeom>
          <a:ln w="3175">
            <a:solidFill>
              <a:srgbClr val="CCCCCC"/>
            </a:solidFill>
            <a:prstDash val="sysDash"/>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167" name="TextBox 166"/>
          <p:cNvSpPr txBox="1"/>
          <p:nvPr/>
        </p:nvSpPr>
        <p:spPr>
          <a:xfrm>
            <a:off x="3591694" y="1581780"/>
            <a:ext cx="864890" cy="230832"/>
          </a:xfrm>
          <a:prstGeom prst="rect">
            <a:avLst/>
          </a:prstGeom>
          <a:noFill/>
        </p:spPr>
        <p:txBody>
          <a:bodyPr wrap="square" rtlCol="0">
            <a:spAutoFit/>
          </a:bodyPr>
          <a:lstStyle/>
          <a:p>
            <a:r>
              <a:rPr lang="en-US" sz="900" b="1" dirty="0" smtClean="0">
                <a:solidFill>
                  <a:schemeClr val="bg1">
                    <a:lumMod val="75000"/>
                  </a:schemeClr>
                </a:solidFill>
              </a:rPr>
              <a:t>R 5.0 SIT</a:t>
            </a:r>
            <a:endParaRPr lang="en-US" sz="900" b="1" dirty="0">
              <a:solidFill>
                <a:schemeClr val="bg1">
                  <a:lumMod val="75000"/>
                </a:schemeClr>
              </a:solidFill>
            </a:endParaRPr>
          </a:p>
        </p:txBody>
      </p:sp>
      <p:cxnSp>
        <p:nvCxnSpPr>
          <p:cNvPr id="168" name="Straight Arrow Connector 167"/>
          <p:cNvCxnSpPr/>
          <p:nvPr/>
        </p:nvCxnSpPr>
        <p:spPr>
          <a:xfrm rot="5400000" flipH="1" flipV="1">
            <a:off x="6105432" y="1193372"/>
            <a:ext cx="1588" cy="1139044"/>
          </a:xfrm>
          <a:prstGeom prst="straightConnector1">
            <a:avLst/>
          </a:prstGeom>
          <a:ln w="3175">
            <a:solidFill>
              <a:srgbClr val="CCCCCC"/>
            </a:solidFill>
            <a:prstDash val="sysDash"/>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169" name="TextBox 168"/>
          <p:cNvSpPr txBox="1"/>
          <p:nvPr/>
        </p:nvSpPr>
        <p:spPr>
          <a:xfrm>
            <a:off x="5738850" y="1581780"/>
            <a:ext cx="720080" cy="230832"/>
          </a:xfrm>
          <a:prstGeom prst="rect">
            <a:avLst/>
          </a:prstGeom>
          <a:noFill/>
        </p:spPr>
        <p:txBody>
          <a:bodyPr wrap="square" rtlCol="0">
            <a:spAutoFit/>
          </a:bodyPr>
          <a:lstStyle/>
          <a:p>
            <a:r>
              <a:rPr lang="en-US" sz="900" b="1" dirty="0" smtClean="0">
                <a:solidFill>
                  <a:schemeClr val="bg1">
                    <a:lumMod val="75000"/>
                  </a:schemeClr>
                </a:solidFill>
              </a:rPr>
              <a:t>R 6.0 ST</a:t>
            </a:r>
            <a:endParaRPr lang="en-US" sz="900" b="1" dirty="0">
              <a:solidFill>
                <a:schemeClr val="bg1">
                  <a:lumMod val="75000"/>
                </a:schemeClr>
              </a:solidFill>
            </a:endParaRPr>
          </a:p>
        </p:txBody>
      </p:sp>
      <p:sp>
        <p:nvSpPr>
          <p:cNvPr id="174" name="Oval 173"/>
          <p:cNvSpPr/>
          <p:nvPr/>
        </p:nvSpPr>
        <p:spPr>
          <a:xfrm>
            <a:off x="7336904" y="1331640"/>
            <a:ext cx="504056"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R6</a:t>
            </a:r>
            <a:endParaRPr lang="en-US" sz="900" dirty="0"/>
          </a:p>
        </p:txBody>
      </p:sp>
      <p:sp>
        <p:nvSpPr>
          <p:cNvPr id="171" name="Oval Callout 170"/>
          <p:cNvSpPr/>
          <p:nvPr/>
        </p:nvSpPr>
        <p:spPr>
          <a:xfrm rot="10800000">
            <a:off x="1387459" y="3714946"/>
            <a:ext cx="236393" cy="218274"/>
          </a:xfrm>
          <a:prstGeom prst="wedgeEllipseCallout">
            <a:avLst>
              <a:gd name="adj1" fmla="val 5702"/>
              <a:gd name="adj2" fmla="val 105144"/>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172" name="TextBox 171"/>
          <p:cNvSpPr txBox="1"/>
          <p:nvPr/>
        </p:nvSpPr>
        <p:spPr>
          <a:xfrm>
            <a:off x="1360240" y="3707904"/>
            <a:ext cx="263214" cy="261610"/>
          </a:xfrm>
          <a:prstGeom prst="rect">
            <a:avLst/>
          </a:prstGeom>
          <a:noFill/>
        </p:spPr>
        <p:txBody>
          <a:bodyPr wrap="none" rtlCol="0">
            <a:spAutoFit/>
          </a:bodyPr>
          <a:lstStyle/>
          <a:p>
            <a:r>
              <a:rPr lang="en-US" sz="1100" dirty="0" smtClean="0">
                <a:solidFill>
                  <a:schemeClr val="bg1"/>
                </a:solidFill>
              </a:rPr>
              <a:t>1</a:t>
            </a:r>
            <a:endParaRPr lang="en-US" sz="1100" dirty="0">
              <a:solidFill>
                <a:schemeClr val="bg1"/>
              </a:solidFill>
            </a:endParaRPr>
          </a:p>
        </p:txBody>
      </p:sp>
      <p:sp>
        <p:nvSpPr>
          <p:cNvPr id="178" name="Oval Callout 177"/>
          <p:cNvSpPr/>
          <p:nvPr/>
        </p:nvSpPr>
        <p:spPr>
          <a:xfrm rot="10800000">
            <a:off x="1539859" y="5328466"/>
            <a:ext cx="236393" cy="218274"/>
          </a:xfrm>
          <a:prstGeom prst="wedgeEllipseCallout">
            <a:avLst>
              <a:gd name="adj1" fmla="val 5702"/>
              <a:gd name="adj2" fmla="val 105144"/>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181" name="TextBox 180"/>
          <p:cNvSpPr txBox="1"/>
          <p:nvPr/>
        </p:nvSpPr>
        <p:spPr>
          <a:xfrm>
            <a:off x="1512640" y="5321424"/>
            <a:ext cx="263214" cy="261610"/>
          </a:xfrm>
          <a:prstGeom prst="rect">
            <a:avLst/>
          </a:prstGeom>
          <a:noFill/>
        </p:spPr>
        <p:txBody>
          <a:bodyPr wrap="none" rtlCol="0">
            <a:spAutoFit/>
          </a:bodyPr>
          <a:lstStyle/>
          <a:p>
            <a:r>
              <a:rPr lang="en-US" sz="1100" dirty="0" smtClean="0">
                <a:solidFill>
                  <a:schemeClr val="bg1"/>
                </a:solidFill>
              </a:rPr>
              <a:t>2</a:t>
            </a:r>
            <a:endParaRPr lang="en-US" sz="1100" dirty="0">
              <a:solidFill>
                <a:schemeClr val="bg1"/>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043&quot;/&gt;&lt;CPresentation id=&quot;1&quot;&gt;&lt;m_precDefaultNumber&gt;&lt;m_bNumberIsYear val=&quot;0&quot;/&gt;&lt;/m_precDefaultNumber&gt;&lt;m_precDefaultPercent&gt;&lt;m_bNumberIsYear val=&quot;0&quot;/&gt;&lt;/m_precDefaultPercent&gt;&lt;m_precDefaultDate&gt;&lt;m_bNumberIsYear val=&quot;0&quot;/&gt;&lt;/m_precDefaultDate&gt;&lt;m_precDefaultYear&gt;&lt;m_bNumberIsYear val=&quot;0&quot;/&gt;&lt;/m_precDefaultYear&gt;&lt;m_precDefaultQuarter&gt;&lt;m_bNumberIsYear val=&quot;0&quot;/&gt;&lt;/m_precDefaultQuarter&gt;&lt;m_precDefaultMonth&gt;&lt;m_bNumberIsYear val=&quot;0&quot;/&gt;&lt;/m_precDefaultMonth&gt;&lt;m_precDefaultWeek&gt;&lt;m_bNumberIsYear val=&quot;0&quot;/&gt;&lt;/m_precDefaultWeek&gt;&lt;m_precDefaultDay&gt;&lt;m_bNumberIsYear val=&quot;0&quot;/&gt;&lt;/m_precDefaultDay&gt;&lt;m_mruColor&gt;&lt;m_vecMRU length=&quot;1&quot;&gt;&lt;elem m_fUsage=&quot;1.00000000000000000000E+000&quot;&gt;&lt;m_msothmcolidx val=&quot;0&quot;/&gt;&lt;m_rgb r=&quot;66&quot; g=&quot;d9&quot; b=&quot;11&quot;/&gt;&lt;m_ppcolschidx tagver0=&quot;23004&quot; tagname0=&quot;m_ppcolschidxUNRECOGNIZED&quot; val=&quot;0&quot;/&gt;&lt;m_nBrightness val=&quot;0&quot;/&gt;&lt;/elem&gt;&lt;/m_vecMRU&gt;&lt;/m_mruColor&gt;&lt;/CPresentation&gt;&lt;/root&gt;"/>
  <p:tag name="THINKCELLUNDODONOTDELETE" val="0"/>
</p:tagLst>
</file>

<file path=ppt/theme/theme1.xml><?xml version="1.0" encoding="utf-8"?>
<a:theme xmlns:a="http://schemas.openxmlformats.org/drawingml/2006/main" name="1_TeliaSonera PPT Template">
  <a:themeElements>
    <a:clrScheme name="Custom 3">
      <a:dk1>
        <a:sysClr val="windowText" lastClr="000000"/>
      </a:dk1>
      <a:lt1>
        <a:sysClr val="window" lastClr="FFFFFF"/>
      </a:lt1>
      <a:dk2>
        <a:srgbClr val="58585A"/>
      </a:dk2>
      <a:lt2>
        <a:srgbClr val="E6E6E7"/>
      </a:lt2>
      <a:accent1>
        <a:srgbClr val="652680"/>
      </a:accent1>
      <a:accent2>
        <a:srgbClr val="43A4C7"/>
      </a:accent2>
      <a:accent3>
        <a:srgbClr val="0099C5"/>
      </a:accent3>
      <a:accent4>
        <a:srgbClr val="006B8D"/>
      </a:accent4>
      <a:accent5>
        <a:srgbClr val="F26403"/>
      </a:accent5>
      <a:accent6>
        <a:srgbClr val="F19300"/>
      </a:accent6>
      <a:hlink>
        <a:srgbClr val="0000FF"/>
      </a:hlink>
      <a:folHlink>
        <a:srgbClr val="CC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a:defPPr>
      </a:lstStyle>
    </a:txDef>
  </a:objectDefaults>
  <a:extraClrSchemeLst/>
</a:theme>
</file>

<file path=ppt/theme/theme2.xml><?xml version="1.0" encoding="utf-8"?>
<a:theme xmlns:a="http://schemas.openxmlformats.org/drawingml/2006/main" name="2_TeliaSonera PPT Template">
  <a:themeElements>
    <a:clrScheme name="Custom 3">
      <a:dk1>
        <a:sysClr val="windowText" lastClr="000000"/>
      </a:dk1>
      <a:lt1>
        <a:sysClr val="window" lastClr="FFFFFF"/>
      </a:lt1>
      <a:dk2>
        <a:srgbClr val="58585A"/>
      </a:dk2>
      <a:lt2>
        <a:srgbClr val="E6E6E7"/>
      </a:lt2>
      <a:accent1>
        <a:srgbClr val="652680"/>
      </a:accent1>
      <a:accent2>
        <a:srgbClr val="43A4C7"/>
      </a:accent2>
      <a:accent3>
        <a:srgbClr val="0099C5"/>
      </a:accent3>
      <a:accent4>
        <a:srgbClr val="006B8D"/>
      </a:accent4>
      <a:accent5>
        <a:srgbClr val="F26403"/>
      </a:accent5>
      <a:accent6>
        <a:srgbClr val="F19300"/>
      </a:accent6>
      <a:hlink>
        <a:srgbClr val="0000FF"/>
      </a:hlink>
      <a:folHlink>
        <a:srgbClr val="CC006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4225</Words>
  <Application>Microsoft Office PowerPoint</Application>
  <PresentationFormat>Custom</PresentationFormat>
  <Paragraphs>841</Paragraphs>
  <Slides>21</Slides>
  <Notes>21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21</vt:i4>
      </vt:variant>
    </vt:vector>
  </HeadingPairs>
  <TitlesOfParts>
    <vt:vector size="24" baseType="lpstr">
      <vt:lpstr>1_TeliaSonera PPT Template</vt:lpstr>
      <vt:lpstr>2_TeliaSonera PPT Template</vt:lpstr>
      <vt:lpstr>think-cell Slide</vt:lpstr>
      <vt:lpstr>Capgemini Response to AR &amp; Finance Transformation Project  (RODOD Scope Implementation)</vt:lpstr>
      <vt:lpstr>Content</vt:lpstr>
      <vt:lpstr>Our Understanding of RODOD scope for ARFT Project </vt:lpstr>
      <vt:lpstr>High level architecture view of the RODOD system and surrounding systems in integration scope</vt:lpstr>
      <vt:lpstr>Functional processes and impacted areas</vt:lpstr>
      <vt:lpstr>Our proposed Responsibility mapping for ARFT RODOD scope  </vt:lpstr>
      <vt:lpstr>ARFT project needs tight control and close co-ordination with RODOD releases to maintain its stiff timeline while ensuring the RODOD system integrity and stability</vt:lpstr>
      <vt:lpstr>Option 1 : Shared Environments and aligned to RODOD ongoing Release Plan [ Recommended Option ]</vt:lpstr>
      <vt:lpstr>Option 1 : Indicative Project time plan</vt:lpstr>
      <vt:lpstr>Option 2 : Dedicated  Environment  for ARFT</vt:lpstr>
      <vt:lpstr>Option 2 : ARFT RODOD scope Project time plan</vt:lpstr>
      <vt:lpstr>Project Organisation structure </vt:lpstr>
      <vt:lpstr>Project Staffing Estimates</vt:lpstr>
      <vt:lpstr>Our Design consideration /assumptions/ open items  for implementation  (based on the Design Briefing, received AN.030 , DS140 and QnA )</vt:lpstr>
      <vt:lpstr>Slide 15</vt:lpstr>
      <vt:lpstr>Reference Slides to highlight the scope reduction and changes based our discussion  on 26 Feb 2016</vt:lpstr>
      <vt:lpstr>High level architecture view of the RODOD system and surrounding systems in integration scope</vt:lpstr>
      <vt:lpstr>Functional processes and impacted areas</vt:lpstr>
      <vt:lpstr>Our proposed Responsibility mapping for ARFT RODOD scope  </vt:lpstr>
      <vt:lpstr>Our Design consideration /assumptions/ open items  for implementation  (based on the Design Briefing, received AN.030 GAP ASSESSMENT and QnA )</vt:lpstr>
      <vt:lpstr>Project Staffing Estimates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2016-02-24T21:35:59Z</dcterms:created>
  <dcterms:modified xsi:type="dcterms:W3CDTF">2016-04-14T12:37:25Z</dcterms:modified>
</cp:coreProperties>
</file>