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Default Extension="docx" ContentType="application/vnd.openxmlformats-officedocument.wordprocessingml.document"/>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tags/tag3.xml" ContentType="application/vnd.openxmlformats-officedocument.presentationml.tags+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5" r:id="rId4"/>
  </p:sldMasterIdLst>
  <p:notesMasterIdLst>
    <p:notesMasterId r:id="rId45"/>
  </p:notesMasterIdLst>
  <p:sldIdLst>
    <p:sldId id="264" r:id="rId5"/>
    <p:sldId id="272" r:id="rId6"/>
    <p:sldId id="355" r:id="rId7"/>
    <p:sldId id="260" r:id="rId8"/>
    <p:sldId id="310" r:id="rId9"/>
    <p:sldId id="309" r:id="rId10"/>
    <p:sldId id="382" r:id="rId11"/>
    <p:sldId id="375" r:id="rId12"/>
    <p:sldId id="380" r:id="rId13"/>
    <p:sldId id="381" r:id="rId14"/>
    <p:sldId id="302" r:id="rId15"/>
    <p:sldId id="338" r:id="rId16"/>
    <p:sldId id="342" r:id="rId17"/>
    <p:sldId id="339" r:id="rId18"/>
    <p:sldId id="340" r:id="rId19"/>
    <p:sldId id="307" r:id="rId20"/>
    <p:sldId id="312" r:id="rId21"/>
    <p:sldId id="341" r:id="rId22"/>
    <p:sldId id="333" r:id="rId23"/>
    <p:sldId id="366" r:id="rId24"/>
    <p:sldId id="360" r:id="rId25"/>
    <p:sldId id="361" r:id="rId26"/>
    <p:sldId id="362" r:id="rId27"/>
    <p:sldId id="365" r:id="rId28"/>
    <p:sldId id="367" r:id="rId29"/>
    <p:sldId id="364" r:id="rId30"/>
    <p:sldId id="372" r:id="rId31"/>
    <p:sldId id="377" r:id="rId32"/>
    <p:sldId id="378" r:id="rId33"/>
    <p:sldId id="373" r:id="rId34"/>
    <p:sldId id="374" r:id="rId35"/>
    <p:sldId id="383" r:id="rId36"/>
    <p:sldId id="384" r:id="rId37"/>
    <p:sldId id="356" r:id="rId38"/>
    <p:sldId id="379" r:id="rId39"/>
    <p:sldId id="350" r:id="rId40"/>
    <p:sldId id="351" r:id="rId41"/>
    <p:sldId id="352" r:id="rId42"/>
    <p:sldId id="357" r:id="rId43"/>
    <p:sldId id="359" r:id="rId44"/>
  </p:sldIdLst>
  <p:sldSz cx="9144000" cy="6858000" type="screen4x3"/>
  <p:notesSz cx="6797675" cy="9926638"/>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66"/>
    <a:srgbClr val="CCFFFF"/>
    <a:srgbClr val="BCE292"/>
    <a:srgbClr val="FFFF99"/>
    <a:srgbClr val="FFFFB3"/>
    <a:srgbClr val="FFFFFF"/>
    <a:srgbClr val="CCFF99"/>
    <a:srgbClr val="E2CDEE"/>
    <a:srgbClr val="D3CDD9"/>
    <a:srgbClr val="FF33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1" autoAdjust="0"/>
    <p:restoredTop sz="91423" autoAdjust="0"/>
  </p:normalViewPr>
  <p:slideViewPr>
    <p:cSldViewPr>
      <p:cViewPr>
        <p:scale>
          <a:sx n="80" d="100"/>
          <a:sy n="80" d="100"/>
        </p:scale>
        <p:origin x="-1152" y="642"/>
      </p:cViewPr>
      <p:guideLst>
        <p:guide orient="horz" pos="3984"/>
        <p:guide orient="horz" pos="528"/>
        <p:guide/>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0" d="100"/>
        <a:sy n="70" d="100"/>
      </p:scale>
      <p:origin x="0" y="0"/>
    </p:cViewPr>
  </p:sorterViewPr>
  <p:notesViewPr>
    <p:cSldViewPr showGuides="1">
      <p:cViewPr varScale="1">
        <p:scale>
          <a:sx n="61" d="100"/>
          <a:sy n="61" d="100"/>
        </p:scale>
        <p:origin x="-3342" y="-84"/>
      </p:cViewPr>
      <p:guideLst>
        <p:guide orient="horz" pos="3126"/>
        <p:guide pos="2141"/>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5333B0F0-65D7-4463-85CC-61FE3E2BAC75}" type="datetimeFigureOut">
              <a:rPr lang="sv-SE" smtClean="0"/>
              <a:pPr/>
              <a:t>2016-01-27</a:t>
            </a:fld>
            <a:endParaRPr lang="sv-S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3C1F28A-CFCE-4D71-B586-183919FDDFBB}" type="slidenum">
              <a:rPr lang="sv-SE" smtClean="0"/>
              <a:pPr/>
              <a:t>‹#›</a:t>
            </a:fld>
            <a:endParaRPr lang="sv-SE"/>
          </a:p>
        </p:txBody>
      </p:sp>
    </p:spTree>
    <p:extLst>
      <p:ext uri="{BB962C8B-B14F-4D97-AF65-F5344CB8AC3E}">
        <p14:creationId xmlns:p14="http://schemas.microsoft.com/office/powerpoint/2010/main" xmlns="" val="2623578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xfrm>
            <a:off x="917575" y="744538"/>
            <a:ext cx="4962525" cy="3722687"/>
          </a:xfrm>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dirty="0"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16B7B1-003F-4D0B-BAF0-9217B986E187}" type="slidenum">
              <a:rPr lang="sv-SE" smtClean="0"/>
              <a:pPr fontAlgn="base">
                <a:spcBef>
                  <a:spcPct val="0"/>
                </a:spcBef>
                <a:spcAft>
                  <a:spcPct val="0"/>
                </a:spcAft>
                <a:defRPr/>
              </a:pPr>
              <a:t>1</a:t>
            </a:fld>
            <a:endParaRPr lang="sv-SE"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11</a:t>
            </a:fld>
            <a:endParaRPr lang="sv-S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12</a:t>
            </a:fld>
            <a:endParaRPr lang="sv-S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13</a:t>
            </a:fld>
            <a:endParaRPr lang="sv-S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14</a:t>
            </a:fld>
            <a:endParaRPr lang="sv-S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15</a:t>
            </a:fld>
            <a:endParaRPr lang="sv-S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16</a:t>
            </a:fld>
            <a:endParaRPr lang="sv-S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17</a:t>
            </a:fld>
            <a:endParaRPr lang="sv-S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18</a:t>
            </a:fld>
            <a:endParaRPr lang="sv-S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19</a:t>
            </a:fld>
            <a:endParaRPr lang="sv-S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20</a:t>
            </a:fld>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B3C1F28A-CFCE-4D71-B586-183919FDDFBB}" type="slidenum">
              <a:rPr lang="sv-SE" smtClean="0"/>
              <a:pPr/>
              <a:t>2</a:t>
            </a:fld>
            <a:endParaRPr lang="sv-S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24</a:t>
            </a:fld>
            <a:endParaRPr lang="sv-S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28</a:t>
            </a:fld>
            <a:endParaRPr lang="sv-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B3C1F28A-CFCE-4D71-B586-183919FDDFBB}" type="slidenum">
              <a:rPr lang="sv-SE" smtClean="0"/>
              <a:pPr/>
              <a:t>31</a:t>
            </a:fld>
            <a:endParaRPr lang="sv-S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B3C1F28A-CFCE-4D71-B586-183919FDDFBB}" type="slidenum">
              <a:rPr lang="sv-SE" smtClean="0"/>
              <a:pPr/>
              <a:t>33</a:t>
            </a:fld>
            <a:endParaRPr lang="sv-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34</a:t>
            </a:fld>
            <a:endParaRPr lang="sv-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B3C1F28A-CFCE-4D71-B586-183919FDDFBB}" type="slidenum">
              <a:rPr lang="sv-SE" smtClean="0"/>
              <a:pPr/>
              <a:t>35</a:t>
            </a:fld>
            <a:endParaRPr lang="sv-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B3C1F28A-CFCE-4D71-B586-183919FDDFBB}" type="slidenum">
              <a:rPr lang="sv-SE" smtClean="0"/>
              <a:pPr/>
              <a:t>36</a:t>
            </a:fld>
            <a:endParaRPr lang="sv-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3</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4</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5</a:t>
            </a:fld>
            <a:endParaRPr lang="sv-S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6</a:t>
            </a:fld>
            <a:endParaRPr lang="sv-S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dirty="0"/>
          </a:p>
        </p:txBody>
      </p:sp>
      <p:sp>
        <p:nvSpPr>
          <p:cNvPr id="4" name="Slide Number Placeholder 3"/>
          <p:cNvSpPr>
            <a:spLocks noGrp="1"/>
          </p:cNvSpPr>
          <p:nvPr>
            <p:ph type="sldNum" sz="quarter" idx="10"/>
          </p:nvPr>
        </p:nvSpPr>
        <p:spPr/>
        <p:txBody>
          <a:bodyPr/>
          <a:lstStyle/>
          <a:p>
            <a:fld id="{F1818018-3641-449B-AD84-57E6B54514F2}"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9</a:t>
            </a:fld>
            <a:endParaRPr lang="sv-S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B3C1F28A-CFCE-4D71-B586-183919FDDFBB}" type="slidenum">
              <a:rPr lang="sv-SE" smtClean="0"/>
              <a:pPr/>
              <a:t>10</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702168" y="2292523"/>
            <a:ext cx="6189786" cy="555209"/>
          </a:xfrm>
        </p:spPr>
        <p:txBody>
          <a:bodyPr anchor="t">
            <a:normAutofit/>
          </a:bodyPr>
          <a:lstStyle>
            <a:lvl1pPr algn="r">
              <a:defRPr sz="2400" b="0" i="0">
                <a:solidFill>
                  <a:srgbClr val="511E72"/>
                </a:solidFill>
                <a:latin typeface="Arial"/>
                <a:cs typeface="Arial"/>
              </a:defRPr>
            </a:lvl1pPr>
          </a:lstStyle>
          <a:p>
            <a:r>
              <a:rPr lang="sv-SE" smtClean="0"/>
              <a:t>Click to edit Master divider style</a:t>
            </a:r>
            <a:endParaRPr lang="sv-SE" dirty="0"/>
          </a:p>
        </p:txBody>
      </p:sp>
      <p:sp>
        <p:nvSpPr>
          <p:cNvPr id="10" name="Title 1"/>
          <p:cNvSpPr txBox="1">
            <a:spLocks/>
          </p:cNvSpPr>
          <p:nvPr userDrawn="1"/>
        </p:nvSpPr>
        <p:spPr bwMode="auto">
          <a:xfrm>
            <a:off x="2702168" y="2791358"/>
            <a:ext cx="6189786" cy="55520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defTabSz="457200" rtl="0" eaLnBrk="0" fontAlgn="base" hangingPunct="0">
              <a:spcBef>
                <a:spcPct val="0"/>
              </a:spcBef>
              <a:spcAft>
                <a:spcPct val="0"/>
              </a:spcAft>
              <a:defRPr sz="2400" b="0" i="0" kern="1200">
                <a:solidFill>
                  <a:srgbClr val="511E72"/>
                </a:solidFill>
                <a:latin typeface="Arial"/>
                <a:ea typeface="+mj-ea"/>
                <a:cs typeface="Arial"/>
              </a:defRPr>
            </a:lvl1pPr>
            <a:lvl2pPr algn="l" defTabSz="457200" rtl="0" eaLnBrk="0" fontAlgn="base" hangingPunct="0">
              <a:spcBef>
                <a:spcPct val="0"/>
              </a:spcBef>
              <a:spcAft>
                <a:spcPct val="0"/>
              </a:spcAft>
              <a:defRPr sz="2800">
                <a:solidFill>
                  <a:srgbClr val="0099C5"/>
                </a:solidFill>
                <a:latin typeface="Arial" charset="0"/>
                <a:cs typeface="Arial" charset="0"/>
              </a:defRPr>
            </a:lvl2pPr>
            <a:lvl3pPr algn="l" defTabSz="457200" rtl="0" eaLnBrk="0" fontAlgn="base" hangingPunct="0">
              <a:spcBef>
                <a:spcPct val="0"/>
              </a:spcBef>
              <a:spcAft>
                <a:spcPct val="0"/>
              </a:spcAft>
              <a:defRPr sz="2800">
                <a:solidFill>
                  <a:srgbClr val="0099C5"/>
                </a:solidFill>
                <a:latin typeface="Arial" charset="0"/>
                <a:cs typeface="Arial" charset="0"/>
              </a:defRPr>
            </a:lvl3pPr>
            <a:lvl4pPr algn="l" defTabSz="457200" rtl="0" eaLnBrk="0" fontAlgn="base" hangingPunct="0">
              <a:spcBef>
                <a:spcPct val="0"/>
              </a:spcBef>
              <a:spcAft>
                <a:spcPct val="0"/>
              </a:spcAft>
              <a:defRPr sz="2800">
                <a:solidFill>
                  <a:srgbClr val="0099C5"/>
                </a:solidFill>
                <a:latin typeface="Arial" charset="0"/>
                <a:cs typeface="Arial" charset="0"/>
              </a:defRPr>
            </a:lvl4pPr>
            <a:lvl5pPr algn="l" defTabSz="457200" rtl="0" eaLnBrk="0" fontAlgn="base" hangingPunct="0">
              <a:spcBef>
                <a:spcPct val="0"/>
              </a:spcBef>
              <a:spcAft>
                <a:spcPct val="0"/>
              </a:spcAft>
              <a:defRPr sz="2800">
                <a:solidFill>
                  <a:srgbClr val="0099C5"/>
                </a:solidFill>
                <a:latin typeface="Arial" charset="0"/>
                <a:cs typeface="Arial" charset="0"/>
              </a:defRPr>
            </a:lvl5pPr>
            <a:lvl6pPr marL="457200" algn="l" defTabSz="457200" rtl="0" fontAlgn="base">
              <a:spcBef>
                <a:spcPct val="0"/>
              </a:spcBef>
              <a:spcAft>
                <a:spcPct val="0"/>
              </a:spcAft>
              <a:defRPr sz="2800">
                <a:solidFill>
                  <a:srgbClr val="0099C5"/>
                </a:solidFill>
                <a:latin typeface="Arial" charset="0"/>
                <a:cs typeface="Arial" charset="0"/>
              </a:defRPr>
            </a:lvl6pPr>
            <a:lvl7pPr marL="914400" algn="l" defTabSz="457200" rtl="0" fontAlgn="base">
              <a:spcBef>
                <a:spcPct val="0"/>
              </a:spcBef>
              <a:spcAft>
                <a:spcPct val="0"/>
              </a:spcAft>
              <a:defRPr sz="2800">
                <a:solidFill>
                  <a:srgbClr val="0099C5"/>
                </a:solidFill>
                <a:latin typeface="Arial" charset="0"/>
                <a:cs typeface="Arial" charset="0"/>
              </a:defRPr>
            </a:lvl7pPr>
            <a:lvl8pPr marL="1371600" algn="l" defTabSz="457200" rtl="0" fontAlgn="base">
              <a:spcBef>
                <a:spcPct val="0"/>
              </a:spcBef>
              <a:spcAft>
                <a:spcPct val="0"/>
              </a:spcAft>
              <a:defRPr sz="2800">
                <a:solidFill>
                  <a:srgbClr val="0099C5"/>
                </a:solidFill>
                <a:latin typeface="Arial" charset="0"/>
                <a:cs typeface="Arial" charset="0"/>
              </a:defRPr>
            </a:lvl8pPr>
            <a:lvl9pPr marL="1828800" algn="l" defTabSz="457200" rtl="0" fontAlgn="base">
              <a:spcBef>
                <a:spcPct val="0"/>
              </a:spcBef>
              <a:spcAft>
                <a:spcPct val="0"/>
              </a:spcAft>
              <a:defRPr sz="2800">
                <a:solidFill>
                  <a:srgbClr val="0099C5"/>
                </a:solidFill>
                <a:latin typeface="Arial" charset="0"/>
                <a:cs typeface="Arial" charset="0"/>
              </a:defRPr>
            </a:lvl9pPr>
          </a:lstStyle>
          <a:p>
            <a:pPr algn="r"/>
            <a:r>
              <a:rPr lang="sv-SE" sz="1800" smtClean="0">
                <a:solidFill>
                  <a:srgbClr val="BED600"/>
                </a:solidFill>
              </a:rPr>
              <a:t>Click to edit Master divider style</a:t>
            </a:r>
            <a:endParaRPr lang="sv-SE" sz="1800" dirty="0">
              <a:solidFill>
                <a:srgbClr val="BED600"/>
              </a:solidFill>
            </a:endParaRPr>
          </a:p>
        </p:txBody>
      </p:sp>
      <p:sp>
        <p:nvSpPr>
          <p:cNvPr id="5" name="Slide Number Placeholder 81"/>
          <p:cNvSpPr txBox="1">
            <a:spLocks/>
          </p:cNvSpPr>
          <p:nvPr userDrawn="1"/>
        </p:nvSpPr>
        <p:spPr>
          <a:xfrm>
            <a:off x="8128489" y="6384928"/>
            <a:ext cx="722434" cy="365125"/>
          </a:xfrm>
          <a:prstGeom prst="rect">
            <a:avLst/>
          </a:prstGeom>
        </p:spPr>
        <p:txBody>
          <a:bodyPr vert="horz" lIns="91440" tIns="45720" rIns="91440" bIns="45720" rtlCol="0" anchor="ctr"/>
          <a:lstStyle/>
          <a:p>
            <a:pPr algn="r" defTabSz="457200">
              <a:defRPr/>
            </a:pPr>
            <a:fld id="{880BADDE-CEDF-4108-ADCD-25C7E5D681A5}" type="slidenum">
              <a:rPr lang="sv-SE" sz="1200" b="1" smtClean="0">
                <a:solidFill>
                  <a:prstClr val="black"/>
                </a:solidFill>
                <a:cs typeface="Arial"/>
              </a:rPr>
              <a:pPr algn="r" defTabSz="457200">
                <a:defRPr/>
              </a:pPr>
              <a:t>‹#›</a:t>
            </a:fld>
            <a:endParaRPr lang="sv-SE" sz="1200" b="1" dirty="0">
              <a:solidFill>
                <a:prstClr val="black"/>
              </a:solidFill>
              <a:cs typeface="Arial"/>
            </a:endParaRPr>
          </a:p>
        </p:txBody>
      </p:sp>
      <p:pic>
        <p:nvPicPr>
          <p:cNvPr id="3" name="Picture 2" descr="2014_11_17_TeliaSonera_KV_Option3_v0.jpg"/>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0" y="-65547"/>
            <a:ext cx="9144000" cy="6923548"/>
          </a:xfrm>
          <a:prstGeom prst="rect">
            <a:avLst/>
          </a:prstGeom>
        </p:spPr>
      </p:pic>
    </p:spTree>
    <p:extLst>
      <p:ext uri="{BB962C8B-B14F-4D97-AF65-F5344CB8AC3E}">
        <p14:creationId xmlns:p14="http://schemas.microsoft.com/office/powerpoint/2010/main" xmlns="" val="522591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ection devider 1: Left purple primary use">
    <p:spTree>
      <p:nvGrpSpPr>
        <p:cNvPr id="1" name=""/>
        <p:cNvGrpSpPr/>
        <p:nvPr/>
      </p:nvGrpSpPr>
      <p:grpSpPr>
        <a:xfrm>
          <a:off x="0" y="0"/>
          <a:ext cx="0" cy="0"/>
          <a:chOff x="0" y="0"/>
          <a:chExt cx="0" cy="0"/>
        </a:xfrm>
      </p:grpSpPr>
      <p:sp>
        <p:nvSpPr>
          <p:cNvPr id="6" name="Rektangel med rundat hörn 9"/>
          <p:cNvSpPr/>
          <p:nvPr userDrawn="1"/>
        </p:nvSpPr>
        <p:spPr bwMode="auto">
          <a:xfrm flipV="1">
            <a:off x="-508" y="990000"/>
            <a:ext cx="3960000" cy="1980230"/>
          </a:xfrm>
          <a:prstGeom prst="round1Rect">
            <a:avLst>
              <a:gd name="adj" fmla="val 7106"/>
            </a:avLst>
          </a:prstGeom>
          <a:solidFill>
            <a:srgbClr val="652D86"/>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sv-SE" noProof="0">
              <a:solidFill>
                <a:srgbClr val="000000"/>
              </a:solidFill>
            </a:endParaRPr>
          </a:p>
        </p:txBody>
      </p:sp>
      <p:sp>
        <p:nvSpPr>
          <p:cNvPr id="2" name="Title 1"/>
          <p:cNvSpPr>
            <a:spLocks noGrp="1"/>
          </p:cNvSpPr>
          <p:nvPr>
            <p:ph type="title"/>
          </p:nvPr>
        </p:nvSpPr>
        <p:spPr>
          <a:xfrm>
            <a:off x="179512" y="1062000"/>
            <a:ext cx="3690000" cy="1620000"/>
          </a:xfrm>
        </p:spPr>
        <p:txBody>
          <a:bodyPr/>
          <a:lstStyle>
            <a:lvl1pPr>
              <a:defRPr sz="3400">
                <a:solidFill>
                  <a:schemeClr val="bg1"/>
                </a:solidFill>
              </a:defRPr>
            </a:lvl1pPr>
          </a:lstStyle>
          <a:p>
            <a:r>
              <a:rPr lang="sv-SE" smtClean="0"/>
              <a:t>Click to edit Master title style</a:t>
            </a:r>
            <a:endParaRPr lang="sv-SE" dirty="0"/>
          </a:p>
        </p:txBody>
      </p:sp>
      <p:sp>
        <p:nvSpPr>
          <p:cNvPr id="7" name="Title 1"/>
          <p:cNvSpPr txBox="1">
            <a:spLocks/>
          </p:cNvSpPr>
          <p:nvPr userDrawn="1"/>
        </p:nvSpPr>
        <p:spPr>
          <a:xfrm>
            <a:off x="252304" y="1160758"/>
            <a:ext cx="3311584" cy="1289383"/>
          </a:xfrm>
          <a:prstGeom prst="roundRect">
            <a:avLst>
              <a:gd name="adj" fmla="val 9587"/>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40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sv-SE" dirty="0"/>
          </a:p>
        </p:txBody>
      </p:sp>
      <p:sp>
        <p:nvSpPr>
          <p:cNvPr id="11" name="Date Placeholder 3"/>
          <p:cNvSpPr>
            <a:spLocks noGrp="1"/>
          </p:cNvSpPr>
          <p:nvPr>
            <p:ph type="dt" sz="half" idx="2"/>
          </p:nvPr>
        </p:nvSpPr>
        <p:spPr>
          <a:xfrm>
            <a:off x="874799" y="6422400"/>
            <a:ext cx="1782675" cy="381600"/>
          </a:xfrm>
          <a:prstGeom prst="rect">
            <a:avLst/>
          </a:prstGeom>
        </p:spPr>
        <p:txBody>
          <a:bodyPr vert="horz" lIns="91440" tIns="45720" rIns="91440" bIns="45720" rtlCol="0" anchor="ctr"/>
          <a:lstStyle>
            <a:lvl1pPr algn="l">
              <a:defRPr lang="en-US" sz="900" kern="1200" baseline="0" dirty="0" smtClean="0">
                <a:solidFill>
                  <a:srgbClr val="6C6F70"/>
                </a:solidFill>
                <a:latin typeface="+mn-lt"/>
                <a:ea typeface="+mn-ea"/>
                <a:cs typeface="+mn-cs"/>
              </a:defRPr>
            </a:lvl1pPr>
          </a:lstStyle>
          <a:p>
            <a:r>
              <a:rPr lang="sv-SE" smtClean="0"/>
              <a:t>yyyy-mm-dd or Month dd, yyyy</a:t>
            </a:r>
            <a:endParaRPr lang="sv-SE" dirty="0"/>
          </a:p>
        </p:txBody>
      </p:sp>
      <p:sp>
        <p:nvSpPr>
          <p:cNvPr id="12" name="Footer Placeholder 4"/>
          <p:cNvSpPr>
            <a:spLocks noGrp="1"/>
          </p:cNvSpPr>
          <p:nvPr>
            <p:ph type="ftr" sz="quarter" idx="3"/>
          </p:nvPr>
        </p:nvSpPr>
        <p:spPr>
          <a:xfrm>
            <a:off x="2674800" y="6422400"/>
            <a:ext cx="3121336" cy="381600"/>
          </a:xfrm>
          <a:prstGeom prst="rect">
            <a:avLst/>
          </a:prstGeom>
        </p:spPr>
        <p:txBody>
          <a:bodyPr vert="horz" lIns="91440" tIns="45720" rIns="91440" bIns="45720" rtlCol="0" anchor="ctr"/>
          <a:lstStyle>
            <a:lvl1pPr algn="l">
              <a:defRPr sz="900" baseline="0">
                <a:solidFill>
                  <a:srgbClr val="6C6F70"/>
                </a:solidFill>
              </a:defRPr>
            </a:lvl1pPr>
          </a:lstStyle>
          <a:p>
            <a:r>
              <a:rPr lang="en-US" dirty="0" smtClean="0"/>
              <a:t>Twist </a:t>
            </a:r>
            <a:r>
              <a:rPr lang="en-US" dirty="0" err="1" smtClean="0"/>
              <a:t>onboarding</a:t>
            </a:r>
            <a:r>
              <a:rPr lang="en-US" dirty="0" smtClean="0"/>
              <a:t> presentation .</a:t>
            </a:r>
            <a:r>
              <a:rPr lang="en-US" dirty="0" err="1" smtClean="0"/>
              <a:t>pptx</a:t>
            </a:r>
            <a:endParaRPr lang="sv-SE" dirty="0"/>
          </a:p>
        </p:txBody>
      </p:sp>
      <p:sp>
        <p:nvSpPr>
          <p:cNvPr id="13" name="Slide Number Placeholder 5"/>
          <p:cNvSpPr>
            <a:spLocks noGrp="1"/>
          </p:cNvSpPr>
          <p:nvPr>
            <p:ph type="sldNum" sz="quarter" idx="4"/>
          </p:nvPr>
        </p:nvSpPr>
        <p:spPr>
          <a:xfrm>
            <a:off x="428400" y="6422400"/>
            <a:ext cx="450000" cy="381600"/>
          </a:xfrm>
          <a:prstGeom prst="rect">
            <a:avLst/>
          </a:prstGeom>
        </p:spPr>
        <p:txBody>
          <a:bodyPr vert="horz" lIns="91440" tIns="45720" rIns="91440" bIns="45720" rtlCol="0" anchor="ctr"/>
          <a:lstStyle>
            <a:lvl1pPr algn="l">
              <a:defRPr sz="900" baseline="0">
                <a:solidFill>
                  <a:srgbClr val="6C6F70"/>
                </a:solidFill>
              </a:defRPr>
            </a:lvl1pPr>
          </a:lstStyle>
          <a:p>
            <a:fld id="{523AB868-074F-4CE9-A6E9-A247B98108C8}" type="slidenum">
              <a:rPr lang="sv-SE" smtClean="0"/>
              <a:pPr/>
              <a:t>‹#›</a:t>
            </a:fld>
            <a:endParaRPr lang="sv-SE" dirty="0"/>
          </a:p>
        </p:txBody>
      </p:sp>
    </p:spTree>
    <p:extLst>
      <p:ext uri="{BB962C8B-B14F-4D97-AF65-F5344CB8AC3E}">
        <p14:creationId xmlns="" xmlns:p14="http://schemas.microsoft.com/office/powerpoint/2010/main" val="3444567774"/>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sv-SE"/>
          </a:p>
        </p:txBody>
      </p:sp>
      <p:sp>
        <p:nvSpPr>
          <p:cNvPr id="3" name="Content Placeholder 2"/>
          <p:cNvSpPr>
            <a:spLocks noGrp="1"/>
          </p:cNvSpPr>
          <p:nvPr>
            <p:ph idx="1"/>
          </p:nvPr>
        </p:nvSpPr>
        <p:spPr/>
        <p:txBody>
          <a:bodyPr/>
          <a:lstStyle>
            <a:lvl2pPr>
              <a:defRPr baseline="0">
                <a:solidFill>
                  <a:srgbClr val="6C6F70"/>
                </a:solidFill>
              </a:defRPr>
            </a:lvl2pPr>
            <a:lvl3pPr>
              <a:defRPr baseline="0">
                <a:solidFill>
                  <a:srgbClr val="6C6F70"/>
                </a:solidFill>
              </a:defRPr>
            </a:lvl3pPr>
            <a:lvl4pPr>
              <a:defRPr baseline="0">
                <a:solidFill>
                  <a:srgbClr val="6C6F70"/>
                </a:solidFill>
              </a:defRPr>
            </a:lvl4pPr>
            <a:lvl5pPr>
              <a:defRPr baseline="0">
                <a:solidFill>
                  <a:srgbClr val="6C6F70"/>
                </a:solidFill>
              </a:defRPr>
            </a:lvl5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4" name="Date Placeholder 3"/>
          <p:cNvSpPr>
            <a:spLocks noGrp="1"/>
          </p:cNvSpPr>
          <p:nvPr>
            <p:ph type="dt" sz="half" idx="10"/>
          </p:nvPr>
        </p:nvSpPr>
        <p:spPr/>
        <p:txBody>
          <a:bodyPr/>
          <a:lstStyle/>
          <a:p>
            <a:r>
              <a:rPr lang="sv-SE" smtClean="0">
                <a:solidFill>
                  <a:srgbClr val="C2C2BA"/>
                </a:solidFill>
              </a:rPr>
              <a:t>yyyy-mm-dd or Month dd, yyyy</a:t>
            </a:r>
            <a:endParaRPr lang="sv-SE">
              <a:solidFill>
                <a:srgbClr val="C2C2BA"/>
              </a:solidFill>
            </a:endParaRPr>
          </a:p>
        </p:txBody>
      </p:sp>
      <p:sp>
        <p:nvSpPr>
          <p:cNvPr id="5" name="Footer Placeholder 4"/>
          <p:cNvSpPr>
            <a:spLocks noGrp="1"/>
          </p:cNvSpPr>
          <p:nvPr>
            <p:ph type="ftr" sz="quarter" idx="11"/>
          </p:nvPr>
        </p:nvSpPr>
        <p:spPr/>
        <p:txBody>
          <a:bodyPr/>
          <a:lstStyle/>
          <a:p>
            <a:r>
              <a:rPr lang="en-US" smtClean="0">
                <a:solidFill>
                  <a:srgbClr val="C2C2BA"/>
                </a:solidFill>
              </a:rPr>
              <a:t>Twist onboarding presentation August 20th 2015.pptx</a:t>
            </a:r>
            <a:endParaRPr lang="sv-SE">
              <a:solidFill>
                <a:srgbClr val="C2C2BA"/>
              </a:solidFill>
            </a:endParaRPr>
          </a:p>
        </p:txBody>
      </p:sp>
      <p:sp>
        <p:nvSpPr>
          <p:cNvPr id="6" name="Slide Number Placeholder 5"/>
          <p:cNvSpPr>
            <a:spLocks noGrp="1"/>
          </p:cNvSpPr>
          <p:nvPr>
            <p:ph type="sldNum" sz="quarter" idx="12"/>
          </p:nvPr>
        </p:nvSpPr>
        <p:spPr/>
        <p:txBody>
          <a:bodyPr/>
          <a:lstStyle/>
          <a:p>
            <a:fld id="{523AB868-074F-4CE9-A6E9-A247B98108C8}"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77855719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sv-SE"/>
          </a:p>
        </p:txBody>
      </p:sp>
      <p:sp>
        <p:nvSpPr>
          <p:cNvPr id="3" name="Content Placeholder 2"/>
          <p:cNvSpPr>
            <a:spLocks noGrp="1"/>
          </p:cNvSpPr>
          <p:nvPr>
            <p:ph sz="half" idx="1"/>
          </p:nvPr>
        </p:nvSpPr>
        <p:spPr>
          <a:xfrm>
            <a:off x="457200" y="1600200"/>
            <a:ext cx="4038600" cy="4320000"/>
          </a:xfrm>
        </p:spPr>
        <p:txBody>
          <a:bodyPr/>
          <a:lstStyle>
            <a:lvl1pPr>
              <a:defRPr sz="2200"/>
            </a:lvl1pPr>
            <a:lvl2pPr>
              <a:defRPr sz="1800"/>
            </a:lvl2pPr>
            <a:lvl3pPr>
              <a:defRPr sz="1400"/>
            </a:lvl3pPr>
            <a:lvl4pPr>
              <a:defRPr sz="1400"/>
            </a:lvl4pPr>
            <a:lvl5pPr>
              <a:defRPr sz="14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4" name="Content Placeholder 3"/>
          <p:cNvSpPr>
            <a:spLocks noGrp="1"/>
          </p:cNvSpPr>
          <p:nvPr>
            <p:ph sz="half" idx="2"/>
          </p:nvPr>
        </p:nvSpPr>
        <p:spPr>
          <a:xfrm>
            <a:off x="4648200" y="1600200"/>
            <a:ext cx="4038600" cy="4320000"/>
          </a:xfrm>
        </p:spPr>
        <p:txBody>
          <a:bodyPr/>
          <a:lstStyle>
            <a:lvl1pPr>
              <a:defRPr sz="2200"/>
            </a:lvl1pPr>
            <a:lvl2pPr>
              <a:defRPr sz="1800"/>
            </a:lvl2pPr>
            <a:lvl3pPr>
              <a:defRPr sz="1400"/>
            </a:lvl3pPr>
            <a:lvl4pPr>
              <a:defRPr sz="1400"/>
            </a:lvl4pPr>
            <a:lvl5pPr>
              <a:defRPr sz="14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
        <p:nvSpPr>
          <p:cNvPr id="5" name="Date Placeholder 4"/>
          <p:cNvSpPr>
            <a:spLocks noGrp="1"/>
          </p:cNvSpPr>
          <p:nvPr>
            <p:ph type="dt" sz="half" idx="10"/>
          </p:nvPr>
        </p:nvSpPr>
        <p:spPr/>
        <p:txBody>
          <a:bodyPr/>
          <a:lstStyle/>
          <a:p>
            <a:r>
              <a:rPr lang="sv-SE" smtClean="0">
                <a:solidFill>
                  <a:srgbClr val="C2C2BA"/>
                </a:solidFill>
              </a:rPr>
              <a:t>yyyy-mm-dd or Month dd, yyyy</a:t>
            </a:r>
            <a:endParaRPr lang="sv-SE">
              <a:solidFill>
                <a:srgbClr val="C2C2BA"/>
              </a:solidFill>
            </a:endParaRPr>
          </a:p>
        </p:txBody>
      </p:sp>
      <p:sp>
        <p:nvSpPr>
          <p:cNvPr id="6" name="Footer Placeholder 5"/>
          <p:cNvSpPr>
            <a:spLocks noGrp="1"/>
          </p:cNvSpPr>
          <p:nvPr>
            <p:ph type="ftr" sz="quarter" idx="11"/>
          </p:nvPr>
        </p:nvSpPr>
        <p:spPr/>
        <p:txBody>
          <a:bodyPr/>
          <a:lstStyle/>
          <a:p>
            <a:r>
              <a:rPr lang="en-US" smtClean="0">
                <a:solidFill>
                  <a:srgbClr val="C2C2BA"/>
                </a:solidFill>
              </a:rPr>
              <a:t>Twist onboarding presentation August 20th 2015.pptx</a:t>
            </a:r>
            <a:endParaRPr lang="sv-SE">
              <a:solidFill>
                <a:srgbClr val="C2C2BA"/>
              </a:solidFill>
            </a:endParaRPr>
          </a:p>
        </p:txBody>
      </p:sp>
      <p:sp>
        <p:nvSpPr>
          <p:cNvPr id="7" name="Slide Number Placeholder 6"/>
          <p:cNvSpPr>
            <a:spLocks noGrp="1"/>
          </p:cNvSpPr>
          <p:nvPr>
            <p:ph type="sldNum" sz="quarter" idx="12"/>
          </p:nvPr>
        </p:nvSpPr>
        <p:spPr/>
        <p:txBody>
          <a:bodyPr/>
          <a:lstStyle/>
          <a:p>
            <a:fld id="{523AB868-074F-4CE9-A6E9-A247B98108C8}"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2281196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Column right">
    <p:spTree>
      <p:nvGrpSpPr>
        <p:cNvPr id="1" name=""/>
        <p:cNvGrpSpPr/>
        <p:nvPr/>
      </p:nvGrpSpPr>
      <p:grpSpPr>
        <a:xfrm>
          <a:off x="0" y="0"/>
          <a:ext cx="0" cy="0"/>
          <a:chOff x="0" y="0"/>
          <a:chExt cx="0" cy="0"/>
        </a:xfrm>
      </p:grpSpPr>
      <p:sp>
        <p:nvSpPr>
          <p:cNvPr id="2" name="Title 1"/>
          <p:cNvSpPr>
            <a:spLocks noGrp="1"/>
          </p:cNvSpPr>
          <p:nvPr>
            <p:ph type="title"/>
          </p:nvPr>
        </p:nvSpPr>
        <p:spPr>
          <a:xfrm>
            <a:off x="4644008" y="230400"/>
            <a:ext cx="4172392" cy="1143000"/>
          </a:xfrm>
        </p:spPr>
        <p:txBody>
          <a:bodyPr/>
          <a:lstStyle/>
          <a:p>
            <a:r>
              <a:rPr lang="sv-SE" smtClean="0"/>
              <a:t>Click to edit Master title style</a:t>
            </a:r>
            <a:endParaRPr lang="sv-SE"/>
          </a:p>
        </p:txBody>
      </p:sp>
      <p:sp>
        <p:nvSpPr>
          <p:cNvPr id="4" name="Content Placeholder 3"/>
          <p:cNvSpPr>
            <a:spLocks noGrp="1"/>
          </p:cNvSpPr>
          <p:nvPr>
            <p:ph sz="half" idx="2"/>
          </p:nvPr>
        </p:nvSpPr>
        <p:spPr>
          <a:xfrm>
            <a:off x="4648200" y="1600200"/>
            <a:ext cx="4038600" cy="4320000"/>
          </a:xfrm>
        </p:spPr>
        <p:txBody>
          <a:bodyPr/>
          <a:lstStyle>
            <a:lvl1pPr>
              <a:defRPr sz="2200"/>
            </a:lvl1pPr>
            <a:lvl2pPr>
              <a:defRPr sz="1800"/>
            </a:lvl2pPr>
            <a:lvl3pPr>
              <a:defRPr sz="1400"/>
            </a:lvl3pPr>
            <a:lvl4pPr>
              <a:defRPr sz="1400"/>
            </a:lvl4pPr>
            <a:lvl5pPr>
              <a:defRPr sz="14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
        <p:nvSpPr>
          <p:cNvPr id="5" name="Date Placeholder 4"/>
          <p:cNvSpPr>
            <a:spLocks noGrp="1"/>
          </p:cNvSpPr>
          <p:nvPr>
            <p:ph type="dt" sz="half" idx="10"/>
          </p:nvPr>
        </p:nvSpPr>
        <p:spPr/>
        <p:txBody>
          <a:bodyPr/>
          <a:lstStyle/>
          <a:p>
            <a:r>
              <a:rPr lang="sv-SE" smtClean="0">
                <a:solidFill>
                  <a:srgbClr val="C2C2BA"/>
                </a:solidFill>
              </a:rPr>
              <a:t>yyyy-mm-dd or Month dd, yyyy</a:t>
            </a:r>
            <a:endParaRPr lang="sv-SE">
              <a:solidFill>
                <a:srgbClr val="C2C2BA"/>
              </a:solidFill>
            </a:endParaRPr>
          </a:p>
        </p:txBody>
      </p:sp>
      <p:sp>
        <p:nvSpPr>
          <p:cNvPr id="6" name="Footer Placeholder 5"/>
          <p:cNvSpPr>
            <a:spLocks noGrp="1"/>
          </p:cNvSpPr>
          <p:nvPr>
            <p:ph type="ftr" sz="quarter" idx="11"/>
          </p:nvPr>
        </p:nvSpPr>
        <p:spPr/>
        <p:txBody>
          <a:bodyPr/>
          <a:lstStyle/>
          <a:p>
            <a:r>
              <a:rPr lang="en-US" smtClean="0">
                <a:solidFill>
                  <a:srgbClr val="C2C2BA"/>
                </a:solidFill>
              </a:rPr>
              <a:t>Twist onboarding presentation August 20th 2015.pptx</a:t>
            </a:r>
            <a:endParaRPr lang="sv-SE">
              <a:solidFill>
                <a:srgbClr val="C2C2BA"/>
              </a:solidFill>
            </a:endParaRPr>
          </a:p>
        </p:txBody>
      </p:sp>
      <p:sp>
        <p:nvSpPr>
          <p:cNvPr id="7" name="Slide Number Placeholder 6"/>
          <p:cNvSpPr>
            <a:spLocks noGrp="1"/>
          </p:cNvSpPr>
          <p:nvPr>
            <p:ph type="sldNum" sz="quarter" idx="12"/>
          </p:nvPr>
        </p:nvSpPr>
        <p:spPr/>
        <p:txBody>
          <a:bodyPr/>
          <a:lstStyle/>
          <a:p>
            <a:fld id="{523AB868-074F-4CE9-A6E9-A247B98108C8}"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2077421016"/>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Column left">
    <p:spTree>
      <p:nvGrpSpPr>
        <p:cNvPr id="1" name=""/>
        <p:cNvGrpSpPr/>
        <p:nvPr/>
      </p:nvGrpSpPr>
      <p:grpSpPr>
        <a:xfrm>
          <a:off x="0" y="0"/>
          <a:ext cx="0" cy="0"/>
          <a:chOff x="0" y="0"/>
          <a:chExt cx="0" cy="0"/>
        </a:xfrm>
      </p:grpSpPr>
      <p:sp>
        <p:nvSpPr>
          <p:cNvPr id="2" name="Title 1"/>
          <p:cNvSpPr>
            <a:spLocks noGrp="1"/>
          </p:cNvSpPr>
          <p:nvPr>
            <p:ph type="title"/>
          </p:nvPr>
        </p:nvSpPr>
        <p:spPr>
          <a:xfrm>
            <a:off x="417600" y="230400"/>
            <a:ext cx="4082392" cy="1143000"/>
          </a:xfrm>
        </p:spPr>
        <p:txBody>
          <a:bodyPr/>
          <a:lstStyle/>
          <a:p>
            <a:r>
              <a:rPr lang="sv-SE" smtClean="0"/>
              <a:t>Click to edit Master title style</a:t>
            </a:r>
            <a:endParaRPr lang="sv-SE" dirty="0"/>
          </a:p>
        </p:txBody>
      </p:sp>
      <p:sp>
        <p:nvSpPr>
          <p:cNvPr id="3" name="Content Placeholder 2"/>
          <p:cNvSpPr>
            <a:spLocks noGrp="1"/>
          </p:cNvSpPr>
          <p:nvPr>
            <p:ph sz="half" idx="1"/>
          </p:nvPr>
        </p:nvSpPr>
        <p:spPr>
          <a:xfrm>
            <a:off x="395536" y="1600200"/>
            <a:ext cx="4104456" cy="4320000"/>
          </a:xfrm>
        </p:spPr>
        <p:txBody>
          <a:bodyPr/>
          <a:lstStyle>
            <a:lvl1pPr>
              <a:defRPr sz="2200"/>
            </a:lvl1pPr>
            <a:lvl2pPr>
              <a:defRPr sz="1800"/>
            </a:lvl2pPr>
            <a:lvl3pPr>
              <a:defRPr sz="1400"/>
            </a:lvl3pPr>
            <a:lvl4pPr>
              <a:defRPr sz="1400"/>
            </a:lvl4pPr>
            <a:lvl5pPr>
              <a:defRPr sz="1400"/>
            </a:lvl5pPr>
            <a:lvl6pPr>
              <a:defRPr sz="1800"/>
            </a:lvl6pPr>
            <a:lvl7pPr>
              <a:defRPr sz="1800"/>
            </a:lvl7pPr>
            <a:lvl8pPr>
              <a:defRPr sz="1800"/>
            </a:lvl8pPr>
            <a:lvl9pPr>
              <a:defRPr sz="1800"/>
            </a:lvl9p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a:p>
        </p:txBody>
      </p:sp>
      <p:sp>
        <p:nvSpPr>
          <p:cNvPr id="5" name="Date Placeholder 4"/>
          <p:cNvSpPr>
            <a:spLocks noGrp="1"/>
          </p:cNvSpPr>
          <p:nvPr>
            <p:ph type="dt" sz="half" idx="10"/>
          </p:nvPr>
        </p:nvSpPr>
        <p:spPr/>
        <p:txBody>
          <a:bodyPr/>
          <a:lstStyle/>
          <a:p>
            <a:r>
              <a:rPr lang="sv-SE" smtClean="0">
                <a:solidFill>
                  <a:srgbClr val="C2C2BA"/>
                </a:solidFill>
              </a:rPr>
              <a:t>yyyy-mm-dd or Month dd, yyyy</a:t>
            </a:r>
            <a:endParaRPr lang="sv-SE">
              <a:solidFill>
                <a:srgbClr val="C2C2BA"/>
              </a:solidFill>
            </a:endParaRPr>
          </a:p>
        </p:txBody>
      </p:sp>
      <p:sp>
        <p:nvSpPr>
          <p:cNvPr id="6" name="Footer Placeholder 5"/>
          <p:cNvSpPr>
            <a:spLocks noGrp="1"/>
          </p:cNvSpPr>
          <p:nvPr>
            <p:ph type="ftr" sz="quarter" idx="11"/>
          </p:nvPr>
        </p:nvSpPr>
        <p:spPr/>
        <p:txBody>
          <a:bodyPr/>
          <a:lstStyle/>
          <a:p>
            <a:r>
              <a:rPr lang="en-US" smtClean="0">
                <a:solidFill>
                  <a:srgbClr val="C2C2BA"/>
                </a:solidFill>
              </a:rPr>
              <a:t>Twist onboarding presentation August 20th 2015.pptx</a:t>
            </a:r>
            <a:endParaRPr lang="sv-SE">
              <a:solidFill>
                <a:srgbClr val="C2C2BA"/>
              </a:solidFill>
            </a:endParaRPr>
          </a:p>
        </p:txBody>
      </p:sp>
      <p:sp>
        <p:nvSpPr>
          <p:cNvPr id="7" name="Slide Number Placeholder 6"/>
          <p:cNvSpPr>
            <a:spLocks noGrp="1"/>
          </p:cNvSpPr>
          <p:nvPr>
            <p:ph type="sldNum" sz="quarter" idx="12"/>
          </p:nvPr>
        </p:nvSpPr>
        <p:spPr/>
        <p:txBody>
          <a:bodyPr/>
          <a:lstStyle/>
          <a:p>
            <a:fld id="{523AB868-074F-4CE9-A6E9-A247B98108C8}"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3638313800"/>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Click to edit Master title style</a:t>
            </a:r>
            <a:endParaRPr lang="sv-SE"/>
          </a:p>
        </p:txBody>
      </p:sp>
      <p:sp>
        <p:nvSpPr>
          <p:cNvPr id="3" name="Date Placeholder 2"/>
          <p:cNvSpPr>
            <a:spLocks noGrp="1"/>
          </p:cNvSpPr>
          <p:nvPr>
            <p:ph type="dt" sz="half" idx="10"/>
          </p:nvPr>
        </p:nvSpPr>
        <p:spPr/>
        <p:txBody>
          <a:bodyPr/>
          <a:lstStyle/>
          <a:p>
            <a:r>
              <a:rPr lang="sv-SE" smtClean="0">
                <a:solidFill>
                  <a:srgbClr val="C2C2BA"/>
                </a:solidFill>
              </a:rPr>
              <a:t>yyyy-mm-dd or Month dd, yyyy</a:t>
            </a:r>
            <a:endParaRPr lang="sv-SE">
              <a:solidFill>
                <a:srgbClr val="C2C2BA"/>
              </a:solidFill>
            </a:endParaRPr>
          </a:p>
        </p:txBody>
      </p:sp>
      <p:sp>
        <p:nvSpPr>
          <p:cNvPr id="4" name="Footer Placeholder 3"/>
          <p:cNvSpPr>
            <a:spLocks noGrp="1"/>
          </p:cNvSpPr>
          <p:nvPr>
            <p:ph type="ftr" sz="quarter" idx="11"/>
          </p:nvPr>
        </p:nvSpPr>
        <p:spPr/>
        <p:txBody>
          <a:bodyPr/>
          <a:lstStyle/>
          <a:p>
            <a:r>
              <a:rPr lang="en-US" dirty="0" smtClean="0">
                <a:solidFill>
                  <a:srgbClr val="C2C2BA"/>
                </a:solidFill>
              </a:rPr>
              <a:t>Twist </a:t>
            </a:r>
            <a:r>
              <a:rPr lang="en-US" dirty="0" err="1" smtClean="0">
                <a:solidFill>
                  <a:srgbClr val="C2C2BA"/>
                </a:solidFill>
              </a:rPr>
              <a:t>onboarding</a:t>
            </a:r>
            <a:r>
              <a:rPr lang="en-US" dirty="0" smtClean="0">
                <a:solidFill>
                  <a:srgbClr val="C2C2BA"/>
                </a:solidFill>
              </a:rPr>
              <a:t> presentation.pptx</a:t>
            </a:r>
            <a:endParaRPr lang="sv-SE" dirty="0">
              <a:solidFill>
                <a:srgbClr val="C2C2BA"/>
              </a:solidFill>
            </a:endParaRPr>
          </a:p>
        </p:txBody>
      </p:sp>
      <p:sp>
        <p:nvSpPr>
          <p:cNvPr id="5" name="Slide Number Placeholder 4"/>
          <p:cNvSpPr>
            <a:spLocks noGrp="1"/>
          </p:cNvSpPr>
          <p:nvPr>
            <p:ph type="sldNum" sz="quarter" idx="12"/>
          </p:nvPr>
        </p:nvSpPr>
        <p:spPr/>
        <p:txBody>
          <a:bodyPr/>
          <a:lstStyle/>
          <a:p>
            <a:fld id="{523AB868-074F-4CE9-A6E9-A247B98108C8}"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1048712956"/>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6"/>
          </a:xfrm>
        </p:spPr>
        <p:txBody>
          <a:bodyPr anchor="t"/>
          <a:lstStyle>
            <a:lvl1pPr algn="l">
              <a:defRPr sz="3000" b="1" cap="all"/>
            </a:lvl1pPr>
          </a:lstStyle>
          <a:p>
            <a:r>
              <a:rPr lang="sv-SE" smtClean="0"/>
              <a:t>Click to edit Master title style</a:t>
            </a:r>
            <a:endParaRPr lang="sv-SE"/>
          </a:p>
        </p:txBody>
      </p:sp>
      <p:sp>
        <p:nvSpPr>
          <p:cNvPr id="3" name="Text Placeholder 2"/>
          <p:cNvSpPr>
            <a:spLocks noGrp="1"/>
          </p:cNvSpPr>
          <p:nvPr>
            <p:ph type="body" idx="1"/>
          </p:nvPr>
        </p:nvSpPr>
        <p:spPr>
          <a:xfrm>
            <a:off x="722313" y="2906713"/>
            <a:ext cx="7772400" cy="1500187"/>
          </a:xfrm>
          <a:prstGeom prst="roundRect">
            <a:avLst>
              <a:gd name="adj" fmla="val 9526"/>
            </a:avLst>
          </a:prstGeom>
        </p:spPr>
        <p:txBody>
          <a:bodyPr anchor="b"/>
          <a:lstStyle>
            <a:lvl1pPr marL="0" indent="0">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Click to edit Master text styles</a:t>
            </a:r>
          </a:p>
        </p:txBody>
      </p:sp>
      <p:sp>
        <p:nvSpPr>
          <p:cNvPr id="4" name="Date Placeholder 3"/>
          <p:cNvSpPr>
            <a:spLocks noGrp="1"/>
          </p:cNvSpPr>
          <p:nvPr>
            <p:ph type="dt" sz="half" idx="10"/>
          </p:nvPr>
        </p:nvSpPr>
        <p:spPr/>
        <p:txBody>
          <a:bodyPr/>
          <a:lstStyle/>
          <a:p>
            <a:r>
              <a:rPr lang="sv-SE" smtClean="0">
                <a:solidFill>
                  <a:srgbClr val="C2C2BA"/>
                </a:solidFill>
              </a:rPr>
              <a:t>yyyy-mm-dd or Month dd, yyyy</a:t>
            </a:r>
            <a:endParaRPr lang="sv-SE">
              <a:solidFill>
                <a:srgbClr val="C2C2BA"/>
              </a:solidFill>
            </a:endParaRPr>
          </a:p>
        </p:txBody>
      </p:sp>
      <p:sp>
        <p:nvSpPr>
          <p:cNvPr id="5" name="Footer Placeholder 4"/>
          <p:cNvSpPr>
            <a:spLocks noGrp="1"/>
          </p:cNvSpPr>
          <p:nvPr>
            <p:ph type="ftr" sz="quarter" idx="11"/>
          </p:nvPr>
        </p:nvSpPr>
        <p:spPr/>
        <p:txBody>
          <a:bodyPr/>
          <a:lstStyle/>
          <a:p>
            <a:r>
              <a:rPr lang="en-US" dirty="0" smtClean="0">
                <a:solidFill>
                  <a:srgbClr val="C2C2BA"/>
                </a:solidFill>
              </a:rPr>
              <a:t>Twist </a:t>
            </a:r>
            <a:r>
              <a:rPr lang="en-US" dirty="0" err="1" smtClean="0">
                <a:solidFill>
                  <a:srgbClr val="C2C2BA"/>
                </a:solidFill>
              </a:rPr>
              <a:t>onboarding</a:t>
            </a:r>
            <a:r>
              <a:rPr lang="en-US" dirty="0" smtClean="0">
                <a:solidFill>
                  <a:srgbClr val="C2C2BA"/>
                </a:solidFill>
              </a:rPr>
              <a:t> presentation .</a:t>
            </a:r>
            <a:r>
              <a:rPr lang="en-US" dirty="0" err="1" smtClean="0">
                <a:solidFill>
                  <a:srgbClr val="C2C2BA"/>
                </a:solidFill>
              </a:rPr>
              <a:t>pptx</a:t>
            </a:r>
            <a:endParaRPr lang="sv-SE" dirty="0">
              <a:solidFill>
                <a:srgbClr val="C2C2BA"/>
              </a:solidFill>
            </a:endParaRPr>
          </a:p>
        </p:txBody>
      </p:sp>
      <p:sp>
        <p:nvSpPr>
          <p:cNvPr id="6" name="Slide Number Placeholder 5"/>
          <p:cNvSpPr>
            <a:spLocks noGrp="1"/>
          </p:cNvSpPr>
          <p:nvPr>
            <p:ph type="sldNum" sz="quarter" idx="12"/>
          </p:nvPr>
        </p:nvSpPr>
        <p:spPr/>
        <p:txBody>
          <a:bodyPr/>
          <a:lstStyle/>
          <a:p>
            <a:fld id="{523AB868-074F-4CE9-A6E9-A247B98108C8}"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35540731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49263" y="306388"/>
            <a:ext cx="8399462" cy="1143000"/>
          </a:xfrm>
        </p:spPr>
        <p:txBody>
          <a:bodyPr/>
          <a:lstStyle/>
          <a:p>
            <a:r>
              <a:rPr lang="sv-SE" smtClean="0"/>
              <a:t>Click to edit Master title style</a:t>
            </a:r>
            <a:endParaRPr lang="sv-SE"/>
          </a:p>
        </p:txBody>
      </p:sp>
      <p:sp>
        <p:nvSpPr>
          <p:cNvPr id="3" name="SmartArt Placeholder 2"/>
          <p:cNvSpPr>
            <a:spLocks noGrp="1"/>
          </p:cNvSpPr>
          <p:nvPr>
            <p:ph type="dgm" idx="1"/>
          </p:nvPr>
        </p:nvSpPr>
        <p:spPr>
          <a:xfrm>
            <a:off x="449263" y="1600200"/>
            <a:ext cx="8399462" cy="4320000"/>
          </a:xfrm>
        </p:spPr>
        <p:txBody>
          <a:bodyPr/>
          <a:lstStyle/>
          <a:p>
            <a:endParaRPr lang="en-GB"/>
          </a:p>
        </p:txBody>
      </p:sp>
      <p:sp>
        <p:nvSpPr>
          <p:cNvPr id="4" name="Date Placeholder 3"/>
          <p:cNvSpPr>
            <a:spLocks noGrp="1"/>
          </p:cNvSpPr>
          <p:nvPr>
            <p:ph type="dt" sz="half" idx="10"/>
          </p:nvPr>
        </p:nvSpPr>
        <p:spPr>
          <a:xfrm>
            <a:off x="881063" y="6421439"/>
            <a:ext cx="1447800" cy="382588"/>
          </a:xfrm>
        </p:spPr>
        <p:txBody>
          <a:bodyPr/>
          <a:lstStyle>
            <a:lvl1pPr>
              <a:defRPr/>
            </a:lvl1pPr>
          </a:lstStyle>
          <a:p>
            <a:r>
              <a:rPr lang="sv-SE" smtClean="0">
                <a:solidFill>
                  <a:srgbClr val="C2C2BA"/>
                </a:solidFill>
              </a:rPr>
              <a:t>yyyy-mm-dd or Month dd, yyyy</a:t>
            </a:r>
            <a:endParaRPr lang="sv-SE">
              <a:solidFill>
                <a:srgbClr val="C2C2BA"/>
              </a:solidFill>
            </a:endParaRPr>
          </a:p>
        </p:txBody>
      </p:sp>
      <p:sp>
        <p:nvSpPr>
          <p:cNvPr id="5" name="Footer Placeholder 4"/>
          <p:cNvSpPr>
            <a:spLocks noGrp="1"/>
          </p:cNvSpPr>
          <p:nvPr>
            <p:ph type="ftr" sz="quarter" idx="11"/>
          </p:nvPr>
        </p:nvSpPr>
        <p:spPr>
          <a:xfrm>
            <a:off x="2328865" y="6421439"/>
            <a:ext cx="3995737" cy="382588"/>
          </a:xfrm>
        </p:spPr>
        <p:txBody>
          <a:bodyPr/>
          <a:lstStyle>
            <a:lvl1pPr>
              <a:defRPr/>
            </a:lvl1pPr>
          </a:lstStyle>
          <a:p>
            <a:r>
              <a:rPr lang="en-US" dirty="0" smtClean="0">
                <a:solidFill>
                  <a:srgbClr val="C2C2BA"/>
                </a:solidFill>
              </a:rPr>
              <a:t>Twist </a:t>
            </a:r>
            <a:r>
              <a:rPr lang="en-US" dirty="0" err="1" smtClean="0">
                <a:solidFill>
                  <a:srgbClr val="C2C2BA"/>
                </a:solidFill>
              </a:rPr>
              <a:t>onboarding</a:t>
            </a:r>
            <a:r>
              <a:rPr lang="en-US" dirty="0" smtClean="0">
                <a:solidFill>
                  <a:srgbClr val="C2C2BA"/>
                </a:solidFill>
              </a:rPr>
              <a:t> presentation.pptx</a:t>
            </a:r>
            <a:endParaRPr lang="sv-SE" dirty="0">
              <a:solidFill>
                <a:srgbClr val="C2C2BA"/>
              </a:solidFill>
            </a:endParaRPr>
          </a:p>
        </p:txBody>
      </p:sp>
      <p:sp>
        <p:nvSpPr>
          <p:cNvPr id="6" name="Slide Number Placeholder 5"/>
          <p:cNvSpPr>
            <a:spLocks noGrp="1"/>
          </p:cNvSpPr>
          <p:nvPr>
            <p:ph type="sldNum" sz="quarter" idx="12"/>
          </p:nvPr>
        </p:nvSpPr>
        <p:spPr>
          <a:xfrm>
            <a:off x="454025" y="6421439"/>
            <a:ext cx="406400" cy="382588"/>
          </a:xfrm>
        </p:spPr>
        <p:txBody>
          <a:bodyPr/>
          <a:lstStyle>
            <a:lvl1pPr>
              <a:defRPr/>
            </a:lvl1pPr>
          </a:lstStyle>
          <a:p>
            <a:fld id="{A8B62212-B9BC-4084-B8C3-0984A69ABC02}" type="slidenum">
              <a:rPr lang="sv-SE" smtClean="0">
                <a:solidFill>
                  <a:srgbClr val="C2C2BA"/>
                </a:solidFill>
              </a:rPr>
              <a:pPr/>
              <a:t>‹#›</a:t>
            </a:fld>
            <a:endParaRPr lang="sv-SE">
              <a:solidFill>
                <a:srgbClr val="C2C2BA"/>
              </a:solidFill>
            </a:endParaRPr>
          </a:p>
        </p:txBody>
      </p:sp>
    </p:spTree>
    <p:extLst>
      <p:ext uri="{BB962C8B-B14F-4D97-AF65-F5344CB8AC3E}">
        <p14:creationId xmlns:p14="http://schemas.microsoft.com/office/powerpoint/2010/main" xmlns="" val="207555298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240634" y="55510"/>
            <a:ext cx="8399462" cy="698308"/>
          </a:xfrm>
        </p:spPr>
        <p:txBody>
          <a:bodyPr anchor="ctr"/>
          <a:lstStyle>
            <a:lvl1pPr>
              <a:defRPr sz="2000"/>
            </a:lvl1pPr>
          </a:lstStyle>
          <a:p>
            <a:r>
              <a:rPr lang="sv-SE" smtClean="0"/>
              <a:t>Click to edit Master title style</a:t>
            </a:r>
            <a:endParaRPr lang="sv-SE" dirty="0"/>
          </a:p>
        </p:txBody>
      </p:sp>
      <p:sp>
        <p:nvSpPr>
          <p:cNvPr id="4" name="Date Placeholder 3"/>
          <p:cNvSpPr>
            <a:spLocks noGrp="1"/>
          </p:cNvSpPr>
          <p:nvPr>
            <p:ph type="dt" sz="half" idx="10"/>
          </p:nvPr>
        </p:nvSpPr>
        <p:spPr>
          <a:xfrm>
            <a:off x="881063" y="6421438"/>
            <a:ext cx="1447800" cy="382587"/>
          </a:xfrm>
        </p:spPr>
        <p:txBody>
          <a:bodyPr/>
          <a:lstStyle>
            <a:lvl1pPr>
              <a:defRPr/>
            </a:lvl1pPr>
          </a:lstStyle>
          <a:p>
            <a:r>
              <a:rPr lang="sv-SE" smtClean="0">
                <a:solidFill>
                  <a:srgbClr val="C2C2BA"/>
                </a:solidFill>
              </a:rPr>
              <a:t>yyyy-mm-dd or Month dd, yyyy</a:t>
            </a:r>
            <a:endParaRPr lang="sv-SE" dirty="0">
              <a:solidFill>
                <a:srgbClr val="C2C2BA"/>
              </a:solidFill>
            </a:endParaRPr>
          </a:p>
        </p:txBody>
      </p:sp>
      <p:sp>
        <p:nvSpPr>
          <p:cNvPr id="5" name="Footer Placeholder 4"/>
          <p:cNvSpPr>
            <a:spLocks noGrp="1"/>
          </p:cNvSpPr>
          <p:nvPr>
            <p:ph type="ftr" sz="quarter" idx="11"/>
          </p:nvPr>
        </p:nvSpPr>
        <p:spPr>
          <a:xfrm>
            <a:off x="2328863" y="6421438"/>
            <a:ext cx="3995737" cy="382587"/>
          </a:xfrm>
        </p:spPr>
        <p:txBody>
          <a:bodyPr/>
          <a:lstStyle>
            <a:lvl1pPr>
              <a:defRPr/>
            </a:lvl1pPr>
          </a:lstStyle>
          <a:p>
            <a:r>
              <a:rPr lang="en-US" dirty="0" smtClean="0">
                <a:solidFill>
                  <a:srgbClr val="C2C2BA"/>
                </a:solidFill>
              </a:rPr>
              <a:t>Twist </a:t>
            </a:r>
            <a:r>
              <a:rPr lang="en-US" dirty="0" err="1" smtClean="0">
                <a:solidFill>
                  <a:srgbClr val="C2C2BA"/>
                </a:solidFill>
              </a:rPr>
              <a:t>onboarding</a:t>
            </a:r>
            <a:r>
              <a:rPr lang="en-US" dirty="0" smtClean="0">
                <a:solidFill>
                  <a:srgbClr val="C2C2BA"/>
                </a:solidFill>
              </a:rPr>
              <a:t> presentation .</a:t>
            </a:r>
            <a:r>
              <a:rPr lang="en-US" dirty="0" err="1" smtClean="0">
                <a:solidFill>
                  <a:srgbClr val="C2C2BA"/>
                </a:solidFill>
              </a:rPr>
              <a:t>pptx</a:t>
            </a:r>
            <a:endParaRPr lang="sv-SE" dirty="0">
              <a:solidFill>
                <a:srgbClr val="C2C2BA"/>
              </a:solidFill>
            </a:endParaRPr>
          </a:p>
        </p:txBody>
      </p:sp>
      <p:sp>
        <p:nvSpPr>
          <p:cNvPr id="6" name="Slide Number Placeholder 5"/>
          <p:cNvSpPr>
            <a:spLocks noGrp="1"/>
          </p:cNvSpPr>
          <p:nvPr>
            <p:ph type="sldNum" sz="quarter" idx="12"/>
          </p:nvPr>
        </p:nvSpPr>
        <p:spPr>
          <a:xfrm>
            <a:off x="454025" y="6421438"/>
            <a:ext cx="406400" cy="382587"/>
          </a:xfrm>
        </p:spPr>
        <p:txBody>
          <a:bodyPr/>
          <a:lstStyle>
            <a:lvl1pPr>
              <a:defRPr/>
            </a:lvl1pPr>
          </a:lstStyle>
          <a:p>
            <a:fld id="{A8B62212-B9BC-4084-B8C3-0984A69ABC02}" type="slidenum">
              <a:rPr lang="sv-SE" smtClean="0">
                <a:solidFill>
                  <a:srgbClr val="C2C2BA"/>
                </a:solidFill>
              </a:rPr>
              <a:pPr/>
              <a:t>‹#›</a:t>
            </a:fld>
            <a:endParaRPr lang="sv-SE" dirty="0">
              <a:solidFill>
                <a:srgbClr val="C2C2BA"/>
              </a:solidFill>
            </a:endParaRPr>
          </a:p>
        </p:txBody>
      </p:sp>
      <p:cxnSp>
        <p:nvCxnSpPr>
          <p:cNvPr id="8" name="Straight Connector 7"/>
          <p:cNvCxnSpPr/>
          <p:nvPr userDrawn="1"/>
        </p:nvCxnSpPr>
        <p:spPr>
          <a:xfrm>
            <a:off x="0" y="808248"/>
            <a:ext cx="91440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07555298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nvGraphicFramePr>
        <p:xfrm>
          <a:off x="1589" y="1589"/>
          <a:ext cx="1587" cy="1588"/>
        </p:xfrm>
        <a:graphic>
          <a:graphicData uri="http://schemas.openxmlformats.org/presentationml/2006/ole">
            <p:oleObj spid="_x0000_s1319938" name="think-cell Slide" r:id="rId13" imgW="270" imgH="270" progId="">
              <p:embed/>
            </p:oleObj>
          </a:graphicData>
        </a:graphic>
      </p:graphicFrame>
      <p:pic>
        <p:nvPicPr>
          <p:cNvPr id="1026" name="Picture 2" descr="Y:\Dropbox\Learningpoint Gemensam\Kunder\T\TeliaSonera\Koppling av mallar till Sharepoint\Omgjorda bilder av oss\3_TeliaSonera_Single_white RGB.png"/>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6984399" y="6306795"/>
            <a:ext cx="2001689" cy="516622"/>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417602" y="230400"/>
            <a:ext cx="8331113" cy="1143000"/>
          </a:xfrm>
          <a:prstGeom prst="roundRect">
            <a:avLst>
              <a:gd name="adj" fmla="val 9587"/>
            </a:avLst>
          </a:prstGeom>
        </p:spPr>
        <p:txBody>
          <a:bodyPr vert="horz" lIns="91440" tIns="45720" rIns="91440" bIns="45720" rtlCol="0" anchor="t" anchorCtr="0">
            <a:noAutofit/>
          </a:bodyPr>
          <a:lstStyle/>
          <a:p>
            <a:r>
              <a:rPr lang="sv-SE" smtClean="0"/>
              <a:t>Click to edit Master title style</a:t>
            </a:r>
            <a:endParaRPr lang="sv-SE"/>
          </a:p>
        </p:txBody>
      </p:sp>
      <p:sp>
        <p:nvSpPr>
          <p:cNvPr id="3" name="Text Placeholder 2"/>
          <p:cNvSpPr>
            <a:spLocks noGrp="1"/>
          </p:cNvSpPr>
          <p:nvPr>
            <p:ph type="body" idx="1"/>
          </p:nvPr>
        </p:nvSpPr>
        <p:spPr>
          <a:xfrm>
            <a:off x="450001" y="1600200"/>
            <a:ext cx="8298713" cy="4320000"/>
          </a:xfrm>
          <a:prstGeom prst="roundRect">
            <a:avLst>
              <a:gd name="adj" fmla="val 2542"/>
            </a:avLst>
          </a:prstGeom>
        </p:spPr>
        <p:txBody>
          <a:bodyPr vert="horz" lIns="91440" tIns="45720" rIns="91440" bIns="45720" rtlCol="0">
            <a:noAutofit/>
          </a:bodyPr>
          <a:lstStyle/>
          <a:p>
            <a:pPr lvl="0"/>
            <a:r>
              <a:rPr lang="sv-SE" smtClean="0"/>
              <a:t>Click to edit Master text styles</a:t>
            </a:r>
          </a:p>
          <a:p>
            <a:pPr lvl="1"/>
            <a:r>
              <a:rPr lang="sv-SE" smtClean="0"/>
              <a:t>Second level</a:t>
            </a:r>
          </a:p>
          <a:p>
            <a:pPr lvl="2"/>
            <a:r>
              <a:rPr lang="sv-SE" smtClean="0"/>
              <a:t>Third level</a:t>
            </a:r>
          </a:p>
          <a:p>
            <a:pPr lvl="3"/>
            <a:r>
              <a:rPr lang="sv-SE" smtClean="0"/>
              <a:t>Fourth level</a:t>
            </a:r>
          </a:p>
          <a:p>
            <a:pPr lvl="4"/>
            <a:r>
              <a:rPr lang="sv-SE" smtClean="0"/>
              <a:t>Fifth level</a:t>
            </a:r>
            <a:endParaRPr lang="sv-SE" dirty="0"/>
          </a:p>
        </p:txBody>
      </p:sp>
      <p:sp>
        <p:nvSpPr>
          <p:cNvPr id="4" name="Date Placeholder 3"/>
          <p:cNvSpPr>
            <a:spLocks noGrp="1"/>
          </p:cNvSpPr>
          <p:nvPr>
            <p:ph type="dt" sz="half" idx="2"/>
          </p:nvPr>
        </p:nvSpPr>
        <p:spPr>
          <a:xfrm>
            <a:off x="874801" y="6422400"/>
            <a:ext cx="1782675" cy="381600"/>
          </a:xfrm>
          <a:prstGeom prst="rect">
            <a:avLst/>
          </a:prstGeom>
        </p:spPr>
        <p:txBody>
          <a:bodyPr vert="horz" lIns="91440" tIns="45720" rIns="91440" bIns="45720" rtlCol="0" anchor="ctr"/>
          <a:lstStyle>
            <a:lvl1pPr algn="l">
              <a:defRPr sz="900">
                <a:solidFill>
                  <a:schemeClr val="bg2"/>
                </a:solidFill>
              </a:defRPr>
            </a:lvl1pPr>
          </a:lstStyle>
          <a:p>
            <a:r>
              <a:rPr lang="sv-SE" smtClean="0">
                <a:solidFill>
                  <a:srgbClr val="C2C2BA"/>
                </a:solidFill>
              </a:rPr>
              <a:t>yyyy-mm-dd or Month dd, yyyy</a:t>
            </a:r>
          </a:p>
        </p:txBody>
      </p:sp>
      <p:sp>
        <p:nvSpPr>
          <p:cNvPr id="5" name="Footer Placeholder 4"/>
          <p:cNvSpPr>
            <a:spLocks noGrp="1"/>
          </p:cNvSpPr>
          <p:nvPr>
            <p:ph type="ftr" sz="quarter" idx="3"/>
          </p:nvPr>
        </p:nvSpPr>
        <p:spPr>
          <a:xfrm>
            <a:off x="2674800" y="6422400"/>
            <a:ext cx="3121336" cy="381600"/>
          </a:xfrm>
          <a:prstGeom prst="rect">
            <a:avLst/>
          </a:prstGeom>
        </p:spPr>
        <p:txBody>
          <a:bodyPr vert="horz" lIns="91440" tIns="45720" rIns="91440" bIns="45720" rtlCol="0" anchor="ctr"/>
          <a:lstStyle>
            <a:lvl1pPr algn="l">
              <a:defRPr sz="900">
                <a:solidFill>
                  <a:schemeClr val="bg2"/>
                </a:solidFill>
              </a:defRPr>
            </a:lvl1pPr>
          </a:lstStyle>
          <a:p>
            <a:r>
              <a:rPr lang="en-US" smtClean="0">
                <a:solidFill>
                  <a:srgbClr val="C2C2BA"/>
                </a:solidFill>
              </a:rPr>
              <a:t>Twist onboarding presentation August 20th 2015.pptx</a:t>
            </a:r>
            <a:endParaRPr lang="sv-SE" dirty="0">
              <a:solidFill>
                <a:srgbClr val="C2C2BA"/>
              </a:solidFill>
            </a:endParaRPr>
          </a:p>
        </p:txBody>
      </p:sp>
      <p:sp>
        <p:nvSpPr>
          <p:cNvPr id="6" name="Slide Number Placeholder 5"/>
          <p:cNvSpPr>
            <a:spLocks noGrp="1"/>
          </p:cNvSpPr>
          <p:nvPr>
            <p:ph type="sldNum" sz="quarter" idx="4"/>
          </p:nvPr>
        </p:nvSpPr>
        <p:spPr>
          <a:xfrm>
            <a:off x="428400" y="6422400"/>
            <a:ext cx="450000" cy="381600"/>
          </a:xfrm>
          <a:prstGeom prst="rect">
            <a:avLst/>
          </a:prstGeom>
        </p:spPr>
        <p:txBody>
          <a:bodyPr vert="horz" lIns="91440" tIns="45720" rIns="91440" bIns="45720" rtlCol="0" anchor="ctr"/>
          <a:lstStyle>
            <a:lvl1pPr algn="l">
              <a:defRPr sz="900">
                <a:solidFill>
                  <a:schemeClr val="bg2"/>
                </a:solidFill>
              </a:defRPr>
            </a:lvl1pPr>
          </a:lstStyle>
          <a:p>
            <a:fld id="{523AB868-074F-4CE9-A6E9-A247B98108C8}" type="slidenum">
              <a:rPr lang="sv-SE" smtClean="0">
                <a:solidFill>
                  <a:srgbClr val="C2C2BA"/>
                </a:solidFill>
              </a:rPr>
              <a:pPr/>
              <a:t>‹#›</a:t>
            </a:fld>
            <a:endParaRPr lang="sv-SE">
              <a:solidFill>
                <a:srgbClr val="C2C2BA"/>
              </a:solidFill>
            </a:endParaRPr>
          </a:p>
        </p:txBody>
      </p:sp>
      <p:pic>
        <p:nvPicPr>
          <p:cNvPr id="9" name="Picture 8" descr="TS_backgrounds-02.png"/>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6229423" y="5993905"/>
            <a:ext cx="2570901" cy="864097"/>
          </a:xfrm>
          <a:prstGeom prst="rect">
            <a:avLst/>
          </a:prstGeom>
        </p:spPr>
      </p:pic>
    </p:spTree>
    <p:extLst>
      <p:ext uri="{BB962C8B-B14F-4D97-AF65-F5344CB8AC3E}">
        <p14:creationId xmlns:p14="http://schemas.microsoft.com/office/powerpoint/2010/main" xmlns="" val="3816873368"/>
      </p:ext>
    </p:extLst>
  </p:cSld>
  <p:clrMap bg1="lt1" tx1="dk1" bg2="lt2" tx2="dk2" accent1="accent1" accent2="accent2" accent3="accent3" accent4="accent4" accent5="accent5" accent6="accent6" hlink="hlink" folHlink="folHlink"/>
  <p:sldLayoutIdLst>
    <p:sldLayoutId id="2147484127" r:id="rId1"/>
    <p:sldLayoutId id="2147484098" r:id="rId2"/>
    <p:sldLayoutId id="2147484099" r:id="rId3"/>
    <p:sldLayoutId id="2147484101" r:id="rId4"/>
    <p:sldLayoutId id="2147484102" r:id="rId5"/>
    <p:sldLayoutId id="2147484105" r:id="rId6"/>
    <p:sldLayoutId id="2147484107" r:id="rId7"/>
    <p:sldLayoutId id="2147484108" r:id="rId8"/>
    <p:sldLayoutId id="2147484126" r:id="rId9"/>
    <p:sldLayoutId id="2147484128" r:id="rId10"/>
  </p:sldLayoutIdLst>
  <p:hf sldNum="0" hd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41200" indent="-241200" algn="l" defTabSz="914400" rtl="0" eaLnBrk="1" latinLnBrk="0" hangingPunct="1">
        <a:lnSpc>
          <a:spcPct val="95000"/>
        </a:lnSpc>
        <a:spcBef>
          <a:spcPts val="1056"/>
        </a:spcBef>
        <a:spcAft>
          <a:spcPts val="792"/>
        </a:spcAft>
        <a:buClr>
          <a:schemeClr val="accent1"/>
        </a:buClr>
        <a:buFont typeface="Arial" pitchFamily="34" charset="0"/>
        <a:buChar char="•"/>
        <a:defRPr sz="2200" kern="1200">
          <a:solidFill>
            <a:schemeClr val="tx1"/>
          </a:solidFill>
          <a:latin typeface="+mn-lt"/>
          <a:ea typeface="+mn-ea"/>
          <a:cs typeface="+mn-cs"/>
        </a:defRPr>
      </a:lvl1pPr>
      <a:lvl2pPr marL="601200" indent="-244800" algn="l" defTabSz="914400" rtl="0" eaLnBrk="1" latinLnBrk="0" hangingPunct="1">
        <a:lnSpc>
          <a:spcPct val="95000"/>
        </a:lnSpc>
        <a:spcBef>
          <a:spcPts val="0"/>
        </a:spcBef>
        <a:spcAft>
          <a:spcPts val="216"/>
        </a:spcAft>
        <a:buFont typeface="Arial" pitchFamily="34" charset="0"/>
        <a:buChar char="–"/>
        <a:defRPr sz="1800" kern="1200" baseline="0">
          <a:solidFill>
            <a:srgbClr val="6C6F70"/>
          </a:solidFill>
          <a:latin typeface="+mn-lt"/>
          <a:ea typeface="+mn-ea"/>
          <a:cs typeface="+mn-cs"/>
        </a:defRPr>
      </a:lvl2pPr>
      <a:lvl3pPr marL="1036800" indent="-201600" algn="l" defTabSz="914400" rtl="0" eaLnBrk="1" latinLnBrk="0" hangingPunct="1">
        <a:lnSpc>
          <a:spcPct val="95000"/>
        </a:lnSpc>
        <a:spcBef>
          <a:spcPts val="168"/>
        </a:spcBef>
        <a:spcAft>
          <a:spcPts val="168"/>
        </a:spcAft>
        <a:buFont typeface="Arial" pitchFamily="34" charset="0"/>
        <a:buChar char="–"/>
        <a:defRPr sz="1400" kern="1200" baseline="0">
          <a:solidFill>
            <a:srgbClr val="6C6F70"/>
          </a:solidFill>
          <a:latin typeface="+mn-lt"/>
          <a:ea typeface="+mn-ea"/>
          <a:cs typeface="+mn-cs"/>
        </a:defRPr>
      </a:lvl3pPr>
      <a:lvl4pPr marL="1476000" indent="-228600" algn="l" defTabSz="914400" rtl="0" eaLnBrk="1" latinLnBrk="0" hangingPunct="1">
        <a:lnSpc>
          <a:spcPct val="95000"/>
        </a:lnSpc>
        <a:spcBef>
          <a:spcPts val="168"/>
        </a:spcBef>
        <a:spcAft>
          <a:spcPts val="168"/>
        </a:spcAft>
        <a:buFont typeface="Arial" pitchFamily="34" charset="0"/>
        <a:buChar char="–"/>
        <a:defRPr sz="1400" kern="1200" baseline="0">
          <a:solidFill>
            <a:srgbClr val="6C6F70"/>
          </a:solidFill>
          <a:latin typeface="+mn-lt"/>
          <a:ea typeface="+mn-ea"/>
          <a:cs typeface="+mn-cs"/>
        </a:defRPr>
      </a:lvl4pPr>
      <a:lvl5pPr marL="1843200" indent="-190800" algn="l" defTabSz="914400" rtl="0" eaLnBrk="1" latinLnBrk="0" hangingPunct="1">
        <a:lnSpc>
          <a:spcPct val="95000"/>
        </a:lnSpc>
        <a:spcBef>
          <a:spcPts val="168"/>
        </a:spcBef>
        <a:spcAft>
          <a:spcPts val="168"/>
        </a:spcAft>
        <a:buFont typeface="Arial" pitchFamily="34" charset="0"/>
        <a:buChar char="–"/>
        <a:defRPr sz="1400" kern="1200" baseline="0">
          <a:solidFill>
            <a:srgbClr val="6C6F7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oconet.capgemini.com/sf/go/doc9070204"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hyperlink" Target="mailto:marie.hvass@teliasonera.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2.png"/><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image" Target="../media/image11.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tags" Target="../tags/tag8.xml"/><Relationship Id="rId11" Type="http://schemas.openxmlformats.org/officeDocument/2006/relationships/hyperlink" Target="https://connect.teliasonera.com/dana-na/auth/url_2/welcome.cgi" TargetMode="External"/><Relationship Id="rId5" Type="http://schemas.openxmlformats.org/officeDocument/2006/relationships/tags" Target="../tags/tag7.xml"/><Relationship Id="rId15" Type="http://schemas.openxmlformats.org/officeDocument/2006/relationships/image" Target="../media/image14.png"/><Relationship Id="rId10" Type="http://schemas.openxmlformats.org/officeDocument/2006/relationships/oleObject" Target="../embeddings/oleObject3.bin"/><Relationship Id="rId4" Type="http://schemas.openxmlformats.org/officeDocument/2006/relationships/tags" Target="../tags/tag6.xml"/><Relationship Id="rId9" Type="http://schemas.openxmlformats.org/officeDocument/2006/relationships/notesSlide" Target="../notesSlides/notesSlide12.xml"/><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connect.teliasonera.com/sites/Twist_PG/Lists/Decision%20Tracker/,DanaInfo=connectspace.teliasonera.net+AllItems.aspx"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9.xml"/><Relationship Id="rId1" Type="http://schemas.openxmlformats.org/officeDocument/2006/relationships/vmlDrawing" Target="../drawings/vmlDrawing4.vml"/><Relationship Id="rId5" Type="http://schemas.openxmlformats.org/officeDocument/2006/relationships/image" Target="../media/image17.png"/><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9.xml"/><Relationship Id="rId7" Type="http://schemas.openxmlformats.org/officeDocument/2006/relationships/image" Target="../media/image19.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8.png"/><Relationship Id="rId5" Type="http://schemas.openxmlformats.org/officeDocument/2006/relationships/oleObject" Target="../embeddings/oleObject5.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hyperlink" Target="https://connect.teliasonera.com/sites/Twist_PG/Shared_Documents/Forms/,DanaInfo=connectspace.teliasonera.net+AllItems.aspx?RootFolder=/sites/Twist_PG/Shared_Documents/Contact%20List&amp;FolderCTID=0x012000915DED2518701A40A20D48CBF65715F0&amp;View=%7bD3B2EE2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2.xml"/><Relationship Id="rId4"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hyperlink" Target="mailto:claes.timner@capgemini.com" TargetMode="External"/><Relationship Id="rId2" Type="http://schemas.openxmlformats.org/officeDocument/2006/relationships/hyperlink" Target="mailto:sukumaran.israel@capgemini.com" TargetMode="External"/><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hyperlink" Target="https://coconet.capgemini.com/sf/projects/se_apps2_teliasonera_twist_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coconet.capgemini.com/sf/go/doc8315916" TargetMode="External"/><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coconet.capgemini.com/sf/go/doc8315916" TargetMode="External"/><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mailto:claes.timner@capgemini.com" TargetMode="External"/><Relationship Id="rId2" Type="http://schemas.openxmlformats.org/officeDocument/2006/relationships/hyperlink" Target="mailto:sukumaran.israel@capgemini.com" TargetMode="External"/><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hyperlink" Target="https://clarity.capgemini.com/niku/nu"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mailto:sukumaran.israel@capgemini.com" TargetMode="External"/><Relationship Id="rId2" Type="http://schemas.openxmlformats.org/officeDocument/2006/relationships/hyperlink" Target="http://diva.teliasonera.net/form/divasupport-form.html" TargetMode="External"/><Relationship Id="rId1" Type="http://schemas.openxmlformats.org/officeDocument/2006/relationships/slideLayout" Target="../slideLayouts/slideLayout9.xml"/><Relationship Id="rId4" Type="http://schemas.openxmlformats.org/officeDocument/2006/relationships/hyperlink" Target="mailto:claes.timner@capgemini.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mailto:prasanat.dash@capgemini.com" TargetMode="External"/><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package" Target="../embeddings/Microsoft_Office_Word_Document1.docx"/><Relationship Id="rId2" Type="http://schemas.openxmlformats.org/officeDocument/2006/relationships/slideLayout" Target="../slideLayouts/slideLayout9.xml"/><Relationship Id="rId1" Type="http://schemas.openxmlformats.org/officeDocument/2006/relationships/vmlDrawing" Target="../drawings/vmlDrawing6.vml"/><Relationship Id="rId6" Type="http://schemas.openxmlformats.org/officeDocument/2006/relationships/hyperlink" Target="https://capgemini.sumtotalsystems.com/sumtotal/app/management/LMS_ActDetails.aspx?UserMode=0&amp;ActivityId=382224" TargetMode="External"/><Relationship Id="rId5" Type="http://schemas.openxmlformats.org/officeDocument/2006/relationships/hyperlink" Target="https://troom.capgemini.com/sites/Twist-SDU-Access-Impl/SitePages/Home.aspx" TargetMode="External"/><Relationship Id="rId4" Type="http://schemas.openxmlformats.org/officeDocument/2006/relationships/hyperlink" Target="mailto:sukumaran.israel@capgemini.com"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589240"/>
            <a:ext cx="9144000" cy="1268760"/>
          </a:xfrm>
          <a:prstGeom prst="rect">
            <a:avLst/>
          </a:prstGeom>
          <a:solidFill>
            <a:schemeClr val="lt1">
              <a:alpha val="32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sv-SE" dirty="0"/>
          </a:p>
        </p:txBody>
      </p:sp>
      <p:sp>
        <p:nvSpPr>
          <p:cNvPr id="7" name="Title 1"/>
          <p:cNvSpPr>
            <a:spLocks noGrp="1"/>
          </p:cNvSpPr>
          <p:nvPr>
            <p:ph type="ctrTitle"/>
          </p:nvPr>
        </p:nvSpPr>
        <p:spPr>
          <a:xfrm>
            <a:off x="650334" y="5562600"/>
            <a:ext cx="7731666" cy="555209"/>
          </a:xfrm>
        </p:spPr>
        <p:txBody>
          <a:bodyPr>
            <a:normAutofit fontScale="90000"/>
          </a:bodyPr>
          <a:lstStyle/>
          <a:p>
            <a:pPr algn="l"/>
            <a:r>
              <a:rPr lang="sv-SE" sz="4000" dirty="0" smtClean="0"/>
              <a:t>Twist onboarding presentation</a:t>
            </a:r>
            <a:br>
              <a:rPr lang="sv-SE" sz="4000" dirty="0" smtClean="0"/>
            </a:br>
            <a:r>
              <a:rPr lang="sv-SE" sz="3600" dirty="0" smtClean="0"/>
              <a:t>–Capgemini &amp; Oracle consultants</a:t>
            </a:r>
            <a:r>
              <a:rPr lang="sv-SE" sz="2200" dirty="0" smtClean="0"/>
              <a:t/>
            </a:r>
            <a:br>
              <a:rPr lang="sv-SE" sz="2200" dirty="0" smtClean="0"/>
            </a:br>
            <a:r>
              <a:rPr lang="sv-SE" sz="1800" dirty="0" smtClean="0"/>
              <a:t>01 </a:t>
            </a:r>
            <a:r>
              <a:rPr lang="sv-SE" sz="1800" dirty="0" err="1" smtClean="0"/>
              <a:t>January</a:t>
            </a:r>
            <a:r>
              <a:rPr lang="sv-SE" sz="1800" dirty="0" smtClean="0"/>
              <a:t> 2016</a:t>
            </a:r>
            <a:endParaRPr lang="sv-SE" dirty="0"/>
          </a:p>
        </p:txBody>
      </p:sp>
      <p:sp>
        <p:nvSpPr>
          <p:cNvPr id="5" name="Title 1"/>
          <p:cNvSpPr txBox="1">
            <a:spLocks/>
          </p:cNvSpPr>
          <p:nvPr/>
        </p:nvSpPr>
        <p:spPr>
          <a:xfrm>
            <a:off x="683568" y="260649"/>
            <a:ext cx="6189786" cy="555209"/>
          </a:xfrm>
          <a:prstGeom prst="roundRect">
            <a:avLst>
              <a:gd name="adj" fmla="val 9587"/>
            </a:avLst>
          </a:prstGeom>
        </p:spPr>
        <p:txBody>
          <a:bodyPr vert="horz" lIns="91440" tIns="45720" rIns="91440" bIns="45720" rtlCol="0" anchor="t" anchorCtr="0">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sv-SE" sz="2400" b="0" i="0" u="none" strike="noStrike" kern="1200" cap="none" spc="0" normalizeH="0" baseline="0" noProof="0" dirty="0">
              <a:ln>
                <a:noFill/>
              </a:ln>
              <a:solidFill>
                <a:srgbClr val="511E72"/>
              </a:solidFill>
              <a:effectLst/>
              <a:uLnTx/>
              <a:uFillTx/>
              <a:latin typeface="Arial"/>
              <a:ea typeface="+mj-ea"/>
              <a:cs typeface="Arial"/>
            </a:endParaRPr>
          </a:p>
        </p:txBody>
      </p:sp>
    </p:spTree>
    <p:extLst>
      <p:ext uri="{BB962C8B-B14F-4D97-AF65-F5344CB8AC3E}">
        <p14:creationId xmlns:p14="http://schemas.microsoft.com/office/powerpoint/2010/main" xmlns="" val="38003845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How to send/recieve a signed and encrypted email?</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5" name="Group 14"/>
          <p:cNvGrpSpPr/>
          <p:nvPr/>
        </p:nvGrpSpPr>
        <p:grpSpPr>
          <a:xfrm>
            <a:off x="381000" y="1771650"/>
            <a:ext cx="8305800" cy="2969967"/>
            <a:chOff x="9144000" y="-1097803"/>
            <a:chExt cx="3131614" cy="4216795"/>
          </a:xfrm>
        </p:grpSpPr>
        <p:grpSp>
          <p:nvGrpSpPr>
            <p:cNvPr id="9" name="Group 5"/>
            <p:cNvGrpSpPr/>
            <p:nvPr/>
          </p:nvGrpSpPr>
          <p:grpSpPr>
            <a:xfrm>
              <a:off x="9144000" y="-1097803"/>
              <a:ext cx="3131614" cy="4153642"/>
              <a:chOff x="5215889" y="810647"/>
              <a:chExt cx="3459194" cy="5192219"/>
            </a:xfrm>
          </p:grpSpPr>
          <p:sp>
            <p:nvSpPr>
              <p:cNvPr id="12" name="AutoShape 250"/>
              <p:cNvSpPr>
                <a:spLocks noChangeArrowheads="1"/>
              </p:cNvSpPr>
              <p:nvPr/>
            </p:nvSpPr>
            <p:spPr bwMode="auto">
              <a:xfrm>
                <a:off x="5215889" y="1135161"/>
                <a:ext cx="3459194" cy="4867705"/>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3" name="AutoShape 250"/>
              <p:cNvSpPr>
                <a:spLocks noChangeArrowheads="1"/>
              </p:cNvSpPr>
              <p:nvPr/>
            </p:nvSpPr>
            <p:spPr bwMode="auto">
              <a:xfrm>
                <a:off x="5215889" y="810647"/>
                <a:ext cx="3459194" cy="124997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Summary</a:t>
                </a:r>
                <a:endParaRPr lang="sv-SE" sz="1600" b="1" dirty="0">
                  <a:solidFill>
                    <a:srgbClr val="FFFFFF"/>
                  </a:solidFill>
                </a:endParaRPr>
              </a:p>
            </p:txBody>
          </p:sp>
        </p:grpSp>
        <p:sp>
          <p:nvSpPr>
            <p:cNvPr id="14" name="Rectangle 13"/>
            <p:cNvSpPr/>
            <p:nvPr/>
          </p:nvSpPr>
          <p:spPr>
            <a:xfrm>
              <a:off x="9144000" y="234892"/>
              <a:ext cx="3124200" cy="2884100"/>
            </a:xfrm>
            <a:prstGeom prst="rect">
              <a:avLst/>
            </a:prstGeom>
          </p:spPr>
          <p:txBody>
            <a:bodyPr wrap="square">
              <a:spAutoFit/>
            </a:bodyPr>
            <a:lstStyle/>
            <a:p>
              <a:r>
                <a:rPr lang="en-GB" sz="1400" dirty="0" smtClean="0">
                  <a:solidFill>
                    <a:schemeClr val="accent1"/>
                  </a:solidFill>
                </a:rPr>
                <a:t>To be able to send and receive an encrypted email you need to download </a:t>
              </a:r>
              <a:r>
                <a:rPr lang="en-GB" sz="1400" dirty="0" err="1" smtClean="0">
                  <a:solidFill>
                    <a:schemeClr val="accent1"/>
                  </a:solidFill>
                </a:rPr>
                <a:t>Capgemini’s</a:t>
              </a:r>
              <a:r>
                <a:rPr lang="en-GB" sz="1400" dirty="0" smtClean="0">
                  <a:solidFill>
                    <a:schemeClr val="accent1"/>
                  </a:solidFill>
                </a:rPr>
                <a:t> own certificate and exchange the key with </a:t>
              </a:r>
              <a:r>
                <a:rPr lang="en-GB" sz="1400" dirty="0" err="1" smtClean="0">
                  <a:solidFill>
                    <a:schemeClr val="accent1"/>
                  </a:solidFill>
                </a:rPr>
                <a:t>Telia</a:t>
              </a:r>
              <a:r>
                <a:rPr lang="en-GB" sz="1400" dirty="0" smtClean="0">
                  <a:solidFill>
                    <a:schemeClr val="accent1"/>
                  </a:solidFill>
                </a:rPr>
                <a:t>. You will find step by step instructions here: </a:t>
              </a:r>
            </a:p>
            <a:p>
              <a:endParaRPr lang="en-GB" sz="1400" dirty="0" smtClean="0">
                <a:solidFill>
                  <a:schemeClr val="accent1"/>
                </a:solidFill>
                <a:hlinkClick r:id="rId3"/>
              </a:endParaRPr>
            </a:p>
            <a:p>
              <a:r>
                <a:rPr lang="en-GB" sz="1400" dirty="0" smtClean="0">
                  <a:solidFill>
                    <a:schemeClr val="accent1"/>
                  </a:solidFill>
                  <a:hlinkClick r:id="rId3"/>
                </a:rPr>
                <a:t>https://coconet.capgemini.com/sf/go/doc9070204</a:t>
              </a:r>
              <a:endParaRPr lang="en-GB" sz="1400" dirty="0" smtClean="0">
                <a:solidFill>
                  <a:schemeClr val="accent1"/>
                </a:solidFill>
              </a:endParaRPr>
            </a:p>
            <a:p>
              <a:endParaRPr lang="en-GB" sz="1400" dirty="0" smtClean="0">
                <a:solidFill>
                  <a:schemeClr val="accent1"/>
                </a:solidFill>
              </a:endParaRPr>
            </a:p>
            <a:p>
              <a:r>
                <a:rPr lang="en-GB" sz="1400" b="1" dirty="0" smtClean="0">
                  <a:solidFill>
                    <a:schemeClr val="accent1"/>
                  </a:solidFill>
                </a:rPr>
                <a:t>OBS! </a:t>
              </a:r>
              <a:r>
                <a:rPr lang="en-GB" sz="1400" dirty="0" smtClean="0">
                  <a:solidFill>
                    <a:schemeClr val="accent1"/>
                  </a:solidFill>
                </a:rPr>
                <a:t> After installing the certificate make sure to exchange the key with Marie </a:t>
              </a:r>
              <a:r>
                <a:rPr lang="en-GB" sz="1400" dirty="0" err="1" smtClean="0">
                  <a:solidFill>
                    <a:schemeClr val="accent1"/>
                  </a:solidFill>
                </a:rPr>
                <a:t>Hvass</a:t>
              </a:r>
              <a:r>
                <a:rPr lang="en-GB" sz="1400" dirty="0" smtClean="0">
                  <a:solidFill>
                    <a:schemeClr val="accent1"/>
                  </a:solidFill>
                </a:rPr>
                <a:t> (</a:t>
              </a:r>
              <a:r>
                <a:rPr lang="en-GB" sz="1400" dirty="0" smtClean="0">
                  <a:solidFill>
                    <a:schemeClr val="accent1"/>
                  </a:solidFill>
                  <a:hlinkClick r:id="rId4"/>
                </a:rPr>
                <a:t>marie.hvass@teliasonera.com</a:t>
              </a:r>
              <a:r>
                <a:rPr lang="en-GB" sz="1400" dirty="0" smtClean="0">
                  <a:solidFill>
                    <a:schemeClr val="accent1"/>
                  </a:solidFill>
                </a:rPr>
                <a:t>) who is in charge of creating your </a:t>
              </a:r>
              <a:r>
                <a:rPr lang="en-GB" sz="1400" dirty="0" err="1" smtClean="0">
                  <a:solidFill>
                    <a:schemeClr val="accent1"/>
                  </a:solidFill>
                </a:rPr>
                <a:t>Telia</a:t>
              </a:r>
              <a:r>
                <a:rPr lang="en-GB" sz="1400" dirty="0" smtClean="0">
                  <a:solidFill>
                    <a:schemeClr val="accent1"/>
                  </a:solidFill>
                </a:rPr>
                <a:t> profile and require to send your credentials encrypted.</a:t>
              </a:r>
            </a:p>
            <a:p>
              <a:endParaRPr lang="en-GB" sz="1400" dirty="0" smtClean="0">
                <a:solidFill>
                  <a:schemeClr val="accent1"/>
                </a:solidFill>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z="3600" dirty="0" smtClean="0"/>
              <a:t>Working methods and tools to use</a:t>
            </a:r>
            <a:br>
              <a:rPr lang="en-AU" sz="3600" dirty="0" smtClean="0"/>
            </a:br>
            <a:r>
              <a:rPr lang="en-AU" sz="2000" dirty="0" smtClean="0"/>
              <a:t>-</a:t>
            </a:r>
            <a:r>
              <a:rPr lang="en-AU" sz="2000" dirty="0" err="1" smtClean="0"/>
              <a:t>Telia</a:t>
            </a:r>
            <a:r>
              <a:rPr lang="en-AU" sz="2000" dirty="0" smtClean="0"/>
              <a:t> Workroom</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Twist Practice Grounds Project Workroom (1/2)</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4" name="Group 5"/>
          <p:cNvGrpSpPr/>
          <p:nvPr/>
        </p:nvGrpSpPr>
        <p:grpSpPr>
          <a:xfrm>
            <a:off x="381000" y="2133600"/>
            <a:ext cx="2743200" cy="1752600"/>
            <a:chOff x="5215889" y="1135161"/>
            <a:chExt cx="3459194" cy="2538548"/>
          </a:xfrm>
        </p:grpSpPr>
        <p:sp>
          <p:nvSpPr>
            <p:cNvPr id="6" name="Rectangle 3"/>
            <p:cNvSpPr txBox="1"/>
            <p:nvPr/>
          </p:nvSpPr>
          <p:spPr>
            <a:xfrm>
              <a:off x="5316068" y="1894208"/>
              <a:ext cx="3355925" cy="140426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buNone/>
              </a:pPr>
              <a:r>
                <a:rPr lang="en-AU" sz="1400" dirty="0" smtClean="0">
                  <a:solidFill>
                    <a:schemeClr val="tx2"/>
                  </a:solidFill>
                </a:rPr>
                <a:t>1. Workroom access is provided by Capgemini PMO</a:t>
              </a:r>
            </a:p>
            <a:p>
              <a:pPr lvl="1" fontAlgn="base">
                <a:spcBef>
                  <a:spcPct val="50000"/>
                </a:spcBef>
                <a:spcAft>
                  <a:spcPct val="0"/>
                </a:spcAft>
                <a:buClr>
                  <a:srgbClr val="652D86"/>
                </a:buClr>
                <a:buNone/>
              </a:pPr>
              <a:r>
                <a:rPr lang="en-AU" sz="1400" dirty="0" smtClean="0">
                  <a:solidFill>
                    <a:schemeClr val="tx2"/>
                  </a:solidFill>
                </a:rPr>
                <a:t>2. Use mobile to get login password for each log in</a:t>
              </a:r>
            </a:p>
          </p:txBody>
        </p:sp>
        <p:sp>
          <p:nvSpPr>
            <p:cNvPr id="7" name="AutoShape 250"/>
            <p:cNvSpPr>
              <a:spLocks noChangeArrowheads="1"/>
            </p:cNvSpPr>
            <p:nvPr/>
          </p:nvSpPr>
          <p:spPr bwMode="auto">
            <a:xfrm>
              <a:off x="5215889" y="1135161"/>
              <a:ext cx="3459194" cy="2538548"/>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8" name="AutoShape 250"/>
            <p:cNvSpPr>
              <a:spLocks noChangeArrowheads="1"/>
            </p:cNvSpPr>
            <p:nvPr/>
          </p:nvSpPr>
          <p:spPr bwMode="auto">
            <a:xfrm>
              <a:off x="5215889" y="1139231"/>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smtClean="0">
                  <a:solidFill>
                    <a:srgbClr val="FFFFFF"/>
                  </a:solidFill>
                </a:rPr>
                <a:t>Get access</a:t>
              </a:r>
              <a:endParaRPr lang="sv-SE" sz="1600" b="1" dirty="0">
                <a:solidFill>
                  <a:srgbClr val="FFFFFF"/>
                </a:solidFill>
              </a:endParaRPr>
            </a:p>
          </p:txBody>
        </p:sp>
      </p:grpSp>
      <p:pic>
        <p:nvPicPr>
          <p:cNvPr id="1379329" name="Picture 1"/>
          <p:cNvPicPr>
            <a:picLocks noChangeAspect="1" noChangeArrowheads="1"/>
          </p:cNvPicPr>
          <p:nvPr/>
        </p:nvPicPr>
        <p:blipFill>
          <a:blip r:embed="rId3" cstate="print"/>
          <a:srcRect/>
          <a:stretch>
            <a:fillRect/>
          </a:stretch>
        </p:blipFill>
        <p:spPr bwMode="auto">
          <a:xfrm>
            <a:off x="3505200" y="2133600"/>
            <a:ext cx="4724400" cy="3267000"/>
          </a:xfrm>
          <a:prstGeom prst="rect">
            <a:avLst/>
          </a:prstGeom>
          <a:noFill/>
          <a:ln w="9525">
            <a:noFill/>
            <a:miter lim="800000"/>
            <a:headEnd/>
            <a:tailEnd/>
          </a:ln>
        </p:spPr>
      </p:pic>
      <p:grpSp>
        <p:nvGrpSpPr>
          <p:cNvPr id="15" name="Group 14"/>
          <p:cNvGrpSpPr/>
          <p:nvPr/>
        </p:nvGrpSpPr>
        <p:grpSpPr>
          <a:xfrm>
            <a:off x="381000" y="1066800"/>
            <a:ext cx="8305800" cy="914400"/>
            <a:chOff x="9144000" y="-1097803"/>
            <a:chExt cx="3131614" cy="4153642"/>
          </a:xfrm>
        </p:grpSpPr>
        <p:grpSp>
          <p:nvGrpSpPr>
            <p:cNvPr id="10" name="Group 5"/>
            <p:cNvGrpSpPr/>
            <p:nvPr/>
          </p:nvGrpSpPr>
          <p:grpSpPr>
            <a:xfrm>
              <a:off x="9144000" y="-1097803"/>
              <a:ext cx="3131614" cy="4153642"/>
              <a:chOff x="5215889" y="810647"/>
              <a:chExt cx="3459194" cy="5192219"/>
            </a:xfrm>
          </p:grpSpPr>
          <p:sp>
            <p:nvSpPr>
              <p:cNvPr id="12" name="AutoShape 250"/>
              <p:cNvSpPr>
                <a:spLocks noChangeArrowheads="1"/>
              </p:cNvSpPr>
              <p:nvPr/>
            </p:nvSpPr>
            <p:spPr bwMode="auto">
              <a:xfrm>
                <a:off x="5215889" y="1135161"/>
                <a:ext cx="3459194" cy="4867705"/>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3" name="AutoShape 250"/>
              <p:cNvSpPr>
                <a:spLocks noChangeArrowheads="1"/>
              </p:cNvSpPr>
              <p:nvPr/>
            </p:nvSpPr>
            <p:spPr bwMode="auto">
              <a:xfrm>
                <a:off x="5215889" y="810647"/>
                <a:ext cx="3459194" cy="173074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smtClean="0">
                    <a:solidFill>
                      <a:srgbClr val="FFFFFF"/>
                    </a:solidFill>
                  </a:rPr>
                  <a:t>What is it?</a:t>
                </a:r>
                <a:endParaRPr lang="sv-SE" sz="1600" b="1" dirty="0">
                  <a:solidFill>
                    <a:srgbClr val="FFFFFF"/>
                  </a:solidFill>
                </a:endParaRPr>
              </a:p>
            </p:txBody>
          </p:sp>
        </p:grpSp>
        <p:sp>
          <p:nvSpPr>
            <p:cNvPr id="14" name="Rectangle 13"/>
            <p:cNvSpPr/>
            <p:nvPr/>
          </p:nvSpPr>
          <p:spPr>
            <a:xfrm>
              <a:off x="9144000" y="234892"/>
              <a:ext cx="3124200" cy="1398070"/>
            </a:xfrm>
            <a:prstGeom prst="rect">
              <a:avLst/>
            </a:prstGeom>
          </p:spPr>
          <p:txBody>
            <a:bodyPr wrap="square">
              <a:spAutoFit/>
            </a:bodyPr>
            <a:lstStyle/>
            <a:p>
              <a:pPr>
                <a:buFont typeface="Arial" pitchFamily="34" charset="0"/>
                <a:buChar char="•"/>
              </a:pPr>
              <a:r>
                <a:rPr lang="en-GB" sz="1400" dirty="0" smtClean="0">
                  <a:solidFill>
                    <a:schemeClr val="accent1"/>
                  </a:solidFill>
                </a:rPr>
                <a:t> Workroom is the common repository for project documentation and tracking.</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nvGraphicFramePr>
        <p:xfrm>
          <a:off x="1587" y="1588"/>
          <a:ext cx="1587" cy="1587"/>
        </p:xfrm>
        <a:graphic>
          <a:graphicData uri="http://schemas.openxmlformats.org/presentationml/2006/ole">
            <p:oleObj spid="_x0000_s1369089" name="think-cell Slide" r:id="rId10" imgW="360" imgH="360" progId="">
              <p:embed/>
            </p:oleObj>
          </a:graphicData>
        </a:graphic>
      </p:graphicFrame>
      <p:sp>
        <p:nvSpPr>
          <p:cNvPr id="2" name="Title 1"/>
          <p:cNvSpPr>
            <a:spLocks noGrp="1"/>
          </p:cNvSpPr>
          <p:nvPr>
            <p:ph type="title"/>
          </p:nvPr>
        </p:nvSpPr>
        <p:spPr/>
        <p:txBody>
          <a:bodyPr/>
          <a:lstStyle/>
          <a:p>
            <a:r>
              <a:rPr lang="sv-SE" dirty="0" smtClean="0"/>
              <a:t>How to log on to </a:t>
            </a:r>
            <a:r>
              <a:rPr lang="sv-SE" dirty="0" err="1" smtClean="0"/>
              <a:t>Workroom</a:t>
            </a:r>
            <a:r>
              <a:rPr lang="sv-SE" dirty="0" smtClean="0"/>
              <a:t> (2/2)</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sp>
        <p:nvSpPr>
          <p:cNvPr id="9" name="TextBox 8"/>
          <p:cNvSpPr txBox="1"/>
          <p:nvPr>
            <p:custDataLst>
              <p:tags r:id="rId2"/>
            </p:custDataLst>
          </p:nvPr>
        </p:nvSpPr>
        <p:spPr>
          <a:xfrm>
            <a:off x="3733800" y="1371600"/>
            <a:ext cx="5410200" cy="307777"/>
          </a:xfrm>
          <a:prstGeom prst="rect">
            <a:avLst/>
          </a:prstGeom>
          <a:solidFill>
            <a:srgbClr val="FFFFFF">
              <a:alpha val="80000"/>
            </a:srgbClr>
          </a:solidFill>
          <a:ln>
            <a:noFill/>
          </a:ln>
        </p:spPr>
        <p:txBody>
          <a:bodyPr wrap="square" rtlCol="0">
            <a:spAutoFit/>
          </a:bodyPr>
          <a:lstStyle/>
          <a:p>
            <a:r>
              <a:rPr lang="sv-SE" sz="1400" dirty="0" smtClean="0">
                <a:solidFill>
                  <a:schemeClr val="accent1"/>
                </a:solidFill>
                <a:hlinkClick r:id="rId11"/>
              </a:rPr>
              <a:t>https://connect.teliasonera.com/dana-na/auth/url_2/welcome.cgi</a:t>
            </a:r>
            <a:endParaRPr lang="sv-SE" sz="1400" dirty="0" smtClean="0">
              <a:solidFill>
                <a:schemeClr val="tx2"/>
              </a:solidFill>
            </a:endParaRPr>
          </a:p>
        </p:txBody>
      </p:sp>
      <p:pic>
        <p:nvPicPr>
          <p:cNvPr id="1375235" name="Picture 3"/>
          <p:cNvPicPr>
            <a:picLocks noChangeAspect="1" noChangeArrowheads="1"/>
          </p:cNvPicPr>
          <p:nvPr/>
        </p:nvPicPr>
        <p:blipFill>
          <a:blip r:embed="rId12" cstate="print"/>
          <a:srcRect/>
          <a:stretch>
            <a:fillRect/>
          </a:stretch>
        </p:blipFill>
        <p:spPr bwMode="auto">
          <a:xfrm>
            <a:off x="6324600" y="1828800"/>
            <a:ext cx="2759781" cy="1523999"/>
          </a:xfrm>
          <a:prstGeom prst="rect">
            <a:avLst/>
          </a:prstGeom>
          <a:noFill/>
          <a:ln w="9525">
            <a:noFill/>
            <a:miter lim="800000"/>
            <a:headEnd/>
            <a:tailEnd/>
          </a:ln>
        </p:spPr>
      </p:pic>
      <p:pic>
        <p:nvPicPr>
          <p:cNvPr id="1375236" name="Picture 4"/>
          <p:cNvPicPr>
            <a:picLocks noChangeAspect="1" noChangeArrowheads="1"/>
          </p:cNvPicPr>
          <p:nvPr/>
        </p:nvPicPr>
        <p:blipFill>
          <a:blip r:embed="rId13" cstate="print"/>
          <a:srcRect/>
          <a:stretch>
            <a:fillRect/>
          </a:stretch>
        </p:blipFill>
        <p:spPr bwMode="auto">
          <a:xfrm>
            <a:off x="3678936" y="3505200"/>
            <a:ext cx="5465064" cy="838200"/>
          </a:xfrm>
          <a:prstGeom prst="rect">
            <a:avLst/>
          </a:prstGeom>
          <a:noFill/>
          <a:ln w="9525">
            <a:noFill/>
            <a:miter lim="800000"/>
            <a:headEnd/>
            <a:tailEnd/>
          </a:ln>
        </p:spPr>
      </p:pic>
      <p:pic>
        <p:nvPicPr>
          <p:cNvPr id="1375237" name="Picture 5"/>
          <p:cNvPicPr>
            <a:picLocks noChangeAspect="1" noChangeArrowheads="1"/>
          </p:cNvPicPr>
          <p:nvPr/>
        </p:nvPicPr>
        <p:blipFill>
          <a:blip r:embed="rId14" cstate="print"/>
          <a:srcRect/>
          <a:stretch>
            <a:fillRect/>
          </a:stretch>
        </p:blipFill>
        <p:spPr bwMode="auto">
          <a:xfrm>
            <a:off x="3886200" y="4495800"/>
            <a:ext cx="2324100" cy="1095375"/>
          </a:xfrm>
          <a:prstGeom prst="rect">
            <a:avLst/>
          </a:prstGeom>
          <a:noFill/>
          <a:ln w="9525">
            <a:noFill/>
            <a:miter lim="800000"/>
            <a:headEnd/>
            <a:tailEnd/>
          </a:ln>
        </p:spPr>
      </p:pic>
      <p:sp>
        <p:nvSpPr>
          <p:cNvPr id="10" name="TextBox 9"/>
          <p:cNvSpPr txBox="1"/>
          <p:nvPr>
            <p:custDataLst>
              <p:tags r:id="rId3"/>
            </p:custDataLst>
          </p:nvPr>
        </p:nvSpPr>
        <p:spPr>
          <a:xfrm>
            <a:off x="3505200" y="1295400"/>
            <a:ext cx="228600" cy="461665"/>
          </a:xfrm>
          <a:prstGeom prst="rect">
            <a:avLst/>
          </a:prstGeom>
          <a:solidFill>
            <a:srgbClr val="FFFFFF">
              <a:alpha val="80000"/>
            </a:srgbClr>
          </a:solidFill>
          <a:ln>
            <a:noFill/>
          </a:ln>
        </p:spPr>
        <p:txBody>
          <a:bodyPr wrap="square" rtlCol="0">
            <a:spAutoFit/>
          </a:bodyPr>
          <a:lstStyle/>
          <a:p>
            <a:r>
              <a:rPr lang="sv-SE" sz="2400" b="1" dirty="0" smtClean="0">
                <a:solidFill>
                  <a:schemeClr val="tx2"/>
                </a:solidFill>
              </a:rPr>
              <a:t>1</a:t>
            </a:r>
          </a:p>
        </p:txBody>
      </p:sp>
      <p:sp>
        <p:nvSpPr>
          <p:cNvPr id="11" name="TextBox 10"/>
          <p:cNvSpPr txBox="1"/>
          <p:nvPr>
            <p:custDataLst>
              <p:tags r:id="rId4"/>
            </p:custDataLst>
          </p:nvPr>
        </p:nvSpPr>
        <p:spPr>
          <a:xfrm>
            <a:off x="6096000" y="2438400"/>
            <a:ext cx="228600" cy="461665"/>
          </a:xfrm>
          <a:prstGeom prst="rect">
            <a:avLst/>
          </a:prstGeom>
          <a:solidFill>
            <a:srgbClr val="FFFFFF">
              <a:alpha val="80000"/>
            </a:srgbClr>
          </a:solidFill>
          <a:ln>
            <a:noFill/>
          </a:ln>
        </p:spPr>
        <p:txBody>
          <a:bodyPr wrap="square" rtlCol="0">
            <a:spAutoFit/>
          </a:bodyPr>
          <a:lstStyle/>
          <a:p>
            <a:r>
              <a:rPr lang="sv-SE" sz="2400" b="1" dirty="0" smtClean="0">
                <a:solidFill>
                  <a:schemeClr val="tx2"/>
                </a:solidFill>
              </a:rPr>
              <a:t>4</a:t>
            </a:r>
          </a:p>
        </p:txBody>
      </p:sp>
      <p:sp>
        <p:nvSpPr>
          <p:cNvPr id="12" name="TextBox 11"/>
          <p:cNvSpPr txBox="1"/>
          <p:nvPr>
            <p:custDataLst>
              <p:tags r:id="rId5"/>
            </p:custDataLst>
          </p:nvPr>
        </p:nvSpPr>
        <p:spPr>
          <a:xfrm>
            <a:off x="3276600" y="2129135"/>
            <a:ext cx="838200" cy="461665"/>
          </a:xfrm>
          <a:prstGeom prst="rect">
            <a:avLst/>
          </a:prstGeom>
          <a:noFill/>
          <a:ln>
            <a:noFill/>
          </a:ln>
        </p:spPr>
        <p:txBody>
          <a:bodyPr wrap="square" rtlCol="0">
            <a:spAutoFit/>
          </a:bodyPr>
          <a:lstStyle/>
          <a:p>
            <a:r>
              <a:rPr lang="sv-SE" sz="2400" b="1" dirty="0" smtClean="0">
                <a:solidFill>
                  <a:schemeClr val="tx2"/>
                </a:solidFill>
              </a:rPr>
              <a:t>2-3</a:t>
            </a:r>
          </a:p>
        </p:txBody>
      </p:sp>
      <p:pic>
        <p:nvPicPr>
          <p:cNvPr id="1375234" name="Picture 2"/>
          <p:cNvPicPr>
            <a:picLocks noChangeAspect="1" noChangeArrowheads="1"/>
          </p:cNvPicPr>
          <p:nvPr/>
        </p:nvPicPr>
        <p:blipFill>
          <a:blip r:embed="rId15" cstate="print"/>
          <a:srcRect b="21250"/>
          <a:stretch>
            <a:fillRect/>
          </a:stretch>
        </p:blipFill>
        <p:spPr bwMode="auto">
          <a:xfrm>
            <a:off x="3853431" y="1828800"/>
            <a:ext cx="2213667" cy="1600200"/>
          </a:xfrm>
          <a:prstGeom prst="rect">
            <a:avLst/>
          </a:prstGeom>
          <a:noFill/>
          <a:ln w="9525">
            <a:noFill/>
            <a:miter lim="800000"/>
            <a:headEnd/>
            <a:tailEnd/>
          </a:ln>
        </p:spPr>
      </p:pic>
      <p:sp>
        <p:nvSpPr>
          <p:cNvPr id="14" name="TextBox 13"/>
          <p:cNvSpPr txBox="1"/>
          <p:nvPr>
            <p:custDataLst>
              <p:tags r:id="rId6"/>
            </p:custDataLst>
          </p:nvPr>
        </p:nvSpPr>
        <p:spPr>
          <a:xfrm>
            <a:off x="3581400" y="3348335"/>
            <a:ext cx="228600" cy="461665"/>
          </a:xfrm>
          <a:prstGeom prst="rect">
            <a:avLst/>
          </a:prstGeom>
          <a:solidFill>
            <a:srgbClr val="FFFFFF">
              <a:alpha val="80000"/>
            </a:srgbClr>
          </a:solidFill>
          <a:ln>
            <a:noFill/>
          </a:ln>
        </p:spPr>
        <p:txBody>
          <a:bodyPr wrap="square" rtlCol="0">
            <a:spAutoFit/>
          </a:bodyPr>
          <a:lstStyle/>
          <a:p>
            <a:r>
              <a:rPr lang="sv-SE" sz="2400" b="1" dirty="0" smtClean="0">
                <a:solidFill>
                  <a:schemeClr val="tx2"/>
                </a:solidFill>
              </a:rPr>
              <a:t>5</a:t>
            </a:r>
          </a:p>
        </p:txBody>
      </p:sp>
      <p:sp>
        <p:nvSpPr>
          <p:cNvPr id="15" name="TextBox 14"/>
          <p:cNvSpPr txBox="1"/>
          <p:nvPr>
            <p:custDataLst>
              <p:tags r:id="rId7"/>
            </p:custDataLst>
          </p:nvPr>
        </p:nvSpPr>
        <p:spPr>
          <a:xfrm>
            <a:off x="3629025" y="4448175"/>
            <a:ext cx="228600" cy="461665"/>
          </a:xfrm>
          <a:prstGeom prst="rect">
            <a:avLst/>
          </a:prstGeom>
          <a:solidFill>
            <a:srgbClr val="FFFFFF">
              <a:alpha val="80000"/>
            </a:srgbClr>
          </a:solidFill>
          <a:ln>
            <a:noFill/>
          </a:ln>
        </p:spPr>
        <p:txBody>
          <a:bodyPr wrap="square" rtlCol="0">
            <a:spAutoFit/>
          </a:bodyPr>
          <a:lstStyle/>
          <a:p>
            <a:r>
              <a:rPr lang="sv-SE" sz="2400" b="1" dirty="0" smtClean="0">
                <a:solidFill>
                  <a:schemeClr val="tx2"/>
                </a:solidFill>
              </a:rPr>
              <a:t>6</a:t>
            </a:r>
          </a:p>
        </p:txBody>
      </p:sp>
      <p:grpSp>
        <p:nvGrpSpPr>
          <p:cNvPr id="16" name="Group 5"/>
          <p:cNvGrpSpPr/>
          <p:nvPr/>
        </p:nvGrpSpPr>
        <p:grpSpPr>
          <a:xfrm>
            <a:off x="213586" y="1371600"/>
            <a:ext cx="3139214" cy="3809999"/>
            <a:chOff x="1334839" y="1139231"/>
            <a:chExt cx="3475816" cy="8285338"/>
          </a:xfrm>
        </p:grpSpPr>
        <p:sp>
          <p:nvSpPr>
            <p:cNvPr id="17" name="Rectangle 3"/>
            <p:cNvSpPr txBox="1"/>
            <p:nvPr/>
          </p:nvSpPr>
          <p:spPr>
            <a:xfrm>
              <a:off x="1419211" y="2126017"/>
              <a:ext cx="3391444" cy="618295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marL="342900" indent="-342900">
                <a:buAutoNum type="arabicPeriod"/>
              </a:pPr>
              <a:r>
                <a:rPr lang="en-AU" sz="1400" dirty="0" smtClean="0">
                  <a:solidFill>
                    <a:schemeClr val="tx2"/>
                  </a:solidFill>
                </a:rPr>
                <a:t>Click the link</a:t>
              </a:r>
            </a:p>
            <a:p>
              <a:pPr marL="342900" indent="-342900">
                <a:buAutoNum type="arabicPeriod"/>
              </a:pPr>
              <a:r>
                <a:rPr lang="en-AU" sz="1400" dirty="0" smtClean="0">
                  <a:solidFill>
                    <a:schemeClr val="tx2"/>
                  </a:solidFill>
                </a:rPr>
                <a:t>Enter your username provided in your confirmation email (e.g. CAP_XXXXX)</a:t>
              </a:r>
            </a:p>
            <a:p>
              <a:pPr marL="342900" indent="-342900">
                <a:buAutoNum type="arabicPeriod"/>
              </a:pPr>
              <a:r>
                <a:rPr lang="en-AU" sz="1400" dirty="0" smtClean="0">
                  <a:solidFill>
                    <a:schemeClr val="tx2"/>
                  </a:solidFill>
                </a:rPr>
                <a:t>Enter the password you permanently set at first log in.</a:t>
              </a:r>
            </a:p>
            <a:p>
              <a:pPr marL="342900" indent="-342900">
                <a:buAutoNum type="arabicPeriod"/>
              </a:pPr>
              <a:r>
                <a:rPr lang="en-AU" sz="1400" dirty="0" smtClean="0">
                  <a:solidFill>
                    <a:schemeClr val="tx2"/>
                  </a:solidFill>
                </a:rPr>
                <a:t>Within a few seconds you will receive a </a:t>
              </a:r>
              <a:r>
                <a:rPr lang="en-AU" sz="1400" dirty="0" err="1" smtClean="0">
                  <a:solidFill>
                    <a:schemeClr val="tx2"/>
                  </a:solidFill>
                </a:rPr>
                <a:t>sms</a:t>
              </a:r>
              <a:r>
                <a:rPr lang="en-AU" sz="1400" dirty="0" smtClean="0">
                  <a:solidFill>
                    <a:schemeClr val="tx2"/>
                  </a:solidFill>
                </a:rPr>
                <a:t> with a numeric password  which you enter in the field ”SMS Key”.</a:t>
              </a:r>
            </a:p>
            <a:p>
              <a:pPr marL="342900" indent="-342900">
                <a:buAutoNum type="arabicPeriod"/>
              </a:pPr>
              <a:r>
                <a:rPr lang="en-AU" sz="1400" dirty="0" smtClean="0">
                  <a:solidFill>
                    <a:schemeClr val="tx2"/>
                  </a:solidFill>
                </a:rPr>
                <a:t>Choose ”Connect Workspace” in the list.</a:t>
              </a:r>
            </a:p>
            <a:p>
              <a:pPr marL="342900" indent="-342900">
                <a:buAutoNum type="arabicPeriod"/>
              </a:pPr>
              <a:r>
                <a:rPr lang="en-AU" sz="1400" dirty="0" smtClean="0">
                  <a:solidFill>
                    <a:schemeClr val="tx2"/>
                  </a:solidFill>
                </a:rPr>
                <a:t>Scroll down to ”My Workrooms” and press ”Twist Practice Grounds”</a:t>
              </a:r>
            </a:p>
            <a:p>
              <a:pPr lvl="1" fontAlgn="base">
                <a:spcBef>
                  <a:spcPct val="50000"/>
                </a:spcBef>
                <a:spcAft>
                  <a:spcPct val="0"/>
                </a:spcAft>
                <a:buClr>
                  <a:srgbClr val="652D86"/>
                </a:buClr>
              </a:pPr>
              <a:endParaRPr lang="en-AU" sz="1400" dirty="0" smtClean="0">
                <a:solidFill>
                  <a:schemeClr val="accent1"/>
                </a:solidFill>
              </a:endParaRPr>
            </a:p>
          </p:txBody>
        </p:sp>
        <p:sp>
          <p:nvSpPr>
            <p:cNvPr id="18" name="AutoShape 250"/>
            <p:cNvSpPr>
              <a:spLocks noChangeArrowheads="1"/>
            </p:cNvSpPr>
            <p:nvPr/>
          </p:nvSpPr>
          <p:spPr bwMode="auto">
            <a:xfrm>
              <a:off x="1334840" y="1145253"/>
              <a:ext cx="3459192" cy="8279316"/>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9" name="AutoShape 250"/>
            <p:cNvSpPr>
              <a:spLocks noChangeArrowheads="1"/>
            </p:cNvSpPr>
            <p:nvPr/>
          </p:nvSpPr>
          <p:spPr bwMode="auto">
            <a:xfrm>
              <a:off x="1334839" y="1139231"/>
              <a:ext cx="3459191" cy="73105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endParaRPr lang="sv-SE" sz="1600" b="1" dirty="0">
                <a:solidFill>
                  <a:srgbClr val="FFFFFF"/>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Overview of Workroom´s folder structure</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1392642" name="Picture 2"/>
          <p:cNvPicPr>
            <a:picLocks noChangeAspect="1" noChangeArrowheads="1"/>
          </p:cNvPicPr>
          <p:nvPr/>
        </p:nvPicPr>
        <p:blipFill>
          <a:blip r:embed="rId3" cstate="print"/>
          <a:srcRect/>
          <a:stretch>
            <a:fillRect/>
          </a:stretch>
        </p:blipFill>
        <p:spPr bwMode="auto">
          <a:xfrm>
            <a:off x="1353759" y="2245105"/>
            <a:ext cx="6418641" cy="3698495"/>
          </a:xfrm>
          <a:prstGeom prst="rect">
            <a:avLst/>
          </a:prstGeom>
          <a:noFill/>
          <a:ln w="9525">
            <a:noFill/>
            <a:miter lim="800000"/>
            <a:headEnd/>
            <a:tailEnd/>
          </a:ln>
        </p:spPr>
      </p:pic>
      <p:grpSp>
        <p:nvGrpSpPr>
          <p:cNvPr id="8" name="Group 7"/>
          <p:cNvGrpSpPr/>
          <p:nvPr/>
        </p:nvGrpSpPr>
        <p:grpSpPr>
          <a:xfrm>
            <a:off x="381000" y="990600"/>
            <a:ext cx="8305800" cy="1600200"/>
            <a:chOff x="9144000" y="-1097803"/>
            <a:chExt cx="3131614" cy="5666705"/>
          </a:xfrm>
        </p:grpSpPr>
        <p:grpSp>
          <p:nvGrpSpPr>
            <p:cNvPr id="9" name="Group 5"/>
            <p:cNvGrpSpPr/>
            <p:nvPr/>
          </p:nvGrpSpPr>
          <p:grpSpPr>
            <a:xfrm>
              <a:off x="9144000" y="-1097803"/>
              <a:ext cx="3131614" cy="4153642"/>
              <a:chOff x="5215889" y="810647"/>
              <a:chExt cx="3459194" cy="5192219"/>
            </a:xfrm>
          </p:grpSpPr>
          <p:sp>
            <p:nvSpPr>
              <p:cNvPr id="11" name="AutoShape 250"/>
              <p:cNvSpPr>
                <a:spLocks noChangeArrowheads="1"/>
              </p:cNvSpPr>
              <p:nvPr/>
            </p:nvSpPr>
            <p:spPr bwMode="auto">
              <a:xfrm>
                <a:off x="5215889" y="1135161"/>
                <a:ext cx="3459194" cy="4867705"/>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2" name="AutoShape 250"/>
              <p:cNvSpPr>
                <a:spLocks noChangeArrowheads="1"/>
              </p:cNvSpPr>
              <p:nvPr/>
            </p:nvSpPr>
            <p:spPr bwMode="auto">
              <a:xfrm>
                <a:off x="5215889" y="810647"/>
                <a:ext cx="3459194" cy="173074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endParaRPr lang="sv-SE" sz="1600" b="1" dirty="0">
                  <a:solidFill>
                    <a:srgbClr val="FFFFFF"/>
                  </a:solidFill>
                </a:endParaRPr>
              </a:p>
            </p:txBody>
          </p:sp>
        </p:grpSp>
        <p:sp>
          <p:nvSpPr>
            <p:cNvPr id="10" name="Rectangle 9"/>
            <p:cNvSpPr/>
            <p:nvPr/>
          </p:nvSpPr>
          <p:spPr>
            <a:xfrm>
              <a:off x="9144000" y="234892"/>
              <a:ext cx="3124200" cy="4334010"/>
            </a:xfrm>
            <a:prstGeom prst="rect">
              <a:avLst/>
            </a:prstGeom>
          </p:spPr>
          <p:txBody>
            <a:bodyPr wrap="square">
              <a:spAutoFit/>
            </a:bodyPr>
            <a:lstStyle/>
            <a:p>
              <a:pPr>
                <a:buFont typeface="Arial" pitchFamily="34" charset="0"/>
                <a:buChar char="•"/>
              </a:pPr>
              <a:r>
                <a:rPr lang="en-GB" sz="1400" dirty="0" smtClean="0">
                  <a:solidFill>
                    <a:schemeClr val="accent1"/>
                  </a:solidFill>
                </a:rPr>
                <a:t> </a:t>
              </a:r>
              <a:r>
                <a:rPr lang="en-AU" sz="1400" dirty="0" smtClean="0">
                  <a:solidFill>
                    <a:schemeClr val="tx2"/>
                  </a:solidFill>
                </a:rPr>
                <a:t>Workroom contains folders for different streams and areas of work/information.  This is where general project information is located together with working material within the project as well as stream deliverables.</a:t>
              </a:r>
            </a:p>
            <a:p>
              <a:pPr>
                <a:buFont typeface="Arial" pitchFamily="34" charset="0"/>
                <a:buChar char="•"/>
              </a:pPr>
              <a:endParaRPr lang="en-GB" sz="1400" dirty="0" smtClean="0">
                <a:solidFill>
                  <a:schemeClr val="accent1"/>
                </a:solidFill>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Trackers -Logging decisions in Workroom (1/2)</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7" name="Group 5"/>
          <p:cNvGrpSpPr/>
          <p:nvPr/>
        </p:nvGrpSpPr>
        <p:grpSpPr>
          <a:xfrm>
            <a:off x="381000" y="990600"/>
            <a:ext cx="3124200" cy="4953000"/>
            <a:chOff x="5215889" y="1139231"/>
            <a:chExt cx="3459194" cy="8614835"/>
          </a:xfrm>
        </p:grpSpPr>
        <p:sp>
          <p:nvSpPr>
            <p:cNvPr id="8" name="Rectangle 3"/>
            <p:cNvSpPr txBox="1"/>
            <p:nvPr/>
          </p:nvSpPr>
          <p:spPr>
            <a:xfrm>
              <a:off x="5280547" y="2126017"/>
              <a:ext cx="3391446" cy="762804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pPr>
              <a:r>
                <a:rPr lang="en-US" sz="1400" dirty="0" smtClean="0">
                  <a:solidFill>
                    <a:schemeClr val="accent1"/>
                  </a:solidFill>
                </a:rPr>
                <a:t> The Decision tracker has two purposes, to track Decisions taken and to raise requests for decisions in specific areas.</a:t>
              </a:r>
              <a:endParaRPr lang="sv-SE" sz="1400" dirty="0" smtClean="0">
                <a:solidFill>
                  <a:schemeClr val="accent1"/>
                </a:solidFill>
              </a:endParaRPr>
            </a:p>
            <a:p>
              <a:pPr lvl="1" fontAlgn="base">
                <a:spcBef>
                  <a:spcPct val="50000"/>
                </a:spcBef>
                <a:spcAft>
                  <a:spcPct val="0"/>
                </a:spcAft>
                <a:buClr>
                  <a:srgbClr val="652D86"/>
                </a:buClr>
              </a:pPr>
              <a:r>
                <a:rPr lang="en-US" sz="1400" dirty="0" smtClean="0">
                  <a:solidFill>
                    <a:schemeClr val="accent1"/>
                  </a:solidFill>
                </a:rPr>
                <a:t>Project decisions taken or in progress are to be tracked by a member in the Project Management team and requests for decisions could be raised by a  Project Management team member or any team/stream lead.</a:t>
              </a:r>
              <a:endParaRPr lang="sv-SE" sz="1400" dirty="0" smtClean="0">
                <a:solidFill>
                  <a:schemeClr val="accent1"/>
                </a:solidFill>
              </a:endParaRPr>
            </a:p>
            <a:p>
              <a:pPr lvl="1" fontAlgn="base">
                <a:spcBef>
                  <a:spcPct val="50000"/>
                </a:spcBef>
                <a:spcAft>
                  <a:spcPct val="0"/>
                </a:spcAft>
                <a:buClr>
                  <a:srgbClr val="652D86"/>
                </a:buClr>
              </a:pPr>
              <a:r>
                <a:rPr lang="en-AU" sz="1400" dirty="0" smtClean="0">
                  <a:solidFill>
                    <a:schemeClr val="accent1"/>
                  </a:solidFill>
                </a:rPr>
                <a:t>Decision material needs to be attached, see next slide for more info.</a:t>
              </a:r>
            </a:p>
            <a:p>
              <a:r>
                <a:rPr lang="en-AU" sz="1200" dirty="0" smtClean="0">
                  <a:solidFill>
                    <a:schemeClr val="tx2"/>
                  </a:solidFill>
                </a:rPr>
                <a:t>Link to DT: </a:t>
              </a:r>
            </a:p>
            <a:p>
              <a:r>
                <a:rPr lang="en-AU" sz="1200" dirty="0" smtClean="0">
                  <a:hlinkClick r:id="rId3"/>
                </a:rPr>
                <a:t>https://connect.teliasonera.com/sites/Twist_PG/Lists/Decision%20Tracker/,DanaInfo=connectspace.teliasonera.net+AllItems.aspx</a:t>
              </a:r>
              <a:endParaRPr lang="en-AU" sz="1200" dirty="0" smtClean="0"/>
            </a:p>
            <a:p>
              <a:pPr lvl="1" fontAlgn="base">
                <a:spcBef>
                  <a:spcPct val="50000"/>
                </a:spcBef>
                <a:spcAft>
                  <a:spcPct val="0"/>
                </a:spcAft>
                <a:buClr>
                  <a:srgbClr val="652D86"/>
                </a:buClr>
              </a:pPr>
              <a:endParaRPr lang="en-AU" sz="1400" dirty="0" smtClean="0">
                <a:solidFill>
                  <a:schemeClr val="accent1"/>
                </a:solidFill>
              </a:endParaRPr>
            </a:p>
          </p:txBody>
        </p:sp>
        <p:sp>
          <p:nvSpPr>
            <p:cNvPr id="9" name="AutoShape 250"/>
            <p:cNvSpPr>
              <a:spLocks noChangeArrowheads="1"/>
            </p:cNvSpPr>
            <p:nvPr/>
          </p:nvSpPr>
          <p:spPr bwMode="auto">
            <a:xfrm>
              <a:off x="5215889" y="1145253"/>
              <a:ext cx="3459194" cy="8279315"/>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5215889" y="1139231"/>
              <a:ext cx="3459194" cy="73105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endParaRPr lang="sv-SE" sz="1600" b="1" dirty="0">
                <a:solidFill>
                  <a:srgbClr val="FFFFFF"/>
                </a:solidFill>
              </a:endParaRPr>
            </a:p>
          </p:txBody>
        </p:sp>
      </p:grpSp>
      <p:pic>
        <p:nvPicPr>
          <p:cNvPr id="1398785" name="Picture 1"/>
          <p:cNvPicPr>
            <a:picLocks noChangeAspect="1" noChangeArrowheads="1"/>
          </p:cNvPicPr>
          <p:nvPr/>
        </p:nvPicPr>
        <p:blipFill>
          <a:blip r:embed="rId4" cstate="print"/>
          <a:srcRect/>
          <a:stretch>
            <a:fillRect/>
          </a:stretch>
        </p:blipFill>
        <p:spPr bwMode="auto">
          <a:xfrm>
            <a:off x="3581400" y="990600"/>
            <a:ext cx="5181600" cy="2693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587" y="1588"/>
          <a:ext cx="1587" cy="1587"/>
        </p:xfrm>
        <a:graphic>
          <a:graphicData uri="http://schemas.openxmlformats.org/presentationml/2006/ole">
            <p:oleObj spid="_x0000_s1366018" name="think-cell Slide" r:id="rId4" imgW="360" imgH="360" progId="">
              <p:embed/>
            </p:oleObj>
          </a:graphicData>
        </a:graphic>
      </p:graphicFrame>
      <p:sp>
        <p:nvSpPr>
          <p:cNvPr id="8" name="Title 7"/>
          <p:cNvSpPr>
            <a:spLocks noGrp="1"/>
          </p:cNvSpPr>
          <p:nvPr>
            <p:ph type="title"/>
          </p:nvPr>
        </p:nvSpPr>
        <p:spPr/>
        <p:txBody>
          <a:bodyPr/>
          <a:lstStyle/>
          <a:p>
            <a:r>
              <a:rPr lang="sv-SE" dirty="0" smtClean="0"/>
              <a:t>Trackers -Logging decisions in Workroom (2/2)</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6" name="Picture 3"/>
          <p:cNvPicPr>
            <a:picLocks noChangeAspect="1" noChangeArrowheads="1"/>
          </p:cNvPicPr>
          <p:nvPr/>
        </p:nvPicPr>
        <p:blipFill>
          <a:blip r:embed="rId5" cstate="print"/>
          <a:srcRect/>
          <a:stretch>
            <a:fillRect/>
          </a:stretch>
        </p:blipFill>
        <p:spPr bwMode="auto">
          <a:xfrm>
            <a:off x="4602501" y="1219200"/>
            <a:ext cx="4008099" cy="3938088"/>
          </a:xfrm>
          <a:prstGeom prst="rect">
            <a:avLst/>
          </a:prstGeom>
          <a:noFill/>
          <a:ln w="9525">
            <a:noFill/>
            <a:miter lim="800000"/>
            <a:headEnd/>
            <a:tailEnd/>
          </a:ln>
        </p:spPr>
      </p:pic>
      <p:grpSp>
        <p:nvGrpSpPr>
          <p:cNvPr id="12" name="Group 5"/>
          <p:cNvGrpSpPr/>
          <p:nvPr/>
        </p:nvGrpSpPr>
        <p:grpSpPr>
          <a:xfrm>
            <a:off x="594402" y="1219200"/>
            <a:ext cx="3886200" cy="4572000"/>
            <a:chOff x="809153" y="1135161"/>
            <a:chExt cx="3459194" cy="6608637"/>
          </a:xfrm>
        </p:grpSpPr>
        <p:sp>
          <p:nvSpPr>
            <p:cNvPr id="13" name="Rectangle 3"/>
            <p:cNvSpPr txBox="1"/>
            <p:nvPr/>
          </p:nvSpPr>
          <p:spPr>
            <a:xfrm>
              <a:off x="909333" y="1894207"/>
              <a:ext cx="3355925" cy="527081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r>
                <a:rPr lang="en-US" sz="1400" dirty="0" smtClean="0">
                  <a:solidFill>
                    <a:schemeClr val="tx2"/>
                  </a:solidFill>
                </a:rPr>
                <a:t>When tracking a decision these are the Required fields when using the Decision tracker: </a:t>
              </a:r>
              <a:endParaRPr lang="sv-SE" sz="1400" dirty="0" smtClean="0">
                <a:solidFill>
                  <a:schemeClr val="tx2"/>
                </a:solidFill>
              </a:endParaRPr>
            </a:p>
            <a:p>
              <a:r>
                <a:rPr lang="sv-SE" sz="1400" dirty="0" smtClean="0">
                  <a:solidFill>
                    <a:schemeClr val="tx2"/>
                  </a:solidFill>
                </a:rPr>
                <a:t>•       </a:t>
              </a:r>
              <a:r>
                <a:rPr lang="en-US" sz="1400" dirty="0" smtClean="0">
                  <a:solidFill>
                    <a:schemeClr val="tx2"/>
                  </a:solidFill>
                </a:rPr>
                <a:t>Title </a:t>
              </a:r>
              <a:endParaRPr lang="sv-SE" sz="1400" dirty="0" smtClean="0">
                <a:solidFill>
                  <a:schemeClr val="tx2"/>
                </a:solidFill>
              </a:endParaRPr>
            </a:p>
            <a:p>
              <a:r>
                <a:rPr lang="sv-SE" sz="1400" dirty="0" smtClean="0">
                  <a:solidFill>
                    <a:schemeClr val="tx2"/>
                  </a:solidFill>
                </a:rPr>
                <a:t>•       </a:t>
              </a:r>
              <a:r>
                <a:rPr lang="en-US" sz="1400" dirty="0" smtClean="0">
                  <a:solidFill>
                    <a:schemeClr val="tx2"/>
                  </a:solidFill>
                </a:rPr>
                <a:t>Decision Taken </a:t>
              </a:r>
              <a:endParaRPr lang="sv-SE" sz="1400" dirty="0" smtClean="0">
                <a:solidFill>
                  <a:schemeClr val="tx2"/>
                </a:solidFill>
              </a:endParaRPr>
            </a:p>
            <a:p>
              <a:r>
                <a:rPr lang="en-US" sz="1400" dirty="0" smtClean="0">
                  <a:solidFill>
                    <a:schemeClr val="tx2"/>
                  </a:solidFill>
                </a:rPr>
                <a:t>•       Status </a:t>
              </a:r>
              <a:endParaRPr lang="sv-SE" sz="1400" dirty="0" smtClean="0">
                <a:solidFill>
                  <a:schemeClr val="tx2"/>
                </a:solidFill>
              </a:endParaRPr>
            </a:p>
            <a:p>
              <a:r>
                <a:rPr lang="en-US" sz="1400" dirty="0" smtClean="0">
                  <a:solidFill>
                    <a:schemeClr val="tx2"/>
                  </a:solidFill>
                </a:rPr>
                <a:t>•       Date for decision requested/decision taken </a:t>
              </a:r>
              <a:endParaRPr lang="sv-SE" sz="1400" dirty="0" smtClean="0">
                <a:solidFill>
                  <a:schemeClr val="tx2"/>
                </a:solidFill>
              </a:endParaRPr>
            </a:p>
            <a:p>
              <a:r>
                <a:rPr lang="en-US" sz="1400" dirty="0" smtClean="0">
                  <a:solidFill>
                    <a:schemeClr val="tx2"/>
                  </a:solidFill>
                </a:rPr>
                <a:t>•       Decision maker </a:t>
              </a:r>
              <a:endParaRPr lang="sv-SE" sz="1400" dirty="0" smtClean="0">
                <a:solidFill>
                  <a:schemeClr val="tx2"/>
                </a:solidFill>
              </a:endParaRPr>
            </a:p>
            <a:p>
              <a:r>
                <a:rPr lang="en-US" sz="1400" dirty="0" smtClean="0">
                  <a:solidFill>
                    <a:schemeClr val="tx2"/>
                  </a:solidFill>
                </a:rPr>
                <a:t>•       If applicable </a:t>
              </a:r>
              <a:r>
                <a:rPr lang="en-US" sz="1400" u="sng" dirty="0" smtClean="0">
                  <a:solidFill>
                    <a:schemeClr val="tx2"/>
                  </a:solidFill>
                </a:rPr>
                <a:t>always</a:t>
              </a:r>
              <a:r>
                <a:rPr lang="en-US" sz="1400" dirty="0" smtClean="0">
                  <a:solidFill>
                    <a:schemeClr val="tx2"/>
                  </a:solidFill>
                </a:rPr>
                <a:t> attach any related documents (usually as ppt.)</a:t>
              </a:r>
            </a:p>
            <a:p>
              <a:endParaRPr lang="sv-SE" sz="1400" dirty="0" smtClean="0">
                <a:solidFill>
                  <a:schemeClr val="tx2"/>
                </a:solidFill>
              </a:endParaRPr>
            </a:p>
            <a:p>
              <a:r>
                <a:rPr lang="en-US" sz="1400" dirty="0" smtClean="0">
                  <a:solidFill>
                    <a:schemeClr val="tx2"/>
                  </a:solidFill>
                </a:rPr>
                <a:t>Alternative Solutions and Background are not required fields for decisions that already have been made but for Decision Requests; fill these fields out as appropriate for the request.</a:t>
              </a:r>
            </a:p>
            <a:p>
              <a:endParaRPr lang="sv-SE" sz="1400" dirty="0" smtClean="0">
                <a:solidFill>
                  <a:schemeClr val="tx2"/>
                </a:solidFill>
              </a:endParaRPr>
            </a:p>
            <a:p>
              <a:r>
                <a:rPr lang="en-US" sz="1400" b="1" dirty="0" smtClean="0">
                  <a:solidFill>
                    <a:schemeClr val="tx2"/>
                  </a:solidFill>
                </a:rPr>
                <a:t>Make sure to notify the “Assigned to” to make him/her aware of it’s assignment.</a:t>
              </a:r>
              <a:endParaRPr lang="sv-SE" sz="1400" dirty="0">
                <a:solidFill>
                  <a:schemeClr val="tx2"/>
                </a:solidFill>
              </a:endParaRPr>
            </a:p>
          </p:txBody>
        </p:sp>
        <p:sp>
          <p:nvSpPr>
            <p:cNvPr id="14" name="AutoShape 250"/>
            <p:cNvSpPr>
              <a:spLocks noChangeArrowheads="1"/>
            </p:cNvSpPr>
            <p:nvPr/>
          </p:nvSpPr>
          <p:spPr bwMode="auto">
            <a:xfrm>
              <a:off x="809153" y="1135161"/>
              <a:ext cx="3459194" cy="6608637"/>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5" name="AutoShape 250"/>
            <p:cNvSpPr>
              <a:spLocks noChangeArrowheads="1"/>
            </p:cNvSpPr>
            <p:nvPr/>
          </p:nvSpPr>
          <p:spPr bwMode="auto">
            <a:xfrm>
              <a:off x="809153" y="1139230"/>
              <a:ext cx="3459194" cy="38476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How to log a decision</a:t>
              </a:r>
              <a:endParaRPr lang="sv-SE" sz="1600" b="1" dirty="0">
                <a:solidFill>
                  <a:srgbClr val="FFFFFF"/>
                </a:solidFill>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nvGraphicFramePr>
        <p:xfrm>
          <a:off x="1587" y="1588"/>
          <a:ext cx="1587" cy="1587"/>
        </p:xfrm>
        <a:graphic>
          <a:graphicData uri="http://schemas.openxmlformats.org/presentationml/2006/ole">
            <p:oleObj spid="_x0000_s1367042" name="think-cell Slide" r:id="rId5" imgW="360" imgH="360" progId="">
              <p:embed/>
            </p:oleObj>
          </a:graphicData>
        </a:graphic>
      </p:graphicFrame>
      <p:sp>
        <p:nvSpPr>
          <p:cNvPr id="2" name="Title 1"/>
          <p:cNvSpPr>
            <a:spLocks noGrp="1"/>
          </p:cNvSpPr>
          <p:nvPr>
            <p:ph type="title"/>
          </p:nvPr>
        </p:nvSpPr>
        <p:spPr/>
        <p:txBody>
          <a:bodyPr/>
          <a:lstStyle/>
          <a:p>
            <a:pPr>
              <a:lnSpc>
                <a:spcPct val="150000"/>
              </a:lnSpc>
            </a:pPr>
            <a:r>
              <a:rPr lang="sv-SE" dirty="0" smtClean="0"/>
              <a:t>Trackers -In workroom there are several trackers filling different purposes</a:t>
            </a:r>
          </a:p>
        </p:txBody>
      </p:sp>
      <p:sp>
        <p:nvSpPr>
          <p:cNvPr id="3" name="Footer Placeholder 2"/>
          <p:cNvSpPr>
            <a:spLocks noGrp="1"/>
          </p:cNvSpPr>
          <p:nvPr>
            <p:ph type="ftr" sz="quarter" idx="11"/>
          </p:nvPr>
        </p:nvSpPr>
        <p:spPr/>
        <p:txBody>
          <a:bodyPr/>
          <a:lstStyle/>
          <a:p>
            <a:r>
              <a:rPr lang="en-US" dirty="0" smtClean="0">
                <a:solidFill>
                  <a:srgbClr val="C2C2BA"/>
                </a:solidFill>
              </a:rPr>
              <a:t>Twist </a:t>
            </a:r>
            <a:r>
              <a:rPr lang="en-US" dirty="0" err="1" smtClean="0">
                <a:solidFill>
                  <a:srgbClr val="C2C2BA"/>
                </a:solidFill>
              </a:rPr>
              <a:t>onboarding</a:t>
            </a:r>
            <a:r>
              <a:rPr lang="en-US" dirty="0" smtClean="0">
                <a:solidFill>
                  <a:srgbClr val="C2C2BA"/>
                </a:solidFill>
              </a:rPr>
              <a:t> presentation August 20th 2015.pptx</a:t>
            </a:r>
            <a:endParaRPr lang="sv-SE" dirty="0">
              <a:solidFill>
                <a:srgbClr val="C2C2BA"/>
              </a:solidFill>
            </a:endParaRPr>
          </a:p>
        </p:txBody>
      </p:sp>
      <p:sp>
        <p:nvSpPr>
          <p:cNvPr id="6" name="TextBox 5"/>
          <p:cNvSpPr txBox="1"/>
          <p:nvPr>
            <p:custDataLst>
              <p:tags r:id="rId2"/>
            </p:custDataLst>
          </p:nvPr>
        </p:nvSpPr>
        <p:spPr>
          <a:xfrm>
            <a:off x="152400" y="1098352"/>
            <a:ext cx="5105400" cy="335156"/>
          </a:xfrm>
          <a:prstGeom prst="rect">
            <a:avLst/>
          </a:prstGeom>
          <a:solidFill>
            <a:srgbClr val="FFFFFF">
              <a:alpha val="80000"/>
            </a:srgbClr>
          </a:solidFill>
          <a:ln>
            <a:noFill/>
          </a:ln>
        </p:spPr>
        <p:txBody>
          <a:bodyPr wrap="square" rtlCol="0">
            <a:spAutoFit/>
          </a:bodyPr>
          <a:lstStyle/>
          <a:p>
            <a:pPr>
              <a:lnSpc>
                <a:spcPct val="150000"/>
              </a:lnSpc>
            </a:pPr>
            <a:endParaRPr lang="sv-SE" sz="1200" dirty="0">
              <a:solidFill>
                <a:schemeClr val="tx2"/>
              </a:solidFill>
            </a:endParaRPr>
          </a:p>
        </p:txBody>
      </p:sp>
      <p:pic>
        <p:nvPicPr>
          <p:cNvPr id="9" name="Picture 3"/>
          <p:cNvPicPr>
            <a:picLocks noChangeAspect="1" noChangeArrowheads="1"/>
          </p:cNvPicPr>
          <p:nvPr/>
        </p:nvPicPr>
        <p:blipFill>
          <a:blip r:embed="rId6" cstate="print"/>
          <a:srcRect/>
          <a:stretch>
            <a:fillRect/>
          </a:stretch>
        </p:blipFill>
        <p:spPr bwMode="auto">
          <a:xfrm>
            <a:off x="6602414" y="1905000"/>
            <a:ext cx="2160586" cy="2753333"/>
          </a:xfrm>
          <a:prstGeom prst="rect">
            <a:avLst/>
          </a:prstGeom>
          <a:ln>
            <a:noFill/>
          </a:ln>
          <a:effectLst>
            <a:outerShdw blurRad="292100" dist="139700" dir="2700000" algn="tl" rotWithShape="0">
              <a:srgbClr val="333333">
                <a:alpha val="65000"/>
              </a:srgbClr>
            </a:outerShdw>
          </a:effectLst>
        </p:spPr>
      </p:pic>
      <p:pic>
        <p:nvPicPr>
          <p:cNvPr id="10" name="Picture 3"/>
          <p:cNvPicPr>
            <a:picLocks noChangeArrowheads="1"/>
          </p:cNvPicPr>
          <p:nvPr/>
        </p:nvPicPr>
        <p:blipFill>
          <a:blip r:embed="rId7" cstate="print"/>
          <a:srcRect/>
          <a:stretch>
            <a:fillRect/>
          </a:stretch>
        </p:blipFill>
        <p:spPr bwMode="auto">
          <a:xfrm>
            <a:off x="6260276" y="2401758"/>
            <a:ext cx="1893124" cy="2713776"/>
          </a:xfrm>
          <a:prstGeom prst="rect">
            <a:avLst/>
          </a:prstGeom>
          <a:ln>
            <a:noFill/>
          </a:ln>
          <a:effectLst>
            <a:outerShdw blurRad="292100" dist="139700" dir="2700000" algn="tl" rotWithShape="0">
              <a:srgbClr val="333333">
                <a:alpha val="65000"/>
              </a:srgbClr>
            </a:outerShdw>
          </a:effectLst>
        </p:spPr>
      </p:pic>
      <p:pic>
        <p:nvPicPr>
          <p:cNvPr id="1370114" name="Picture 2"/>
          <p:cNvPicPr>
            <a:picLocks noChangeAspect="1" noChangeArrowheads="1"/>
          </p:cNvPicPr>
          <p:nvPr/>
        </p:nvPicPr>
        <p:blipFill>
          <a:blip r:embed="rId8" cstate="print"/>
          <a:srcRect/>
          <a:stretch>
            <a:fillRect/>
          </a:stretch>
        </p:blipFill>
        <p:spPr bwMode="auto">
          <a:xfrm>
            <a:off x="5486400" y="2838198"/>
            <a:ext cx="2135911" cy="2658336"/>
          </a:xfrm>
          <a:prstGeom prst="rect">
            <a:avLst/>
          </a:prstGeom>
          <a:ln>
            <a:noFill/>
          </a:ln>
          <a:effectLst>
            <a:outerShdw blurRad="292100" dist="139700" dir="2700000" algn="tl" rotWithShape="0">
              <a:srgbClr val="333333">
                <a:alpha val="65000"/>
              </a:srgbClr>
            </a:outerShdw>
          </a:effectLst>
        </p:spPr>
      </p:pic>
      <p:grpSp>
        <p:nvGrpSpPr>
          <p:cNvPr id="12" name="Group 5"/>
          <p:cNvGrpSpPr/>
          <p:nvPr/>
        </p:nvGrpSpPr>
        <p:grpSpPr>
          <a:xfrm>
            <a:off x="449786" y="990600"/>
            <a:ext cx="4655614" cy="4898116"/>
            <a:chOff x="5215889" y="1135161"/>
            <a:chExt cx="3459194" cy="6657336"/>
          </a:xfrm>
        </p:grpSpPr>
        <p:sp>
          <p:nvSpPr>
            <p:cNvPr id="13" name="Rectangle 3"/>
            <p:cNvSpPr txBox="1"/>
            <p:nvPr/>
          </p:nvSpPr>
          <p:spPr>
            <a:xfrm>
              <a:off x="5316068" y="1894207"/>
              <a:ext cx="3355925" cy="589829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a:lnSpc>
                  <a:spcPct val="150000"/>
                </a:lnSpc>
              </a:pPr>
              <a:r>
                <a:rPr lang="en-AU" sz="1200" b="1" dirty="0" smtClean="0">
                  <a:solidFill>
                    <a:schemeClr val="tx2"/>
                  </a:solidFill>
                </a:rPr>
                <a:t>Action tracker: </a:t>
              </a:r>
              <a:endParaRPr lang="en-AU" sz="1200" dirty="0" smtClean="0">
                <a:solidFill>
                  <a:schemeClr val="tx2"/>
                </a:solidFill>
              </a:endParaRPr>
            </a:p>
            <a:p>
              <a:r>
                <a:rPr lang="en-US" sz="1200" dirty="0" smtClean="0">
                  <a:solidFill>
                    <a:schemeClr val="tx2"/>
                  </a:solidFill>
                </a:rPr>
                <a:t>Twist workroom contains an Action Tracker to follow up on the action items that appears in meetings, work sessions/workshops or in the daily work.  Anyone in the project could track an action in the action tracker. Actions tracked in the Action Tracker should be relevant for other project members. Make sure to notify the “Assigned to” when an action is tracked.</a:t>
              </a:r>
              <a:endParaRPr lang="sv-SE" sz="1200" dirty="0" smtClean="0">
                <a:solidFill>
                  <a:schemeClr val="tx2"/>
                </a:solidFill>
              </a:endParaRPr>
            </a:p>
            <a:p>
              <a:pPr>
                <a:lnSpc>
                  <a:spcPct val="150000"/>
                </a:lnSpc>
              </a:pPr>
              <a:endParaRPr lang="en-AU" sz="1200" dirty="0" smtClean="0">
                <a:solidFill>
                  <a:schemeClr val="tx2"/>
                </a:solidFill>
              </a:endParaRPr>
            </a:p>
            <a:p>
              <a:pPr>
                <a:lnSpc>
                  <a:spcPct val="150000"/>
                </a:lnSpc>
              </a:pPr>
              <a:r>
                <a:rPr lang="en-AU" sz="1200" b="1" dirty="0" smtClean="0">
                  <a:solidFill>
                    <a:schemeClr val="tx2"/>
                  </a:solidFill>
                </a:rPr>
                <a:t>Risk tracker: </a:t>
              </a:r>
              <a:endParaRPr lang="en-AU" sz="1200" dirty="0" smtClean="0">
                <a:solidFill>
                  <a:schemeClr val="tx2"/>
                </a:solidFill>
              </a:endParaRPr>
            </a:p>
            <a:p>
              <a:r>
                <a:rPr lang="en-US" sz="1200" dirty="0" smtClean="0">
                  <a:solidFill>
                    <a:schemeClr val="tx2"/>
                  </a:solidFill>
                </a:rPr>
                <a:t>The Risk Tracker is where all project risks are tracked within the project. Members from the Project Management Team are allowed to track risks in the Risk Tracker. Make sure to notify the “Assigned to” when a risk is tracked.</a:t>
              </a:r>
              <a:endParaRPr lang="sv-SE" sz="1200" dirty="0" smtClean="0">
                <a:solidFill>
                  <a:schemeClr val="tx2"/>
                </a:solidFill>
              </a:endParaRPr>
            </a:p>
            <a:p>
              <a:pPr>
                <a:lnSpc>
                  <a:spcPct val="150000"/>
                </a:lnSpc>
              </a:pPr>
              <a:endParaRPr lang="en-AU" sz="1200" dirty="0" smtClean="0">
                <a:solidFill>
                  <a:schemeClr val="tx2"/>
                </a:solidFill>
              </a:endParaRPr>
            </a:p>
            <a:p>
              <a:pPr>
                <a:lnSpc>
                  <a:spcPct val="150000"/>
                </a:lnSpc>
              </a:pPr>
              <a:r>
                <a:rPr lang="en-AU" sz="1200" b="1" dirty="0" smtClean="0">
                  <a:solidFill>
                    <a:schemeClr val="tx2"/>
                  </a:solidFill>
                </a:rPr>
                <a:t>Issue tracker: </a:t>
              </a:r>
              <a:endParaRPr lang="en-AU" sz="1200" dirty="0" smtClean="0">
                <a:solidFill>
                  <a:schemeClr val="tx2"/>
                </a:solidFill>
              </a:endParaRPr>
            </a:p>
            <a:p>
              <a:r>
                <a:rPr lang="en-US" sz="1200" dirty="0" smtClean="0">
                  <a:solidFill>
                    <a:schemeClr val="tx2"/>
                  </a:solidFill>
                </a:rPr>
                <a:t>The Issue Tracker is where all project issues are raised within the project. Members from the Project Management Team are allowed to track issues in the Issue Tracker. Make sure to notify the “Assigned to” when an issue is tracked.</a:t>
              </a:r>
            </a:p>
            <a:p>
              <a:endParaRPr lang="en-US" sz="1200" dirty="0" smtClean="0">
                <a:solidFill>
                  <a:schemeClr val="tx2"/>
                </a:solidFill>
              </a:endParaRPr>
            </a:p>
            <a:p>
              <a:endParaRPr lang="sv-SE" sz="1200" dirty="0">
                <a:solidFill>
                  <a:schemeClr val="tx2"/>
                </a:solidFill>
              </a:endParaRPr>
            </a:p>
          </p:txBody>
        </p:sp>
        <p:sp>
          <p:nvSpPr>
            <p:cNvPr id="14" name="AutoShape 250"/>
            <p:cNvSpPr>
              <a:spLocks noChangeArrowheads="1"/>
            </p:cNvSpPr>
            <p:nvPr/>
          </p:nvSpPr>
          <p:spPr bwMode="auto">
            <a:xfrm>
              <a:off x="5215889" y="1135161"/>
              <a:ext cx="3459194" cy="6628364"/>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5" name="AutoShape 250"/>
            <p:cNvSpPr>
              <a:spLocks noChangeArrowheads="1"/>
            </p:cNvSpPr>
            <p:nvPr/>
          </p:nvSpPr>
          <p:spPr bwMode="auto">
            <a:xfrm>
              <a:off x="5215889" y="1139231"/>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endParaRPr lang="sv-SE" sz="1600" b="1" dirty="0">
                <a:solidFill>
                  <a:srgbClr val="FFFFFF"/>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Contact list of all Twist project members and relevant TS employees </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1366018" name="Picture 2"/>
          <p:cNvPicPr>
            <a:picLocks noChangeAspect="1" noChangeArrowheads="1"/>
          </p:cNvPicPr>
          <p:nvPr/>
        </p:nvPicPr>
        <p:blipFill>
          <a:blip r:embed="rId3" cstate="print"/>
          <a:srcRect/>
          <a:stretch>
            <a:fillRect/>
          </a:stretch>
        </p:blipFill>
        <p:spPr bwMode="auto">
          <a:xfrm>
            <a:off x="4191000" y="1219200"/>
            <a:ext cx="4267200" cy="3048000"/>
          </a:xfrm>
          <a:prstGeom prst="rect">
            <a:avLst/>
          </a:prstGeom>
          <a:noFill/>
          <a:ln w="9525">
            <a:noFill/>
            <a:miter lim="800000"/>
            <a:headEnd/>
            <a:tailEnd/>
          </a:ln>
        </p:spPr>
      </p:pic>
      <p:grpSp>
        <p:nvGrpSpPr>
          <p:cNvPr id="4" name="Group 5"/>
          <p:cNvGrpSpPr/>
          <p:nvPr/>
        </p:nvGrpSpPr>
        <p:grpSpPr>
          <a:xfrm>
            <a:off x="457200" y="1219200"/>
            <a:ext cx="3505200" cy="5020445"/>
            <a:chOff x="5215889" y="1135161"/>
            <a:chExt cx="3692179" cy="5726951"/>
          </a:xfrm>
        </p:grpSpPr>
        <p:sp>
          <p:nvSpPr>
            <p:cNvPr id="7" name="Rectangle 3"/>
            <p:cNvSpPr txBox="1"/>
            <p:nvPr/>
          </p:nvSpPr>
          <p:spPr>
            <a:xfrm>
              <a:off x="5316068" y="1894207"/>
              <a:ext cx="3355925" cy="496790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pPr>
              <a:r>
                <a:rPr lang="en-US" sz="1400" dirty="0" smtClean="0">
                  <a:solidFill>
                    <a:schemeClr val="tx2"/>
                  </a:solidFill>
                </a:rPr>
                <a:t>Use the link or find contact list at the “Contact list” folder under “All documents”.</a:t>
              </a:r>
            </a:p>
            <a:p>
              <a:pPr lvl="1" fontAlgn="base">
                <a:spcBef>
                  <a:spcPct val="50000"/>
                </a:spcBef>
                <a:spcAft>
                  <a:spcPct val="0"/>
                </a:spcAft>
                <a:buClr>
                  <a:srgbClr val="652D86"/>
                </a:buClr>
              </a:pPr>
              <a:r>
                <a:rPr lang="en-US" sz="1400" dirty="0" smtClean="0">
                  <a:solidFill>
                    <a:schemeClr val="tx2"/>
                  </a:solidFill>
                </a:rPr>
                <a:t>Search for relevant person and get access to project role, email, phone.</a:t>
              </a:r>
            </a:p>
            <a:p>
              <a:pPr lvl="1" fontAlgn="base">
                <a:spcBef>
                  <a:spcPct val="50000"/>
                </a:spcBef>
                <a:spcAft>
                  <a:spcPct val="0"/>
                </a:spcAft>
                <a:buClr>
                  <a:srgbClr val="652D86"/>
                </a:buClr>
              </a:pPr>
              <a:r>
                <a:rPr lang="en-US" sz="1400" dirty="0" smtClean="0">
                  <a:solidFill>
                    <a:schemeClr val="tx2"/>
                  </a:solidFill>
                </a:rPr>
                <a:t>If person is missing within  the TS organization, use the TS intranet  on a TS computer to find the relevant person.</a:t>
              </a:r>
            </a:p>
            <a:p>
              <a:pPr lvl="1" fontAlgn="base">
                <a:spcBef>
                  <a:spcPct val="50000"/>
                </a:spcBef>
                <a:spcAft>
                  <a:spcPct val="0"/>
                </a:spcAft>
                <a:buClr>
                  <a:srgbClr val="652D86"/>
                </a:buClr>
                <a:buNone/>
              </a:pPr>
              <a:endParaRPr lang="en-US" sz="1100" dirty="0" smtClean="0">
                <a:solidFill>
                  <a:schemeClr val="tx2"/>
                </a:solidFill>
              </a:endParaRPr>
            </a:p>
            <a:p>
              <a:pPr marL="206375" lvl="1" indent="66675" fontAlgn="base">
                <a:spcBef>
                  <a:spcPct val="50000"/>
                </a:spcBef>
                <a:spcAft>
                  <a:spcPct val="0"/>
                </a:spcAft>
                <a:buClr>
                  <a:srgbClr val="652D86"/>
                </a:buClr>
                <a:buNone/>
              </a:pPr>
              <a:r>
                <a:rPr lang="en-AU" sz="1100" dirty="0" smtClean="0">
                  <a:hlinkClick r:id="rId4"/>
                </a:rPr>
                <a:t>https://connect.teliasonera.com/sites/Twist_PG/Shared_Documents/Forms/,DanaInfo=connectspace.teliasonera.net+AllItems.aspx?RootFolder=%2Fsites%2FTwist_PG%2FShared_Documents%2FContact%20List&amp;FolderCTID=0x012000915DED2518701A40A20D48CBF65715F0&amp;View={D3B2EE28-AD58-444F-8905-8B26BF4A0F13}</a:t>
              </a:r>
              <a:endParaRPr lang="en-AU" sz="1100" dirty="0" smtClean="0"/>
            </a:p>
            <a:p>
              <a:pPr marL="206375" lvl="1" indent="66675" fontAlgn="base">
                <a:spcBef>
                  <a:spcPct val="50000"/>
                </a:spcBef>
                <a:spcAft>
                  <a:spcPct val="0"/>
                </a:spcAft>
                <a:buClr>
                  <a:srgbClr val="652D86"/>
                </a:buClr>
                <a:buNone/>
              </a:pPr>
              <a:endParaRPr lang="en-AU" sz="1100" dirty="0" smtClean="0"/>
            </a:p>
            <a:p>
              <a:pPr lvl="1" fontAlgn="base">
                <a:spcBef>
                  <a:spcPct val="50000"/>
                </a:spcBef>
                <a:spcAft>
                  <a:spcPct val="0"/>
                </a:spcAft>
                <a:buClr>
                  <a:srgbClr val="652D86"/>
                </a:buClr>
              </a:pPr>
              <a:endParaRPr lang="en-US" sz="1100" dirty="0" smtClean="0">
                <a:solidFill>
                  <a:schemeClr val="tx2"/>
                </a:solidFill>
              </a:endParaRPr>
            </a:p>
          </p:txBody>
        </p:sp>
        <p:sp>
          <p:nvSpPr>
            <p:cNvPr id="8" name="AutoShape 250"/>
            <p:cNvSpPr>
              <a:spLocks noChangeArrowheads="1"/>
            </p:cNvSpPr>
            <p:nvPr/>
          </p:nvSpPr>
          <p:spPr bwMode="auto">
            <a:xfrm>
              <a:off x="5215889" y="1135161"/>
              <a:ext cx="3692179" cy="5302322"/>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9" name="AutoShape 250"/>
            <p:cNvSpPr>
              <a:spLocks noChangeArrowheads="1"/>
            </p:cNvSpPr>
            <p:nvPr/>
          </p:nvSpPr>
          <p:spPr bwMode="auto">
            <a:xfrm>
              <a:off x="5215889" y="1139231"/>
              <a:ext cx="3692179"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Browse to find contact</a:t>
              </a:r>
              <a:endParaRPr lang="sv-SE" sz="1600" b="1" dirty="0">
                <a:solidFill>
                  <a:srgbClr val="FFFFFF"/>
                </a:solidFill>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Twist </a:t>
            </a:r>
            <a:r>
              <a:rPr lang="sv-SE" dirty="0" err="1" smtClean="0"/>
              <a:t>Wiki</a:t>
            </a:r>
            <a:r>
              <a:rPr lang="sv-SE" dirty="0" smtClean="0"/>
              <a:t> </a:t>
            </a:r>
            <a:r>
              <a:rPr lang="sv-SE" smtClean="0"/>
              <a:t>- a common platform for documentation and communication </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1403905" name="Picture 1"/>
          <p:cNvPicPr>
            <a:picLocks noChangeAspect="1" noChangeArrowheads="1"/>
          </p:cNvPicPr>
          <p:nvPr/>
        </p:nvPicPr>
        <p:blipFill>
          <a:blip r:embed="rId3" cstate="print"/>
          <a:srcRect/>
          <a:stretch>
            <a:fillRect/>
          </a:stretch>
        </p:blipFill>
        <p:spPr bwMode="auto">
          <a:xfrm>
            <a:off x="3641337" y="1676400"/>
            <a:ext cx="5350263" cy="2800350"/>
          </a:xfrm>
          <a:prstGeom prst="rect">
            <a:avLst/>
          </a:prstGeom>
          <a:noFill/>
          <a:ln w="9525">
            <a:noFill/>
            <a:miter lim="800000"/>
            <a:headEnd/>
            <a:tailEnd/>
          </a:ln>
        </p:spPr>
      </p:pic>
      <p:grpSp>
        <p:nvGrpSpPr>
          <p:cNvPr id="7" name="Group 5"/>
          <p:cNvGrpSpPr/>
          <p:nvPr/>
        </p:nvGrpSpPr>
        <p:grpSpPr>
          <a:xfrm>
            <a:off x="212337" y="1676400"/>
            <a:ext cx="3284014" cy="3733800"/>
            <a:chOff x="5215889" y="1135160"/>
            <a:chExt cx="3459194" cy="5747494"/>
          </a:xfrm>
        </p:grpSpPr>
        <p:sp>
          <p:nvSpPr>
            <p:cNvPr id="8" name="Rectangle 3"/>
            <p:cNvSpPr txBox="1"/>
            <p:nvPr/>
          </p:nvSpPr>
          <p:spPr>
            <a:xfrm>
              <a:off x="5316068" y="1894208"/>
              <a:ext cx="3355925" cy="182399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a:buFont typeface="Arial" pitchFamily="34" charset="0"/>
                <a:buChar char="•"/>
              </a:pPr>
              <a:r>
                <a:rPr lang="en-AU" sz="1400" dirty="0" smtClean="0">
                  <a:solidFill>
                    <a:schemeClr val="tx2"/>
                  </a:solidFill>
                </a:rPr>
                <a:t>Twist Wiki is a common platform for documentation and communication. </a:t>
              </a:r>
            </a:p>
            <a:p>
              <a:pPr>
                <a:buFont typeface="Arial" pitchFamily="34" charset="0"/>
                <a:buChar char="•"/>
              </a:pPr>
              <a:r>
                <a:rPr lang="en-AU" sz="1400" dirty="0" smtClean="0">
                  <a:solidFill>
                    <a:schemeClr val="tx2"/>
                  </a:solidFill>
                </a:rPr>
                <a:t>Open for any stream or project instance to use. </a:t>
              </a:r>
            </a:p>
            <a:p>
              <a:pPr>
                <a:lnSpc>
                  <a:spcPct val="150000"/>
                </a:lnSpc>
              </a:pPr>
              <a:endParaRPr lang="en-AU" sz="1400" dirty="0" smtClean="0">
                <a:solidFill>
                  <a:schemeClr val="tx2"/>
                </a:solidFill>
              </a:endParaRPr>
            </a:p>
          </p:txBody>
        </p:sp>
        <p:sp>
          <p:nvSpPr>
            <p:cNvPr id="9" name="AutoShape 250"/>
            <p:cNvSpPr>
              <a:spLocks noChangeArrowheads="1"/>
            </p:cNvSpPr>
            <p:nvPr/>
          </p:nvSpPr>
          <p:spPr bwMode="auto">
            <a:xfrm>
              <a:off x="5215889" y="1135160"/>
              <a:ext cx="3459194" cy="5747494"/>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5215889" y="1139231"/>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How to use the Twist Wiki?</a:t>
              </a:r>
              <a:endParaRPr lang="sv-SE" sz="1600" b="1" dirty="0">
                <a:solidFill>
                  <a:srgbClr val="FFFFFF"/>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587" y="1588"/>
          <a:ext cx="1587" cy="1587"/>
        </p:xfrm>
        <a:graphic>
          <a:graphicData uri="http://schemas.openxmlformats.org/presentationml/2006/ole">
            <p:oleObj spid="_x0000_s1351682" name="think-cell Slide" r:id="rId6" imgW="360" imgH="360" progId="">
              <p:embed/>
            </p:oleObj>
          </a:graphicData>
        </a:graphic>
      </p:graphicFrame>
      <p:sp>
        <p:nvSpPr>
          <p:cNvPr id="2" name="Title 1"/>
          <p:cNvSpPr>
            <a:spLocks noGrp="1"/>
          </p:cNvSpPr>
          <p:nvPr>
            <p:ph type="title"/>
          </p:nvPr>
        </p:nvSpPr>
        <p:spPr/>
        <p:txBody>
          <a:bodyPr/>
          <a:lstStyle/>
          <a:p>
            <a:r>
              <a:rPr lang="en-AU" dirty="0" smtClean="0"/>
              <a:t>Agenda</a:t>
            </a:r>
            <a:endParaRPr lang="en-AU"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sp>
        <p:nvSpPr>
          <p:cNvPr id="6" name="TextBox 5"/>
          <p:cNvSpPr txBox="1"/>
          <p:nvPr/>
        </p:nvSpPr>
        <p:spPr>
          <a:xfrm>
            <a:off x="304800" y="1288971"/>
            <a:ext cx="7467600" cy="4801314"/>
          </a:xfrm>
          <a:prstGeom prst="rect">
            <a:avLst/>
          </a:prstGeom>
          <a:noFill/>
          <a:ln>
            <a:noFill/>
          </a:ln>
        </p:spPr>
        <p:txBody>
          <a:bodyPr wrap="square" rtlCol="0">
            <a:spAutoFit/>
          </a:bodyPr>
          <a:lstStyle/>
          <a:p>
            <a:pPr>
              <a:buFont typeface="Arial" pitchFamily="34" charset="0"/>
              <a:buChar char="•"/>
            </a:pPr>
            <a:r>
              <a:rPr lang="en-GB" sz="1600" b="1" dirty="0" smtClean="0">
                <a:solidFill>
                  <a:schemeClr val="tx2"/>
                </a:solidFill>
              </a:rPr>
              <a:t>Twist project overview</a:t>
            </a:r>
          </a:p>
          <a:p>
            <a:pPr lvl="1">
              <a:buFont typeface="Arial" pitchFamily="34" charset="0"/>
              <a:buChar char="•"/>
            </a:pPr>
            <a:r>
              <a:rPr lang="en-GB" sz="1600" dirty="0" smtClean="0">
                <a:solidFill>
                  <a:schemeClr val="tx2"/>
                </a:solidFill>
              </a:rPr>
              <a:t>Transformation targets</a:t>
            </a:r>
          </a:p>
          <a:p>
            <a:pPr lvl="1">
              <a:buFont typeface="Arial" pitchFamily="34" charset="0"/>
              <a:buChar char="•"/>
            </a:pPr>
            <a:r>
              <a:rPr lang="en-GB" sz="1600" dirty="0" smtClean="0">
                <a:solidFill>
                  <a:schemeClr val="tx2"/>
                </a:solidFill>
              </a:rPr>
              <a:t>Project Principles</a:t>
            </a:r>
          </a:p>
          <a:p>
            <a:pPr>
              <a:buFont typeface="Arial" pitchFamily="34" charset="0"/>
              <a:buChar char="•"/>
            </a:pPr>
            <a:r>
              <a:rPr lang="en-GB" sz="1600" b="1" dirty="0" smtClean="0">
                <a:solidFill>
                  <a:schemeClr val="tx2"/>
                </a:solidFill>
              </a:rPr>
              <a:t>Organisation charts</a:t>
            </a:r>
          </a:p>
          <a:p>
            <a:pPr>
              <a:buFont typeface="Arial" pitchFamily="34" charset="0"/>
              <a:buChar char="•"/>
            </a:pPr>
            <a:r>
              <a:rPr lang="en-GB" sz="1600" b="1" dirty="0" smtClean="0">
                <a:solidFill>
                  <a:schemeClr val="tx2"/>
                </a:solidFill>
              </a:rPr>
              <a:t>Working methods and tools to use:</a:t>
            </a:r>
          </a:p>
          <a:p>
            <a:pPr lvl="1">
              <a:buFont typeface="Arial" pitchFamily="34" charset="0"/>
              <a:buChar char="•"/>
            </a:pPr>
            <a:r>
              <a:rPr lang="en-GB" sz="1600" dirty="0" smtClean="0">
                <a:solidFill>
                  <a:schemeClr val="tx2"/>
                </a:solidFill>
              </a:rPr>
              <a:t>Encrypted emails</a:t>
            </a:r>
          </a:p>
          <a:p>
            <a:pPr lvl="1">
              <a:buFont typeface="Arial" pitchFamily="34" charset="0"/>
              <a:buChar char="•"/>
            </a:pPr>
            <a:r>
              <a:rPr lang="en-GB" sz="1600" dirty="0" err="1" smtClean="0">
                <a:solidFill>
                  <a:schemeClr val="tx2"/>
                </a:solidFill>
              </a:rPr>
              <a:t>Telia</a:t>
            </a:r>
            <a:r>
              <a:rPr lang="en-GB" sz="1600" dirty="0" smtClean="0">
                <a:solidFill>
                  <a:schemeClr val="tx2"/>
                </a:solidFill>
              </a:rPr>
              <a:t> Workroom</a:t>
            </a:r>
          </a:p>
          <a:p>
            <a:pPr lvl="1">
              <a:buFont typeface="Arial" pitchFamily="34" charset="0"/>
              <a:buChar char="•"/>
            </a:pPr>
            <a:r>
              <a:rPr lang="en-GB" sz="1600" dirty="0" err="1" smtClean="0">
                <a:solidFill>
                  <a:schemeClr val="tx2"/>
                </a:solidFill>
              </a:rPr>
              <a:t>TeamForge</a:t>
            </a:r>
            <a:endParaRPr lang="en-GB" sz="1600" dirty="0" smtClean="0">
              <a:solidFill>
                <a:schemeClr val="tx2"/>
              </a:solidFill>
            </a:endParaRPr>
          </a:p>
          <a:p>
            <a:pPr lvl="1">
              <a:buFont typeface="Arial" pitchFamily="34" charset="0"/>
              <a:buChar char="•"/>
            </a:pPr>
            <a:r>
              <a:rPr lang="en-GB" sz="1600" dirty="0" smtClean="0">
                <a:solidFill>
                  <a:schemeClr val="tx2"/>
                </a:solidFill>
              </a:rPr>
              <a:t>Clarity</a:t>
            </a:r>
          </a:p>
          <a:p>
            <a:pPr lvl="1">
              <a:buFont typeface="Arial" pitchFamily="34" charset="0"/>
              <a:buChar char="•"/>
            </a:pPr>
            <a:r>
              <a:rPr lang="en-GB" sz="1600" dirty="0" smtClean="0">
                <a:solidFill>
                  <a:schemeClr val="tx2"/>
                </a:solidFill>
              </a:rPr>
              <a:t>Diva</a:t>
            </a:r>
          </a:p>
          <a:p>
            <a:pPr lvl="2">
              <a:buFont typeface="Arial" pitchFamily="34" charset="0"/>
              <a:buChar char="•"/>
            </a:pPr>
            <a:r>
              <a:rPr lang="en-GB" sz="1600" dirty="0" err="1" smtClean="0">
                <a:solidFill>
                  <a:schemeClr val="tx2"/>
                </a:solidFill>
              </a:rPr>
              <a:t>Jira</a:t>
            </a:r>
            <a:endParaRPr lang="en-GB" sz="1600" dirty="0" smtClean="0">
              <a:solidFill>
                <a:schemeClr val="tx2"/>
              </a:solidFill>
            </a:endParaRPr>
          </a:p>
          <a:p>
            <a:pPr lvl="2">
              <a:buFont typeface="Arial" pitchFamily="34" charset="0"/>
              <a:buChar char="•"/>
            </a:pPr>
            <a:r>
              <a:rPr lang="en-GB" sz="1600" dirty="0" smtClean="0">
                <a:solidFill>
                  <a:schemeClr val="tx2"/>
                </a:solidFill>
              </a:rPr>
              <a:t>Confluence</a:t>
            </a:r>
          </a:p>
          <a:p>
            <a:pPr>
              <a:buFont typeface="Arial" pitchFamily="34" charset="0"/>
              <a:buChar char="•"/>
            </a:pPr>
            <a:r>
              <a:rPr lang="en-GB" sz="1600" b="1" dirty="0" smtClean="0">
                <a:solidFill>
                  <a:schemeClr val="tx2"/>
                </a:solidFill>
              </a:rPr>
              <a:t>Practicalities in </a:t>
            </a:r>
            <a:r>
              <a:rPr lang="en-GB" sz="1600" b="1" dirty="0" err="1" smtClean="0">
                <a:solidFill>
                  <a:schemeClr val="tx2"/>
                </a:solidFill>
              </a:rPr>
              <a:t>Farsta</a:t>
            </a:r>
            <a:r>
              <a:rPr lang="en-GB" sz="1600" b="1" dirty="0" smtClean="0">
                <a:solidFill>
                  <a:schemeClr val="tx2"/>
                </a:solidFill>
              </a:rPr>
              <a:t>:</a:t>
            </a:r>
          </a:p>
          <a:p>
            <a:pPr lvl="1">
              <a:buFont typeface="Arial" pitchFamily="34" charset="0"/>
              <a:buChar char="•"/>
            </a:pPr>
            <a:r>
              <a:rPr lang="en-GB" sz="1600" dirty="0" smtClean="0">
                <a:solidFill>
                  <a:schemeClr val="tx2"/>
                </a:solidFill>
              </a:rPr>
              <a:t>Seating arrangements</a:t>
            </a:r>
          </a:p>
          <a:p>
            <a:pPr lvl="1">
              <a:buFont typeface="Arial" pitchFamily="34" charset="0"/>
              <a:buChar char="•"/>
            </a:pPr>
            <a:r>
              <a:rPr lang="en-GB" sz="1600" dirty="0" smtClean="0">
                <a:solidFill>
                  <a:schemeClr val="tx2"/>
                </a:solidFill>
              </a:rPr>
              <a:t>Book rooms</a:t>
            </a:r>
          </a:p>
          <a:p>
            <a:pPr lvl="1">
              <a:buFont typeface="Arial" pitchFamily="34" charset="0"/>
              <a:buChar char="•"/>
            </a:pPr>
            <a:r>
              <a:rPr lang="en-GB" sz="1600" dirty="0" smtClean="0">
                <a:solidFill>
                  <a:schemeClr val="tx2"/>
                </a:solidFill>
              </a:rPr>
              <a:t>Printing</a:t>
            </a:r>
          </a:p>
          <a:p>
            <a:pPr lvl="1">
              <a:buFont typeface="Arial" pitchFamily="34" charset="0"/>
              <a:buChar char="•"/>
            </a:pPr>
            <a:r>
              <a:rPr lang="en-GB" sz="1600" dirty="0" smtClean="0">
                <a:solidFill>
                  <a:schemeClr val="tx2"/>
                </a:solidFill>
              </a:rPr>
              <a:t>Access Card</a:t>
            </a:r>
          </a:p>
          <a:p>
            <a:pPr lvl="1">
              <a:buFont typeface="Arial" pitchFamily="34" charset="0"/>
              <a:buChar char="•"/>
            </a:pPr>
            <a:endParaRPr lang="en-AU" b="1" dirty="0" smtClean="0">
              <a:solidFill>
                <a:schemeClr val="tx2"/>
              </a:solidFill>
            </a:endParaRPr>
          </a:p>
          <a:p>
            <a:r>
              <a:rPr lang="en-AU" sz="1600" dirty="0" smtClean="0">
                <a:solidFill>
                  <a:schemeClr val="tx2"/>
                </a:solidFill>
              </a:rPr>
              <a:t> </a:t>
            </a:r>
          </a:p>
        </p:txBody>
      </p:sp>
      <p:sp>
        <p:nvSpPr>
          <p:cNvPr id="9" name="TextBox 8"/>
          <p:cNvSpPr txBox="1"/>
          <p:nvPr>
            <p:custDataLst>
              <p:tags r:id="rId2"/>
            </p:custDataLst>
          </p:nvPr>
        </p:nvSpPr>
        <p:spPr>
          <a:xfrm>
            <a:off x="914400" y="5562600"/>
            <a:ext cx="7162800" cy="52322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AU" sz="1400" dirty="0" smtClean="0">
                <a:solidFill>
                  <a:schemeClr val="tx2"/>
                </a:solidFill>
              </a:rPr>
              <a:t>The intention of this document is to facilitate the onboarding of new consultants to the Twist project.</a:t>
            </a:r>
          </a:p>
        </p:txBody>
      </p:sp>
      <p:sp>
        <p:nvSpPr>
          <p:cNvPr id="10" name="Isosceles Triangle 9"/>
          <p:cNvSpPr/>
          <p:nvPr>
            <p:custDataLst>
              <p:tags r:id="rId3"/>
            </p:custDataLst>
          </p:nvPr>
        </p:nvSpPr>
        <p:spPr bwMode="auto">
          <a:xfrm rot="5400000">
            <a:off x="0" y="5638800"/>
            <a:ext cx="1295400" cy="381000"/>
          </a:xfrm>
          <a:prstGeom prst="triangle">
            <a:avLst/>
          </a:prstGeom>
          <a:solidFill>
            <a:schemeClr val="accent1"/>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sv-SE" b="1" dirty="0" smtClean="0">
              <a:solidFill>
                <a:schemeClr val="accen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z="3600" dirty="0" smtClean="0"/>
              <a:t>Working methods and tools to use</a:t>
            </a:r>
            <a:br>
              <a:rPr lang="en-AU" sz="3600" dirty="0" smtClean="0"/>
            </a:br>
            <a:r>
              <a:rPr lang="en-AU" sz="2000" dirty="0" smtClean="0"/>
              <a:t>-</a:t>
            </a:r>
            <a:r>
              <a:rPr lang="en-AU" sz="2000" dirty="0" err="1" smtClean="0"/>
              <a:t>TeamForge</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What</a:t>
            </a:r>
            <a:r>
              <a:rPr lang="sv-SE" dirty="0" smtClean="0"/>
              <a:t> </a:t>
            </a:r>
            <a:r>
              <a:rPr lang="sv-SE" dirty="0" err="1" smtClean="0"/>
              <a:t>Teamforge</a:t>
            </a:r>
            <a:r>
              <a:rPr lang="sv-SE" dirty="0" smtClean="0"/>
              <a:t> is and how to get access</a:t>
            </a:r>
            <a:endParaRPr lang="sv-SE" dirty="0"/>
          </a:p>
        </p:txBody>
      </p:sp>
      <p:sp>
        <p:nvSpPr>
          <p:cNvPr id="3" name="Footer Placeholder 2"/>
          <p:cNvSpPr>
            <a:spLocks noGrp="1"/>
          </p:cNvSpPr>
          <p:nvPr>
            <p:ph type="ftr" sz="quarter" idx="11"/>
          </p:nvPr>
        </p:nvSpPr>
        <p:spPr/>
        <p:txBody>
          <a:bodyPr/>
          <a:lstStyle/>
          <a:p>
            <a:r>
              <a:rPr lang="en-US" dirty="0" err="1" smtClean="0">
                <a:solidFill>
                  <a:srgbClr val="C2C2BA"/>
                </a:solidFill>
              </a:rPr>
              <a:t>Onboarding</a:t>
            </a:r>
            <a:r>
              <a:rPr lang="en-US" dirty="0" smtClean="0">
                <a:solidFill>
                  <a:srgbClr val="C2C2BA"/>
                </a:solidFill>
              </a:rPr>
              <a:t> presentation for </a:t>
            </a:r>
            <a:r>
              <a:rPr lang="en-US" dirty="0" err="1" smtClean="0">
                <a:solidFill>
                  <a:srgbClr val="C2C2BA"/>
                </a:solidFill>
              </a:rPr>
              <a:t>Cap&amp;Oracle</a:t>
            </a:r>
            <a:r>
              <a:rPr lang="en-US" dirty="0" smtClean="0">
                <a:solidFill>
                  <a:srgbClr val="C2C2BA"/>
                </a:solidFill>
              </a:rPr>
              <a:t> Twist.pptx</a:t>
            </a:r>
            <a:endParaRPr lang="en-GB" dirty="0">
              <a:solidFill>
                <a:srgbClr val="C2C2BA"/>
              </a:solidFill>
            </a:endParaRPr>
          </a:p>
        </p:txBody>
      </p:sp>
      <p:grpSp>
        <p:nvGrpSpPr>
          <p:cNvPr id="7" name="Group 5"/>
          <p:cNvGrpSpPr/>
          <p:nvPr/>
        </p:nvGrpSpPr>
        <p:grpSpPr>
          <a:xfrm>
            <a:off x="381000" y="2037655"/>
            <a:ext cx="8305800" cy="4137683"/>
            <a:chOff x="5215889" y="1135160"/>
            <a:chExt cx="3459194" cy="7887292"/>
          </a:xfrm>
        </p:grpSpPr>
        <p:sp>
          <p:nvSpPr>
            <p:cNvPr id="8" name="Rectangle 3"/>
            <p:cNvSpPr txBox="1"/>
            <p:nvPr/>
          </p:nvSpPr>
          <p:spPr>
            <a:xfrm>
              <a:off x="5316068" y="1894209"/>
              <a:ext cx="3355925" cy="712824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r>
                <a:rPr lang="en-AU" sz="1400" b="1" dirty="0" smtClean="0">
                  <a:solidFill>
                    <a:schemeClr val="tx2"/>
                  </a:solidFill>
                </a:rPr>
                <a:t>Get access</a:t>
              </a:r>
              <a:r>
                <a:rPr lang="en-AU" sz="1400" dirty="0" smtClean="0">
                  <a:solidFill>
                    <a:schemeClr val="tx2"/>
                  </a:solidFill>
                </a:rPr>
                <a:t>: </a:t>
              </a:r>
            </a:p>
            <a:p>
              <a:r>
                <a:rPr lang="en-AU" sz="1400" dirty="0" smtClean="0">
                  <a:solidFill>
                    <a:schemeClr val="tx2"/>
                  </a:solidFill>
                </a:rPr>
                <a:t>You will be provided </a:t>
              </a:r>
              <a:r>
                <a:rPr lang="en-AU" sz="1400" dirty="0" err="1" smtClean="0">
                  <a:solidFill>
                    <a:schemeClr val="tx2"/>
                  </a:solidFill>
                </a:rPr>
                <a:t>TeamForge</a:t>
              </a:r>
              <a:r>
                <a:rPr lang="en-AU" sz="1400" dirty="0" smtClean="0">
                  <a:solidFill>
                    <a:schemeClr val="tx2"/>
                  </a:solidFill>
                </a:rPr>
                <a:t> access during your </a:t>
              </a:r>
              <a:r>
                <a:rPr lang="en-AU" sz="1400" dirty="0" err="1" smtClean="0">
                  <a:solidFill>
                    <a:schemeClr val="tx2"/>
                  </a:solidFill>
                </a:rPr>
                <a:t>onboarding</a:t>
              </a:r>
              <a:r>
                <a:rPr lang="en-AU" sz="1400" dirty="0" smtClean="0">
                  <a:solidFill>
                    <a:schemeClr val="tx2"/>
                  </a:solidFill>
                </a:rPr>
                <a:t>. When access is provided please follow the instructions in the email.</a:t>
              </a:r>
            </a:p>
            <a:p>
              <a:endParaRPr lang="en-AU" sz="1400" dirty="0" smtClean="0">
                <a:solidFill>
                  <a:schemeClr val="tx2"/>
                </a:solidFill>
              </a:endParaRPr>
            </a:p>
            <a:p>
              <a:r>
                <a:rPr lang="en-AU" sz="1400" b="1" dirty="0" smtClean="0">
                  <a:solidFill>
                    <a:schemeClr val="tx2"/>
                  </a:solidFill>
                </a:rPr>
                <a:t>Log on</a:t>
              </a:r>
              <a:r>
                <a:rPr lang="en-AU" sz="1400" dirty="0" smtClean="0">
                  <a:solidFill>
                    <a:schemeClr val="tx2"/>
                  </a:solidFill>
                </a:rPr>
                <a:t>:</a:t>
              </a:r>
            </a:p>
            <a:p>
              <a:pPr marL="342900" indent="-342900">
                <a:buAutoNum type="arabicPeriod"/>
              </a:pPr>
              <a:r>
                <a:rPr lang="en-AU" sz="1400" dirty="0" smtClean="0">
                  <a:solidFill>
                    <a:schemeClr val="tx2"/>
                  </a:solidFill>
                </a:rPr>
                <a:t>When you have been provided with access, open the below link in Google Chrome.</a:t>
              </a:r>
            </a:p>
            <a:p>
              <a:pPr marL="342900" indent="-342900">
                <a:buAutoNum type="arabicPeriod"/>
              </a:pPr>
              <a:r>
                <a:rPr lang="en-AU" sz="1400" dirty="0" smtClean="0">
                  <a:solidFill>
                    <a:schemeClr val="tx2"/>
                  </a:solidFill>
                </a:rPr>
                <a:t>Enter your Capgemini CORP ID.</a:t>
              </a:r>
            </a:p>
            <a:p>
              <a:pPr marL="342900" indent="-342900">
                <a:buAutoNum type="arabicPeriod"/>
              </a:pPr>
              <a:r>
                <a:rPr lang="en-AU" sz="1400" dirty="0" smtClean="0">
                  <a:solidFill>
                    <a:schemeClr val="tx2"/>
                  </a:solidFill>
                </a:rPr>
                <a:t>Enter your password.</a:t>
              </a:r>
            </a:p>
            <a:p>
              <a:pPr marL="342900" indent="-342900">
                <a:buAutoNum type="arabicPeriod"/>
              </a:pPr>
              <a:r>
                <a:rPr lang="en-AU" sz="1400" dirty="0" smtClean="0">
                  <a:solidFill>
                    <a:schemeClr val="tx2"/>
                  </a:solidFill>
                </a:rPr>
                <a:t>Press ”Log on”</a:t>
              </a:r>
            </a:p>
            <a:p>
              <a:pPr marL="342900" indent="-342900"/>
              <a:endParaRPr lang="en-AU" sz="1400" dirty="0" smtClean="0">
                <a:solidFill>
                  <a:schemeClr val="tx2"/>
                </a:solidFill>
              </a:endParaRPr>
            </a:p>
            <a:p>
              <a:r>
                <a:rPr lang="en-AU" sz="1400" b="1" dirty="0" smtClean="0">
                  <a:solidFill>
                    <a:schemeClr val="tx2"/>
                  </a:solidFill>
                </a:rPr>
                <a:t>Point of contact</a:t>
              </a:r>
              <a:r>
                <a:rPr lang="en-AU" sz="1400" dirty="0" smtClean="0">
                  <a:solidFill>
                    <a:schemeClr val="tx2"/>
                  </a:solidFill>
                </a:rPr>
                <a:t>: </a:t>
              </a:r>
            </a:p>
            <a:p>
              <a:pPr>
                <a:buFont typeface="Arial" pitchFamily="34" charset="0"/>
                <a:buChar char="•"/>
              </a:pPr>
              <a:r>
                <a:rPr lang="en-AU" sz="1400" dirty="0" smtClean="0">
                  <a:solidFill>
                    <a:schemeClr val="tx2"/>
                  </a:solidFill>
                </a:rPr>
                <a:t> </a:t>
              </a:r>
              <a:r>
                <a:rPr lang="en-AU" sz="1400" dirty="0" smtClean="0">
                  <a:solidFill>
                    <a:schemeClr val="tx2"/>
                  </a:solidFill>
                </a:rPr>
                <a:t>Sukumaran Israel (</a:t>
              </a:r>
              <a:r>
                <a:rPr lang="en-US" sz="1400" dirty="0" smtClean="0">
                  <a:hlinkClick r:id="rId2"/>
                </a:rPr>
                <a:t>sukumaran.israel@capgemini.com</a:t>
              </a:r>
              <a:r>
                <a:rPr lang="en-US" sz="1400" b="1" dirty="0" smtClean="0"/>
                <a:t>)</a:t>
              </a:r>
              <a:endParaRPr lang="en-AU" sz="1400" dirty="0" smtClean="0">
                <a:solidFill>
                  <a:schemeClr val="tx2"/>
                </a:solidFill>
              </a:endParaRPr>
            </a:p>
            <a:p>
              <a:pPr>
                <a:buFont typeface="Arial" pitchFamily="34" charset="0"/>
                <a:buChar char="•"/>
              </a:pPr>
              <a:r>
                <a:rPr lang="en-AU" sz="1400" dirty="0" smtClean="0">
                  <a:solidFill>
                    <a:schemeClr val="tx2"/>
                  </a:solidFill>
                </a:rPr>
                <a:t> Secondary Claes Timner(</a:t>
              </a:r>
              <a:r>
                <a:rPr lang="en-AU" sz="1400" dirty="0" smtClean="0">
                  <a:solidFill>
                    <a:schemeClr val="tx2"/>
                  </a:solidFill>
                  <a:hlinkClick r:id="rId3"/>
                </a:rPr>
                <a:t>claes.timner@capgemini.com</a:t>
              </a:r>
              <a:r>
                <a:rPr lang="en-AU" sz="1400" dirty="0" smtClean="0">
                  <a:solidFill>
                    <a:schemeClr val="tx2"/>
                  </a:solidFill>
                </a:rPr>
                <a:t>).</a:t>
              </a:r>
            </a:p>
            <a:p>
              <a:pPr marL="342900" indent="-342900"/>
              <a:endParaRPr lang="en-AU" sz="1400" dirty="0" smtClean="0">
                <a:solidFill>
                  <a:schemeClr val="tx2"/>
                </a:solidFill>
              </a:endParaRPr>
            </a:p>
            <a:p>
              <a:pPr marL="342900" indent="-342900"/>
              <a:r>
                <a:rPr lang="en-AU" sz="1200" dirty="0" smtClean="0">
                  <a:solidFill>
                    <a:schemeClr val="tx2"/>
                  </a:solidFill>
                  <a:hlinkClick r:id="rId4"/>
                </a:rPr>
                <a:t>https://coconet.capgemini.com/sf/projects/se_apps2_teliasonera_twist_2/</a:t>
              </a:r>
              <a:endParaRPr lang="en-AU" sz="1200" dirty="0" smtClean="0">
                <a:solidFill>
                  <a:schemeClr val="tx2"/>
                </a:solidFill>
              </a:endParaRPr>
            </a:p>
            <a:p>
              <a:pPr marL="342900" indent="-342900"/>
              <a:endParaRPr lang="en-AU" sz="1400" dirty="0" smtClean="0">
                <a:solidFill>
                  <a:schemeClr val="tx2"/>
                </a:solidFill>
              </a:endParaRPr>
            </a:p>
            <a:p>
              <a:pPr>
                <a:lnSpc>
                  <a:spcPct val="150000"/>
                </a:lnSpc>
              </a:pPr>
              <a:endParaRPr lang="en-AU" sz="1400" dirty="0" smtClean="0">
                <a:solidFill>
                  <a:schemeClr val="tx2"/>
                </a:solidFill>
              </a:endParaRPr>
            </a:p>
          </p:txBody>
        </p:sp>
        <p:sp>
          <p:nvSpPr>
            <p:cNvPr id="9" name="AutoShape 250"/>
            <p:cNvSpPr>
              <a:spLocks noChangeArrowheads="1"/>
            </p:cNvSpPr>
            <p:nvPr/>
          </p:nvSpPr>
          <p:spPr bwMode="auto">
            <a:xfrm>
              <a:off x="5215889" y="1135160"/>
              <a:ext cx="3459194" cy="7155044"/>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5215889" y="1139231"/>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How to access Teamforge?</a:t>
              </a:r>
              <a:endParaRPr lang="sv-SE" sz="1600" b="1" dirty="0">
                <a:solidFill>
                  <a:srgbClr val="FFFFFF"/>
                </a:solidFill>
              </a:endParaRPr>
            </a:p>
          </p:txBody>
        </p:sp>
      </p:grpSp>
      <p:grpSp>
        <p:nvGrpSpPr>
          <p:cNvPr id="11" name="Group 10"/>
          <p:cNvGrpSpPr/>
          <p:nvPr/>
        </p:nvGrpSpPr>
        <p:grpSpPr>
          <a:xfrm>
            <a:off x="381000" y="914400"/>
            <a:ext cx="8305800" cy="914400"/>
            <a:chOff x="9144000" y="-1097803"/>
            <a:chExt cx="3131614" cy="4153642"/>
          </a:xfrm>
        </p:grpSpPr>
        <p:grpSp>
          <p:nvGrpSpPr>
            <p:cNvPr id="12" name="Group 5"/>
            <p:cNvGrpSpPr/>
            <p:nvPr/>
          </p:nvGrpSpPr>
          <p:grpSpPr>
            <a:xfrm>
              <a:off x="9144000" y="-1097803"/>
              <a:ext cx="3131614" cy="4153642"/>
              <a:chOff x="5215889" y="810647"/>
              <a:chExt cx="3459194" cy="5192219"/>
            </a:xfrm>
          </p:grpSpPr>
          <p:sp>
            <p:nvSpPr>
              <p:cNvPr id="14" name="AutoShape 250"/>
              <p:cNvSpPr>
                <a:spLocks noChangeArrowheads="1"/>
              </p:cNvSpPr>
              <p:nvPr/>
            </p:nvSpPr>
            <p:spPr bwMode="auto">
              <a:xfrm>
                <a:off x="5215889" y="1135161"/>
                <a:ext cx="3459194" cy="4867705"/>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5" name="AutoShape 250"/>
              <p:cNvSpPr>
                <a:spLocks noChangeArrowheads="1"/>
              </p:cNvSpPr>
              <p:nvPr/>
            </p:nvSpPr>
            <p:spPr bwMode="auto">
              <a:xfrm>
                <a:off x="5215889" y="810647"/>
                <a:ext cx="3459194" cy="173074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Summary</a:t>
                </a:r>
              </a:p>
            </p:txBody>
          </p:sp>
        </p:grpSp>
        <p:sp>
          <p:nvSpPr>
            <p:cNvPr id="13" name="Rectangle 12"/>
            <p:cNvSpPr/>
            <p:nvPr/>
          </p:nvSpPr>
          <p:spPr>
            <a:xfrm>
              <a:off x="9144000" y="234892"/>
              <a:ext cx="3124200" cy="2376715"/>
            </a:xfrm>
            <a:prstGeom prst="rect">
              <a:avLst/>
            </a:prstGeom>
          </p:spPr>
          <p:txBody>
            <a:bodyPr wrap="square">
              <a:spAutoFit/>
            </a:bodyPr>
            <a:lstStyle/>
            <a:p>
              <a:r>
                <a:rPr lang="en-AU" sz="1400" dirty="0" err="1" smtClean="0">
                  <a:solidFill>
                    <a:schemeClr val="tx2"/>
                  </a:solidFill>
                </a:rPr>
                <a:t>Teamforge</a:t>
              </a:r>
              <a:r>
                <a:rPr lang="en-AU" sz="1400" dirty="0" smtClean="0">
                  <a:solidFill>
                    <a:schemeClr val="tx2"/>
                  </a:solidFill>
                </a:rPr>
                <a:t> is one of two Project repositories which mainly are used for internal action and risk tracking, logging and maintaining Iteration Backlog.</a:t>
              </a:r>
            </a:p>
          </p:txBody>
        </p:sp>
      </p:grpSp>
      <p:pic>
        <p:nvPicPr>
          <p:cNvPr id="1408002" name="Picture 2"/>
          <p:cNvPicPr>
            <a:picLocks noChangeAspect="1" noChangeArrowheads="1"/>
          </p:cNvPicPr>
          <p:nvPr/>
        </p:nvPicPr>
        <p:blipFill>
          <a:blip r:embed="rId5" cstate="print"/>
          <a:srcRect/>
          <a:stretch>
            <a:fillRect/>
          </a:stretch>
        </p:blipFill>
        <p:spPr bwMode="auto">
          <a:xfrm>
            <a:off x="6400800" y="5181600"/>
            <a:ext cx="1933575" cy="419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TeamForge</a:t>
            </a:r>
            <a:r>
              <a:rPr lang="en-AU" dirty="0" smtClean="0"/>
              <a:t> homepage</a:t>
            </a:r>
            <a:endParaRPr lang="en-AU" dirty="0"/>
          </a:p>
        </p:txBody>
      </p:sp>
      <p:sp>
        <p:nvSpPr>
          <p:cNvPr id="3" name="Footer Placeholder 2"/>
          <p:cNvSpPr>
            <a:spLocks noGrp="1"/>
          </p:cNvSpPr>
          <p:nvPr>
            <p:ph type="ftr" sz="quarter" idx="11"/>
          </p:nvPr>
        </p:nvSpPr>
        <p:spPr/>
        <p:txBody>
          <a:bodyPr/>
          <a:lstStyle/>
          <a:p>
            <a:r>
              <a:rPr lang="en-US" smtClean="0">
                <a:solidFill>
                  <a:srgbClr val="C2C2BA"/>
                </a:solidFill>
              </a:rPr>
              <a:t>Onboarding presentation for Cap&amp;Oracle Twist.pptx</a:t>
            </a:r>
            <a:endParaRPr lang="en-GB" dirty="0">
              <a:solidFill>
                <a:srgbClr val="C2C2BA"/>
              </a:solidFill>
            </a:endParaRPr>
          </a:p>
        </p:txBody>
      </p:sp>
      <p:pic>
        <p:nvPicPr>
          <p:cNvPr id="1367042" name="Picture 2"/>
          <p:cNvPicPr>
            <a:picLocks noChangeAspect="1" noChangeArrowheads="1"/>
          </p:cNvPicPr>
          <p:nvPr/>
        </p:nvPicPr>
        <p:blipFill>
          <a:blip r:embed="rId2" cstate="print"/>
          <a:srcRect/>
          <a:stretch>
            <a:fillRect/>
          </a:stretch>
        </p:blipFill>
        <p:spPr bwMode="auto">
          <a:xfrm>
            <a:off x="761994" y="2209800"/>
            <a:ext cx="7543800" cy="3923761"/>
          </a:xfrm>
          <a:prstGeom prst="rect">
            <a:avLst/>
          </a:prstGeom>
          <a:noFill/>
          <a:ln w="9525">
            <a:noFill/>
            <a:miter lim="800000"/>
            <a:headEnd/>
            <a:tailEnd/>
          </a:ln>
        </p:spPr>
      </p:pic>
      <p:grpSp>
        <p:nvGrpSpPr>
          <p:cNvPr id="6" name="Group 5"/>
          <p:cNvGrpSpPr/>
          <p:nvPr/>
        </p:nvGrpSpPr>
        <p:grpSpPr>
          <a:xfrm>
            <a:off x="761994" y="914400"/>
            <a:ext cx="7543806" cy="1135626"/>
            <a:chOff x="9144000" y="-1097803"/>
            <a:chExt cx="3131616" cy="6576600"/>
          </a:xfrm>
        </p:grpSpPr>
        <p:grpSp>
          <p:nvGrpSpPr>
            <p:cNvPr id="7" name="Group 5"/>
            <p:cNvGrpSpPr/>
            <p:nvPr/>
          </p:nvGrpSpPr>
          <p:grpSpPr>
            <a:xfrm>
              <a:off x="9144000" y="-1097803"/>
              <a:ext cx="3131616" cy="6576600"/>
              <a:chOff x="5215887" y="810647"/>
              <a:chExt cx="3459196" cy="8221014"/>
            </a:xfrm>
          </p:grpSpPr>
          <p:sp>
            <p:nvSpPr>
              <p:cNvPr id="9" name="AutoShape 250"/>
              <p:cNvSpPr>
                <a:spLocks noChangeArrowheads="1"/>
              </p:cNvSpPr>
              <p:nvPr/>
            </p:nvSpPr>
            <p:spPr bwMode="auto">
              <a:xfrm>
                <a:off x="5215889" y="1135161"/>
                <a:ext cx="3459194" cy="7896500"/>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5215887" y="810647"/>
                <a:ext cx="3459193" cy="173074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TeamForge homepage</a:t>
                </a:r>
              </a:p>
            </p:txBody>
          </p:sp>
        </p:grpSp>
        <p:sp>
          <p:nvSpPr>
            <p:cNvPr id="8" name="Rectangle 7"/>
            <p:cNvSpPr/>
            <p:nvPr/>
          </p:nvSpPr>
          <p:spPr>
            <a:xfrm>
              <a:off x="9144000" y="234892"/>
              <a:ext cx="3124200" cy="3215557"/>
            </a:xfrm>
            <a:prstGeom prst="rect">
              <a:avLst/>
            </a:prstGeom>
          </p:spPr>
          <p:txBody>
            <a:bodyPr wrap="square">
              <a:spAutoFit/>
            </a:bodyPr>
            <a:lstStyle/>
            <a:p>
              <a:r>
                <a:rPr lang="en-AU" sz="1400" dirty="0" smtClean="0">
                  <a:solidFill>
                    <a:schemeClr val="tx2"/>
                  </a:solidFill>
                </a:rPr>
                <a:t>Here is the </a:t>
              </a:r>
              <a:r>
                <a:rPr lang="en-AU" sz="1400" dirty="0" err="1" smtClean="0">
                  <a:solidFill>
                    <a:schemeClr val="tx2"/>
                  </a:solidFill>
                </a:rPr>
                <a:t>TeamForge</a:t>
              </a:r>
              <a:r>
                <a:rPr lang="en-AU" sz="1400" dirty="0" smtClean="0">
                  <a:solidFill>
                    <a:schemeClr val="tx2"/>
                  </a:solidFill>
                </a:rPr>
                <a:t> homepage. The taskbar differs in layout depending on your user access. The two mostly used tabs are Trackers and Documents. Please find the </a:t>
              </a:r>
              <a:r>
                <a:rPr lang="en-AU" sz="1400" dirty="0" err="1" smtClean="0">
                  <a:solidFill>
                    <a:schemeClr val="tx2"/>
                  </a:solidFill>
                </a:rPr>
                <a:t>TeamForge</a:t>
              </a:r>
              <a:r>
                <a:rPr lang="en-AU" sz="1400" dirty="0" smtClean="0">
                  <a:solidFill>
                    <a:schemeClr val="tx2"/>
                  </a:solidFill>
                </a:rPr>
                <a:t> User guide here: </a:t>
              </a:r>
              <a:r>
                <a:rPr lang="en-AU" sz="1200" dirty="0" smtClean="0">
                  <a:solidFill>
                    <a:schemeClr val="tx2"/>
                  </a:solidFill>
                  <a:hlinkClick r:id="rId3"/>
                </a:rPr>
                <a:t>https://coconet.capgemini.com/sf/go/doc8315916</a:t>
              </a:r>
              <a:endParaRPr lang="en-AU" sz="1400" b="1" dirty="0" smtClean="0">
                <a:solidFill>
                  <a:schemeClr val="tx2"/>
                </a:solidFill>
              </a:endParaRPr>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TeamForge</a:t>
            </a:r>
            <a:r>
              <a:rPr lang="en-AU" dirty="0" smtClean="0"/>
              <a:t> Desktop client</a:t>
            </a:r>
            <a:endParaRPr lang="en-AU" dirty="0"/>
          </a:p>
        </p:txBody>
      </p:sp>
      <p:sp>
        <p:nvSpPr>
          <p:cNvPr id="3" name="Footer Placeholder 2"/>
          <p:cNvSpPr>
            <a:spLocks noGrp="1"/>
          </p:cNvSpPr>
          <p:nvPr>
            <p:ph type="ftr" sz="quarter" idx="11"/>
          </p:nvPr>
        </p:nvSpPr>
        <p:spPr/>
        <p:txBody>
          <a:bodyPr/>
          <a:lstStyle/>
          <a:p>
            <a:r>
              <a:rPr lang="en-US" smtClean="0">
                <a:solidFill>
                  <a:srgbClr val="C2C2BA"/>
                </a:solidFill>
              </a:rPr>
              <a:t>Onboarding presentation for Cap&amp;Oracle Twist.pptx</a:t>
            </a:r>
            <a:endParaRPr lang="en-GB" dirty="0">
              <a:solidFill>
                <a:srgbClr val="C2C2BA"/>
              </a:solidFill>
            </a:endParaRPr>
          </a:p>
        </p:txBody>
      </p:sp>
      <p:pic>
        <p:nvPicPr>
          <p:cNvPr id="1366018" name="Picture 2"/>
          <p:cNvPicPr>
            <a:picLocks noChangeAspect="1" noChangeArrowheads="1"/>
          </p:cNvPicPr>
          <p:nvPr/>
        </p:nvPicPr>
        <p:blipFill>
          <a:blip r:embed="rId2" cstate="print"/>
          <a:srcRect/>
          <a:stretch>
            <a:fillRect/>
          </a:stretch>
        </p:blipFill>
        <p:spPr bwMode="auto">
          <a:xfrm>
            <a:off x="762004" y="2971800"/>
            <a:ext cx="7696200" cy="1840461"/>
          </a:xfrm>
          <a:prstGeom prst="rect">
            <a:avLst/>
          </a:prstGeom>
          <a:noFill/>
          <a:ln w="9525">
            <a:noFill/>
            <a:miter lim="800000"/>
            <a:headEnd/>
            <a:tailEnd/>
          </a:ln>
        </p:spPr>
      </p:pic>
      <p:grpSp>
        <p:nvGrpSpPr>
          <p:cNvPr id="6" name="Group 5"/>
          <p:cNvGrpSpPr/>
          <p:nvPr/>
        </p:nvGrpSpPr>
        <p:grpSpPr>
          <a:xfrm>
            <a:off x="838200" y="1128081"/>
            <a:ext cx="7543809" cy="1615119"/>
            <a:chOff x="9144000" y="-1097800"/>
            <a:chExt cx="3131617" cy="9353420"/>
          </a:xfrm>
        </p:grpSpPr>
        <p:grpSp>
          <p:nvGrpSpPr>
            <p:cNvPr id="7" name="Group 5"/>
            <p:cNvGrpSpPr/>
            <p:nvPr/>
          </p:nvGrpSpPr>
          <p:grpSpPr>
            <a:xfrm>
              <a:off x="9144000" y="-1097800"/>
              <a:ext cx="3131617" cy="8825734"/>
              <a:chOff x="5215885" y="810651"/>
              <a:chExt cx="3459196" cy="11032522"/>
            </a:xfrm>
          </p:grpSpPr>
          <p:sp>
            <p:nvSpPr>
              <p:cNvPr id="9" name="AutoShape 250"/>
              <p:cNvSpPr>
                <a:spLocks noChangeArrowheads="1"/>
              </p:cNvSpPr>
              <p:nvPr/>
            </p:nvSpPr>
            <p:spPr bwMode="auto">
              <a:xfrm>
                <a:off x="5215888" y="1135162"/>
                <a:ext cx="3459193" cy="10708011"/>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5215885" y="810651"/>
                <a:ext cx="3459191" cy="1730738"/>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Collabnet</a:t>
                </a:r>
              </a:p>
            </p:txBody>
          </p:sp>
        </p:grpSp>
        <p:sp>
          <p:nvSpPr>
            <p:cNvPr id="8" name="Rectangle 7"/>
            <p:cNvSpPr/>
            <p:nvPr/>
          </p:nvSpPr>
          <p:spPr>
            <a:xfrm>
              <a:off x="9144000" y="234886"/>
              <a:ext cx="3124200" cy="8020734"/>
            </a:xfrm>
            <a:prstGeom prst="rect">
              <a:avLst/>
            </a:prstGeom>
          </p:spPr>
          <p:txBody>
            <a:bodyPr wrap="square">
              <a:spAutoFit/>
            </a:bodyPr>
            <a:lstStyle/>
            <a:p>
              <a:r>
                <a:rPr lang="sv-SE" sz="1400" dirty="0" smtClean="0">
                  <a:solidFill>
                    <a:schemeClr val="tx2"/>
                  </a:solidFill>
                </a:rPr>
                <a:t>There is a desktop client available for Teamforge users. You can find the guide how to install it here: </a:t>
              </a:r>
              <a:r>
                <a:rPr lang="sv-SE" sz="1400" dirty="0" smtClean="0">
                  <a:solidFill>
                    <a:schemeClr val="tx2"/>
                  </a:solidFill>
                  <a:hlinkClick r:id="rId3"/>
                </a:rPr>
                <a:t>https://coconet.capgemini.com/sf/go/doc8315916</a:t>
              </a:r>
              <a:endParaRPr lang="sv-SE" sz="1400" dirty="0" smtClean="0">
                <a:solidFill>
                  <a:schemeClr val="tx2"/>
                </a:solidFill>
              </a:endParaRPr>
            </a:p>
            <a:p>
              <a:endParaRPr lang="sv-SE" sz="1400" dirty="0" smtClean="0">
                <a:solidFill>
                  <a:schemeClr val="tx2"/>
                </a:solidFill>
              </a:endParaRPr>
            </a:p>
            <a:p>
              <a:r>
                <a:rPr lang="sv-SE" sz="1400" dirty="0" smtClean="0">
                  <a:solidFill>
                    <a:schemeClr val="tx2"/>
                  </a:solidFill>
                </a:rPr>
                <a:t>Unlike the Web Client the Desktop Client enables you to update documents without a downloading them  localy which prevents version overriding.</a:t>
              </a:r>
            </a:p>
            <a:p>
              <a:endParaRPr lang="sv-SE" sz="1400" dirty="0" smtClean="0">
                <a:solidFill>
                  <a:schemeClr val="tx2"/>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Working methods and tools to use</a:t>
            </a:r>
            <a:r>
              <a:rPr lang="en-AU" sz="3600" dirty="0" smtClean="0"/>
              <a:t/>
            </a:r>
            <a:br>
              <a:rPr lang="en-AU" sz="3600" dirty="0" smtClean="0"/>
            </a:br>
            <a:r>
              <a:rPr lang="en-AU" sz="2000" dirty="0" smtClean="0"/>
              <a:t>-Time reporting in Clarity and CTR/TC</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Clarity, the application used for project time reporting</a:t>
            </a:r>
            <a:endParaRPr lang="sv-SE" dirty="0"/>
          </a:p>
        </p:txBody>
      </p:sp>
      <p:sp>
        <p:nvSpPr>
          <p:cNvPr id="3" name="Footer Placeholder 2"/>
          <p:cNvSpPr>
            <a:spLocks noGrp="1"/>
          </p:cNvSpPr>
          <p:nvPr>
            <p:ph type="ftr" sz="quarter" idx="11"/>
          </p:nvPr>
        </p:nvSpPr>
        <p:spPr/>
        <p:txBody>
          <a:bodyPr/>
          <a:lstStyle/>
          <a:p>
            <a:r>
              <a:rPr lang="en-US" dirty="0" err="1" smtClean="0">
                <a:solidFill>
                  <a:srgbClr val="C2C2BA"/>
                </a:solidFill>
              </a:rPr>
              <a:t>Onboarding</a:t>
            </a:r>
            <a:r>
              <a:rPr lang="en-US" dirty="0" smtClean="0">
                <a:solidFill>
                  <a:srgbClr val="C2C2BA"/>
                </a:solidFill>
              </a:rPr>
              <a:t> presentation for </a:t>
            </a:r>
            <a:r>
              <a:rPr lang="en-US" dirty="0" err="1" smtClean="0">
                <a:solidFill>
                  <a:srgbClr val="C2C2BA"/>
                </a:solidFill>
              </a:rPr>
              <a:t>Cap&amp;Oracle</a:t>
            </a:r>
            <a:r>
              <a:rPr lang="en-US" dirty="0" smtClean="0">
                <a:solidFill>
                  <a:srgbClr val="C2C2BA"/>
                </a:solidFill>
              </a:rPr>
              <a:t> Twist.pptx</a:t>
            </a:r>
            <a:endParaRPr lang="en-GB" dirty="0">
              <a:solidFill>
                <a:srgbClr val="C2C2BA"/>
              </a:solidFill>
            </a:endParaRPr>
          </a:p>
        </p:txBody>
      </p:sp>
      <p:grpSp>
        <p:nvGrpSpPr>
          <p:cNvPr id="4" name="Group 5"/>
          <p:cNvGrpSpPr/>
          <p:nvPr/>
        </p:nvGrpSpPr>
        <p:grpSpPr>
          <a:xfrm>
            <a:off x="381000" y="2037655"/>
            <a:ext cx="8305800" cy="4064030"/>
            <a:chOff x="5215889" y="1135160"/>
            <a:chExt cx="3459194" cy="7746895"/>
          </a:xfrm>
        </p:grpSpPr>
        <p:sp>
          <p:nvSpPr>
            <p:cNvPr id="8" name="Rectangle 3"/>
            <p:cNvSpPr txBox="1"/>
            <p:nvPr/>
          </p:nvSpPr>
          <p:spPr>
            <a:xfrm>
              <a:off x="5311096" y="1753811"/>
              <a:ext cx="3355925" cy="7128244"/>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r>
                <a:rPr lang="sv-SE" sz="1400" b="1" dirty="0" smtClean="0">
                  <a:solidFill>
                    <a:schemeClr val="tx2"/>
                  </a:solidFill>
                </a:rPr>
                <a:t>Get access:</a:t>
              </a:r>
            </a:p>
            <a:p>
              <a:r>
                <a:rPr lang="sv-SE" sz="1400" dirty="0" smtClean="0">
                  <a:solidFill>
                    <a:schemeClr val="tx2"/>
                  </a:solidFill>
                </a:rPr>
                <a:t>During your onboarding you will gain access to Clarity, a confirmation will be provided by email with start up instructions.</a:t>
              </a:r>
            </a:p>
            <a:p>
              <a:endParaRPr lang="sv-SE" sz="1400" dirty="0" smtClean="0">
                <a:solidFill>
                  <a:schemeClr val="tx2"/>
                </a:solidFill>
              </a:endParaRPr>
            </a:p>
            <a:p>
              <a:r>
                <a:rPr lang="sv-SE" sz="1400" b="1" dirty="0" smtClean="0">
                  <a:solidFill>
                    <a:schemeClr val="tx2"/>
                  </a:solidFill>
                </a:rPr>
                <a:t>How to Log on to Clarity:</a:t>
              </a:r>
              <a:endParaRPr lang="sv-SE" sz="1400" dirty="0" smtClean="0">
                <a:solidFill>
                  <a:schemeClr val="tx2"/>
                </a:solidFill>
              </a:endParaRPr>
            </a:p>
            <a:p>
              <a:pPr marL="342900" indent="-342900">
                <a:buFont typeface="+mj-lt"/>
                <a:buAutoNum type="arabicPeriod"/>
              </a:pPr>
              <a:r>
                <a:rPr lang="sv-SE" sz="1400" dirty="0" smtClean="0">
                  <a:solidFill>
                    <a:schemeClr val="tx2"/>
                  </a:solidFill>
                </a:rPr>
                <a:t>When you’ve gained access you click the link below.</a:t>
              </a:r>
            </a:p>
            <a:p>
              <a:pPr marL="342900" indent="-342900">
                <a:buFont typeface="+mj-lt"/>
                <a:buAutoNum type="arabicPeriod"/>
              </a:pPr>
              <a:r>
                <a:rPr lang="sv-SE" sz="1400" dirty="0" smtClean="0">
                  <a:solidFill>
                    <a:schemeClr val="tx2"/>
                  </a:solidFill>
                </a:rPr>
                <a:t>Enter your Capgemini CORP ID.</a:t>
              </a:r>
            </a:p>
            <a:p>
              <a:pPr marL="342900" indent="-342900">
                <a:buFont typeface="+mj-lt"/>
                <a:buAutoNum type="arabicPeriod"/>
              </a:pPr>
              <a:r>
                <a:rPr lang="sv-SE" sz="1400" dirty="0" smtClean="0">
                  <a:solidFill>
                    <a:schemeClr val="tx2"/>
                  </a:solidFill>
                </a:rPr>
                <a:t>Enter your chosen password. Press ”Log on”.</a:t>
              </a:r>
            </a:p>
            <a:p>
              <a:endParaRPr lang="sv-SE" sz="1400" b="1" dirty="0" smtClean="0">
                <a:solidFill>
                  <a:schemeClr val="tx2"/>
                </a:solidFill>
              </a:endParaRPr>
            </a:p>
            <a:p>
              <a:r>
                <a:rPr lang="sv-SE" sz="1400" b="1" dirty="0" smtClean="0">
                  <a:solidFill>
                    <a:schemeClr val="tx2"/>
                  </a:solidFill>
                </a:rPr>
                <a:t>Point of contact</a:t>
              </a:r>
              <a:r>
                <a:rPr lang="sv-SE" sz="1400" dirty="0" smtClean="0">
                  <a:solidFill>
                    <a:schemeClr val="tx2"/>
                  </a:solidFill>
                </a:rPr>
                <a:t>: </a:t>
              </a:r>
            </a:p>
            <a:p>
              <a:pPr>
                <a:buFont typeface="Arial" pitchFamily="34" charset="0"/>
                <a:buChar char="•"/>
              </a:pPr>
              <a:r>
                <a:rPr lang="sv-SE" sz="1400" dirty="0" smtClean="0">
                  <a:solidFill>
                    <a:schemeClr val="tx2"/>
                  </a:solidFill>
                </a:rPr>
                <a:t> </a:t>
              </a:r>
              <a:r>
                <a:rPr lang="en-AU" sz="1400" dirty="0" smtClean="0">
                  <a:solidFill>
                    <a:schemeClr val="tx2"/>
                  </a:solidFill>
                </a:rPr>
                <a:t>Sukumaran Israel (</a:t>
              </a:r>
              <a:r>
                <a:rPr lang="en-US" sz="1400" dirty="0" smtClean="0">
                  <a:hlinkClick r:id="rId2"/>
                </a:rPr>
                <a:t>sukumaran.israel@capgemini.com</a:t>
              </a:r>
              <a:r>
                <a:rPr lang="en-US" sz="1400" b="1" dirty="0" smtClean="0"/>
                <a:t>)</a:t>
              </a:r>
              <a:endParaRPr lang="sv-SE" sz="1400" dirty="0" smtClean="0">
                <a:solidFill>
                  <a:schemeClr val="tx2"/>
                </a:solidFill>
              </a:endParaRPr>
            </a:p>
            <a:p>
              <a:pPr>
                <a:buFont typeface="Arial" pitchFamily="34" charset="0"/>
                <a:buChar char="•"/>
              </a:pPr>
              <a:r>
                <a:rPr lang="sv-SE" sz="1400" dirty="0" smtClean="0">
                  <a:solidFill>
                    <a:schemeClr val="tx2"/>
                  </a:solidFill>
                </a:rPr>
                <a:t> Secondary Claes Timner(</a:t>
              </a:r>
              <a:r>
                <a:rPr lang="sv-SE" sz="1400" dirty="0" smtClean="0">
                  <a:solidFill>
                    <a:schemeClr val="tx2"/>
                  </a:solidFill>
                  <a:hlinkClick r:id="rId3"/>
                </a:rPr>
                <a:t>claes.timner@capgemini.com</a:t>
              </a:r>
              <a:r>
                <a:rPr lang="sv-SE" sz="1400" dirty="0" smtClean="0">
                  <a:solidFill>
                    <a:schemeClr val="tx2"/>
                  </a:solidFill>
                </a:rPr>
                <a:t>)</a:t>
              </a:r>
            </a:p>
            <a:p>
              <a:endParaRPr lang="sv-SE" sz="1400" dirty="0" smtClean="0">
                <a:solidFill>
                  <a:schemeClr val="tx2"/>
                </a:solidFill>
              </a:endParaRPr>
            </a:p>
            <a:p>
              <a:r>
                <a:rPr lang="sv-SE" sz="1200" dirty="0" smtClean="0">
                  <a:solidFill>
                    <a:schemeClr val="tx2"/>
                  </a:solidFill>
                  <a:hlinkClick r:id="rId4"/>
                </a:rPr>
                <a:t>https://clarity.capgemini.com/niku/nu#action:projmgr.projectDefaultTab&amp;id=10105628</a:t>
              </a:r>
              <a:endParaRPr lang="sv-SE" sz="1200" dirty="0" smtClean="0">
                <a:solidFill>
                  <a:schemeClr val="tx2"/>
                </a:solidFill>
              </a:endParaRPr>
            </a:p>
            <a:p>
              <a:pPr marL="342900" indent="-342900"/>
              <a:endParaRPr lang="sv-SE" sz="1400" dirty="0" smtClean="0">
                <a:solidFill>
                  <a:schemeClr val="tx2"/>
                </a:solidFill>
              </a:endParaRPr>
            </a:p>
            <a:p>
              <a:pPr marL="342900" indent="-342900"/>
              <a:endParaRPr lang="en-AU" sz="1400" dirty="0" smtClean="0">
                <a:solidFill>
                  <a:schemeClr val="tx2"/>
                </a:solidFill>
              </a:endParaRPr>
            </a:p>
            <a:p>
              <a:pPr>
                <a:lnSpc>
                  <a:spcPct val="150000"/>
                </a:lnSpc>
              </a:pPr>
              <a:endParaRPr lang="en-AU" sz="1400" dirty="0" smtClean="0">
                <a:solidFill>
                  <a:schemeClr val="tx2"/>
                </a:solidFill>
              </a:endParaRPr>
            </a:p>
          </p:txBody>
        </p:sp>
        <p:sp>
          <p:nvSpPr>
            <p:cNvPr id="9" name="AutoShape 250"/>
            <p:cNvSpPr>
              <a:spLocks noChangeArrowheads="1"/>
            </p:cNvSpPr>
            <p:nvPr/>
          </p:nvSpPr>
          <p:spPr bwMode="auto">
            <a:xfrm>
              <a:off x="5215889" y="1135160"/>
              <a:ext cx="3459194" cy="7155044"/>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5215889" y="1139231"/>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How to access Clarity?</a:t>
              </a:r>
              <a:endParaRPr lang="sv-SE" sz="1600" b="1" dirty="0">
                <a:solidFill>
                  <a:srgbClr val="FFFFFF"/>
                </a:solidFill>
              </a:endParaRPr>
            </a:p>
          </p:txBody>
        </p:sp>
      </p:grpSp>
      <p:grpSp>
        <p:nvGrpSpPr>
          <p:cNvPr id="5" name="Group 10"/>
          <p:cNvGrpSpPr/>
          <p:nvPr/>
        </p:nvGrpSpPr>
        <p:grpSpPr>
          <a:xfrm>
            <a:off x="381000" y="914400"/>
            <a:ext cx="8305800" cy="1032048"/>
            <a:chOff x="9144000" y="-1097803"/>
            <a:chExt cx="3131614" cy="4688055"/>
          </a:xfrm>
        </p:grpSpPr>
        <p:grpSp>
          <p:nvGrpSpPr>
            <p:cNvPr id="6" name="Group 5"/>
            <p:cNvGrpSpPr/>
            <p:nvPr/>
          </p:nvGrpSpPr>
          <p:grpSpPr>
            <a:xfrm>
              <a:off x="9144000" y="-1097803"/>
              <a:ext cx="3131614" cy="4499779"/>
              <a:chOff x="5215889" y="810647"/>
              <a:chExt cx="3459194" cy="5624904"/>
            </a:xfrm>
          </p:grpSpPr>
          <p:sp>
            <p:nvSpPr>
              <p:cNvPr id="14" name="AutoShape 250"/>
              <p:cNvSpPr>
                <a:spLocks noChangeArrowheads="1"/>
              </p:cNvSpPr>
              <p:nvPr/>
            </p:nvSpPr>
            <p:spPr bwMode="auto">
              <a:xfrm>
                <a:off x="5215889" y="1135161"/>
                <a:ext cx="3459194" cy="5300390"/>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5" name="AutoShape 250"/>
              <p:cNvSpPr>
                <a:spLocks noChangeArrowheads="1"/>
              </p:cNvSpPr>
              <p:nvPr/>
            </p:nvSpPr>
            <p:spPr bwMode="auto">
              <a:xfrm>
                <a:off x="5215889" y="810647"/>
                <a:ext cx="3459194" cy="173074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Summary</a:t>
                </a:r>
              </a:p>
            </p:txBody>
          </p:sp>
        </p:grpSp>
        <p:sp>
          <p:nvSpPr>
            <p:cNvPr id="13" name="Rectangle 12"/>
            <p:cNvSpPr/>
            <p:nvPr/>
          </p:nvSpPr>
          <p:spPr>
            <a:xfrm>
              <a:off x="9144000" y="234887"/>
              <a:ext cx="3124200" cy="3355365"/>
            </a:xfrm>
            <a:prstGeom prst="rect">
              <a:avLst/>
            </a:prstGeom>
          </p:spPr>
          <p:txBody>
            <a:bodyPr wrap="square">
              <a:spAutoFit/>
            </a:bodyPr>
            <a:lstStyle/>
            <a:p>
              <a:r>
                <a:rPr lang="sv-SE" sz="1400" dirty="0" smtClean="0">
                  <a:solidFill>
                    <a:schemeClr val="tx2"/>
                  </a:solidFill>
                </a:rPr>
                <a:t>Clarity is the application which is used in the project for planning and Timereporting.</a:t>
              </a:r>
            </a:p>
            <a:p>
              <a:r>
                <a:rPr lang="sv-SE" sz="1400" dirty="0" smtClean="0">
                  <a:solidFill>
                    <a:schemeClr val="tx2"/>
                  </a:solidFill>
                </a:rPr>
                <a:t>As a project member you are required to submit your timereport every Friday. With exception from Capgemini (CC) Consultants.</a:t>
              </a:r>
            </a:p>
          </p:txBody>
        </p:sp>
      </p:grpSp>
      <p:pic>
        <p:nvPicPr>
          <p:cNvPr id="1409026" name="Picture 2"/>
          <p:cNvPicPr>
            <a:picLocks noChangeAspect="1" noChangeArrowheads="1"/>
          </p:cNvPicPr>
          <p:nvPr/>
        </p:nvPicPr>
        <p:blipFill>
          <a:blip r:embed="rId5" cstate="print"/>
          <a:srcRect/>
          <a:stretch>
            <a:fillRect/>
          </a:stretch>
        </p:blipFill>
        <p:spPr bwMode="auto">
          <a:xfrm>
            <a:off x="6629400" y="4953000"/>
            <a:ext cx="1676400"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How to submit timereports in </a:t>
            </a:r>
            <a:r>
              <a:rPr lang="sv-SE" dirty="0" err="1" smtClean="0"/>
              <a:t>Clarity</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Onboarding presentation for Cap&amp;Oracle Twist.pptx</a:t>
            </a:r>
            <a:endParaRPr lang="en-GB" dirty="0">
              <a:solidFill>
                <a:srgbClr val="C2C2BA"/>
              </a:solidFill>
            </a:endParaRPr>
          </a:p>
        </p:txBody>
      </p:sp>
      <p:pic>
        <p:nvPicPr>
          <p:cNvPr id="5" name="Picture 3"/>
          <p:cNvPicPr>
            <a:picLocks noChangeAspect="1" noChangeArrowheads="1"/>
          </p:cNvPicPr>
          <p:nvPr/>
        </p:nvPicPr>
        <p:blipFill>
          <a:blip r:embed="rId2" cstate="print"/>
          <a:srcRect/>
          <a:stretch>
            <a:fillRect/>
          </a:stretch>
        </p:blipFill>
        <p:spPr bwMode="auto">
          <a:xfrm>
            <a:off x="6175485" y="1446238"/>
            <a:ext cx="2435115" cy="2897162"/>
          </a:xfrm>
          <a:prstGeom prst="rect">
            <a:avLst/>
          </a:prstGeom>
          <a:noFill/>
          <a:ln w="9525">
            <a:noFill/>
            <a:miter lim="800000"/>
            <a:headEnd/>
            <a:tailEnd/>
          </a:ln>
        </p:spPr>
      </p:pic>
      <p:grpSp>
        <p:nvGrpSpPr>
          <p:cNvPr id="7" name="Group 5"/>
          <p:cNvGrpSpPr/>
          <p:nvPr/>
        </p:nvGrpSpPr>
        <p:grpSpPr>
          <a:xfrm>
            <a:off x="323013" y="1066800"/>
            <a:ext cx="5772987" cy="4629115"/>
            <a:chOff x="8135574" y="-317370"/>
            <a:chExt cx="2404332" cy="8942604"/>
          </a:xfrm>
        </p:grpSpPr>
        <p:sp>
          <p:nvSpPr>
            <p:cNvPr id="8" name="Rectangle 3"/>
            <p:cNvSpPr txBox="1"/>
            <p:nvPr/>
          </p:nvSpPr>
          <p:spPr>
            <a:xfrm>
              <a:off x="8230781" y="301281"/>
              <a:ext cx="2309125" cy="8323953"/>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marL="342900" indent="-342900">
                <a:buAutoNum type="arabicPeriod"/>
              </a:pPr>
              <a:r>
                <a:rPr lang="en-AU" sz="1400" dirty="0" smtClean="0">
                  <a:solidFill>
                    <a:schemeClr val="tx2"/>
                  </a:solidFill>
                </a:rPr>
                <a:t>When logged in; Press ”Home” in the upper left corner.</a:t>
              </a:r>
            </a:p>
            <a:p>
              <a:pPr marL="342900" indent="-342900">
                <a:buAutoNum type="arabicPeriod"/>
              </a:pPr>
              <a:r>
                <a:rPr lang="en-AU" sz="1400" dirty="0" smtClean="0">
                  <a:solidFill>
                    <a:schemeClr val="tx2"/>
                  </a:solidFill>
                </a:rPr>
                <a:t>Choose Timesheet in the drop down list.</a:t>
              </a:r>
            </a:p>
            <a:p>
              <a:pPr marL="342900" indent="-342900">
                <a:buAutoNum type="arabicPeriod"/>
              </a:pPr>
              <a:r>
                <a:rPr lang="en-AU" sz="1400" dirty="0" smtClean="0">
                  <a:solidFill>
                    <a:schemeClr val="tx2"/>
                  </a:solidFill>
                </a:rPr>
                <a:t>All your open timesheets will appear in a list in the bottom of the page.</a:t>
              </a:r>
            </a:p>
            <a:p>
              <a:pPr marL="342900" indent="-342900">
                <a:buAutoNum type="arabicPeriod"/>
              </a:pPr>
              <a:r>
                <a:rPr lang="en-AU" sz="1400" dirty="0" smtClean="0">
                  <a:solidFill>
                    <a:schemeClr val="tx2"/>
                  </a:solidFill>
                </a:rPr>
                <a:t>Choose timesheet after date range by pressing the symbol of a clock next to the applicable date range.</a:t>
              </a:r>
            </a:p>
            <a:p>
              <a:pPr marL="342900" indent="-342900">
                <a:buAutoNum type="arabicPeriod"/>
              </a:pPr>
              <a:r>
                <a:rPr lang="en-AU" sz="1400" dirty="0" smtClean="0">
                  <a:solidFill>
                    <a:schemeClr val="tx2"/>
                  </a:solidFill>
                </a:rPr>
                <a:t>To import the task that you want to report time on; press ”Add Task”.</a:t>
              </a:r>
            </a:p>
            <a:p>
              <a:pPr marL="342900" indent="-342900">
                <a:buAutoNum type="arabicPeriod"/>
              </a:pPr>
              <a:r>
                <a:rPr lang="en-AU" sz="1400" dirty="0" smtClean="0">
                  <a:solidFill>
                    <a:schemeClr val="tx2"/>
                  </a:solidFill>
                </a:rPr>
                <a:t>In the list off tasks assigned to you, choose one or several and press ”add”.</a:t>
              </a:r>
            </a:p>
            <a:p>
              <a:pPr marL="342900" indent="-342900">
                <a:buAutoNum type="arabicPeriod"/>
              </a:pPr>
              <a:r>
                <a:rPr lang="en-AU" sz="1400" dirty="0" smtClean="0">
                  <a:solidFill>
                    <a:schemeClr val="tx2"/>
                  </a:solidFill>
                </a:rPr>
                <a:t>Enter your worked hours in the matrix of  days and tasks.</a:t>
              </a:r>
            </a:p>
            <a:p>
              <a:pPr marL="342900" indent="-342900">
                <a:buAutoNum type="arabicPeriod"/>
              </a:pPr>
              <a:r>
                <a:rPr lang="en-AU" sz="1400" dirty="0" smtClean="0">
                  <a:solidFill>
                    <a:schemeClr val="tx2"/>
                  </a:solidFill>
                </a:rPr>
                <a:t>Press ”Save” to save the entered data.</a:t>
              </a:r>
            </a:p>
            <a:p>
              <a:pPr marL="342900" indent="-342900">
                <a:buAutoNum type="arabicPeriod"/>
              </a:pPr>
              <a:r>
                <a:rPr lang="en-AU" sz="1400" dirty="0" smtClean="0">
                  <a:solidFill>
                    <a:schemeClr val="tx2"/>
                  </a:solidFill>
                </a:rPr>
                <a:t>If you have finished the task and there are still hours left in ”ETC” please set ”ETC” to 0. If you still have work to do on the task let the ”ETC” stay put.</a:t>
              </a:r>
            </a:p>
            <a:p>
              <a:pPr marL="342900" indent="-342900">
                <a:buAutoNum type="arabicPeriod"/>
              </a:pPr>
              <a:r>
                <a:rPr lang="en-AU" sz="1400" dirty="0" smtClean="0">
                  <a:solidFill>
                    <a:schemeClr val="tx2"/>
                  </a:solidFill>
                </a:rPr>
                <a:t>Press ”Submit for Approval”.</a:t>
              </a:r>
            </a:p>
            <a:p>
              <a:pPr marL="342900" indent="-342900">
                <a:buAutoNum type="arabicPeriod"/>
              </a:pPr>
              <a:r>
                <a:rPr lang="en-AU" sz="1400" dirty="0" smtClean="0">
                  <a:solidFill>
                    <a:schemeClr val="tx2"/>
                  </a:solidFill>
                </a:rPr>
                <a:t>Done</a:t>
              </a:r>
            </a:p>
            <a:p>
              <a:pPr marL="342900" indent="-342900"/>
              <a:endParaRPr lang="sv-SE" sz="1400" dirty="0" smtClean="0">
                <a:solidFill>
                  <a:schemeClr val="tx2"/>
                </a:solidFill>
              </a:endParaRPr>
            </a:p>
            <a:p>
              <a:pPr marL="342900" indent="-342900"/>
              <a:endParaRPr lang="en-AU" sz="1400" dirty="0" smtClean="0">
                <a:solidFill>
                  <a:schemeClr val="tx2"/>
                </a:solidFill>
              </a:endParaRPr>
            </a:p>
            <a:p>
              <a:endParaRPr lang="en-AU" sz="1400" dirty="0" smtClean="0">
                <a:solidFill>
                  <a:schemeClr val="tx2"/>
                </a:solidFill>
              </a:endParaRPr>
            </a:p>
          </p:txBody>
        </p:sp>
        <p:sp>
          <p:nvSpPr>
            <p:cNvPr id="9" name="AutoShape 250"/>
            <p:cNvSpPr>
              <a:spLocks noChangeArrowheads="1"/>
            </p:cNvSpPr>
            <p:nvPr/>
          </p:nvSpPr>
          <p:spPr bwMode="auto">
            <a:xfrm>
              <a:off x="8135574" y="-317370"/>
              <a:ext cx="2380182" cy="7801837"/>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0" name="AutoShape 250"/>
            <p:cNvSpPr>
              <a:spLocks noChangeArrowheads="1"/>
            </p:cNvSpPr>
            <p:nvPr/>
          </p:nvSpPr>
          <p:spPr bwMode="auto">
            <a:xfrm>
              <a:off x="8135574" y="-313298"/>
              <a:ext cx="2380181"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a:r>
                <a:rPr lang="en-AU" sz="1600" b="1" dirty="0" smtClean="0">
                  <a:solidFill>
                    <a:schemeClr val="bg1"/>
                  </a:solidFill>
                </a:rPr>
                <a:t>Submit a time report: </a:t>
              </a:r>
            </a:p>
          </p:txBody>
        </p:sp>
      </p:grpSp>
      <p:pic>
        <p:nvPicPr>
          <p:cNvPr id="1390594" name="Picture 1" descr="image001"/>
          <p:cNvPicPr>
            <a:picLocks noChangeAspect="1" noChangeArrowheads="1"/>
          </p:cNvPicPr>
          <p:nvPr/>
        </p:nvPicPr>
        <p:blipFill>
          <a:blip r:embed="rId3" cstate="print"/>
          <a:srcRect/>
          <a:stretch>
            <a:fillRect/>
          </a:stretch>
        </p:blipFill>
        <p:spPr bwMode="auto">
          <a:xfrm>
            <a:off x="4724400" y="4572000"/>
            <a:ext cx="4090792" cy="12339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Time Reporting in CTR/ITC</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4" name="Group 10"/>
          <p:cNvGrpSpPr/>
          <p:nvPr/>
        </p:nvGrpSpPr>
        <p:grpSpPr>
          <a:xfrm>
            <a:off x="1219200" y="1524000"/>
            <a:ext cx="2971802" cy="2895600"/>
            <a:chOff x="9144000" y="-1097803"/>
            <a:chExt cx="3131615" cy="6634217"/>
          </a:xfrm>
        </p:grpSpPr>
        <p:grpSp>
          <p:nvGrpSpPr>
            <p:cNvPr id="5" name="Group 5"/>
            <p:cNvGrpSpPr/>
            <p:nvPr/>
          </p:nvGrpSpPr>
          <p:grpSpPr>
            <a:xfrm>
              <a:off x="9144000" y="-1097803"/>
              <a:ext cx="3131615" cy="6634217"/>
              <a:chOff x="5215888" y="810647"/>
              <a:chExt cx="3459195" cy="8293038"/>
            </a:xfrm>
          </p:grpSpPr>
          <p:sp>
            <p:nvSpPr>
              <p:cNvPr id="7" name="AutoShape 250"/>
              <p:cNvSpPr>
                <a:spLocks noChangeArrowheads="1"/>
              </p:cNvSpPr>
              <p:nvPr/>
            </p:nvSpPr>
            <p:spPr bwMode="auto">
              <a:xfrm>
                <a:off x="5215889" y="1135163"/>
                <a:ext cx="3459194" cy="7968522"/>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8" name="AutoShape 250"/>
              <p:cNvSpPr>
                <a:spLocks noChangeArrowheads="1"/>
              </p:cNvSpPr>
              <p:nvPr/>
            </p:nvSpPr>
            <p:spPr bwMode="auto">
              <a:xfrm>
                <a:off x="5215888" y="810647"/>
                <a:ext cx="3459194" cy="1309427"/>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endParaRPr lang="sv-SE" sz="1600" b="1" dirty="0" smtClean="0">
                  <a:solidFill>
                    <a:srgbClr val="FFFFFF"/>
                  </a:solidFill>
                </a:endParaRPr>
              </a:p>
            </p:txBody>
          </p:sp>
        </p:grpSp>
        <p:sp>
          <p:nvSpPr>
            <p:cNvPr id="6" name="Rectangle 5"/>
            <p:cNvSpPr/>
            <p:nvPr/>
          </p:nvSpPr>
          <p:spPr>
            <a:xfrm>
              <a:off x="9144000" y="234887"/>
              <a:ext cx="3124200" cy="4654044"/>
            </a:xfrm>
            <a:prstGeom prst="rect">
              <a:avLst/>
            </a:prstGeom>
          </p:spPr>
          <p:txBody>
            <a:bodyPr wrap="square">
              <a:spAutoFit/>
            </a:bodyPr>
            <a:lstStyle/>
            <a:p>
              <a:r>
                <a:rPr lang="sv-SE" sz="1400" dirty="0" smtClean="0">
                  <a:solidFill>
                    <a:schemeClr val="tx2"/>
                  </a:solidFill>
                </a:rPr>
                <a:t>For all consultants that are reporting time in Clarity its important to report the corresponding time in CTR (for onshore)/ITC (for offshore).</a:t>
              </a:r>
            </a:p>
            <a:p>
              <a:endParaRPr lang="sv-SE" sz="1400" dirty="0" smtClean="0">
                <a:solidFill>
                  <a:schemeClr val="tx2"/>
                </a:solidFill>
              </a:endParaRPr>
            </a:p>
            <a:p>
              <a:r>
                <a:rPr lang="sv-SE" sz="1400" dirty="0" smtClean="0">
                  <a:solidFill>
                    <a:schemeClr val="tx2"/>
                  </a:solidFill>
                </a:rPr>
                <a:t>Ask your closest manager for project codes in CTR/ITC to report your time on.</a:t>
              </a:r>
            </a:p>
          </p:txBody>
        </p:sp>
      </p:grpSp>
      <p:pic>
        <p:nvPicPr>
          <p:cNvPr id="1397762" name="Picture 2"/>
          <p:cNvPicPr>
            <a:picLocks noChangeAspect="1" noChangeArrowheads="1"/>
          </p:cNvPicPr>
          <p:nvPr/>
        </p:nvPicPr>
        <p:blipFill>
          <a:blip r:embed="rId2" cstate="print"/>
          <a:srcRect/>
          <a:stretch>
            <a:fillRect/>
          </a:stretch>
        </p:blipFill>
        <p:spPr bwMode="auto">
          <a:xfrm rot="16200000">
            <a:off x="5795963" y="1321728"/>
            <a:ext cx="628650" cy="2924175"/>
          </a:xfrm>
          <a:prstGeom prst="rect">
            <a:avLst/>
          </a:prstGeom>
          <a:noFill/>
          <a:ln w="9525">
            <a:noFill/>
            <a:miter lim="800000"/>
            <a:headEnd/>
            <a:tailEnd/>
          </a:ln>
        </p:spPr>
      </p:pic>
      <p:pic>
        <p:nvPicPr>
          <p:cNvPr id="1397763" name="Picture 3"/>
          <p:cNvPicPr>
            <a:picLocks noChangeAspect="1" noChangeArrowheads="1"/>
          </p:cNvPicPr>
          <p:nvPr/>
        </p:nvPicPr>
        <p:blipFill>
          <a:blip r:embed="rId3" cstate="print"/>
          <a:srcRect/>
          <a:stretch>
            <a:fillRect/>
          </a:stretch>
        </p:blipFill>
        <p:spPr bwMode="auto">
          <a:xfrm>
            <a:off x="4648200" y="3307690"/>
            <a:ext cx="2895600" cy="111191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Working methods and tools to use</a:t>
            </a:r>
            <a:r>
              <a:rPr lang="en-AU" sz="3600" dirty="0" smtClean="0"/>
              <a:t/>
            </a:r>
            <a:br>
              <a:rPr lang="en-AU" sz="3600" dirty="0" smtClean="0"/>
            </a:br>
            <a:r>
              <a:rPr lang="en-AU" sz="2000" dirty="0" smtClean="0"/>
              <a:t>-Diva: </a:t>
            </a:r>
            <a:r>
              <a:rPr lang="en-AU" sz="2000" dirty="0" err="1" smtClean="0"/>
              <a:t>Jira</a:t>
            </a:r>
            <a:r>
              <a:rPr lang="en-AU" sz="2000" dirty="0" smtClean="0"/>
              <a:t> &amp; Confluence</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Diva platform includes Jira &amp; Confluence</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4" name="Group 10"/>
          <p:cNvGrpSpPr/>
          <p:nvPr/>
        </p:nvGrpSpPr>
        <p:grpSpPr>
          <a:xfrm>
            <a:off x="381000" y="1066800"/>
            <a:ext cx="8343900" cy="1447800"/>
            <a:chOff x="9144000" y="-1097803"/>
            <a:chExt cx="3131615" cy="6634217"/>
          </a:xfrm>
        </p:grpSpPr>
        <p:grpSp>
          <p:nvGrpSpPr>
            <p:cNvPr id="5" name="Group 5"/>
            <p:cNvGrpSpPr/>
            <p:nvPr/>
          </p:nvGrpSpPr>
          <p:grpSpPr>
            <a:xfrm>
              <a:off x="9144000" y="-1097803"/>
              <a:ext cx="3131615" cy="6634217"/>
              <a:chOff x="5215888" y="810647"/>
              <a:chExt cx="3459195" cy="8293038"/>
            </a:xfrm>
          </p:grpSpPr>
          <p:sp>
            <p:nvSpPr>
              <p:cNvPr id="7" name="AutoShape 250"/>
              <p:cNvSpPr>
                <a:spLocks noChangeArrowheads="1"/>
              </p:cNvSpPr>
              <p:nvPr/>
            </p:nvSpPr>
            <p:spPr bwMode="auto">
              <a:xfrm>
                <a:off x="5215889" y="1135163"/>
                <a:ext cx="3459194" cy="7968522"/>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8" name="AutoShape 250"/>
              <p:cNvSpPr>
                <a:spLocks noChangeArrowheads="1"/>
              </p:cNvSpPr>
              <p:nvPr/>
            </p:nvSpPr>
            <p:spPr bwMode="auto">
              <a:xfrm>
                <a:off x="5215888" y="810647"/>
                <a:ext cx="3459194" cy="1309427"/>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Summary</a:t>
                </a:r>
              </a:p>
            </p:txBody>
          </p:sp>
        </p:grpSp>
        <p:sp>
          <p:nvSpPr>
            <p:cNvPr id="6" name="Rectangle 5"/>
            <p:cNvSpPr/>
            <p:nvPr/>
          </p:nvSpPr>
          <p:spPr>
            <a:xfrm>
              <a:off x="9144000" y="234887"/>
              <a:ext cx="3124200" cy="4371980"/>
            </a:xfrm>
            <a:prstGeom prst="rect">
              <a:avLst/>
            </a:prstGeom>
          </p:spPr>
          <p:txBody>
            <a:bodyPr wrap="square">
              <a:spAutoFit/>
            </a:bodyPr>
            <a:lstStyle/>
            <a:p>
              <a:r>
                <a:rPr lang="sv-SE" sz="1400" dirty="0" smtClean="0">
                  <a:solidFill>
                    <a:schemeClr val="tx2"/>
                  </a:solidFill>
                </a:rPr>
                <a:t>Diva is </a:t>
              </a:r>
              <a:r>
                <a:rPr lang="sv-SE" sz="1400" dirty="0" err="1" smtClean="0">
                  <a:solidFill>
                    <a:schemeClr val="tx2"/>
                  </a:solidFill>
                </a:rPr>
                <a:t>Telia’s</a:t>
              </a:r>
              <a:r>
                <a:rPr lang="sv-SE" sz="1400" dirty="0" smtClean="0">
                  <a:solidFill>
                    <a:schemeClr val="tx2"/>
                  </a:solidFill>
                </a:rPr>
                <a:t> new project management application. At the moment Twist is using Diva in paralell with Telia Workroom.</a:t>
              </a:r>
            </a:p>
            <a:p>
              <a:r>
                <a:rPr lang="sv-SE" sz="1400" dirty="0" smtClean="0">
                  <a:solidFill>
                    <a:schemeClr val="tx2"/>
                  </a:solidFill>
                </a:rPr>
                <a:t>Twist is using Jira, as a part of Diva to handle the project backlog and Confluence to </a:t>
              </a:r>
              <a:r>
                <a:rPr lang="sv-SE" sz="1400" dirty="0" err="1" smtClean="0">
                  <a:solidFill>
                    <a:schemeClr val="tx2"/>
                  </a:solidFill>
                </a:rPr>
                <a:t>manage</a:t>
              </a:r>
              <a:r>
                <a:rPr lang="sv-SE" sz="1400" dirty="0" smtClean="0">
                  <a:solidFill>
                    <a:schemeClr val="tx2"/>
                  </a:solidFill>
                </a:rPr>
                <a:t> the project documentation.</a:t>
              </a:r>
            </a:p>
          </p:txBody>
        </p:sp>
      </p:grpSp>
      <p:grpSp>
        <p:nvGrpSpPr>
          <p:cNvPr id="12" name="Group 10"/>
          <p:cNvGrpSpPr/>
          <p:nvPr/>
        </p:nvGrpSpPr>
        <p:grpSpPr>
          <a:xfrm>
            <a:off x="381000" y="2667000"/>
            <a:ext cx="8343900" cy="2902963"/>
            <a:chOff x="9144000" y="-1097803"/>
            <a:chExt cx="3131615" cy="8777657"/>
          </a:xfrm>
        </p:grpSpPr>
        <p:grpSp>
          <p:nvGrpSpPr>
            <p:cNvPr id="13" name="Group 5"/>
            <p:cNvGrpSpPr/>
            <p:nvPr/>
          </p:nvGrpSpPr>
          <p:grpSpPr>
            <a:xfrm>
              <a:off x="9144000" y="-1097803"/>
              <a:ext cx="3131615" cy="7833769"/>
              <a:chOff x="5215888" y="810647"/>
              <a:chExt cx="3459195" cy="9792526"/>
            </a:xfrm>
          </p:grpSpPr>
          <p:sp>
            <p:nvSpPr>
              <p:cNvPr id="15" name="AutoShape 250"/>
              <p:cNvSpPr>
                <a:spLocks noChangeArrowheads="1"/>
              </p:cNvSpPr>
              <p:nvPr/>
            </p:nvSpPr>
            <p:spPr bwMode="auto">
              <a:xfrm>
                <a:off x="5215889" y="1135160"/>
                <a:ext cx="3459194" cy="9468013"/>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6" name="AutoShape 250"/>
              <p:cNvSpPr>
                <a:spLocks noChangeArrowheads="1"/>
              </p:cNvSpPr>
              <p:nvPr/>
            </p:nvSpPr>
            <p:spPr bwMode="auto">
              <a:xfrm>
                <a:off x="5215888" y="810647"/>
                <a:ext cx="3459194" cy="872951"/>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How to access Diva, Jira &amp; Confluence</a:t>
                </a:r>
              </a:p>
            </p:txBody>
          </p:sp>
        </p:grpSp>
        <p:sp>
          <p:nvSpPr>
            <p:cNvPr id="14" name="Rectangle 13"/>
            <p:cNvSpPr/>
            <p:nvPr/>
          </p:nvSpPr>
          <p:spPr>
            <a:xfrm>
              <a:off x="9144000" y="234888"/>
              <a:ext cx="3124200" cy="7444966"/>
            </a:xfrm>
            <a:prstGeom prst="rect">
              <a:avLst/>
            </a:prstGeom>
          </p:spPr>
          <p:txBody>
            <a:bodyPr wrap="square">
              <a:spAutoFit/>
            </a:bodyPr>
            <a:lstStyle/>
            <a:p>
              <a:pPr marL="342900" indent="-342900">
                <a:buFont typeface="+mj-lt"/>
                <a:buAutoNum type="arabicPeriod"/>
              </a:pPr>
              <a:r>
                <a:rPr lang="sv-SE" sz="1400" dirty="0" smtClean="0">
                  <a:solidFill>
                    <a:schemeClr val="tx2"/>
                  </a:solidFill>
                </a:rPr>
                <a:t>To get access to Diva with Jira and Confluence, follow this link and fill out the form to apply for access: </a:t>
              </a:r>
              <a:r>
                <a:rPr lang="sv-SE" sz="1400" u="sng" dirty="0" smtClean="0">
                  <a:hlinkClick r:id="rId2"/>
                </a:rPr>
                <a:t>http://diva.teliasonera.net/form/divasupport-form.html</a:t>
              </a:r>
              <a:endParaRPr lang="sv-SE" sz="1400" u="sng" dirty="0" smtClean="0"/>
            </a:p>
            <a:p>
              <a:pPr marL="342900" indent="-342900">
                <a:buFont typeface="+mj-lt"/>
                <a:buAutoNum type="arabicPeriod"/>
              </a:pPr>
              <a:r>
                <a:rPr lang="sv-SE" sz="1400" dirty="0" smtClean="0">
                  <a:solidFill>
                    <a:schemeClr val="tx2"/>
                  </a:solidFill>
                </a:rPr>
                <a:t>When account is created you will be provided with emails with instructions for first log on.</a:t>
              </a:r>
            </a:p>
            <a:p>
              <a:pPr marL="342900" indent="-342900">
                <a:buFont typeface="+mj-lt"/>
                <a:buAutoNum type="arabicPeriod"/>
              </a:pPr>
              <a:r>
                <a:rPr lang="sv-SE" sz="1400" dirty="0" smtClean="0">
                  <a:solidFill>
                    <a:schemeClr val="tx2"/>
                  </a:solidFill>
                </a:rPr>
                <a:t>If  you succeed to access the applications-Congratulations! </a:t>
              </a:r>
            </a:p>
            <a:p>
              <a:pPr marL="342900" indent="-342900">
                <a:buFont typeface="+mj-lt"/>
                <a:buAutoNum type="arabicPeriod"/>
              </a:pPr>
              <a:r>
                <a:rPr lang="sv-SE" sz="1400" dirty="0" smtClean="0">
                  <a:solidFill>
                    <a:schemeClr val="tx2"/>
                  </a:solidFill>
                </a:rPr>
                <a:t>If not, </a:t>
              </a:r>
              <a:r>
                <a:rPr lang="sv-SE" sz="1400" dirty="0" err="1" smtClean="0">
                  <a:solidFill>
                    <a:schemeClr val="tx2"/>
                  </a:solidFill>
                </a:rPr>
                <a:t>please</a:t>
              </a:r>
              <a:r>
                <a:rPr lang="sv-SE" sz="1400" dirty="0" smtClean="0">
                  <a:solidFill>
                    <a:schemeClr val="tx2"/>
                  </a:solidFill>
                </a:rPr>
                <a:t> request a firewall opening.</a:t>
              </a:r>
            </a:p>
            <a:p>
              <a:pPr marL="342900" indent="-342900">
                <a:buFont typeface="+mj-lt"/>
                <a:buAutoNum type="arabicPeriod"/>
              </a:pPr>
              <a:endParaRPr lang="sv-SE" sz="1400" dirty="0" smtClean="0">
                <a:solidFill>
                  <a:schemeClr val="tx2"/>
                </a:solidFill>
              </a:endParaRPr>
            </a:p>
            <a:p>
              <a:r>
                <a:rPr lang="sv-SE" sz="1400" b="1" dirty="0" smtClean="0">
                  <a:solidFill>
                    <a:schemeClr val="tx2"/>
                  </a:solidFill>
                </a:rPr>
                <a:t>Point of contact</a:t>
              </a:r>
              <a:r>
                <a:rPr lang="sv-SE" sz="1400" dirty="0" smtClean="0">
                  <a:solidFill>
                    <a:schemeClr val="tx2"/>
                  </a:solidFill>
                </a:rPr>
                <a:t>: </a:t>
              </a:r>
            </a:p>
            <a:p>
              <a:pPr>
                <a:buFont typeface="Arial" pitchFamily="34" charset="0"/>
                <a:buChar char="•"/>
              </a:pPr>
              <a:r>
                <a:rPr lang="sv-SE" sz="1400" dirty="0" smtClean="0">
                  <a:solidFill>
                    <a:schemeClr val="tx2"/>
                  </a:solidFill>
                </a:rPr>
                <a:t> </a:t>
              </a:r>
              <a:r>
                <a:rPr lang="en-AU" sz="1400" dirty="0" smtClean="0">
                  <a:solidFill>
                    <a:schemeClr val="tx2"/>
                  </a:solidFill>
                </a:rPr>
                <a:t>Sukumaran Israel (</a:t>
              </a:r>
              <a:r>
                <a:rPr lang="en-US" sz="1400" dirty="0" smtClean="0">
                  <a:hlinkClick r:id="rId3"/>
                </a:rPr>
                <a:t>sukumaran.israel@capgemini.com</a:t>
              </a:r>
              <a:r>
                <a:rPr lang="en-US" sz="1400" b="1" dirty="0" smtClean="0"/>
                <a:t>)</a:t>
              </a:r>
              <a:endParaRPr lang="sv-SE" sz="1400" dirty="0" smtClean="0">
                <a:solidFill>
                  <a:schemeClr val="tx2"/>
                </a:solidFill>
              </a:endParaRPr>
            </a:p>
            <a:p>
              <a:pPr>
                <a:buFont typeface="Arial" pitchFamily="34" charset="0"/>
                <a:buChar char="•"/>
              </a:pPr>
              <a:r>
                <a:rPr lang="sv-SE" sz="1400" dirty="0" smtClean="0">
                  <a:solidFill>
                    <a:schemeClr val="tx2"/>
                  </a:solidFill>
                </a:rPr>
                <a:t> Secondary Claes Timner(</a:t>
              </a:r>
              <a:r>
                <a:rPr lang="sv-SE" sz="1400" dirty="0" smtClean="0">
                  <a:solidFill>
                    <a:schemeClr val="tx2"/>
                  </a:solidFill>
                  <a:hlinkClick r:id="rId4"/>
                </a:rPr>
                <a:t>claes.timner@capgemini.com</a:t>
              </a:r>
              <a:r>
                <a:rPr lang="sv-SE" sz="1400" dirty="0" smtClean="0">
                  <a:solidFill>
                    <a:schemeClr val="tx2"/>
                  </a:solidFill>
                </a:rPr>
                <a:t>)</a:t>
              </a:r>
            </a:p>
            <a:p>
              <a:pPr marL="342900" indent="-342900"/>
              <a:endParaRPr lang="sv-SE" sz="1400" dirty="0" smtClean="0">
                <a:solidFill>
                  <a:schemeClr val="tx2"/>
                </a:solidFill>
              </a:endParaRPr>
            </a:p>
            <a:p>
              <a:r>
                <a:rPr lang="sv-SE" sz="1400" dirty="0" smtClean="0">
                  <a:solidFill>
                    <a:schemeClr val="tx2"/>
                  </a:solidFill>
                </a:rPr>
                <a:t>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z="3600" dirty="0" smtClean="0"/>
              <a:t>Twist project overview</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Environments Access</a:t>
            </a:r>
            <a:endParaRPr lang="sv-SE" dirty="0"/>
          </a:p>
        </p:txBody>
      </p:sp>
      <p:sp>
        <p:nvSpPr>
          <p:cNvPr id="3" name="Footer Placeholder 2"/>
          <p:cNvSpPr>
            <a:spLocks noGrp="1"/>
          </p:cNvSpPr>
          <p:nvPr>
            <p:ph type="ftr" sz="quarter" idx="3"/>
          </p:nvPr>
        </p:nvSpPr>
        <p:spPr/>
        <p:txBody>
          <a:bodyPr/>
          <a:lstStyle/>
          <a:p>
            <a:r>
              <a:rPr lang="en-US" smtClean="0"/>
              <a:t>Twist onboarding presentation August 20th 2015.pptx</a:t>
            </a:r>
            <a:endParaRPr lang="sv-SE"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VPN Access to be able to reach Telia Development Environments</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4" name="Group 10"/>
          <p:cNvGrpSpPr/>
          <p:nvPr/>
        </p:nvGrpSpPr>
        <p:grpSpPr>
          <a:xfrm>
            <a:off x="1295400" y="1524001"/>
            <a:ext cx="2971802" cy="3276599"/>
            <a:chOff x="9144000" y="-1097801"/>
            <a:chExt cx="3131615" cy="5449533"/>
          </a:xfrm>
        </p:grpSpPr>
        <p:grpSp>
          <p:nvGrpSpPr>
            <p:cNvPr id="5" name="Group 5"/>
            <p:cNvGrpSpPr/>
            <p:nvPr/>
          </p:nvGrpSpPr>
          <p:grpSpPr>
            <a:xfrm>
              <a:off x="9144000" y="-1097801"/>
              <a:ext cx="3131615" cy="5449533"/>
              <a:chOff x="5215888" y="810649"/>
              <a:chExt cx="3459195" cy="6812136"/>
            </a:xfrm>
          </p:grpSpPr>
          <p:sp>
            <p:nvSpPr>
              <p:cNvPr id="7" name="AutoShape 250"/>
              <p:cNvSpPr>
                <a:spLocks noChangeArrowheads="1"/>
              </p:cNvSpPr>
              <p:nvPr/>
            </p:nvSpPr>
            <p:spPr bwMode="auto">
              <a:xfrm>
                <a:off x="5215889" y="1135162"/>
                <a:ext cx="3459194" cy="6487623"/>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8" name="AutoShape 250"/>
              <p:cNvSpPr>
                <a:spLocks noChangeArrowheads="1"/>
              </p:cNvSpPr>
              <p:nvPr/>
            </p:nvSpPr>
            <p:spPr bwMode="auto">
              <a:xfrm>
                <a:off x="5215888" y="810649"/>
                <a:ext cx="3459194" cy="896332"/>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VPN</a:t>
                </a:r>
              </a:p>
            </p:txBody>
          </p:sp>
        </p:grpSp>
        <p:sp>
          <p:nvSpPr>
            <p:cNvPr id="6" name="Rectangle 5"/>
            <p:cNvSpPr/>
            <p:nvPr/>
          </p:nvSpPr>
          <p:spPr>
            <a:xfrm>
              <a:off x="9144000" y="-237350"/>
              <a:ext cx="3124200" cy="2606568"/>
            </a:xfrm>
            <a:prstGeom prst="rect">
              <a:avLst/>
            </a:prstGeom>
          </p:spPr>
          <p:txBody>
            <a:bodyPr wrap="square">
              <a:spAutoFit/>
            </a:bodyPr>
            <a:lstStyle/>
            <a:p>
              <a:r>
                <a:rPr lang="en-GB" sz="1400" dirty="0" smtClean="0">
                  <a:solidFill>
                    <a:schemeClr val="tx2"/>
                  </a:solidFill>
                </a:rPr>
                <a:t>VPN access is ordered in association to your </a:t>
              </a:r>
              <a:r>
                <a:rPr lang="en-GB" sz="1400" dirty="0" err="1" smtClean="0">
                  <a:solidFill>
                    <a:schemeClr val="tx2"/>
                  </a:solidFill>
                </a:rPr>
                <a:t>onboarding</a:t>
              </a:r>
              <a:r>
                <a:rPr lang="en-GB" sz="1400" dirty="0" smtClean="0">
                  <a:solidFill>
                    <a:schemeClr val="tx2"/>
                  </a:solidFill>
                </a:rPr>
                <a:t>. When access is provided you will receive an email with installation instructions.</a:t>
              </a:r>
            </a:p>
            <a:p>
              <a:endParaRPr lang="en-GB" sz="1400" dirty="0" smtClean="0">
                <a:solidFill>
                  <a:schemeClr val="tx2"/>
                </a:solidFill>
              </a:endParaRPr>
            </a:p>
          </p:txBody>
        </p:sp>
      </p:grpSp>
      <p:grpSp>
        <p:nvGrpSpPr>
          <p:cNvPr id="9" name="Group 10"/>
          <p:cNvGrpSpPr/>
          <p:nvPr/>
        </p:nvGrpSpPr>
        <p:grpSpPr>
          <a:xfrm>
            <a:off x="4724398" y="1524000"/>
            <a:ext cx="2971802" cy="3505504"/>
            <a:chOff x="9144000" y="-1097803"/>
            <a:chExt cx="3131615" cy="9632570"/>
          </a:xfrm>
        </p:grpSpPr>
        <p:grpSp>
          <p:nvGrpSpPr>
            <p:cNvPr id="10" name="Group 5"/>
            <p:cNvGrpSpPr/>
            <p:nvPr/>
          </p:nvGrpSpPr>
          <p:grpSpPr>
            <a:xfrm>
              <a:off x="9144000" y="-1097803"/>
              <a:ext cx="3131615" cy="9003579"/>
              <a:chOff x="5215888" y="810647"/>
              <a:chExt cx="3459195" cy="11254836"/>
            </a:xfrm>
          </p:grpSpPr>
          <p:sp>
            <p:nvSpPr>
              <p:cNvPr id="12" name="AutoShape 250"/>
              <p:cNvSpPr>
                <a:spLocks noChangeArrowheads="1"/>
              </p:cNvSpPr>
              <p:nvPr/>
            </p:nvSpPr>
            <p:spPr bwMode="auto">
              <a:xfrm>
                <a:off x="5215889" y="1135162"/>
                <a:ext cx="3459194" cy="10930321"/>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3" name="AutoShape 250"/>
              <p:cNvSpPr>
                <a:spLocks noChangeArrowheads="1"/>
              </p:cNvSpPr>
              <p:nvPr/>
            </p:nvSpPr>
            <p:spPr bwMode="auto">
              <a:xfrm>
                <a:off x="5215888" y="810647"/>
                <a:ext cx="3459194" cy="148089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Environments</a:t>
                </a:r>
              </a:p>
            </p:txBody>
          </p:sp>
        </p:grpSp>
        <p:sp>
          <p:nvSpPr>
            <p:cNvPr id="11" name="Rectangle 10"/>
            <p:cNvSpPr/>
            <p:nvPr/>
          </p:nvSpPr>
          <p:spPr>
            <a:xfrm>
              <a:off x="9144000" y="208863"/>
              <a:ext cx="3124200" cy="8325904"/>
            </a:xfrm>
            <a:prstGeom prst="rect">
              <a:avLst/>
            </a:prstGeom>
          </p:spPr>
          <p:txBody>
            <a:bodyPr wrap="square">
              <a:spAutoFit/>
            </a:bodyPr>
            <a:lstStyle/>
            <a:p>
              <a:r>
                <a:rPr lang="sv-SE" sz="1400" dirty="0" smtClean="0">
                  <a:solidFill>
                    <a:schemeClr val="tx2"/>
                  </a:solidFill>
                </a:rPr>
                <a:t>After Telia VPN is provided the project onshore PMO is requesting relevant firewall openings to be done and environment accounts created for the consultant. Please contact the CM and Environments Team Lead Prasanta Dash (</a:t>
              </a:r>
              <a:r>
                <a:rPr lang="sv-SE" sz="1400" dirty="0" smtClean="0">
                  <a:solidFill>
                    <a:schemeClr val="tx2"/>
                  </a:solidFill>
                  <a:hlinkClick r:id="rId3"/>
                </a:rPr>
                <a:t>prasanata.dash@capgemini.com</a:t>
              </a:r>
              <a:r>
                <a:rPr lang="sv-SE" sz="1400" dirty="0" smtClean="0">
                  <a:solidFill>
                    <a:schemeClr val="tx2"/>
                  </a:solidFill>
                </a:rPr>
                <a:t>) with questions regarding environments access and your Team Lead for detailed questions regarding the environments. </a:t>
              </a:r>
            </a:p>
          </p:txBody>
        </p:sp>
      </p:grpSp>
      <p:sp>
        <p:nvSpPr>
          <p:cNvPr id="33" name="Right Arrow 32"/>
          <p:cNvSpPr/>
          <p:nvPr/>
        </p:nvSpPr>
        <p:spPr bwMode="auto">
          <a:xfrm>
            <a:off x="4267200" y="2819400"/>
            <a:ext cx="381000" cy="457200"/>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sv-SE" b="1" smtClean="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Training &amp; Compliance (Offshore Employees)</a:t>
            </a:r>
            <a:endParaRPr lang="sv-SE" dirty="0"/>
          </a:p>
        </p:txBody>
      </p:sp>
      <p:sp>
        <p:nvSpPr>
          <p:cNvPr id="3" name="Footer Placeholder 2"/>
          <p:cNvSpPr>
            <a:spLocks noGrp="1"/>
          </p:cNvSpPr>
          <p:nvPr>
            <p:ph type="ftr" sz="quarter" idx="3"/>
          </p:nvPr>
        </p:nvSpPr>
        <p:spPr/>
        <p:txBody>
          <a:bodyPr/>
          <a:lstStyle/>
          <a:p>
            <a:r>
              <a:rPr lang="en-US" smtClean="0"/>
              <a:t>Twist onboarding presentation August 20th 2015.pptx</a:t>
            </a:r>
            <a:endParaRPr lang="sv-SE"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Mandatory Activities for Offshore Team Members</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9" name="Group 10"/>
          <p:cNvGrpSpPr/>
          <p:nvPr/>
        </p:nvGrpSpPr>
        <p:grpSpPr>
          <a:xfrm>
            <a:off x="152400" y="990600"/>
            <a:ext cx="8839200" cy="4847536"/>
            <a:chOff x="9144000" y="-1097803"/>
            <a:chExt cx="3131615" cy="9146049"/>
          </a:xfrm>
        </p:grpSpPr>
        <p:grpSp>
          <p:nvGrpSpPr>
            <p:cNvPr id="10" name="Group 5"/>
            <p:cNvGrpSpPr/>
            <p:nvPr/>
          </p:nvGrpSpPr>
          <p:grpSpPr>
            <a:xfrm>
              <a:off x="9144000" y="-1097803"/>
              <a:ext cx="3131615" cy="9003579"/>
              <a:chOff x="5215888" y="810647"/>
              <a:chExt cx="3459195" cy="11254836"/>
            </a:xfrm>
          </p:grpSpPr>
          <p:sp>
            <p:nvSpPr>
              <p:cNvPr id="12" name="AutoShape 250"/>
              <p:cNvSpPr>
                <a:spLocks noChangeArrowheads="1"/>
              </p:cNvSpPr>
              <p:nvPr/>
            </p:nvSpPr>
            <p:spPr bwMode="auto">
              <a:xfrm>
                <a:off x="5215889" y="1135162"/>
                <a:ext cx="3459194" cy="10930321"/>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3" name="AutoShape 250"/>
              <p:cNvSpPr>
                <a:spLocks noChangeArrowheads="1"/>
              </p:cNvSpPr>
              <p:nvPr/>
            </p:nvSpPr>
            <p:spPr bwMode="auto">
              <a:xfrm>
                <a:off x="5215888" y="810647"/>
                <a:ext cx="3459194" cy="148089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dirty="0" smtClean="0">
                    <a:solidFill>
                      <a:srgbClr val="FFFFFF"/>
                    </a:solidFill>
                  </a:rPr>
                  <a:t>Training and Compliance Activities</a:t>
                </a:r>
                <a:endParaRPr lang="sv-SE" sz="1600" b="1" dirty="0" smtClean="0">
                  <a:solidFill>
                    <a:srgbClr val="FFFFFF"/>
                  </a:solidFill>
                </a:endParaRPr>
              </a:p>
            </p:txBody>
          </p:sp>
        </p:grpSp>
        <p:sp>
          <p:nvSpPr>
            <p:cNvPr id="11" name="Rectangle 10"/>
            <p:cNvSpPr/>
            <p:nvPr/>
          </p:nvSpPr>
          <p:spPr>
            <a:xfrm>
              <a:off x="9144000" y="208864"/>
              <a:ext cx="3124200" cy="7839382"/>
            </a:xfrm>
            <a:prstGeom prst="rect">
              <a:avLst/>
            </a:prstGeom>
          </p:spPr>
          <p:txBody>
            <a:bodyPr wrap="square">
              <a:spAutoFit/>
            </a:bodyPr>
            <a:lstStyle/>
            <a:p>
              <a:pPr lvl="0"/>
              <a:r>
                <a:rPr lang="sv-SE" sz="1200" dirty="0" smtClean="0">
                  <a:solidFill>
                    <a:schemeClr val="tx2"/>
                  </a:solidFill>
                </a:rPr>
                <a:t>1. </a:t>
              </a:r>
              <a:r>
                <a:rPr lang="en-US" sz="1200" dirty="0" smtClean="0"/>
                <a:t>Please complete the mandatory trainings mentioned in the Word document attached.  You can take the </a:t>
              </a:r>
              <a:r>
                <a:rPr lang="en-US" sz="1200" dirty="0" err="1" smtClean="0"/>
                <a:t>Teliasonera</a:t>
              </a:r>
              <a:r>
                <a:rPr lang="en-US" sz="1200" dirty="0" smtClean="0"/>
                <a:t> Code of Conduct Quiz only after going through the training material mentioned in point </a:t>
              </a:r>
              <a:r>
                <a:rPr lang="en-US" sz="1200" b="1" dirty="0" smtClean="0"/>
                <a:t>Please confirm </a:t>
              </a:r>
              <a:r>
                <a:rPr lang="en-US" sz="1200" b="1" dirty="0" smtClean="0"/>
                <a:t>to </a:t>
              </a:r>
              <a:r>
                <a:rPr lang="en-US" sz="1200" b="1" dirty="0" smtClean="0">
                  <a:hlinkClick r:id="rId4"/>
                </a:rPr>
                <a:t>sukumaran.israel@capgemini.com</a:t>
              </a:r>
              <a:r>
                <a:rPr lang="en-US" sz="1200" b="1" dirty="0" smtClean="0"/>
                <a:t> once </a:t>
              </a:r>
              <a:r>
                <a:rPr lang="en-US" sz="1200" b="1" dirty="0" smtClean="0"/>
                <a:t>done</a:t>
              </a:r>
              <a:r>
                <a:rPr lang="en-US" sz="1200" dirty="0" smtClean="0"/>
                <a:t>.</a:t>
              </a:r>
            </a:p>
            <a:p>
              <a:pPr lvl="0"/>
              <a:r>
                <a:rPr lang="en-US" sz="1200" dirty="0" smtClean="0"/>
                <a:t>2. Please </a:t>
              </a:r>
              <a:r>
                <a:rPr lang="en-US" sz="1200" dirty="0" smtClean="0"/>
                <a:t>go through the “Training and Awareness Material” located in the Twist TROOM (</a:t>
              </a:r>
              <a:r>
                <a:rPr lang="en-US" sz="1200" u="sng" dirty="0" smtClean="0">
                  <a:hlinkClick r:id="rId5"/>
                </a:rPr>
                <a:t>https://troom.capgemini.com/sites/Twist-SDU-Access-Impl/SitePages/Home.aspx</a:t>
              </a:r>
              <a:r>
                <a:rPr lang="en-US" sz="1200" dirty="0" smtClean="0"/>
                <a:t> ) under the “</a:t>
              </a:r>
              <a:r>
                <a:rPr lang="en-US" sz="1200" b="1" dirty="0" smtClean="0"/>
                <a:t>PMO Shared Documents</a:t>
              </a:r>
              <a:r>
                <a:rPr lang="en-US" sz="1200" dirty="0" smtClean="0"/>
                <a:t>” folder and then take up the </a:t>
              </a:r>
              <a:r>
                <a:rPr lang="en-US" sz="1200" u="sng" dirty="0" err="1" smtClean="0">
                  <a:hlinkClick r:id="rId6"/>
                </a:rPr>
                <a:t>Teliasonera</a:t>
              </a:r>
              <a:r>
                <a:rPr lang="en-US" sz="1200" u="sng" dirty="0" smtClean="0">
                  <a:hlinkClick r:id="rId6"/>
                </a:rPr>
                <a:t> Code of Conduct Quiz</a:t>
              </a:r>
              <a:r>
                <a:rPr lang="en-US" sz="1200" dirty="0" smtClean="0"/>
                <a:t>.  Please share your score with </a:t>
              </a:r>
              <a:r>
                <a:rPr lang="en-US" sz="1200" dirty="0" smtClean="0">
                  <a:hlinkClick r:id="rId4"/>
                </a:rPr>
                <a:t>sukumaran.israel@capgemini.com</a:t>
              </a:r>
              <a:r>
                <a:rPr lang="en-US" sz="1200" dirty="0" smtClean="0"/>
                <a:t> </a:t>
              </a:r>
              <a:endParaRPr lang="en-US" sz="1200" dirty="0" smtClean="0"/>
            </a:p>
            <a:p>
              <a:pPr lvl="0"/>
              <a:r>
                <a:rPr lang="en-US" sz="1200" dirty="0" smtClean="0"/>
                <a:t>3. Please </a:t>
              </a:r>
              <a:r>
                <a:rPr lang="en-US" sz="1200" dirty="0" smtClean="0"/>
                <a:t>update the following information in the Twist TROOM (</a:t>
              </a:r>
              <a:r>
                <a:rPr lang="en-US" sz="1200" u="sng" dirty="0" smtClean="0">
                  <a:hlinkClick r:id="rId5"/>
                </a:rPr>
                <a:t>https://troom.capgemini.com/sites/Twist-SDU-Access-Impl/SitePages/Home.aspx</a:t>
              </a:r>
              <a:r>
                <a:rPr lang="en-US" sz="1200" dirty="0" smtClean="0"/>
                <a:t> ) under the “</a:t>
              </a:r>
              <a:r>
                <a:rPr lang="en-US" sz="1200" b="1" dirty="0" smtClean="0"/>
                <a:t>PMO Shared Documents</a:t>
              </a:r>
              <a:r>
                <a:rPr lang="en-US" sz="1200" dirty="0" smtClean="0"/>
                <a:t>” folder</a:t>
              </a:r>
            </a:p>
            <a:p>
              <a:pPr lvl="1"/>
              <a:r>
                <a:rPr lang="en-US" sz="1200" dirty="0" smtClean="0"/>
                <a:t>Twist Personal Information Update</a:t>
              </a:r>
            </a:p>
            <a:p>
              <a:pPr lvl="1"/>
              <a:r>
                <a:rPr lang="en-US" sz="1200" dirty="0" smtClean="0"/>
                <a:t>Twist Resource Availability Matrix – 2016 (please update your planned leaves here)</a:t>
              </a:r>
            </a:p>
            <a:p>
              <a:pPr lvl="0"/>
              <a:r>
                <a:rPr lang="en-US" sz="1200" dirty="0" smtClean="0"/>
                <a:t>4. Please </a:t>
              </a:r>
              <a:r>
                <a:rPr lang="en-US" sz="1200" dirty="0" smtClean="0"/>
                <a:t>upload your resume in the attached Word and PPT in our TROOM (</a:t>
              </a:r>
              <a:r>
                <a:rPr lang="en-US" sz="1200" u="sng" dirty="0" smtClean="0">
                  <a:hlinkClick r:id="rId5"/>
                </a:rPr>
                <a:t>https://troom.capgemini.com/sites/Twist-SDU-Access-Impl/SitePages/Home.aspx</a:t>
              </a:r>
              <a:r>
                <a:rPr lang="en-US" sz="1200" dirty="0" smtClean="0"/>
                <a:t> ) under the “</a:t>
              </a:r>
              <a:r>
                <a:rPr lang="en-US" sz="1200" b="1" dirty="0" smtClean="0"/>
                <a:t>PMO Shared Documents</a:t>
              </a:r>
              <a:r>
                <a:rPr lang="en-US" sz="1200" dirty="0" smtClean="0"/>
                <a:t>” folder.  Please note, there is a separate folder for the Word and PPT documents.</a:t>
              </a:r>
            </a:p>
            <a:p>
              <a:pPr lvl="1"/>
              <a:r>
                <a:rPr lang="en-US" sz="1200" dirty="0" smtClean="0"/>
                <a:t>Photographs are to be clear and recent in both Word and PPT templates</a:t>
              </a:r>
            </a:p>
            <a:p>
              <a:pPr lvl="1"/>
              <a:r>
                <a:rPr lang="en-US" sz="1200" dirty="0" smtClean="0"/>
                <a:t>Text within &lt; &gt; should be deleted and filled in with your details</a:t>
              </a:r>
            </a:p>
            <a:p>
              <a:pPr lvl="1"/>
              <a:r>
                <a:rPr lang="en-US" sz="1200" dirty="0" smtClean="0"/>
                <a:t>Please take note of your name which should appear in the header section of each page (double click &lt;</a:t>
              </a:r>
              <a:r>
                <a:rPr lang="en-US" sz="1200" b="1" dirty="0" smtClean="0"/>
                <a:t>First Name Last Name&gt;)</a:t>
              </a:r>
              <a:endParaRPr lang="en-US" sz="1200" dirty="0" smtClean="0"/>
            </a:p>
            <a:p>
              <a:pPr lvl="1"/>
              <a:r>
                <a:rPr lang="en-US" sz="1200" dirty="0" smtClean="0"/>
                <a:t>Please ensure the “From” and “To” sections of each project are filled in</a:t>
              </a:r>
            </a:p>
            <a:p>
              <a:pPr lvl="1"/>
              <a:r>
                <a:rPr lang="en-US" sz="1200" dirty="0" smtClean="0"/>
                <a:t>Enter certifications, project details and education in reverse chronology (latest one first)</a:t>
              </a:r>
            </a:p>
            <a:p>
              <a:pPr lvl="1"/>
              <a:r>
                <a:rPr lang="en-US" sz="1200" dirty="0" smtClean="0"/>
                <a:t>Please name your file &lt;FirstnameSPACELastname-EMPID.docx&gt; and &lt;FirstnameSPACELastname-EMPID.ppt&gt;</a:t>
              </a:r>
            </a:p>
            <a:p>
              <a:endParaRPr lang="sv-SE" sz="1200" dirty="0" smtClean="0">
                <a:solidFill>
                  <a:schemeClr val="tx2"/>
                </a:solidFill>
              </a:endParaRPr>
            </a:p>
            <a:p>
              <a:r>
                <a:rPr lang="sv-SE" sz="1200" dirty="0" smtClean="0"/>
                <a:t>Please reach out to </a:t>
              </a:r>
              <a:r>
                <a:rPr lang="en-US" sz="1200" dirty="0" smtClean="0">
                  <a:hlinkClick r:id="rId4"/>
                </a:rPr>
                <a:t>sukumaran.israel@capgemini.com</a:t>
              </a:r>
              <a:r>
                <a:rPr lang="en-US" sz="1200" dirty="0" smtClean="0"/>
                <a:t> if face any difficulties</a:t>
              </a:r>
              <a:endParaRPr lang="sv-SE" sz="1200" dirty="0" smtClean="0"/>
            </a:p>
          </p:txBody>
        </p:sp>
      </p:grpSp>
      <p:graphicFrame>
        <p:nvGraphicFramePr>
          <p:cNvPr id="15" name="Object 14"/>
          <p:cNvGraphicFramePr>
            <a:graphicFrameLocks noChangeAspect="1"/>
          </p:cNvGraphicFramePr>
          <p:nvPr/>
        </p:nvGraphicFramePr>
        <p:xfrm>
          <a:off x="7467600" y="1828800"/>
          <a:ext cx="914400" cy="714375"/>
        </p:xfrm>
        <a:graphic>
          <a:graphicData uri="http://schemas.openxmlformats.org/presentationml/2006/ole">
            <p:oleObj spid="_x0000_s1396738" name="Document" showAsIcon="1" r:id="rId7" imgW="914400" imgH="714240" progId="Word.Document.12">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z="3600" dirty="0" smtClean="0"/>
              <a:t>Practicalities</a:t>
            </a:r>
            <a:br>
              <a:rPr lang="en-AU" sz="3600" dirty="0" smtClean="0"/>
            </a:br>
            <a:r>
              <a:rPr lang="en-AU" sz="2000" dirty="0" smtClean="0"/>
              <a:t>-</a:t>
            </a:r>
            <a:r>
              <a:rPr lang="en-AU" sz="2000" dirty="0" err="1" smtClean="0"/>
              <a:t>Farsta</a:t>
            </a:r>
            <a:r>
              <a:rPr lang="en-AU" sz="2000" dirty="0" smtClean="0"/>
              <a:t> </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Seating arrangements </a:t>
            </a:r>
            <a:r>
              <a:rPr lang="en-GB" dirty="0" err="1" smtClean="0"/>
              <a:t>Farsta</a:t>
            </a:r>
            <a:r>
              <a:rPr lang="en-GB" dirty="0" smtClean="0"/>
              <a:t> B3</a:t>
            </a:r>
            <a:endParaRPr lang="en-GB"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4" name="Group 5"/>
          <p:cNvGrpSpPr/>
          <p:nvPr/>
        </p:nvGrpSpPr>
        <p:grpSpPr>
          <a:xfrm>
            <a:off x="609600" y="1295400"/>
            <a:ext cx="7924800" cy="2286000"/>
            <a:chOff x="5215889" y="1135161"/>
            <a:chExt cx="3459194" cy="5441854"/>
          </a:xfrm>
        </p:grpSpPr>
        <p:sp>
          <p:nvSpPr>
            <p:cNvPr id="6" name="Rectangle 3"/>
            <p:cNvSpPr txBox="1"/>
            <p:nvPr/>
          </p:nvSpPr>
          <p:spPr>
            <a:xfrm>
              <a:off x="5315673" y="2586322"/>
              <a:ext cx="3355925" cy="3333631"/>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pPr>
              <a:r>
                <a:rPr lang="en-AU" sz="1400" dirty="0" smtClean="0">
                  <a:solidFill>
                    <a:schemeClr val="tx2"/>
                  </a:solidFill>
                </a:rPr>
                <a:t>There is flexible seating on the project floor in </a:t>
              </a:r>
              <a:r>
                <a:rPr lang="en-AU" sz="1400" dirty="0" err="1" smtClean="0">
                  <a:solidFill>
                    <a:schemeClr val="tx2"/>
                  </a:solidFill>
                </a:rPr>
                <a:t>Farsta</a:t>
              </a:r>
              <a:r>
                <a:rPr lang="en-AU" sz="1400" dirty="0" smtClean="0">
                  <a:solidFill>
                    <a:schemeClr val="tx2"/>
                  </a:solidFill>
                </a:rPr>
                <a:t>. This brings some rules:</a:t>
              </a:r>
            </a:p>
            <a:p>
              <a:pPr lvl="2" fontAlgn="base">
                <a:spcBef>
                  <a:spcPct val="50000"/>
                </a:spcBef>
                <a:spcAft>
                  <a:spcPct val="0"/>
                </a:spcAft>
                <a:buClr>
                  <a:srgbClr val="652D86"/>
                </a:buClr>
              </a:pPr>
              <a:r>
                <a:rPr lang="en-AU" sz="1400" dirty="0" smtClean="0">
                  <a:solidFill>
                    <a:schemeClr val="tx2"/>
                  </a:solidFill>
                </a:rPr>
                <a:t>Use any free seat</a:t>
              </a:r>
            </a:p>
            <a:p>
              <a:pPr lvl="2" fontAlgn="base">
                <a:spcBef>
                  <a:spcPct val="50000"/>
                </a:spcBef>
                <a:spcAft>
                  <a:spcPct val="0"/>
                </a:spcAft>
                <a:buClr>
                  <a:srgbClr val="652D86"/>
                </a:buClr>
              </a:pPr>
              <a:r>
                <a:rPr lang="en-AU" sz="1400" dirty="0" smtClean="0">
                  <a:solidFill>
                    <a:schemeClr val="tx2"/>
                  </a:solidFill>
                </a:rPr>
                <a:t>Clean the desk after yourself before leaving the office</a:t>
              </a:r>
            </a:p>
            <a:p>
              <a:pPr lvl="2" fontAlgn="base">
                <a:spcBef>
                  <a:spcPct val="50000"/>
                </a:spcBef>
                <a:spcAft>
                  <a:spcPct val="0"/>
                </a:spcAft>
                <a:buClr>
                  <a:srgbClr val="652D86"/>
                </a:buClr>
              </a:pPr>
              <a:r>
                <a:rPr lang="en-AU" sz="1400" dirty="0" smtClean="0">
                  <a:solidFill>
                    <a:schemeClr val="tx2"/>
                  </a:solidFill>
                </a:rPr>
                <a:t>If you are away from the seat more than one hour, take your belongings with you. This will enable everybody to find a seat. </a:t>
              </a:r>
              <a:endParaRPr lang="en-AU" sz="1400" dirty="0">
                <a:solidFill>
                  <a:schemeClr val="tx2"/>
                </a:solidFill>
              </a:endParaRPr>
            </a:p>
          </p:txBody>
        </p:sp>
        <p:sp>
          <p:nvSpPr>
            <p:cNvPr id="7" name="AutoShape 250"/>
            <p:cNvSpPr>
              <a:spLocks noChangeArrowheads="1"/>
            </p:cNvSpPr>
            <p:nvPr/>
          </p:nvSpPr>
          <p:spPr bwMode="auto">
            <a:xfrm>
              <a:off x="5215889" y="1135161"/>
              <a:ext cx="3459194" cy="5441854"/>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en-AU" sz="1600" b="1">
                <a:solidFill>
                  <a:srgbClr val="FFFFFF"/>
                </a:solidFill>
              </a:endParaRPr>
            </a:p>
          </p:txBody>
        </p:sp>
        <p:sp>
          <p:nvSpPr>
            <p:cNvPr id="8" name="AutoShape 250"/>
            <p:cNvSpPr>
              <a:spLocks noChangeArrowheads="1"/>
            </p:cNvSpPr>
            <p:nvPr/>
          </p:nvSpPr>
          <p:spPr bwMode="auto">
            <a:xfrm>
              <a:off x="5215889" y="1139232"/>
              <a:ext cx="3459194" cy="902905"/>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en-AU" sz="1600" b="1" dirty="0" smtClean="0">
                  <a:solidFill>
                    <a:srgbClr val="FFFFFF"/>
                  </a:solidFill>
                </a:rPr>
                <a:t>Flexible seatings</a:t>
              </a:r>
              <a:endParaRPr lang="en-AU" sz="1600" b="1" dirty="0">
                <a:solidFill>
                  <a:srgbClr val="FFFFFF"/>
                </a:solidFil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t>
            </a:r>
            <a:r>
              <a:rPr lang="en-GB" dirty="0" err="1" smtClean="0"/>
              <a:t>WiFi</a:t>
            </a:r>
            <a:r>
              <a:rPr lang="en-GB" dirty="0" smtClean="0"/>
              <a:t> within </a:t>
            </a:r>
            <a:r>
              <a:rPr lang="en-GB" dirty="0" err="1" smtClean="0"/>
              <a:t>TeliaSonera</a:t>
            </a:r>
            <a:r>
              <a:rPr lang="en-GB" dirty="0" smtClean="0"/>
              <a:t> premises </a:t>
            </a:r>
            <a:endParaRPr lang="en-GB"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1390594" name="Picture 2"/>
          <p:cNvPicPr>
            <a:picLocks noChangeAspect="1" noChangeArrowheads="1"/>
          </p:cNvPicPr>
          <p:nvPr/>
        </p:nvPicPr>
        <p:blipFill>
          <a:blip r:embed="rId3" cstate="print"/>
          <a:srcRect/>
          <a:stretch>
            <a:fillRect/>
          </a:stretch>
        </p:blipFill>
        <p:spPr bwMode="auto">
          <a:xfrm>
            <a:off x="4800600" y="1295400"/>
            <a:ext cx="3186129" cy="4419600"/>
          </a:xfrm>
          <a:prstGeom prst="rect">
            <a:avLst/>
          </a:prstGeom>
          <a:noFill/>
          <a:ln w="9525">
            <a:noFill/>
            <a:miter lim="800000"/>
            <a:headEnd/>
            <a:tailEnd/>
          </a:ln>
        </p:spPr>
      </p:pic>
      <p:grpSp>
        <p:nvGrpSpPr>
          <p:cNvPr id="4" name="Group 5"/>
          <p:cNvGrpSpPr/>
          <p:nvPr/>
        </p:nvGrpSpPr>
        <p:grpSpPr>
          <a:xfrm>
            <a:off x="609600" y="1295400"/>
            <a:ext cx="4038600" cy="4419600"/>
            <a:chOff x="5215889" y="1135161"/>
            <a:chExt cx="3459194" cy="5441854"/>
          </a:xfrm>
        </p:grpSpPr>
        <p:sp>
          <p:nvSpPr>
            <p:cNvPr id="6" name="Rectangle 3"/>
            <p:cNvSpPr txBox="1"/>
            <p:nvPr/>
          </p:nvSpPr>
          <p:spPr>
            <a:xfrm>
              <a:off x="5316068" y="1894207"/>
              <a:ext cx="3355925" cy="4642325"/>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pPr>
              <a:r>
                <a:rPr lang="en-AU" sz="1400" dirty="0" smtClean="0">
                  <a:solidFill>
                    <a:schemeClr val="tx2"/>
                  </a:solidFill>
                </a:rPr>
                <a:t>Connect to </a:t>
              </a:r>
              <a:r>
                <a:rPr lang="en-AU" sz="1400" dirty="0" err="1" smtClean="0">
                  <a:solidFill>
                    <a:schemeClr val="tx2"/>
                  </a:solidFill>
                </a:rPr>
                <a:t>Wifi</a:t>
              </a:r>
              <a:r>
                <a:rPr lang="en-AU" sz="1400" dirty="0" smtClean="0">
                  <a:solidFill>
                    <a:schemeClr val="tx2"/>
                  </a:solidFill>
                </a:rPr>
                <a:t> “homerun” or “</a:t>
              </a:r>
              <a:r>
                <a:rPr lang="en-AU" sz="1400" dirty="0" err="1" smtClean="0">
                  <a:solidFill>
                    <a:schemeClr val="tx2"/>
                  </a:solidFill>
                </a:rPr>
                <a:t>Telia</a:t>
              </a:r>
              <a:r>
                <a:rPr lang="en-AU" sz="1400" dirty="0" smtClean="0">
                  <a:solidFill>
                    <a:schemeClr val="tx2"/>
                  </a:solidFill>
                </a:rPr>
                <a:t> </a:t>
              </a:r>
              <a:r>
                <a:rPr lang="en-AU" sz="1400" dirty="0" err="1" smtClean="0">
                  <a:solidFill>
                    <a:schemeClr val="tx2"/>
                  </a:solidFill>
                </a:rPr>
                <a:t>wifi</a:t>
              </a:r>
              <a:r>
                <a:rPr lang="en-AU" sz="1400" dirty="0" smtClean="0">
                  <a:solidFill>
                    <a:schemeClr val="tx2"/>
                  </a:solidFill>
                </a:rPr>
                <a:t>”</a:t>
              </a:r>
            </a:p>
            <a:p>
              <a:pPr lvl="1" fontAlgn="base">
                <a:spcBef>
                  <a:spcPct val="50000"/>
                </a:spcBef>
                <a:spcAft>
                  <a:spcPct val="0"/>
                </a:spcAft>
                <a:buClr>
                  <a:srgbClr val="652D86"/>
                </a:buClr>
              </a:pPr>
              <a:r>
                <a:rPr lang="en-AU" sz="1400" dirty="0" smtClean="0">
                  <a:solidFill>
                    <a:schemeClr val="tx2"/>
                  </a:solidFill>
                </a:rPr>
                <a:t>Open your browser</a:t>
              </a:r>
            </a:p>
            <a:p>
              <a:pPr lvl="1" fontAlgn="base">
                <a:spcBef>
                  <a:spcPct val="50000"/>
                </a:spcBef>
                <a:spcAft>
                  <a:spcPct val="0"/>
                </a:spcAft>
                <a:buClr>
                  <a:srgbClr val="652D86"/>
                </a:buClr>
              </a:pPr>
              <a:r>
                <a:rPr lang="en-AU" sz="1400" dirty="0" smtClean="0">
                  <a:solidFill>
                    <a:schemeClr val="tx2"/>
                  </a:solidFill>
                </a:rPr>
                <a:t>From a phone that uses a TeliaSonera sim-card: </a:t>
              </a:r>
            </a:p>
            <a:p>
              <a:pPr lvl="2" fontAlgn="base">
                <a:spcBef>
                  <a:spcPct val="50000"/>
                </a:spcBef>
                <a:spcAft>
                  <a:spcPct val="0"/>
                </a:spcAft>
                <a:buClr>
                  <a:srgbClr val="652D86"/>
                </a:buClr>
              </a:pPr>
              <a:r>
                <a:rPr lang="en-AU" sz="1400" dirty="0" smtClean="0">
                  <a:solidFill>
                    <a:schemeClr val="tx2"/>
                  </a:solidFill>
                </a:rPr>
                <a:t>Send text message to 44-66 with the word “</a:t>
              </a:r>
              <a:r>
                <a:rPr lang="en-AU" sz="1400" dirty="0" err="1" smtClean="0">
                  <a:solidFill>
                    <a:schemeClr val="tx2"/>
                  </a:solidFill>
                </a:rPr>
                <a:t>Wifi</a:t>
              </a:r>
              <a:r>
                <a:rPr lang="en-AU" sz="1400" dirty="0" smtClean="0">
                  <a:solidFill>
                    <a:schemeClr val="tx2"/>
                  </a:solidFill>
                </a:rPr>
                <a:t>” </a:t>
              </a:r>
            </a:p>
            <a:p>
              <a:pPr lvl="2" fontAlgn="base">
                <a:spcBef>
                  <a:spcPct val="50000"/>
                </a:spcBef>
                <a:spcAft>
                  <a:spcPct val="0"/>
                </a:spcAft>
                <a:buClr>
                  <a:srgbClr val="652D86"/>
                </a:buClr>
              </a:pPr>
              <a:r>
                <a:rPr lang="en-AU" sz="1400" dirty="0" smtClean="0">
                  <a:solidFill>
                    <a:schemeClr val="tx2"/>
                  </a:solidFill>
                </a:rPr>
                <a:t>Use generated login and password to access “homerun or </a:t>
              </a:r>
              <a:r>
                <a:rPr lang="en-AU" sz="1400" dirty="0" err="1" smtClean="0">
                  <a:solidFill>
                    <a:schemeClr val="tx2"/>
                  </a:solidFill>
                </a:rPr>
                <a:t>Telia</a:t>
              </a:r>
              <a:r>
                <a:rPr lang="en-AU" sz="1400" dirty="0" smtClean="0">
                  <a:solidFill>
                    <a:schemeClr val="tx2"/>
                  </a:solidFill>
                </a:rPr>
                <a:t> </a:t>
              </a:r>
              <a:r>
                <a:rPr lang="en-AU" sz="1400" dirty="0" err="1" smtClean="0">
                  <a:solidFill>
                    <a:schemeClr val="tx2"/>
                  </a:solidFill>
                </a:rPr>
                <a:t>wifi</a:t>
              </a:r>
              <a:r>
                <a:rPr lang="en-AU" sz="1400" dirty="0" smtClean="0">
                  <a:solidFill>
                    <a:schemeClr val="tx2"/>
                  </a:solidFill>
                </a:rPr>
                <a:t>” for </a:t>
              </a:r>
              <a:r>
                <a:rPr lang="en-AU" sz="1400" dirty="0" err="1" smtClean="0">
                  <a:solidFill>
                    <a:schemeClr val="tx2"/>
                  </a:solidFill>
                </a:rPr>
                <a:t>Wifi</a:t>
              </a:r>
              <a:r>
                <a:rPr lang="en-AU" sz="1400" dirty="0" smtClean="0">
                  <a:solidFill>
                    <a:schemeClr val="tx2"/>
                  </a:solidFill>
                </a:rPr>
                <a:t> connection</a:t>
              </a:r>
            </a:p>
            <a:p>
              <a:pPr lvl="2" fontAlgn="base">
                <a:spcBef>
                  <a:spcPct val="50000"/>
                </a:spcBef>
                <a:spcAft>
                  <a:spcPct val="0"/>
                </a:spcAft>
                <a:buClr>
                  <a:srgbClr val="652D86"/>
                </a:buClr>
              </a:pPr>
              <a:r>
                <a:rPr lang="en-AU" sz="1400" dirty="0" smtClean="0">
                  <a:solidFill>
                    <a:schemeClr val="tx2"/>
                  </a:solidFill>
                </a:rPr>
                <a:t>Click in “remember me” box to avoid having to sign in daily</a:t>
              </a:r>
            </a:p>
            <a:p>
              <a:pPr lvl="1" fontAlgn="base">
                <a:spcBef>
                  <a:spcPct val="50000"/>
                </a:spcBef>
                <a:spcAft>
                  <a:spcPct val="0"/>
                </a:spcAft>
                <a:buClr>
                  <a:srgbClr val="652D86"/>
                </a:buClr>
              </a:pPr>
              <a:r>
                <a:rPr lang="en-AU" sz="1400" dirty="0" smtClean="0">
                  <a:solidFill>
                    <a:schemeClr val="tx2"/>
                  </a:solidFill>
                </a:rPr>
                <a:t>From other phones:</a:t>
              </a:r>
            </a:p>
            <a:p>
              <a:pPr lvl="2" fontAlgn="base">
                <a:spcBef>
                  <a:spcPct val="50000"/>
                </a:spcBef>
                <a:spcAft>
                  <a:spcPct val="0"/>
                </a:spcAft>
                <a:buClr>
                  <a:srgbClr val="652D86"/>
                </a:buClr>
              </a:pPr>
              <a:r>
                <a:rPr lang="en-AU" sz="1400" dirty="0" smtClean="0">
                  <a:solidFill>
                    <a:schemeClr val="tx2"/>
                  </a:solidFill>
                </a:rPr>
                <a:t>Go to the reception in House D and ask for a 30 days voucher for </a:t>
              </a:r>
              <a:r>
                <a:rPr lang="en-AU" sz="1400" dirty="0" err="1" smtClean="0">
                  <a:solidFill>
                    <a:schemeClr val="tx2"/>
                  </a:solidFill>
                </a:rPr>
                <a:t>Telia</a:t>
              </a:r>
              <a:r>
                <a:rPr lang="en-AU" sz="1400" dirty="0" smtClean="0">
                  <a:solidFill>
                    <a:schemeClr val="tx2"/>
                  </a:solidFill>
                </a:rPr>
                <a:t> </a:t>
              </a:r>
              <a:r>
                <a:rPr lang="en-AU" sz="1400" dirty="0" err="1" smtClean="0">
                  <a:solidFill>
                    <a:schemeClr val="tx2"/>
                  </a:solidFill>
                </a:rPr>
                <a:t>Wifi</a:t>
              </a:r>
              <a:r>
                <a:rPr lang="en-AU" sz="1400" dirty="0" smtClean="0">
                  <a:solidFill>
                    <a:schemeClr val="tx2"/>
                  </a:solidFill>
                </a:rPr>
                <a:t>. </a:t>
              </a:r>
              <a:endParaRPr lang="en-AU" sz="1400" dirty="0">
                <a:solidFill>
                  <a:schemeClr val="tx2"/>
                </a:solidFill>
              </a:endParaRPr>
            </a:p>
          </p:txBody>
        </p:sp>
        <p:sp>
          <p:nvSpPr>
            <p:cNvPr id="7" name="AutoShape 250"/>
            <p:cNvSpPr>
              <a:spLocks noChangeArrowheads="1"/>
            </p:cNvSpPr>
            <p:nvPr/>
          </p:nvSpPr>
          <p:spPr bwMode="auto">
            <a:xfrm>
              <a:off x="5215889" y="1135161"/>
              <a:ext cx="3459194" cy="5441854"/>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en-AU" sz="1600" b="1">
                <a:solidFill>
                  <a:srgbClr val="FFFFFF"/>
                </a:solidFill>
              </a:endParaRPr>
            </a:p>
          </p:txBody>
        </p:sp>
        <p:sp>
          <p:nvSpPr>
            <p:cNvPr id="8" name="AutoShape 250"/>
            <p:cNvSpPr>
              <a:spLocks noChangeArrowheads="1"/>
            </p:cNvSpPr>
            <p:nvPr/>
          </p:nvSpPr>
          <p:spPr bwMode="auto">
            <a:xfrm>
              <a:off x="5215889" y="1139231"/>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en-AU" sz="1600" b="1" dirty="0" smtClean="0">
                  <a:solidFill>
                    <a:srgbClr val="FFFFFF"/>
                  </a:solidFill>
                </a:rPr>
                <a:t>Get access to </a:t>
              </a:r>
              <a:r>
                <a:rPr lang="en-AU" sz="1600" b="1" dirty="0" err="1" smtClean="0">
                  <a:solidFill>
                    <a:srgbClr val="FFFFFF"/>
                  </a:solidFill>
                </a:rPr>
                <a:t>Wifi</a:t>
              </a:r>
              <a:r>
                <a:rPr lang="en-AU" sz="1600" b="1" dirty="0" smtClean="0">
                  <a:solidFill>
                    <a:srgbClr val="FFFFFF"/>
                  </a:solidFill>
                </a:rPr>
                <a:t> in </a:t>
              </a:r>
              <a:r>
                <a:rPr lang="en-AU" sz="1600" b="1" dirty="0" err="1" smtClean="0">
                  <a:solidFill>
                    <a:srgbClr val="FFFFFF"/>
                  </a:solidFill>
                </a:rPr>
                <a:t>Farsta</a:t>
              </a:r>
              <a:endParaRPr lang="en-AU" sz="1600" b="1" dirty="0">
                <a:solidFill>
                  <a:srgbClr val="FFFFFF"/>
                </a:solidFill>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book meeting rooms</a:t>
            </a:r>
            <a:endParaRPr lang="en-AU"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791200" y="1066800"/>
            <a:ext cx="2667000" cy="2819400"/>
          </a:xfrm>
          <a:prstGeom prst="rect">
            <a:avLst/>
          </a:prstGeom>
          <a:noFill/>
          <a:ln>
            <a:noFill/>
          </a:ln>
        </p:spPr>
      </p:pic>
      <p:grpSp>
        <p:nvGrpSpPr>
          <p:cNvPr id="6" name="Group 5"/>
          <p:cNvGrpSpPr/>
          <p:nvPr/>
        </p:nvGrpSpPr>
        <p:grpSpPr>
          <a:xfrm>
            <a:off x="762000" y="1066800"/>
            <a:ext cx="4800600" cy="5259478"/>
            <a:chOff x="5215889" y="1135161"/>
            <a:chExt cx="4111872" cy="6475996"/>
          </a:xfrm>
        </p:grpSpPr>
        <p:sp>
          <p:nvSpPr>
            <p:cNvPr id="7" name="Rectangle 3"/>
            <p:cNvSpPr txBox="1"/>
            <p:nvPr/>
          </p:nvSpPr>
          <p:spPr>
            <a:xfrm>
              <a:off x="5316067" y="1894207"/>
              <a:ext cx="3946425" cy="551520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marL="241200" lvl="0" indent="-241200" defTabSz="914400">
                <a:lnSpc>
                  <a:spcPct val="95000"/>
                </a:lnSpc>
                <a:spcBef>
                  <a:spcPts val="1056"/>
                </a:spcBef>
                <a:spcAft>
                  <a:spcPts val="792"/>
                </a:spcAft>
                <a:buClr>
                  <a:schemeClr val="accent1"/>
                </a:buClr>
                <a:buFont typeface="Arial" pitchFamily="34" charset="0"/>
                <a:buChar char="•"/>
                <a:defRPr/>
              </a:pPr>
              <a:r>
                <a:rPr lang="en-AU" dirty="0" smtClean="0">
                  <a:solidFill>
                    <a:schemeClr val="tx2"/>
                  </a:solidFill>
                </a:rPr>
                <a:t>To book meetings within B-building floor 3, reserve time at the paper calendar outside the relevant meeting room </a:t>
              </a:r>
            </a:p>
            <a:p>
              <a:pPr marL="241200" lvl="0" indent="-241200" defTabSz="914400">
                <a:lnSpc>
                  <a:spcPct val="95000"/>
                </a:lnSpc>
                <a:spcBef>
                  <a:spcPts val="1056"/>
                </a:spcBef>
                <a:spcAft>
                  <a:spcPts val="792"/>
                </a:spcAft>
                <a:buClr>
                  <a:schemeClr val="accent1"/>
                </a:buClr>
                <a:buFont typeface="Arial" pitchFamily="34" charset="0"/>
                <a:buChar char="•"/>
                <a:defRPr/>
              </a:pPr>
              <a:r>
                <a:rPr lang="en-AU" dirty="0" smtClean="0">
                  <a:solidFill>
                    <a:schemeClr val="tx2"/>
                  </a:solidFill>
                </a:rPr>
                <a:t>To be able to book other meeting rooms you will need a </a:t>
              </a:r>
              <a:r>
                <a:rPr lang="en-AU" dirty="0" err="1" smtClean="0">
                  <a:solidFill>
                    <a:schemeClr val="tx2"/>
                  </a:solidFill>
                </a:rPr>
                <a:t>Telia</a:t>
              </a:r>
              <a:r>
                <a:rPr lang="en-AU" dirty="0" smtClean="0">
                  <a:solidFill>
                    <a:schemeClr val="tx2"/>
                  </a:solidFill>
                </a:rPr>
                <a:t> computer</a:t>
              </a:r>
            </a:p>
            <a:p>
              <a:pPr marL="241200" lvl="0" indent="-241200" defTabSz="914400">
                <a:lnSpc>
                  <a:spcPct val="95000"/>
                </a:lnSpc>
                <a:spcBef>
                  <a:spcPts val="1056"/>
                </a:spcBef>
                <a:spcAft>
                  <a:spcPts val="792"/>
                </a:spcAft>
                <a:buClr>
                  <a:schemeClr val="accent1"/>
                </a:buClr>
                <a:buFont typeface="Arial" pitchFamily="34" charset="0"/>
                <a:buChar char="•"/>
                <a:defRPr/>
              </a:pPr>
              <a:r>
                <a:rPr lang="en-AU" dirty="0" smtClean="0">
                  <a:solidFill>
                    <a:schemeClr val="tx2"/>
                  </a:solidFill>
                </a:rPr>
                <a:t>Booking conference rooms:</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Open the calendar in outlook</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Press ”New Appointment” in the upper left side of the top bar.</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Add applicable information for the meeting</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Press Scheduling Assistance on the top bar</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Press ”Add rooms...” in left down corner</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Right ”</a:t>
              </a:r>
              <a:r>
                <a:rPr lang="en-AU" sz="1400" dirty="0" err="1" smtClean="0">
                  <a:solidFill>
                    <a:schemeClr val="tx2"/>
                  </a:solidFill>
                </a:rPr>
                <a:t>Farsta</a:t>
              </a:r>
              <a:r>
                <a:rPr lang="en-AU" sz="1400" dirty="0" smtClean="0">
                  <a:solidFill>
                    <a:schemeClr val="tx2"/>
                  </a:solidFill>
                </a:rPr>
                <a:t>” in the search field and press ”Go”</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Scroll down to Rooms to </a:t>
              </a:r>
              <a:r>
                <a:rPr lang="en-AU" sz="1400" dirty="0" err="1" smtClean="0">
                  <a:solidFill>
                    <a:schemeClr val="tx2"/>
                  </a:solidFill>
                </a:rPr>
                <a:t>Vitsandsgatan</a:t>
              </a:r>
              <a:r>
                <a:rPr lang="en-AU" sz="1400" dirty="0" smtClean="0">
                  <a:solidFill>
                    <a:schemeClr val="tx2"/>
                  </a:solidFill>
                </a:rPr>
                <a:t> </a:t>
              </a:r>
            </a:p>
            <a:p>
              <a:pPr marL="601200" lvl="1" indent="-244800" defTabSz="914400">
                <a:lnSpc>
                  <a:spcPct val="95000"/>
                </a:lnSpc>
                <a:spcAft>
                  <a:spcPts val="216"/>
                </a:spcAft>
                <a:buClrTx/>
                <a:buSzTx/>
                <a:buFont typeface="Arial" pitchFamily="34" charset="0"/>
                <a:buChar char="–"/>
                <a:defRPr/>
              </a:pPr>
              <a:r>
                <a:rPr lang="en-AU" sz="1400" dirty="0" smtClean="0">
                  <a:solidFill>
                    <a:schemeClr val="tx2"/>
                  </a:solidFill>
                </a:rPr>
                <a:t>Choose applicable meeting room in accessible buildings</a:t>
              </a:r>
            </a:p>
            <a:p>
              <a:pPr marL="144000" indent="-244800">
                <a:lnSpc>
                  <a:spcPct val="95000"/>
                </a:lnSpc>
                <a:spcAft>
                  <a:spcPts val="216"/>
                </a:spcAft>
                <a:buFont typeface="Arial" pitchFamily="34" charset="0"/>
                <a:buChar char="•"/>
                <a:defRPr/>
              </a:pPr>
              <a:r>
                <a:rPr lang="en-US" b="1" dirty="0" err="1" smtClean="0">
                  <a:solidFill>
                    <a:schemeClr val="tx2"/>
                  </a:solidFill>
                </a:rPr>
                <a:t>Lync</a:t>
              </a:r>
              <a:r>
                <a:rPr lang="en-US" dirty="0" smtClean="0">
                  <a:solidFill>
                    <a:schemeClr val="tx2"/>
                  </a:solidFill>
                </a:rPr>
                <a:t> is the preferred conference call software</a:t>
              </a:r>
              <a:endParaRPr lang="en-AU" dirty="0" smtClean="0">
                <a:solidFill>
                  <a:schemeClr val="tx2"/>
                </a:solidFill>
              </a:endParaRPr>
            </a:p>
          </p:txBody>
        </p:sp>
        <p:sp>
          <p:nvSpPr>
            <p:cNvPr id="8" name="AutoShape 250"/>
            <p:cNvSpPr>
              <a:spLocks noChangeArrowheads="1"/>
            </p:cNvSpPr>
            <p:nvPr/>
          </p:nvSpPr>
          <p:spPr bwMode="auto">
            <a:xfrm>
              <a:off x="5215889" y="1135161"/>
              <a:ext cx="4111872" cy="6475996"/>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en-AU" sz="1600" b="1">
                <a:solidFill>
                  <a:srgbClr val="FFFFFF"/>
                </a:solidFill>
              </a:endParaRPr>
            </a:p>
          </p:txBody>
        </p:sp>
        <p:sp>
          <p:nvSpPr>
            <p:cNvPr id="9" name="AutoShape 250"/>
            <p:cNvSpPr>
              <a:spLocks noChangeArrowheads="1"/>
            </p:cNvSpPr>
            <p:nvPr/>
          </p:nvSpPr>
          <p:spPr bwMode="auto">
            <a:xfrm>
              <a:off x="5215889" y="1139230"/>
              <a:ext cx="4111872"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en-AU" sz="1600" b="1" dirty="0" smtClean="0">
                  <a:solidFill>
                    <a:srgbClr val="FFFFFF"/>
                  </a:solidFill>
                </a:rPr>
                <a:t>Book meeting rooms in </a:t>
              </a:r>
              <a:r>
                <a:rPr lang="en-AU" sz="1600" b="1" dirty="0" err="1" smtClean="0">
                  <a:solidFill>
                    <a:srgbClr val="FFFFFF"/>
                  </a:solidFill>
                </a:rPr>
                <a:t>Farsta</a:t>
              </a:r>
              <a:endParaRPr lang="en-AU" sz="1600" b="1" dirty="0">
                <a:solidFill>
                  <a:srgbClr val="FFFFFF"/>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print</a:t>
            </a:r>
            <a:endParaRPr lang="en-AU"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5" name="Picture 6"/>
          <p:cNvPicPr>
            <a:picLocks noChangeAspect="1" noChangeArrowheads="1"/>
          </p:cNvPicPr>
          <p:nvPr/>
        </p:nvPicPr>
        <p:blipFill>
          <a:blip r:embed="rId2" cstate="print"/>
          <a:srcRect/>
          <a:stretch>
            <a:fillRect/>
          </a:stretch>
        </p:blipFill>
        <p:spPr bwMode="auto">
          <a:xfrm>
            <a:off x="5105400" y="1134359"/>
            <a:ext cx="3657600" cy="1913641"/>
          </a:xfrm>
          <a:prstGeom prst="rect">
            <a:avLst/>
          </a:prstGeom>
          <a:noFill/>
        </p:spPr>
      </p:pic>
      <p:grpSp>
        <p:nvGrpSpPr>
          <p:cNvPr id="6" name="Group 5"/>
          <p:cNvGrpSpPr/>
          <p:nvPr/>
        </p:nvGrpSpPr>
        <p:grpSpPr>
          <a:xfrm>
            <a:off x="533400" y="1143001"/>
            <a:ext cx="4419600" cy="4343400"/>
            <a:chOff x="5868564" y="1135162"/>
            <a:chExt cx="3459194" cy="4844828"/>
          </a:xfrm>
        </p:grpSpPr>
        <p:sp>
          <p:nvSpPr>
            <p:cNvPr id="7" name="Rectangle 3"/>
            <p:cNvSpPr txBox="1"/>
            <p:nvPr/>
          </p:nvSpPr>
          <p:spPr>
            <a:xfrm>
              <a:off x="5968743" y="1894206"/>
              <a:ext cx="3355925" cy="384505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r>
                <a:rPr lang="en-AU" sz="1400" dirty="0" smtClean="0">
                  <a:solidFill>
                    <a:schemeClr val="tx2"/>
                  </a:solidFill>
                </a:rPr>
                <a:t>If you have a </a:t>
              </a:r>
              <a:r>
                <a:rPr lang="en-AU" sz="1400" dirty="0" err="1" smtClean="0">
                  <a:solidFill>
                    <a:schemeClr val="tx2"/>
                  </a:solidFill>
                </a:rPr>
                <a:t>Telia</a:t>
              </a:r>
              <a:r>
                <a:rPr lang="en-AU" sz="1400" dirty="0" smtClean="0">
                  <a:solidFill>
                    <a:schemeClr val="tx2"/>
                  </a:solidFill>
                </a:rPr>
                <a:t> computer and you are at </a:t>
              </a:r>
              <a:r>
                <a:rPr lang="en-AU" sz="1400" dirty="0" err="1" smtClean="0">
                  <a:solidFill>
                    <a:schemeClr val="tx2"/>
                  </a:solidFill>
                </a:rPr>
                <a:t>Vitsandsgatan</a:t>
              </a:r>
              <a:r>
                <a:rPr lang="en-AU" sz="1400" dirty="0" smtClean="0">
                  <a:solidFill>
                    <a:schemeClr val="tx2"/>
                  </a:solidFill>
                </a:rPr>
                <a:t> you can connect to the </a:t>
              </a:r>
              <a:r>
                <a:rPr lang="en-AU" sz="1400" dirty="0" err="1" smtClean="0">
                  <a:solidFill>
                    <a:schemeClr val="tx2"/>
                  </a:solidFill>
                </a:rPr>
                <a:t>Telia</a:t>
              </a:r>
              <a:r>
                <a:rPr lang="en-AU" sz="1400" dirty="0" smtClean="0">
                  <a:solidFill>
                    <a:schemeClr val="tx2"/>
                  </a:solidFill>
                </a:rPr>
                <a:t> printers. You will have to ask for a printer tag in the reception and then follow the instructions on the wall of the printer room. </a:t>
              </a:r>
            </a:p>
            <a:p>
              <a:pPr marL="360000" lvl="1" indent="0" eaLnBrk="0" fontAlgn="base" hangingPunct="0">
                <a:spcBef>
                  <a:spcPct val="0"/>
                </a:spcBef>
                <a:spcAft>
                  <a:spcPct val="0"/>
                </a:spcAft>
                <a:buFontTx/>
                <a:buChar char="•"/>
              </a:pPr>
              <a:r>
                <a:rPr lang="en-US" sz="1400" dirty="0" smtClean="0">
                  <a:solidFill>
                    <a:schemeClr val="tx2"/>
                  </a:solidFill>
                </a:rPr>
                <a:t>You can choose any of the following printer line: SP on 131.115.251.130</a:t>
              </a:r>
            </a:p>
            <a:p>
              <a:pPr marL="360000" lvl="1" indent="0" fontAlgn="base">
                <a:spcBef>
                  <a:spcPct val="0"/>
                </a:spcBef>
                <a:spcAft>
                  <a:spcPct val="0"/>
                </a:spcAft>
                <a:buFontTx/>
                <a:buChar char="•"/>
              </a:pPr>
              <a:r>
                <a:rPr lang="en-US" sz="1400" dirty="0" smtClean="0">
                  <a:solidFill>
                    <a:schemeClr val="tx2"/>
                  </a:solidFill>
                </a:rPr>
                <a:t>Press “Print”</a:t>
              </a:r>
              <a:endParaRPr lang="sv-SE" sz="1400" dirty="0" smtClean="0">
                <a:solidFill>
                  <a:schemeClr val="tx2"/>
                </a:solidFill>
              </a:endParaRPr>
            </a:p>
            <a:p>
              <a:pPr marL="360000" lvl="1" indent="0" eaLnBrk="0" fontAlgn="base" hangingPunct="0">
                <a:spcBef>
                  <a:spcPct val="0"/>
                </a:spcBef>
                <a:spcAft>
                  <a:spcPct val="0"/>
                </a:spcAft>
                <a:buFontTx/>
                <a:buChar char="•"/>
              </a:pPr>
              <a:r>
                <a:rPr lang="en-US" sz="1400" dirty="0" smtClean="0">
                  <a:solidFill>
                    <a:schemeClr val="tx2"/>
                  </a:solidFill>
                </a:rPr>
                <a:t>Place the printer tag on the closest </a:t>
              </a:r>
              <a:r>
                <a:rPr lang="en-US" sz="1400" dirty="0" err="1" smtClean="0">
                  <a:solidFill>
                    <a:schemeClr val="tx2"/>
                  </a:solidFill>
                </a:rPr>
                <a:t>Telia</a:t>
              </a:r>
              <a:r>
                <a:rPr lang="en-US" sz="1400" dirty="0" smtClean="0">
                  <a:solidFill>
                    <a:schemeClr val="tx2"/>
                  </a:solidFill>
                </a:rPr>
                <a:t> Printer to connect to your account.</a:t>
              </a:r>
              <a:endParaRPr lang="sv-SE" sz="1400" dirty="0" smtClean="0">
                <a:solidFill>
                  <a:schemeClr val="tx2"/>
                </a:solidFill>
              </a:endParaRPr>
            </a:p>
            <a:p>
              <a:pPr marL="360000" lvl="1" indent="0" eaLnBrk="0" fontAlgn="base" hangingPunct="0">
                <a:spcBef>
                  <a:spcPct val="0"/>
                </a:spcBef>
                <a:spcAft>
                  <a:spcPct val="0"/>
                </a:spcAft>
                <a:buFontTx/>
                <a:buChar char="•"/>
              </a:pPr>
              <a:r>
                <a:rPr lang="en-US" sz="1400" dirty="0" smtClean="0">
                  <a:solidFill>
                    <a:schemeClr val="tx2"/>
                  </a:solidFill>
                </a:rPr>
                <a:t>You trigger the job by pressing “My Print Jobs” at the printer touch screen.</a:t>
              </a:r>
            </a:p>
            <a:p>
              <a:pPr lvl="0" eaLnBrk="0" fontAlgn="base" hangingPunct="0">
                <a:spcBef>
                  <a:spcPct val="0"/>
                </a:spcBef>
                <a:spcAft>
                  <a:spcPct val="0"/>
                </a:spcAft>
              </a:pPr>
              <a:endParaRPr lang="en-AU" sz="1400" dirty="0" smtClean="0">
                <a:solidFill>
                  <a:schemeClr val="tx2"/>
                </a:solidFill>
              </a:endParaRPr>
            </a:p>
            <a:p>
              <a:r>
                <a:rPr lang="en-AU" sz="1400" dirty="0" smtClean="0">
                  <a:solidFill>
                    <a:schemeClr val="tx2"/>
                  </a:solidFill>
                </a:rPr>
                <a:t>If you do </a:t>
              </a:r>
              <a:r>
                <a:rPr lang="en-AU" sz="1400" u="sng" dirty="0" smtClean="0">
                  <a:solidFill>
                    <a:schemeClr val="tx2"/>
                  </a:solidFill>
                </a:rPr>
                <a:t>not</a:t>
              </a:r>
              <a:r>
                <a:rPr lang="en-AU" sz="1400" dirty="0" smtClean="0">
                  <a:solidFill>
                    <a:schemeClr val="tx2"/>
                  </a:solidFill>
                </a:rPr>
                <a:t> have a </a:t>
              </a:r>
              <a:r>
                <a:rPr lang="en-AU" sz="1400" dirty="0" err="1" smtClean="0">
                  <a:solidFill>
                    <a:schemeClr val="tx2"/>
                  </a:solidFill>
                </a:rPr>
                <a:t>Telia</a:t>
              </a:r>
              <a:r>
                <a:rPr lang="en-AU" sz="1400" dirty="0" smtClean="0">
                  <a:solidFill>
                    <a:schemeClr val="tx2"/>
                  </a:solidFill>
                </a:rPr>
                <a:t> computer you will have to ask a colleague who does and then email the document to him/her for printing.</a:t>
              </a:r>
              <a:endParaRPr lang="en-AU" sz="1400" dirty="0">
                <a:solidFill>
                  <a:schemeClr val="tx2"/>
                </a:solidFill>
              </a:endParaRPr>
            </a:p>
          </p:txBody>
        </p:sp>
        <p:sp>
          <p:nvSpPr>
            <p:cNvPr id="8" name="AutoShape 250"/>
            <p:cNvSpPr>
              <a:spLocks noChangeArrowheads="1"/>
            </p:cNvSpPr>
            <p:nvPr/>
          </p:nvSpPr>
          <p:spPr bwMode="auto">
            <a:xfrm>
              <a:off x="5868564" y="1135162"/>
              <a:ext cx="3459194" cy="4844828"/>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en-AU" sz="1600" b="1">
                <a:solidFill>
                  <a:srgbClr val="FFFFFF"/>
                </a:solidFill>
              </a:endParaRPr>
            </a:p>
          </p:txBody>
        </p:sp>
        <p:sp>
          <p:nvSpPr>
            <p:cNvPr id="9" name="AutoShape 250"/>
            <p:cNvSpPr>
              <a:spLocks noChangeArrowheads="1"/>
            </p:cNvSpPr>
            <p:nvPr/>
          </p:nvSpPr>
          <p:spPr bwMode="auto">
            <a:xfrm>
              <a:off x="5868564" y="1139230"/>
              <a:ext cx="3459194" cy="384770"/>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en-AU" sz="1600" b="1" dirty="0" smtClean="0">
                  <a:solidFill>
                    <a:srgbClr val="FFFFFF"/>
                  </a:solidFill>
                </a:rPr>
                <a:t>Printing in </a:t>
              </a:r>
              <a:r>
                <a:rPr lang="en-AU" sz="1600" b="1" dirty="0" err="1" smtClean="0">
                  <a:solidFill>
                    <a:srgbClr val="FFFFFF"/>
                  </a:solidFill>
                </a:rPr>
                <a:t>Farsta</a:t>
              </a:r>
              <a:endParaRPr lang="en-AU" sz="1600" b="1" dirty="0">
                <a:solidFill>
                  <a:srgbClr val="FFFFFF"/>
                </a:solidFil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access card to TeliaSonera buildings </a:t>
            </a:r>
            <a:endParaRPr lang="en-US"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pic>
        <p:nvPicPr>
          <p:cNvPr id="5" name="Picture 4" descr="download (1).jpg"/>
          <p:cNvPicPr>
            <a:picLocks noChangeAspect="1"/>
          </p:cNvPicPr>
          <p:nvPr/>
        </p:nvPicPr>
        <p:blipFill>
          <a:blip r:embed="rId2" cstate="print"/>
          <a:stretch>
            <a:fillRect/>
          </a:stretch>
        </p:blipFill>
        <p:spPr>
          <a:xfrm>
            <a:off x="5715000" y="1133475"/>
            <a:ext cx="2143125" cy="2143125"/>
          </a:xfrm>
          <a:prstGeom prst="rect">
            <a:avLst/>
          </a:prstGeom>
        </p:spPr>
      </p:pic>
      <p:sp>
        <p:nvSpPr>
          <p:cNvPr id="7" name="Rectangle 3"/>
          <p:cNvSpPr txBox="1"/>
          <p:nvPr/>
        </p:nvSpPr>
        <p:spPr>
          <a:xfrm>
            <a:off x="508993" y="1823487"/>
            <a:ext cx="4287660" cy="2495042"/>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marL="241200" lvl="0" indent="-241200" defTabSz="914400">
              <a:lnSpc>
                <a:spcPct val="95000"/>
              </a:lnSpc>
              <a:spcBef>
                <a:spcPts val="1056"/>
              </a:spcBef>
              <a:spcAft>
                <a:spcPts val="792"/>
              </a:spcAft>
              <a:buClr>
                <a:schemeClr val="accent1"/>
              </a:buClr>
              <a:buFont typeface="Arial" pitchFamily="34" charset="0"/>
              <a:buChar char="•"/>
              <a:defRPr/>
            </a:pPr>
            <a:r>
              <a:rPr lang="en-AU" sz="1400" dirty="0" smtClean="0">
                <a:solidFill>
                  <a:schemeClr val="tx2"/>
                </a:solidFill>
              </a:rPr>
              <a:t>When a new (onsite) project member is </a:t>
            </a:r>
            <a:r>
              <a:rPr lang="en-AU" sz="1400" dirty="0" err="1" smtClean="0">
                <a:solidFill>
                  <a:schemeClr val="tx2"/>
                </a:solidFill>
              </a:rPr>
              <a:t>onboarded</a:t>
            </a:r>
            <a:r>
              <a:rPr lang="en-AU" sz="1400" dirty="0" smtClean="0">
                <a:solidFill>
                  <a:schemeClr val="tx2"/>
                </a:solidFill>
              </a:rPr>
              <a:t> an access card is ordered by Capgemini PMO. This process can take up to 3 weeks before the card arrives. You will receive an email from the reception when the card is delivered. Collect card and find the information for activation attached in the envelope. </a:t>
            </a:r>
          </a:p>
          <a:p>
            <a:pPr marL="241200" lvl="0" indent="-241200" defTabSz="914400">
              <a:lnSpc>
                <a:spcPct val="95000"/>
              </a:lnSpc>
              <a:spcBef>
                <a:spcPts val="1056"/>
              </a:spcBef>
              <a:spcAft>
                <a:spcPts val="792"/>
              </a:spcAft>
              <a:buClr>
                <a:schemeClr val="accent1"/>
              </a:buClr>
              <a:buFont typeface="Arial" pitchFamily="34" charset="0"/>
              <a:buChar char="•"/>
              <a:defRPr/>
            </a:pPr>
            <a:r>
              <a:rPr lang="en-AU" sz="1400" dirty="0" smtClean="0">
                <a:solidFill>
                  <a:schemeClr val="tx2"/>
                </a:solidFill>
              </a:rPr>
              <a:t>The card will enable you to access the main gate 05:30-18:00 and House B. If you do not have an access card, you will need to be let in by </a:t>
            </a:r>
            <a:r>
              <a:rPr lang="en-AU" sz="1400" smtClean="0">
                <a:solidFill>
                  <a:schemeClr val="tx2"/>
                </a:solidFill>
              </a:rPr>
              <a:t>a colleague.</a:t>
            </a:r>
            <a:endParaRPr lang="en-AU" sz="1400" dirty="0">
              <a:solidFill>
                <a:schemeClr val="tx2"/>
              </a:solidFill>
            </a:endParaRPr>
          </a:p>
        </p:txBody>
      </p:sp>
      <p:sp>
        <p:nvSpPr>
          <p:cNvPr id="8" name="AutoShape 250"/>
          <p:cNvSpPr>
            <a:spLocks noChangeArrowheads="1"/>
          </p:cNvSpPr>
          <p:nvPr/>
        </p:nvSpPr>
        <p:spPr bwMode="auto">
          <a:xfrm>
            <a:off x="381000" y="1146649"/>
            <a:ext cx="4419600" cy="316788"/>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en-AU" sz="1600" b="1" smtClean="0">
                <a:solidFill>
                  <a:srgbClr val="FFFFFF"/>
                </a:solidFill>
              </a:rPr>
              <a:t>Get access to Wifi</a:t>
            </a:r>
            <a:endParaRPr lang="en-AU" sz="1600" b="1">
              <a:solidFill>
                <a:srgbClr val="FFFFFF"/>
              </a:solidFill>
            </a:endParaRPr>
          </a:p>
        </p:txBody>
      </p:sp>
      <p:sp>
        <p:nvSpPr>
          <p:cNvPr id="9" name="AutoShape 250"/>
          <p:cNvSpPr>
            <a:spLocks noChangeArrowheads="1"/>
          </p:cNvSpPr>
          <p:nvPr/>
        </p:nvSpPr>
        <p:spPr bwMode="auto">
          <a:xfrm>
            <a:off x="381000" y="1143001"/>
            <a:ext cx="4419600" cy="3428999"/>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en-AU" sz="1600" b="1">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Telia´s overall transformation </a:t>
            </a:r>
            <a:r>
              <a:rPr lang="sv-SE" dirty="0" err="1" smtClean="0"/>
              <a:t>targets</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grpSp>
        <p:nvGrpSpPr>
          <p:cNvPr id="4" name="Group 11"/>
          <p:cNvGrpSpPr/>
          <p:nvPr/>
        </p:nvGrpSpPr>
        <p:grpSpPr>
          <a:xfrm>
            <a:off x="1691928" y="4009378"/>
            <a:ext cx="2232000" cy="1980000"/>
            <a:chOff x="5003314" y="2536166"/>
            <a:chExt cx="3890513" cy="3680484"/>
          </a:xfrm>
        </p:grpSpPr>
        <p:pic>
          <p:nvPicPr>
            <p:cNvPr id="5" name="Picture 15" descr="C:\Users\Administrator\AppData\Local\Microsoft\Windows\Temporary Internet Files\Content.IE5\6VU3NUWJ\MC900439610[1].PN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57174" y="2641883"/>
              <a:ext cx="3251068" cy="3574767"/>
            </a:xfrm>
            <a:prstGeom prst="rect">
              <a:avLst/>
            </a:prstGeom>
            <a:solidFill>
              <a:schemeClr val="bg1"/>
            </a:solidFill>
          </p:spPr>
        </p:pic>
        <p:sp>
          <p:nvSpPr>
            <p:cNvPr id="6" name="Rectangle 5"/>
            <p:cNvSpPr/>
            <p:nvPr/>
          </p:nvSpPr>
          <p:spPr>
            <a:xfrm>
              <a:off x="5003314" y="2536166"/>
              <a:ext cx="3890513" cy="3680484"/>
            </a:xfrm>
            <a:prstGeom prst="rect">
              <a:avLst/>
            </a:prstGeom>
            <a:solidFill>
              <a:srgbClr val="FFFFFF">
                <a:alpha val="69804"/>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sv-SE" sz="1600" smtClean="0">
                <a:solidFill>
                  <a:srgbClr val="000000"/>
                </a:solidFill>
              </a:endParaRPr>
            </a:p>
          </p:txBody>
        </p:sp>
      </p:grpSp>
      <p:grpSp>
        <p:nvGrpSpPr>
          <p:cNvPr id="7" name="Group 8"/>
          <p:cNvGrpSpPr/>
          <p:nvPr/>
        </p:nvGrpSpPr>
        <p:grpSpPr>
          <a:xfrm>
            <a:off x="4250898" y="1137672"/>
            <a:ext cx="4457344" cy="4867705"/>
            <a:chOff x="316742" y="1135161"/>
            <a:chExt cx="4457344" cy="4867705"/>
          </a:xfrm>
          <a:effectLst/>
        </p:grpSpPr>
        <p:sp>
          <p:nvSpPr>
            <p:cNvPr id="8" name="Rectangle 8"/>
            <p:cNvSpPr txBox="1"/>
            <p:nvPr/>
          </p:nvSpPr>
          <p:spPr>
            <a:xfrm>
              <a:off x="390387" y="1894207"/>
              <a:ext cx="4221654" cy="3200876"/>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pPr>
              <a:r>
                <a:rPr lang="en-US" dirty="0" smtClean="0">
                  <a:solidFill>
                    <a:srgbClr val="000000"/>
                  </a:solidFill>
                </a:rPr>
                <a:t>…reducing complexity in operations , driven by large range product offers available to all customers</a:t>
              </a:r>
            </a:p>
            <a:p>
              <a:pPr lvl="1" fontAlgn="base">
                <a:spcBef>
                  <a:spcPct val="50000"/>
                </a:spcBef>
                <a:spcAft>
                  <a:spcPct val="0"/>
                </a:spcAft>
                <a:buClr>
                  <a:srgbClr val="652D86"/>
                </a:buClr>
              </a:pPr>
              <a:r>
                <a:rPr lang="en-US" dirty="0" smtClean="0">
                  <a:solidFill>
                    <a:srgbClr val="000000"/>
                  </a:solidFill>
                </a:rPr>
                <a:t>… moving towards consistent customer interactions across all channels</a:t>
              </a:r>
            </a:p>
            <a:p>
              <a:pPr lvl="1" fontAlgn="base">
                <a:spcBef>
                  <a:spcPct val="50000"/>
                </a:spcBef>
                <a:spcAft>
                  <a:spcPct val="0"/>
                </a:spcAft>
                <a:buClr>
                  <a:srgbClr val="652D86"/>
                </a:buClr>
              </a:pPr>
              <a:r>
                <a:rPr lang="en-US" dirty="0" smtClean="0">
                  <a:solidFill>
                    <a:srgbClr val="000000"/>
                  </a:solidFill>
                </a:rPr>
                <a:t>… </a:t>
              </a:r>
              <a:r>
                <a:rPr lang="en-US" dirty="0" err="1" smtClean="0">
                  <a:solidFill>
                    <a:srgbClr val="000000"/>
                  </a:solidFill>
                </a:rPr>
                <a:t>modernising</a:t>
              </a:r>
              <a:r>
                <a:rPr lang="en-US" dirty="0" smtClean="0">
                  <a:solidFill>
                    <a:srgbClr val="000000"/>
                  </a:solidFill>
                </a:rPr>
                <a:t> and </a:t>
              </a:r>
              <a:r>
                <a:rPr lang="en-US" dirty="0" err="1" smtClean="0">
                  <a:solidFill>
                    <a:srgbClr val="000000"/>
                  </a:solidFill>
                </a:rPr>
                <a:t>digitising</a:t>
              </a:r>
              <a:r>
                <a:rPr lang="en-US" dirty="0" smtClean="0">
                  <a:solidFill>
                    <a:srgbClr val="000000"/>
                  </a:solidFill>
                </a:rPr>
                <a:t> processes from E2E view thereby also improving the customer experience</a:t>
              </a:r>
            </a:p>
            <a:p>
              <a:pPr lvl="1" fontAlgn="base">
                <a:spcBef>
                  <a:spcPct val="50000"/>
                </a:spcBef>
                <a:spcAft>
                  <a:spcPct val="0"/>
                </a:spcAft>
                <a:buClr>
                  <a:srgbClr val="652D86"/>
                </a:buClr>
              </a:pPr>
              <a:r>
                <a:rPr lang="en-US" dirty="0" smtClean="0">
                  <a:solidFill>
                    <a:srgbClr val="000000"/>
                  </a:solidFill>
                </a:rPr>
                <a:t>… migrating, </a:t>
              </a:r>
              <a:r>
                <a:rPr lang="en-US" dirty="0" err="1" smtClean="0">
                  <a:solidFill>
                    <a:srgbClr val="000000"/>
                  </a:solidFill>
                </a:rPr>
                <a:t>optimising</a:t>
              </a:r>
              <a:r>
                <a:rPr lang="en-US" dirty="0" smtClean="0">
                  <a:solidFill>
                    <a:srgbClr val="000000"/>
                  </a:solidFill>
                </a:rPr>
                <a:t> and cleaning-out the existing network</a:t>
              </a:r>
            </a:p>
            <a:p>
              <a:pPr lvl="1" fontAlgn="base">
                <a:spcBef>
                  <a:spcPct val="50000"/>
                </a:spcBef>
                <a:spcAft>
                  <a:spcPct val="0"/>
                </a:spcAft>
                <a:buClr>
                  <a:srgbClr val="652D86"/>
                </a:buClr>
              </a:pPr>
              <a:r>
                <a:rPr lang="en-US" dirty="0" smtClean="0">
                  <a:solidFill>
                    <a:srgbClr val="000000"/>
                  </a:solidFill>
                </a:rPr>
                <a:t>… preparing IT platforms for the future</a:t>
              </a:r>
            </a:p>
          </p:txBody>
        </p:sp>
        <p:grpSp>
          <p:nvGrpSpPr>
            <p:cNvPr id="9" name="Group 1"/>
            <p:cNvGrpSpPr/>
            <p:nvPr/>
          </p:nvGrpSpPr>
          <p:grpSpPr>
            <a:xfrm>
              <a:off x="316742" y="1135161"/>
              <a:ext cx="4457344" cy="4867705"/>
              <a:chOff x="316742" y="1135161"/>
              <a:chExt cx="4457344" cy="4867705"/>
            </a:xfrm>
          </p:grpSpPr>
          <p:sp>
            <p:nvSpPr>
              <p:cNvPr id="10" name="AutoShape 250"/>
              <p:cNvSpPr>
                <a:spLocks noChangeArrowheads="1"/>
              </p:cNvSpPr>
              <p:nvPr/>
            </p:nvSpPr>
            <p:spPr bwMode="auto">
              <a:xfrm>
                <a:off x="316742" y="1135161"/>
                <a:ext cx="4457344" cy="4867705"/>
              </a:xfrm>
              <a:prstGeom prst="rect">
                <a:avLst/>
              </a:prstGeom>
              <a:noFill/>
              <a:ln w="19050">
                <a:solidFill>
                  <a:schemeClr val="accent2"/>
                </a:solidFill>
                <a:miter lim="800000"/>
                <a:headEnd/>
                <a:tailEnd/>
              </a:ln>
              <a:effectLst/>
              <a:extLst/>
            </p:spPr>
            <p:txBody>
              <a:bodyPr wrap="square" lIns="72009"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1" name="AutoShape 250"/>
              <p:cNvSpPr>
                <a:spLocks noChangeArrowheads="1"/>
              </p:cNvSpPr>
              <p:nvPr/>
            </p:nvSpPr>
            <p:spPr bwMode="auto">
              <a:xfrm>
                <a:off x="316742" y="1135162"/>
                <a:ext cx="4457344" cy="637867"/>
              </a:xfrm>
              <a:prstGeom prst="rect">
                <a:avLst/>
              </a:prstGeom>
              <a:solidFill>
                <a:schemeClr val="accent2"/>
              </a:solidFill>
              <a:ln w="19050">
                <a:solidFill>
                  <a:schemeClr val="accent2"/>
                </a:solidFill>
                <a:miter lim="800000"/>
                <a:headEnd/>
                <a:tailEnd/>
              </a:ln>
              <a:effectLst/>
              <a:extLst/>
            </p:spPr>
            <p:txBody>
              <a:bodyPr wrap="square" lIns="72009" tIns="72009" rIns="72009" bIns="72009" anchor="b" anchorCtr="0">
                <a:spAutoFit/>
              </a:bodyPr>
              <a:lstStyle/>
              <a:p>
                <a:pPr fontAlgn="base">
                  <a:spcBef>
                    <a:spcPct val="0"/>
                  </a:spcBef>
                  <a:spcAft>
                    <a:spcPct val="0"/>
                  </a:spcAft>
                </a:pPr>
                <a:r>
                  <a:rPr lang="sv-SE" sz="1600" b="1" smtClean="0">
                    <a:solidFill>
                      <a:srgbClr val="FFFFFF"/>
                    </a:solidFill>
                  </a:rPr>
                  <a:t>Purpose of the Transformation initiatives is to increase cost efficiency by…</a:t>
                </a:r>
                <a:endParaRPr lang="sv-SE" sz="1600" b="1">
                  <a:solidFill>
                    <a:srgbClr val="FFFFFF"/>
                  </a:solidFill>
                </a:endParaRPr>
              </a:p>
            </p:txBody>
          </p:sp>
        </p:grpSp>
      </p:grpSp>
      <p:grpSp>
        <p:nvGrpSpPr>
          <p:cNvPr id="12" name="Group 5"/>
          <p:cNvGrpSpPr/>
          <p:nvPr/>
        </p:nvGrpSpPr>
        <p:grpSpPr>
          <a:xfrm>
            <a:off x="373586" y="1135161"/>
            <a:ext cx="3459194" cy="4867705"/>
            <a:chOff x="5215889" y="1135161"/>
            <a:chExt cx="3459194" cy="4867705"/>
          </a:xfrm>
        </p:grpSpPr>
        <p:sp>
          <p:nvSpPr>
            <p:cNvPr id="13" name="Rectangle 3"/>
            <p:cNvSpPr txBox="1"/>
            <p:nvPr/>
          </p:nvSpPr>
          <p:spPr>
            <a:xfrm>
              <a:off x="5316067" y="1894207"/>
              <a:ext cx="3355925" cy="3431709"/>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0" lvl="0" indent="0" defTabSz="957040" eaLnBrk="1" hangingPunct="1">
                <a:buClr>
                  <a:schemeClr val="tx2"/>
                </a:buClr>
                <a:defRPr sz="1600" baseline="0">
                  <a:latin typeface="+mn-lt"/>
                </a:defRPr>
              </a:lvl1pPr>
              <a:lvl2pPr marL="207019" indent="-205323" defTabSz="957040" eaLnBrk="1" hangingPunct="1">
                <a:buClr>
                  <a:schemeClr val="tx2"/>
                </a:buClr>
                <a:buSzPct val="125000"/>
                <a:buFont typeface="Arial" pitchFamily="34" charset="0"/>
                <a:buChar char="•"/>
                <a:defRPr sz="1600" baseline="0">
                  <a:latin typeface="+mn-lt"/>
                </a:defRPr>
              </a:lvl2pPr>
              <a:lvl3pPr marL="488701" indent="-279986" defTabSz="957040" eaLnBrk="1" hangingPunct="1">
                <a:buClr>
                  <a:schemeClr val="tx2"/>
                </a:buClr>
                <a:buSzPct val="120000"/>
                <a:buFont typeface="Arial" charset="0"/>
                <a:buChar char="–"/>
                <a:defRPr sz="1600" baseline="0">
                  <a:latin typeface="+mn-lt"/>
                </a:defRPr>
              </a:lvl3pPr>
              <a:lvl4pPr marL="656693" indent="-166294" defTabSz="957040" eaLnBrk="1" hangingPunct="1">
                <a:buClr>
                  <a:schemeClr val="tx2"/>
                </a:buClr>
                <a:buSzPct val="100000"/>
                <a:buFont typeface="Arial" pitchFamily="34" charset="0"/>
                <a:buChar char="•"/>
                <a:defRPr sz="1600" baseline="0">
                  <a:latin typeface="+mn-lt"/>
                </a:defRPr>
              </a:lvl4pPr>
              <a:lvl5pPr marL="801470" indent="-139144" defTabSz="957040" eaLnBrk="1" hangingPunct="1">
                <a:buClr>
                  <a:schemeClr val="tx2"/>
                </a:buClr>
                <a:buSzPct val="89000"/>
                <a:buFont typeface="Arial" charset="0"/>
                <a:buChar char="-"/>
                <a:defRPr sz="1600" baseline="0">
                  <a:latin typeface="+mn-lt"/>
                </a:defRPr>
              </a:lvl5pPr>
              <a:lvl6pPr marL="801470" indent="-139144" defTabSz="957040" fontAlgn="base">
                <a:spcBef>
                  <a:spcPct val="0"/>
                </a:spcBef>
                <a:spcAft>
                  <a:spcPct val="0"/>
                </a:spcAft>
                <a:buClr>
                  <a:schemeClr val="tx2"/>
                </a:buClr>
                <a:buSzPct val="89000"/>
                <a:buFont typeface="Arial" charset="0"/>
                <a:buChar char="-"/>
                <a:defRPr baseline="0">
                  <a:latin typeface="+mn-lt"/>
                </a:defRPr>
              </a:lvl6pPr>
              <a:lvl7pPr marL="801470" indent="-139144" defTabSz="957040" fontAlgn="base">
                <a:spcBef>
                  <a:spcPct val="0"/>
                </a:spcBef>
                <a:spcAft>
                  <a:spcPct val="0"/>
                </a:spcAft>
                <a:buClr>
                  <a:schemeClr val="tx2"/>
                </a:buClr>
                <a:buSzPct val="89000"/>
                <a:buFont typeface="Arial" charset="0"/>
                <a:buChar char="-"/>
                <a:defRPr baseline="0">
                  <a:latin typeface="+mn-lt"/>
                </a:defRPr>
              </a:lvl7pPr>
              <a:lvl8pPr marL="801470" indent="-139144" defTabSz="957040" fontAlgn="base">
                <a:spcBef>
                  <a:spcPct val="0"/>
                </a:spcBef>
                <a:spcAft>
                  <a:spcPct val="0"/>
                </a:spcAft>
                <a:buClr>
                  <a:schemeClr val="tx2"/>
                </a:buClr>
                <a:buSzPct val="89000"/>
                <a:buFont typeface="Arial" charset="0"/>
                <a:buChar char="-"/>
                <a:defRPr baseline="0">
                  <a:latin typeface="+mn-lt"/>
                </a:defRPr>
              </a:lvl8pPr>
              <a:lvl9pPr marL="801470" indent="-139144" defTabSz="957040" fontAlgn="base">
                <a:spcBef>
                  <a:spcPct val="0"/>
                </a:spcBef>
                <a:spcAft>
                  <a:spcPct val="0"/>
                </a:spcAft>
                <a:buClr>
                  <a:schemeClr val="tx2"/>
                </a:buClr>
                <a:buSzPct val="89000"/>
                <a:buFont typeface="Arial" charset="0"/>
                <a:buChar char="-"/>
                <a:defRPr baseline="0">
                  <a:latin typeface="+mn-lt"/>
                </a:defRPr>
              </a:lvl9pPr>
            </a:lstStyle>
            <a:p>
              <a:pPr lvl="1" fontAlgn="base">
                <a:spcBef>
                  <a:spcPct val="50000"/>
                </a:spcBef>
                <a:spcAft>
                  <a:spcPct val="0"/>
                </a:spcAft>
                <a:buClr>
                  <a:srgbClr val="652D86"/>
                </a:buClr>
              </a:pPr>
              <a:r>
                <a:rPr lang="en-US" sz="2000" b="1" dirty="0" smtClean="0">
                  <a:solidFill>
                    <a:srgbClr val="652D86"/>
                  </a:solidFill>
                </a:rPr>
                <a:t>80% </a:t>
              </a:r>
              <a:r>
                <a:rPr lang="en-US" dirty="0" smtClean="0">
                  <a:solidFill>
                    <a:srgbClr val="000000"/>
                  </a:solidFill>
                </a:rPr>
                <a:t>less products and offerings</a:t>
              </a:r>
            </a:p>
            <a:p>
              <a:pPr lvl="1" fontAlgn="base">
                <a:spcBef>
                  <a:spcPct val="50000"/>
                </a:spcBef>
                <a:spcAft>
                  <a:spcPct val="0"/>
                </a:spcAft>
                <a:buClr>
                  <a:srgbClr val="652D86"/>
                </a:buClr>
              </a:pPr>
              <a:r>
                <a:rPr lang="en-US" sz="2000" b="1" dirty="0" smtClean="0">
                  <a:solidFill>
                    <a:srgbClr val="652D86"/>
                  </a:solidFill>
                </a:rPr>
                <a:t>100%</a:t>
              </a:r>
              <a:r>
                <a:rPr lang="en-US" sz="2000" dirty="0" smtClean="0">
                  <a:solidFill>
                    <a:srgbClr val="000000"/>
                  </a:solidFill>
                </a:rPr>
                <a:t> </a:t>
              </a:r>
              <a:r>
                <a:rPr lang="en-US" dirty="0" smtClean="0">
                  <a:solidFill>
                    <a:srgbClr val="000000"/>
                  </a:solidFill>
                </a:rPr>
                <a:t>of customers on target portfolio</a:t>
              </a:r>
            </a:p>
            <a:p>
              <a:pPr lvl="1" fontAlgn="base">
                <a:spcBef>
                  <a:spcPct val="50000"/>
                </a:spcBef>
                <a:spcAft>
                  <a:spcPct val="0"/>
                </a:spcAft>
                <a:buClr>
                  <a:srgbClr val="652D86"/>
                </a:buClr>
              </a:pPr>
              <a:r>
                <a:rPr lang="en-US" sz="2000" b="1" dirty="0" smtClean="0">
                  <a:solidFill>
                    <a:srgbClr val="652D86"/>
                  </a:solidFill>
                </a:rPr>
                <a:t>50% </a:t>
              </a:r>
              <a:r>
                <a:rPr lang="en-US" dirty="0" smtClean="0">
                  <a:solidFill>
                    <a:srgbClr val="000000"/>
                  </a:solidFill>
                </a:rPr>
                <a:t>of service and sales online</a:t>
              </a:r>
            </a:p>
            <a:p>
              <a:pPr lvl="1" fontAlgn="base">
                <a:spcBef>
                  <a:spcPct val="50000"/>
                </a:spcBef>
                <a:spcAft>
                  <a:spcPct val="0"/>
                </a:spcAft>
                <a:buClr>
                  <a:srgbClr val="652D86"/>
                </a:buClr>
              </a:pPr>
              <a:r>
                <a:rPr lang="en-US" dirty="0" smtClean="0">
                  <a:solidFill>
                    <a:srgbClr val="000000"/>
                  </a:solidFill>
                </a:rPr>
                <a:t>Relational NPS of </a:t>
              </a:r>
              <a:r>
                <a:rPr lang="en-US" sz="2000" b="1" dirty="0" smtClean="0">
                  <a:solidFill>
                    <a:srgbClr val="652D86"/>
                  </a:solidFill>
                </a:rPr>
                <a:t>+50</a:t>
              </a:r>
            </a:p>
            <a:p>
              <a:pPr lvl="1" fontAlgn="base">
                <a:spcBef>
                  <a:spcPct val="50000"/>
                </a:spcBef>
                <a:spcAft>
                  <a:spcPct val="0"/>
                </a:spcAft>
                <a:buClr>
                  <a:srgbClr val="652D86"/>
                </a:buClr>
              </a:pPr>
              <a:r>
                <a:rPr lang="en-US" sz="2000" b="1" dirty="0" smtClean="0">
                  <a:solidFill>
                    <a:srgbClr val="652D86"/>
                  </a:solidFill>
                </a:rPr>
                <a:t>2000</a:t>
              </a:r>
              <a:r>
                <a:rPr lang="en-US" dirty="0" smtClean="0">
                  <a:solidFill>
                    <a:srgbClr val="000000"/>
                  </a:solidFill>
                </a:rPr>
                <a:t> rural sites closed and </a:t>
              </a:r>
              <a:r>
                <a:rPr lang="en-US" sz="2000" b="1" dirty="0" smtClean="0">
                  <a:solidFill>
                    <a:srgbClr val="652D86"/>
                  </a:solidFill>
                </a:rPr>
                <a:t>75</a:t>
              </a:r>
              <a:r>
                <a:rPr lang="en-US" dirty="0" smtClean="0">
                  <a:solidFill>
                    <a:srgbClr val="000000"/>
                  </a:solidFill>
                </a:rPr>
                <a:t> top tech sites </a:t>
              </a:r>
              <a:r>
                <a:rPr lang="en-US" dirty="0" err="1" smtClean="0">
                  <a:solidFill>
                    <a:srgbClr val="000000"/>
                  </a:solidFill>
                </a:rPr>
                <a:t>optimised</a:t>
              </a:r>
              <a:endParaRPr lang="en-US" dirty="0" smtClean="0">
                <a:solidFill>
                  <a:srgbClr val="000000"/>
                </a:solidFill>
              </a:endParaRPr>
            </a:p>
            <a:p>
              <a:pPr lvl="1" fontAlgn="base">
                <a:spcBef>
                  <a:spcPct val="50000"/>
                </a:spcBef>
                <a:spcAft>
                  <a:spcPct val="0"/>
                </a:spcAft>
                <a:buClr>
                  <a:srgbClr val="652D86"/>
                </a:buClr>
              </a:pPr>
              <a:r>
                <a:rPr lang="en-US" sz="1800" b="1" dirty="0" smtClean="0">
                  <a:solidFill>
                    <a:srgbClr val="652D86"/>
                  </a:solidFill>
                </a:rPr>
                <a:t>50% </a:t>
              </a:r>
              <a:r>
                <a:rPr lang="en-US" dirty="0" smtClean="0">
                  <a:solidFill>
                    <a:srgbClr val="000000"/>
                  </a:solidFill>
                </a:rPr>
                <a:t>less IT systems</a:t>
              </a:r>
            </a:p>
            <a:p>
              <a:pPr lvl="1" fontAlgn="base">
                <a:spcBef>
                  <a:spcPct val="50000"/>
                </a:spcBef>
                <a:spcAft>
                  <a:spcPct val="0"/>
                </a:spcAft>
                <a:buClr>
                  <a:srgbClr val="652D86"/>
                </a:buClr>
              </a:pPr>
              <a:endParaRPr lang="en-US" dirty="0">
                <a:solidFill>
                  <a:srgbClr val="000000"/>
                </a:solidFill>
              </a:endParaRPr>
            </a:p>
          </p:txBody>
        </p:sp>
        <p:sp>
          <p:nvSpPr>
            <p:cNvPr id="14" name="AutoShape 250"/>
            <p:cNvSpPr>
              <a:spLocks noChangeArrowheads="1"/>
            </p:cNvSpPr>
            <p:nvPr/>
          </p:nvSpPr>
          <p:spPr bwMode="auto">
            <a:xfrm>
              <a:off x="5215889" y="1135161"/>
              <a:ext cx="3459194" cy="4867705"/>
            </a:xfrm>
            <a:prstGeom prst="rect">
              <a:avLst/>
            </a:prstGeom>
            <a:noFill/>
            <a:ln w="3175">
              <a:solidFill>
                <a:schemeClr val="tx2"/>
              </a:solidFill>
              <a:miter lim="800000"/>
              <a:headEnd/>
              <a:tailEnd/>
            </a:ln>
            <a:effectLst/>
            <a:extLst/>
          </p:spPr>
          <p:txBody>
            <a:bodyPr wrap="square" lIns="73152" tIns="72009" rIns="72009" bIns="72009" anchor="t" anchorCtr="0">
              <a:noAutofit/>
            </a:bodyPr>
            <a:lstStyle/>
            <a:p>
              <a:pPr fontAlgn="base">
                <a:spcBef>
                  <a:spcPct val="0"/>
                </a:spcBef>
                <a:spcAft>
                  <a:spcPct val="0"/>
                </a:spcAft>
              </a:pPr>
              <a:endParaRPr lang="sv-SE" sz="1600" b="1">
                <a:solidFill>
                  <a:srgbClr val="FFFFFF"/>
                </a:solidFill>
              </a:endParaRPr>
            </a:p>
          </p:txBody>
        </p:sp>
        <p:sp>
          <p:nvSpPr>
            <p:cNvPr id="15" name="AutoShape 250"/>
            <p:cNvSpPr>
              <a:spLocks noChangeArrowheads="1"/>
            </p:cNvSpPr>
            <p:nvPr/>
          </p:nvSpPr>
          <p:spPr bwMode="auto">
            <a:xfrm>
              <a:off x="5215889" y="1139230"/>
              <a:ext cx="3459194" cy="629729"/>
            </a:xfrm>
            <a:prstGeom prst="rect">
              <a:avLst/>
            </a:prstGeom>
            <a:solidFill>
              <a:schemeClr val="accent1"/>
            </a:solidFill>
            <a:ln w="3175">
              <a:solidFill>
                <a:schemeClr val="tx2"/>
              </a:solidFill>
              <a:miter lim="800000"/>
              <a:headEnd/>
              <a:tailEnd/>
            </a:ln>
            <a:effectLst/>
            <a:extLst/>
          </p:spPr>
          <p:txBody>
            <a:bodyPr wrap="square" lIns="73152" tIns="72009" rIns="72009" bIns="72009" anchor="ctr" anchorCtr="0">
              <a:noAutofit/>
            </a:bodyPr>
            <a:lstStyle/>
            <a:p>
              <a:pPr algn="ctr" fontAlgn="base">
                <a:spcBef>
                  <a:spcPct val="0"/>
                </a:spcBef>
                <a:spcAft>
                  <a:spcPct val="0"/>
                </a:spcAft>
              </a:pPr>
              <a:r>
                <a:rPr lang="sv-SE" sz="1600" b="1" smtClean="0">
                  <a:solidFill>
                    <a:srgbClr val="FFFFFF"/>
                  </a:solidFill>
                </a:rPr>
                <a:t>Transformation targets 2018</a:t>
              </a:r>
              <a:endParaRPr lang="sv-SE" sz="1600" b="1">
                <a:solidFill>
                  <a:srgbClr val="FFFFFF"/>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6570786" cy="838200"/>
          </a:xfrm>
          <a:solidFill>
            <a:schemeClr val="accent1">
              <a:lumMod val="40000"/>
              <a:lumOff val="60000"/>
              <a:alpha val="26000"/>
            </a:schemeClr>
          </a:solidFill>
        </p:spPr>
        <p:txBody>
          <a:bodyPr>
            <a:noAutofit/>
          </a:bodyPr>
          <a:lstStyle/>
          <a:p>
            <a:r>
              <a:rPr lang="sv-SE" sz="4800" dirty="0" smtClean="0">
                <a:solidFill>
                  <a:schemeClr val="tx2"/>
                </a:solidFill>
              </a:rPr>
              <a:t>Welcome to TWIST!</a:t>
            </a:r>
            <a:endParaRPr lang="sv-SE" sz="48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smtClean="0"/>
              <a:t>Twist project principles</a:t>
            </a:r>
            <a:endParaRPr lang="sv-SE" dirty="0"/>
          </a:p>
        </p:txBody>
      </p:sp>
      <p:sp>
        <p:nvSpPr>
          <p:cNvPr id="3" name="Footer Placeholder 2"/>
          <p:cNvSpPr>
            <a:spLocks noGrp="1"/>
          </p:cNvSpPr>
          <p:nvPr>
            <p:ph type="ftr" sz="quarter" idx="11"/>
          </p:nvPr>
        </p:nvSpPr>
        <p:spPr/>
        <p:txBody>
          <a:bodyPr/>
          <a:lstStyle/>
          <a:p>
            <a:r>
              <a:rPr lang="en-US" smtClean="0">
                <a:solidFill>
                  <a:srgbClr val="C2C2BA"/>
                </a:solidFill>
              </a:rPr>
              <a:t>Twist onboarding presentation August 20th 2015.pptx</a:t>
            </a:r>
            <a:endParaRPr lang="sv-SE" dirty="0">
              <a:solidFill>
                <a:srgbClr val="C2C2BA"/>
              </a:solidFill>
            </a:endParaRPr>
          </a:p>
        </p:txBody>
      </p:sp>
      <p:sp>
        <p:nvSpPr>
          <p:cNvPr id="4" name="Content Placeholder 9"/>
          <p:cNvSpPr txBox="1">
            <a:spLocks/>
          </p:cNvSpPr>
          <p:nvPr/>
        </p:nvSpPr>
        <p:spPr>
          <a:xfrm>
            <a:off x="450001" y="1600200"/>
            <a:ext cx="8298713" cy="4320000"/>
          </a:xfrm>
          <a:prstGeom prst="roundRect">
            <a:avLst>
              <a:gd name="adj" fmla="val 2542"/>
            </a:avLst>
          </a:prstGeom>
        </p:spPr>
        <p:txBody>
          <a:bodyPr/>
          <a:lstStyle/>
          <a:p>
            <a:pPr marL="82550" marR="0" lvl="0" indent="-82550" fontAlgn="auto">
              <a:lnSpc>
                <a:spcPct val="95000"/>
              </a:lnSpc>
              <a:spcBef>
                <a:spcPts val="1056"/>
              </a:spcBef>
              <a:spcAft>
                <a:spcPts val="792"/>
              </a:spcAft>
              <a:buClr>
                <a:schemeClr val="accent1"/>
              </a:buClr>
              <a:buSzTx/>
              <a:buFont typeface="Arial" pitchFamily="34" charset="0"/>
              <a:buChar char="•"/>
              <a:tabLst/>
              <a:defRPr/>
            </a:pPr>
            <a:r>
              <a:rPr lang="en-US" sz="1600" dirty="0" smtClean="0">
                <a:solidFill>
                  <a:srgbClr val="652D86"/>
                </a:solidFill>
                <a:latin typeface="Calibri" pitchFamily="34" charset="0"/>
              </a:rPr>
              <a:t>Quickly get to a starting point for improvement</a:t>
            </a:r>
          </a:p>
          <a:p>
            <a:pPr marL="82550" marR="0" lvl="0" indent="-82550" fontAlgn="auto">
              <a:lnSpc>
                <a:spcPct val="95000"/>
              </a:lnSpc>
              <a:spcBef>
                <a:spcPts val="1056"/>
              </a:spcBef>
              <a:spcAft>
                <a:spcPts val="792"/>
              </a:spcAft>
              <a:buClr>
                <a:schemeClr val="accent1"/>
              </a:buClr>
              <a:buSzTx/>
              <a:buFont typeface="Arial" pitchFamily="34" charset="0"/>
              <a:buChar char="•"/>
              <a:tabLst/>
              <a:defRPr/>
            </a:pPr>
            <a:endParaRPr lang="en-US" sz="1600" dirty="0" smtClean="0">
              <a:solidFill>
                <a:srgbClr val="652D86"/>
              </a:solidFill>
              <a:latin typeface="Calibri" pitchFamily="34" charset="0"/>
            </a:endParaRPr>
          </a:p>
          <a:p>
            <a:pPr marL="82550" marR="0" lvl="0" indent="-82550" fontAlgn="auto">
              <a:lnSpc>
                <a:spcPct val="95000"/>
              </a:lnSpc>
              <a:spcBef>
                <a:spcPts val="1056"/>
              </a:spcBef>
              <a:spcAft>
                <a:spcPts val="792"/>
              </a:spcAft>
              <a:buClr>
                <a:schemeClr val="accent1"/>
              </a:buClr>
              <a:buSzTx/>
              <a:buFont typeface="Arial" pitchFamily="34" charset="0"/>
              <a:buChar char="•"/>
              <a:tabLst/>
              <a:defRPr/>
            </a:pPr>
            <a:r>
              <a:rPr lang="en-US" sz="1600" dirty="0" smtClean="0">
                <a:solidFill>
                  <a:srgbClr val="652D86"/>
                </a:solidFill>
                <a:latin typeface="Calibri" pitchFamily="34" charset="0"/>
              </a:rPr>
              <a:t>Relentlessly improve what we do and how it’s done</a:t>
            </a:r>
          </a:p>
          <a:p>
            <a:pPr marL="82550" marR="0" lvl="0" indent="-82550" fontAlgn="auto">
              <a:lnSpc>
                <a:spcPct val="95000"/>
              </a:lnSpc>
              <a:spcBef>
                <a:spcPts val="1056"/>
              </a:spcBef>
              <a:spcAft>
                <a:spcPts val="792"/>
              </a:spcAft>
              <a:buClr>
                <a:schemeClr val="accent1"/>
              </a:buClr>
              <a:buSzTx/>
              <a:buFont typeface="Arial" pitchFamily="34" charset="0"/>
              <a:buChar char="•"/>
              <a:tabLst/>
              <a:defRPr/>
            </a:pPr>
            <a:endParaRPr lang="en-US" sz="1600" dirty="0" smtClean="0">
              <a:solidFill>
                <a:srgbClr val="652D86"/>
              </a:solidFill>
              <a:latin typeface="Calibri" pitchFamily="34" charset="0"/>
            </a:endParaRPr>
          </a:p>
          <a:p>
            <a:pPr marL="82550" marR="0" lvl="0" indent="-82550" fontAlgn="auto">
              <a:lnSpc>
                <a:spcPct val="95000"/>
              </a:lnSpc>
              <a:spcBef>
                <a:spcPts val="1056"/>
              </a:spcBef>
              <a:spcAft>
                <a:spcPts val="792"/>
              </a:spcAft>
              <a:buClr>
                <a:schemeClr val="accent1"/>
              </a:buClr>
              <a:buSzTx/>
              <a:buFont typeface="Arial" pitchFamily="34" charset="0"/>
              <a:buChar char="•"/>
              <a:tabLst/>
              <a:defRPr/>
            </a:pPr>
            <a:r>
              <a:rPr lang="en-US" sz="1600" dirty="0" smtClean="0">
                <a:solidFill>
                  <a:srgbClr val="652D86"/>
                </a:solidFill>
                <a:latin typeface="Calibri" pitchFamily="34" charset="0"/>
              </a:rPr>
              <a:t>Project Backlog for scope handling</a:t>
            </a:r>
          </a:p>
          <a:p>
            <a:pPr marL="82550" marR="0" lvl="0" indent="-82550" fontAlgn="auto">
              <a:lnSpc>
                <a:spcPct val="95000"/>
              </a:lnSpc>
              <a:spcBef>
                <a:spcPts val="1056"/>
              </a:spcBef>
              <a:spcAft>
                <a:spcPts val="792"/>
              </a:spcAft>
              <a:buClr>
                <a:schemeClr val="accent1"/>
              </a:buClr>
              <a:buSzTx/>
              <a:buFont typeface="Arial" pitchFamily="34" charset="0"/>
              <a:buChar char="•"/>
              <a:tabLst/>
              <a:defRPr/>
            </a:pPr>
            <a:endParaRPr lang="en-US" sz="1600" dirty="0" smtClean="0">
              <a:solidFill>
                <a:srgbClr val="652D86"/>
              </a:solidFill>
              <a:latin typeface="Calibri" pitchFamily="34" charset="0"/>
            </a:endParaRPr>
          </a:p>
          <a:p>
            <a:pPr marL="82550" marR="0" lvl="0" indent="-82550" fontAlgn="auto">
              <a:lnSpc>
                <a:spcPct val="95000"/>
              </a:lnSpc>
              <a:spcBef>
                <a:spcPts val="1056"/>
              </a:spcBef>
              <a:spcAft>
                <a:spcPts val="792"/>
              </a:spcAft>
              <a:buClr>
                <a:schemeClr val="accent1"/>
              </a:buClr>
              <a:buSzTx/>
              <a:buFont typeface="Arial" pitchFamily="34" charset="0"/>
              <a:buChar char="•"/>
              <a:tabLst/>
              <a:defRPr/>
            </a:pPr>
            <a:r>
              <a:rPr lang="en-US" sz="1600" dirty="0" smtClean="0">
                <a:solidFill>
                  <a:srgbClr val="652D86"/>
                </a:solidFill>
                <a:latin typeface="Calibri" pitchFamily="34" charset="0"/>
              </a:rPr>
              <a:t>Detailed planning 3-months rolling</a:t>
            </a:r>
            <a:endParaRPr lang="en-US" sz="1200" dirty="0" smtClean="0">
              <a:solidFill>
                <a:srgbClr val="652D86"/>
              </a:solidFill>
              <a:latin typeface="Calibri" pitchFamily="34" charset="0"/>
            </a:endParaRPr>
          </a:p>
          <a:p>
            <a:pPr marL="241200" marR="0" lvl="0" indent="-241200" algn="l" defTabSz="914400" rtl="0" eaLnBrk="1" fontAlgn="auto" latinLnBrk="0" hangingPunct="1">
              <a:lnSpc>
                <a:spcPct val="95000"/>
              </a:lnSpc>
              <a:spcBef>
                <a:spcPts val="1056"/>
              </a:spcBef>
              <a:spcAft>
                <a:spcPts val="792"/>
              </a:spcAft>
              <a:buClr>
                <a:schemeClr val="accent1"/>
              </a:buClr>
              <a:buSzTx/>
              <a:buFont typeface="Arial" pitchFamily="34" charset="0"/>
              <a:buChar char="•"/>
              <a:tabLst/>
              <a:defRPr/>
            </a:pPr>
            <a:endParaRPr kumimoji="0" lang="en-US" sz="2000" b="0" i="0" u="none" strike="noStrike" kern="1200" cap="none" spc="0" normalizeH="0" baseline="0" dirty="0">
              <a:ln>
                <a:noFill/>
              </a:ln>
              <a:solidFill>
                <a:schemeClr val="tx1"/>
              </a:solidFill>
              <a:effectLst/>
              <a:uLnTx/>
              <a:uFillTx/>
              <a:latin typeface="+mn-lt"/>
              <a:ea typeface="+mn-ea"/>
              <a:cs typeface="+mn-cs"/>
            </a:endParaRPr>
          </a:p>
        </p:txBody>
      </p:sp>
      <p:pic>
        <p:nvPicPr>
          <p:cNvPr id="5" name="Picture 2" descr="https://media.licdn.com/mpr/mpr/p/1/005/08a/0b5/1d3d981.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86400" y="2895600"/>
            <a:ext cx="1630289" cy="2238855"/>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blog.livehelpnow.net/wp-content/uploads/2012/07/speedometer-540-2501.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756110" y="1524000"/>
            <a:ext cx="848511" cy="759492"/>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5"/>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508711" y="1524000"/>
            <a:ext cx="1033870" cy="685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8" name="TextBox 7"/>
          <p:cNvSpPr txBox="1"/>
          <p:nvPr/>
        </p:nvSpPr>
        <p:spPr>
          <a:xfrm>
            <a:off x="6899110" y="1676401"/>
            <a:ext cx="651336" cy="461665"/>
          </a:xfrm>
          <a:prstGeom prst="rect">
            <a:avLst/>
          </a:prstGeom>
          <a:noFill/>
          <a:ln>
            <a:noFill/>
          </a:ln>
        </p:spPr>
        <p:txBody>
          <a:bodyPr wrap="square" rtlCol="0">
            <a:spAutoFit/>
          </a:bodyPr>
          <a:lstStyle/>
          <a:p>
            <a:r>
              <a:rPr lang="sv-SE" sz="2400" smtClean="0">
                <a:solidFill>
                  <a:schemeClr val="tx2"/>
                </a:solidFill>
                <a:effectLst>
                  <a:outerShdw blurRad="38100" dist="38100" dir="2700000" algn="tl">
                    <a:srgbClr val="000000">
                      <a:alpha val="43137"/>
                    </a:srgbClr>
                  </a:outerShdw>
                </a:effectLst>
              </a:rPr>
              <a:t>vs</a:t>
            </a:r>
            <a:endParaRPr lang="sv-SE" sz="2400" dirty="0" smtClean="0">
              <a:solidFill>
                <a:schemeClr val="tx2"/>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v-SE" sz="3600" smtClean="0"/>
              <a:t>Organisation charts</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Rounded Rectangle 342"/>
          <p:cNvSpPr/>
          <p:nvPr/>
        </p:nvSpPr>
        <p:spPr bwMode="auto">
          <a:xfrm>
            <a:off x="467544" y="187769"/>
            <a:ext cx="8581403" cy="1518923"/>
          </a:xfrm>
          <a:prstGeom prst="roundRect">
            <a:avLst>
              <a:gd name="adj" fmla="val 3054"/>
            </a:avLst>
          </a:prstGeom>
          <a:solidFill>
            <a:schemeClr val="bg1">
              <a:lumMod val="95000"/>
            </a:schemeClr>
          </a:solidFill>
          <a:ln w="38100" algn="ctr">
            <a:noFill/>
            <a:miter lim="800000"/>
            <a:headEnd/>
            <a:tailEnd/>
          </a:ln>
          <a:effectLst/>
          <a:extLst/>
        </p:spPr>
        <p:txBody>
          <a:bodyPr wrap="none" rtlCol="0" anchor="t"/>
          <a:lstStyle/>
          <a:p>
            <a:pPr marL="269875" indent="-182563" algn="ctr">
              <a:lnSpc>
                <a:spcPct val="95000"/>
              </a:lnSpc>
              <a:spcBef>
                <a:spcPct val="20000"/>
              </a:spcBef>
              <a:spcAft>
                <a:spcPct val="10000"/>
              </a:spcAft>
            </a:pPr>
            <a:endParaRPr lang="en-GB" b="1" dirty="0" smtClean="0">
              <a:solidFill>
                <a:schemeClr val="bg2">
                  <a:lumMod val="75000"/>
                </a:schemeClr>
              </a:solidFill>
            </a:endParaRPr>
          </a:p>
        </p:txBody>
      </p:sp>
      <p:sp>
        <p:nvSpPr>
          <p:cNvPr id="224" name="Rounded Rectangle 223"/>
          <p:cNvSpPr/>
          <p:nvPr/>
        </p:nvSpPr>
        <p:spPr bwMode="auto">
          <a:xfrm>
            <a:off x="7624691" y="191683"/>
            <a:ext cx="1411805" cy="6045629"/>
          </a:xfrm>
          <a:prstGeom prst="roundRect">
            <a:avLst>
              <a:gd name="adj" fmla="val 3054"/>
            </a:avLst>
          </a:prstGeom>
          <a:solidFill>
            <a:schemeClr val="bg1">
              <a:lumMod val="95000"/>
            </a:schemeClr>
          </a:solidFill>
          <a:ln w="38100" algn="ctr">
            <a:noFill/>
            <a:miter lim="800000"/>
            <a:headEnd/>
            <a:tailEnd/>
          </a:ln>
          <a:effectLst/>
          <a:extLst/>
        </p:spPr>
        <p:txBody>
          <a:bodyPr wrap="none" rtlCol="0" anchor="t"/>
          <a:lstStyle/>
          <a:p>
            <a:pPr marL="269875" indent="-182563" algn="ctr">
              <a:lnSpc>
                <a:spcPct val="95000"/>
              </a:lnSpc>
              <a:spcBef>
                <a:spcPct val="20000"/>
              </a:spcBef>
              <a:spcAft>
                <a:spcPct val="10000"/>
              </a:spcAft>
            </a:pPr>
            <a:r>
              <a:rPr lang="en-GB" b="1" dirty="0" smtClean="0">
                <a:solidFill>
                  <a:schemeClr val="bg2">
                    <a:lumMod val="75000"/>
                  </a:schemeClr>
                </a:solidFill>
              </a:rPr>
              <a:t>Operations</a:t>
            </a:r>
          </a:p>
        </p:txBody>
      </p:sp>
      <p:sp>
        <p:nvSpPr>
          <p:cNvPr id="23" name="Rounded Rectangle 22"/>
          <p:cNvSpPr/>
          <p:nvPr/>
        </p:nvSpPr>
        <p:spPr bwMode="auto">
          <a:xfrm>
            <a:off x="1694431" y="1470320"/>
            <a:ext cx="503287" cy="371093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25" name="Rounded Rectangle 224"/>
          <p:cNvSpPr/>
          <p:nvPr/>
        </p:nvSpPr>
        <p:spPr bwMode="auto">
          <a:xfrm>
            <a:off x="683568" y="1440653"/>
            <a:ext cx="7200800" cy="567091"/>
          </a:xfrm>
          <a:prstGeom prst="roundRect">
            <a:avLst>
              <a:gd name="adj" fmla="val 8674"/>
            </a:avLst>
          </a:prstGeom>
          <a:solidFill>
            <a:srgbClr val="FFFFFF">
              <a:alpha val="10196"/>
            </a:srgbClr>
          </a:solidFill>
          <a:ln w="38100"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GB" b="1" dirty="0" smtClean="0">
                <a:solidFill>
                  <a:schemeClr val="accent1"/>
                </a:solidFill>
              </a:rPr>
              <a:t>Twist PO Team</a:t>
            </a:r>
          </a:p>
        </p:txBody>
      </p:sp>
      <p:sp>
        <p:nvSpPr>
          <p:cNvPr id="214" name="Rounded Rectangle 213"/>
          <p:cNvSpPr/>
          <p:nvPr/>
        </p:nvSpPr>
        <p:spPr bwMode="auto">
          <a:xfrm>
            <a:off x="6732240" y="2088144"/>
            <a:ext cx="504056" cy="3093107"/>
          </a:xfrm>
          <a:prstGeom prst="roundRect">
            <a:avLst>
              <a:gd name="adj" fmla="val 8674"/>
            </a:avLst>
          </a:prstGeom>
          <a:solidFill>
            <a:srgbClr val="FFFFFF">
              <a:alpha val="10196"/>
            </a:srgbClr>
          </a:solidFill>
          <a:ln w="38100" algn="ctr">
            <a:solidFill>
              <a:schemeClr val="accent1"/>
            </a:solidFill>
            <a:miter lim="800000"/>
            <a:headEnd/>
            <a:tailEnd/>
          </a:ln>
          <a:effectLst/>
          <a:extLst/>
        </p:spPr>
        <p:txBody>
          <a:bodyPr vert="vert270" wrap="none" rtlCol="0" anchor="ctr"/>
          <a:lstStyle/>
          <a:p>
            <a:pPr marL="269875" indent="-182563">
              <a:lnSpc>
                <a:spcPct val="95000"/>
              </a:lnSpc>
              <a:spcBef>
                <a:spcPct val="20000"/>
              </a:spcBef>
              <a:spcAft>
                <a:spcPct val="10000"/>
              </a:spcAft>
            </a:pPr>
            <a:r>
              <a:rPr lang="en-US" sz="1000" b="1" dirty="0">
                <a:solidFill>
                  <a:schemeClr val="accent1"/>
                </a:solidFill>
              </a:rPr>
              <a:t>Release </a:t>
            </a:r>
            <a:r>
              <a:rPr lang="en-US" sz="1000" b="1" dirty="0" smtClean="0">
                <a:solidFill>
                  <a:schemeClr val="accent1"/>
                </a:solidFill>
              </a:rPr>
              <a:t>handling</a:t>
            </a:r>
            <a:br>
              <a:rPr lang="en-US" sz="1000" b="1" dirty="0" smtClean="0">
                <a:solidFill>
                  <a:schemeClr val="accent1"/>
                </a:solidFill>
              </a:rPr>
            </a:br>
            <a:r>
              <a:rPr lang="en-US" sz="1000" b="1" dirty="0" smtClean="0">
                <a:solidFill>
                  <a:schemeClr val="accent1"/>
                </a:solidFill>
              </a:rPr>
              <a:t>(including </a:t>
            </a:r>
            <a:r>
              <a:rPr lang="en-US" sz="1000" b="1" dirty="0" err="1" smtClean="0">
                <a:solidFill>
                  <a:schemeClr val="accent1"/>
                </a:solidFill>
              </a:rPr>
              <a:t>Env</a:t>
            </a:r>
            <a:r>
              <a:rPr lang="en-US" sz="1000" b="1" dirty="0">
                <a:solidFill>
                  <a:schemeClr val="accent1"/>
                </a:solidFill>
              </a:rPr>
              <a:t>.</a:t>
            </a:r>
            <a:r>
              <a:rPr lang="en-US" sz="1000" b="1" dirty="0" smtClean="0">
                <a:solidFill>
                  <a:schemeClr val="accent1"/>
                </a:solidFill>
              </a:rPr>
              <a:t> </a:t>
            </a:r>
            <a:r>
              <a:rPr lang="en-US" sz="1000" b="1" dirty="0">
                <a:solidFill>
                  <a:schemeClr val="accent1"/>
                </a:solidFill>
              </a:rPr>
              <a:t>&amp; </a:t>
            </a:r>
            <a:r>
              <a:rPr lang="en-US" sz="1000" b="1" dirty="0" err="1" smtClean="0">
                <a:solidFill>
                  <a:schemeClr val="accent1"/>
                </a:solidFill>
              </a:rPr>
              <a:t>Maint</a:t>
            </a:r>
            <a:r>
              <a:rPr lang="en-US" sz="1000" b="1" dirty="0" smtClean="0">
                <a:solidFill>
                  <a:schemeClr val="accent1"/>
                </a:solidFill>
              </a:rPr>
              <a:t>. </a:t>
            </a:r>
            <a:r>
              <a:rPr lang="en-US" sz="1000" b="1" dirty="0">
                <a:solidFill>
                  <a:schemeClr val="accent1"/>
                </a:solidFill>
              </a:rPr>
              <a:t>Establishment) </a:t>
            </a:r>
          </a:p>
        </p:txBody>
      </p:sp>
      <p:sp>
        <p:nvSpPr>
          <p:cNvPr id="4" name="Footer Placeholder 3"/>
          <p:cNvSpPr>
            <a:spLocks noGrp="1"/>
          </p:cNvSpPr>
          <p:nvPr>
            <p:ph type="ftr" sz="quarter" idx="4294967295"/>
          </p:nvPr>
        </p:nvSpPr>
        <p:spPr>
          <a:xfrm>
            <a:off x="2674800" y="6422400"/>
            <a:ext cx="3121336" cy="381600"/>
          </a:xfrm>
          <a:prstGeom prst="rect">
            <a:avLst/>
          </a:prstGeom>
        </p:spPr>
        <p:txBody>
          <a:bodyPr/>
          <a:lstStyle/>
          <a:p>
            <a:r>
              <a:rPr lang="en-US" smtClean="0"/>
              <a:t>Twist PG, version 1.0</a:t>
            </a:r>
            <a:endParaRPr lang="en-US" dirty="0"/>
          </a:p>
        </p:txBody>
      </p:sp>
      <p:grpSp>
        <p:nvGrpSpPr>
          <p:cNvPr id="5" name="Group 23"/>
          <p:cNvGrpSpPr/>
          <p:nvPr/>
        </p:nvGrpSpPr>
        <p:grpSpPr>
          <a:xfrm>
            <a:off x="1766329" y="1484784"/>
            <a:ext cx="395441" cy="498144"/>
            <a:chOff x="1766329" y="1484784"/>
            <a:chExt cx="395441" cy="498144"/>
          </a:xfrm>
        </p:grpSpPr>
        <p:grpSp>
          <p:nvGrpSpPr>
            <p:cNvPr id="9" name="Group 9"/>
            <p:cNvGrpSpPr/>
            <p:nvPr/>
          </p:nvGrpSpPr>
          <p:grpSpPr>
            <a:xfrm>
              <a:off x="1766329" y="1484784"/>
              <a:ext cx="395441" cy="498144"/>
              <a:chOff x="1043608" y="2395615"/>
              <a:chExt cx="792090" cy="1609449"/>
            </a:xfrm>
          </p:grpSpPr>
          <p:sp>
            <p:nvSpPr>
              <p:cNvPr id="17" name="Rounded Rectangle 16"/>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8" name="Rectangle 17"/>
              <p:cNvSpPr/>
              <p:nvPr/>
            </p:nvSpPr>
            <p:spPr bwMode="auto">
              <a:xfrm>
                <a:off x="1043610" y="2395615"/>
                <a:ext cx="792088" cy="327532"/>
              </a:xfrm>
              <a:prstGeom prst="rect">
                <a:avLst/>
              </a:prstGeom>
              <a:solidFill>
                <a:schemeClr val="tx2">
                  <a:lumMod val="20000"/>
                  <a:lumOff val="80000"/>
                </a:schemeClr>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11" name="Rounded Rectangle 10"/>
            <p:cNvSpPr/>
            <p:nvPr/>
          </p:nvSpPr>
          <p:spPr bwMode="auto">
            <a:xfrm>
              <a:off x="1802278" y="1603123"/>
              <a:ext cx="323542" cy="17986"/>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2" name="Rounded Rectangle 11"/>
            <p:cNvSpPr/>
            <p:nvPr/>
          </p:nvSpPr>
          <p:spPr bwMode="auto">
            <a:xfrm>
              <a:off x="1802278" y="1637174"/>
              <a:ext cx="323542" cy="17986"/>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3" name="Rounded Rectangle 12"/>
            <p:cNvSpPr/>
            <p:nvPr/>
          </p:nvSpPr>
          <p:spPr bwMode="auto">
            <a:xfrm>
              <a:off x="1802278" y="1671224"/>
              <a:ext cx="323542" cy="35973"/>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4" name="Rounded Rectangle 13"/>
            <p:cNvSpPr/>
            <p:nvPr/>
          </p:nvSpPr>
          <p:spPr bwMode="auto">
            <a:xfrm>
              <a:off x="1802278" y="1723261"/>
              <a:ext cx="323542" cy="65663"/>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5" name="Rounded Rectangle 14"/>
            <p:cNvSpPr/>
            <p:nvPr/>
          </p:nvSpPr>
          <p:spPr bwMode="auto">
            <a:xfrm>
              <a:off x="1802278" y="1804989"/>
              <a:ext cx="323542" cy="35973"/>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6" name="Rounded Rectangle 15"/>
            <p:cNvSpPr/>
            <p:nvPr/>
          </p:nvSpPr>
          <p:spPr bwMode="auto">
            <a:xfrm>
              <a:off x="1802278" y="1857025"/>
              <a:ext cx="323542" cy="89931"/>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10" name="Group 4"/>
          <p:cNvGrpSpPr/>
          <p:nvPr/>
        </p:nvGrpSpPr>
        <p:grpSpPr>
          <a:xfrm>
            <a:off x="7875211" y="5972174"/>
            <a:ext cx="746082" cy="265138"/>
            <a:chOff x="9715172" y="1129331"/>
            <a:chExt cx="969325" cy="218107"/>
          </a:xfrm>
        </p:grpSpPr>
        <p:cxnSp>
          <p:nvCxnSpPr>
            <p:cNvPr id="28" name="Straight Arrow Connector 27"/>
            <p:cNvCxnSpPr/>
            <p:nvPr/>
          </p:nvCxnSpPr>
          <p:spPr>
            <a:xfrm flipV="1">
              <a:off x="9715172" y="1213910"/>
              <a:ext cx="969325"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Isosceles Triangle 101"/>
            <p:cNvSpPr/>
            <p:nvPr/>
          </p:nvSpPr>
          <p:spPr bwMode="auto">
            <a:xfrm flipV="1">
              <a:off x="9818041"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103" name="Isosceles Triangle 102"/>
            <p:cNvSpPr/>
            <p:nvPr/>
          </p:nvSpPr>
          <p:spPr bwMode="auto">
            <a:xfrm flipV="1">
              <a:off x="10016658"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104" name="Isosceles Triangle 103"/>
            <p:cNvSpPr/>
            <p:nvPr/>
          </p:nvSpPr>
          <p:spPr bwMode="auto">
            <a:xfrm flipV="1">
              <a:off x="10232682"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105" name="Isosceles Triangle 104"/>
            <p:cNvSpPr/>
            <p:nvPr/>
          </p:nvSpPr>
          <p:spPr bwMode="auto">
            <a:xfrm flipV="1">
              <a:off x="10448706"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119" name="TextBox 118"/>
            <p:cNvSpPr txBox="1"/>
            <p:nvPr/>
          </p:nvSpPr>
          <p:spPr>
            <a:xfrm>
              <a:off x="9798991" y="1182869"/>
              <a:ext cx="852222" cy="164569"/>
            </a:xfrm>
            <a:prstGeom prst="rect">
              <a:avLst/>
            </a:prstGeom>
            <a:noFill/>
            <a:ln>
              <a:noFill/>
            </a:ln>
          </p:spPr>
          <p:txBody>
            <a:bodyPr wrap="none" rtlCol="0">
              <a:spAutoFit/>
            </a:bodyPr>
            <a:lstStyle/>
            <a:p>
              <a:r>
                <a:rPr lang="en-GB" sz="700" dirty="0" smtClean="0">
                  <a:solidFill>
                    <a:schemeClr val="tx2"/>
                  </a:solidFill>
                </a:rPr>
                <a:t>Rollout plan</a:t>
              </a:r>
            </a:p>
          </p:txBody>
        </p:sp>
      </p:grpSp>
      <p:sp>
        <p:nvSpPr>
          <p:cNvPr id="131" name="Rounded Rectangle 130"/>
          <p:cNvSpPr/>
          <p:nvPr/>
        </p:nvSpPr>
        <p:spPr bwMode="auto">
          <a:xfrm>
            <a:off x="1259632" y="2091381"/>
            <a:ext cx="5400600" cy="3093107"/>
          </a:xfrm>
          <a:prstGeom prst="roundRect">
            <a:avLst>
              <a:gd name="adj" fmla="val 1606"/>
            </a:avLst>
          </a:prstGeom>
          <a:solidFill>
            <a:srgbClr val="FFFFFF">
              <a:alpha val="10196"/>
            </a:srgbClr>
          </a:solidFill>
          <a:ln w="3810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dirty="0" smtClean="0">
              <a:solidFill>
                <a:schemeClr val="accent1"/>
              </a:solidFill>
            </a:endParaRPr>
          </a:p>
        </p:txBody>
      </p:sp>
      <p:sp>
        <p:nvSpPr>
          <p:cNvPr id="133" name="Rounded Rectangle 132"/>
          <p:cNvSpPr/>
          <p:nvPr/>
        </p:nvSpPr>
        <p:spPr bwMode="auto">
          <a:xfrm>
            <a:off x="1331640" y="2595437"/>
            <a:ext cx="5264199" cy="360040"/>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accent1"/>
                </a:solidFill>
                <a:effectLst>
                  <a:outerShdw blurRad="38100" dist="38100" dir="2700000" algn="tl">
                    <a:srgbClr val="000000">
                      <a:alpha val="43137"/>
                    </a:srgbClr>
                  </a:outerShdw>
                </a:effectLst>
              </a:rPr>
              <a:t>Market &amp; Sell</a:t>
            </a:r>
          </a:p>
        </p:txBody>
      </p:sp>
      <p:sp>
        <p:nvSpPr>
          <p:cNvPr id="134" name="Rounded Rectangle 133"/>
          <p:cNvSpPr/>
          <p:nvPr/>
        </p:nvSpPr>
        <p:spPr bwMode="auto">
          <a:xfrm>
            <a:off x="1331640" y="3027485"/>
            <a:ext cx="5264199" cy="360040"/>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accent1"/>
                </a:solidFill>
                <a:effectLst>
                  <a:outerShdw blurRad="38100" dist="38100" dir="2700000" algn="tl">
                    <a:srgbClr val="000000">
                      <a:alpha val="43137"/>
                    </a:srgbClr>
                  </a:outerShdw>
                </a:effectLst>
              </a:rPr>
              <a:t>Deliver &amp; Install</a:t>
            </a:r>
          </a:p>
        </p:txBody>
      </p:sp>
      <p:sp>
        <p:nvSpPr>
          <p:cNvPr id="135" name="Rounded Rectangle 134"/>
          <p:cNvSpPr/>
          <p:nvPr/>
        </p:nvSpPr>
        <p:spPr bwMode="auto">
          <a:xfrm>
            <a:off x="1331640" y="3459533"/>
            <a:ext cx="5264199" cy="360040"/>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accent1"/>
                </a:solidFill>
                <a:effectLst>
                  <a:outerShdw blurRad="38100" dist="38100" dir="2700000" algn="tl">
                    <a:srgbClr val="000000">
                      <a:alpha val="43137"/>
                    </a:srgbClr>
                  </a:outerShdw>
                </a:effectLst>
              </a:rPr>
              <a:t>Bill &amp; Collect</a:t>
            </a:r>
          </a:p>
        </p:txBody>
      </p:sp>
      <p:sp>
        <p:nvSpPr>
          <p:cNvPr id="136" name="Rounded Rectangle 135"/>
          <p:cNvSpPr/>
          <p:nvPr/>
        </p:nvSpPr>
        <p:spPr bwMode="auto">
          <a:xfrm>
            <a:off x="1331640" y="3891581"/>
            <a:ext cx="5264199" cy="360040"/>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accent1"/>
                </a:solidFill>
                <a:effectLst>
                  <a:outerShdw blurRad="38100" dist="38100" dir="2700000" algn="tl">
                    <a:srgbClr val="000000">
                      <a:alpha val="43137"/>
                    </a:srgbClr>
                  </a:outerShdw>
                </a:effectLst>
              </a:rPr>
              <a:t>Service &amp; Support</a:t>
            </a:r>
          </a:p>
        </p:txBody>
      </p:sp>
      <p:sp>
        <p:nvSpPr>
          <p:cNvPr id="142" name="Freeform 320"/>
          <p:cNvSpPr>
            <a:spLocks noEditPoints="1"/>
          </p:cNvSpPr>
          <p:nvPr/>
        </p:nvSpPr>
        <p:spPr bwMode="auto">
          <a:xfrm>
            <a:off x="1515199" y="3891581"/>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3" name="Freeform 320"/>
          <p:cNvSpPr>
            <a:spLocks noEditPoints="1"/>
          </p:cNvSpPr>
          <p:nvPr/>
        </p:nvSpPr>
        <p:spPr bwMode="auto">
          <a:xfrm>
            <a:off x="1515199" y="4035808"/>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4" name="Freeform 320"/>
          <p:cNvSpPr>
            <a:spLocks noEditPoints="1"/>
          </p:cNvSpPr>
          <p:nvPr/>
        </p:nvSpPr>
        <p:spPr bwMode="auto">
          <a:xfrm>
            <a:off x="1398505" y="3963800"/>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5" name="Freeform 320"/>
          <p:cNvSpPr>
            <a:spLocks noEditPoints="1"/>
          </p:cNvSpPr>
          <p:nvPr/>
        </p:nvSpPr>
        <p:spPr bwMode="auto">
          <a:xfrm>
            <a:off x="1515199" y="3459533"/>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6" name="Freeform 320"/>
          <p:cNvSpPr>
            <a:spLocks noEditPoints="1"/>
          </p:cNvSpPr>
          <p:nvPr/>
        </p:nvSpPr>
        <p:spPr bwMode="auto">
          <a:xfrm>
            <a:off x="1515199" y="3603760"/>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7" name="Freeform 320"/>
          <p:cNvSpPr>
            <a:spLocks noEditPoints="1"/>
          </p:cNvSpPr>
          <p:nvPr/>
        </p:nvSpPr>
        <p:spPr bwMode="auto">
          <a:xfrm>
            <a:off x="1398505" y="3531752"/>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8" name="Freeform 320"/>
          <p:cNvSpPr>
            <a:spLocks noEditPoints="1"/>
          </p:cNvSpPr>
          <p:nvPr/>
        </p:nvSpPr>
        <p:spPr bwMode="auto">
          <a:xfrm>
            <a:off x="1515199" y="3027485"/>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49" name="Freeform 320"/>
          <p:cNvSpPr>
            <a:spLocks noEditPoints="1"/>
          </p:cNvSpPr>
          <p:nvPr/>
        </p:nvSpPr>
        <p:spPr bwMode="auto">
          <a:xfrm>
            <a:off x="1515199" y="3171712"/>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0" name="Freeform 320"/>
          <p:cNvSpPr>
            <a:spLocks noEditPoints="1"/>
          </p:cNvSpPr>
          <p:nvPr/>
        </p:nvSpPr>
        <p:spPr bwMode="auto">
          <a:xfrm>
            <a:off x="1398505" y="3099704"/>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1" name="Freeform 320"/>
          <p:cNvSpPr>
            <a:spLocks noEditPoints="1"/>
          </p:cNvSpPr>
          <p:nvPr/>
        </p:nvSpPr>
        <p:spPr bwMode="auto">
          <a:xfrm>
            <a:off x="1515199" y="2595437"/>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2" name="Freeform 320"/>
          <p:cNvSpPr>
            <a:spLocks noEditPoints="1"/>
          </p:cNvSpPr>
          <p:nvPr/>
        </p:nvSpPr>
        <p:spPr bwMode="auto">
          <a:xfrm>
            <a:off x="1515199" y="2739664"/>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3" name="Freeform 320"/>
          <p:cNvSpPr>
            <a:spLocks noEditPoints="1"/>
          </p:cNvSpPr>
          <p:nvPr/>
        </p:nvSpPr>
        <p:spPr bwMode="auto">
          <a:xfrm>
            <a:off x="1398505" y="2667656"/>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7" name="Freeform 320"/>
          <p:cNvSpPr>
            <a:spLocks noEditPoints="1"/>
          </p:cNvSpPr>
          <p:nvPr/>
        </p:nvSpPr>
        <p:spPr bwMode="auto">
          <a:xfrm>
            <a:off x="1501178" y="432362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8" name="Freeform 320"/>
          <p:cNvSpPr>
            <a:spLocks noEditPoints="1"/>
          </p:cNvSpPr>
          <p:nvPr/>
        </p:nvSpPr>
        <p:spPr bwMode="auto">
          <a:xfrm>
            <a:off x="1501178" y="4467856"/>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59" name="Freeform 320"/>
          <p:cNvSpPr>
            <a:spLocks noEditPoints="1"/>
          </p:cNvSpPr>
          <p:nvPr/>
        </p:nvSpPr>
        <p:spPr bwMode="auto">
          <a:xfrm>
            <a:off x="1384484" y="4395848"/>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61" name="Rounded Rectangle 160"/>
          <p:cNvSpPr/>
          <p:nvPr/>
        </p:nvSpPr>
        <p:spPr bwMode="auto">
          <a:xfrm>
            <a:off x="1312476" y="2163389"/>
            <a:ext cx="5264199" cy="360040"/>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accent1"/>
                </a:solidFill>
                <a:effectLst>
                  <a:outerShdw blurRad="38100" dist="38100" dir="2700000" algn="tl">
                    <a:srgbClr val="000000">
                      <a:alpha val="43137"/>
                    </a:srgbClr>
                  </a:outerShdw>
                </a:effectLst>
              </a:rPr>
              <a:t>Product Model</a:t>
            </a:r>
          </a:p>
        </p:txBody>
      </p:sp>
      <p:sp>
        <p:nvSpPr>
          <p:cNvPr id="165" name="Rounded Rectangle 164"/>
          <p:cNvSpPr/>
          <p:nvPr/>
        </p:nvSpPr>
        <p:spPr bwMode="auto">
          <a:xfrm>
            <a:off x="1326497" y="4748273"/>
            <a:ext cx="5264199" cy="360040"/>
          </a:xfrm>
          <a:prstGeom prst="roundRect">
            <a:avLst/>
          </a:prstGeom>
          <a:solidFill>
            <a:srgbClr val="FFFFFF"/>
          </a:solidFill>
          <a:ln w="9525" algn="ctr">
            <a:solidFill>
              <a:schemeClr val="bg2">
                <a:lumMod val="50000"/>
              </a:schemeClr>
            </a:solidFill>
            <a:prstDash val="sysDash"/>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bg1">
                    <a:lumMod val="50000"/>
                  </a:schemeClr>
                </a:solidFill>
                <a:effectLst>
                  <a:outerShdw blurRad="38100" dist="38100" dir="2700000" algn="tl">
                    <a:srgbClr val="000000">
                      <a:alpha val="43137"/>
                    </a:srgbClr>
                  </a:outerShdw>
                </a:effectLst>
              </a:rPr>
              <a:t>Online channels (capacity in existing OL teams)</a:t>
            </a:r>
          </a:p>
        </p:txBody>
      </p:sp>
      <p:sp>
        <p:nvSpPr>
          <p:cNvPr id="166" name="Freeform 320"/>
          <p:cNvSpPr>
            <a:spLocks noEditPoints="1"/>
          </p:cNvSpPr>
          <p:nvPr/>
        </p:nvSpPr>
        <p:spPr bwMode="auto">
          <a:xfrm>
            <a:off x="1515199" y="4748273"/>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chemeClr val="bg1">
                <a:lumMod val="7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67" name="Freeform 320"/>
          <p:cNvSpPr>
            <a:spLocks noEditPoints="1"/>
          </p:cNvSpPr>
          <p:nvPr/>
        </p:nvSpPr>
        <p:spPr bwMode="auto">
          <a:xfrm>
            <a:off x="1515199" y="4892500"/>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chemeClr val="bg1">
                <a:lumMod val="7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68" name="Freeform 320"/>
          <p:cNvSpPr>
            <a:spLocks noEditPoints="1"/>
          </p:cNvSpPr>
          <p:nvPr/>
        </p:nvSpPr>
        <p:spPr bwMode="auto">
          <a:xfrm>
            <a:off x="1398505" y="4820492"/>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chemeClr val="bg1">
                <a:lumMod val="75000"/>
              </a:schemeClr>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74" name="Rounded Rectangle 173"/>
          <p:cNvSpPr/>
          <p:nvPr/>
        </p:nvSpPr>
        <p:spPr bwMode="auto">
          <a:xfrm>
            <a:off x="1312476" y="4323629"/>
            <a:ext cx="5264199" cy="360040"/>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accent1"/>
                </a:solidFill>
                <a:effectLst>
                  <a:outerShdw blurRad="38100" dist="38100" dir="2700000" algn="tl">
                    <a:srgbClr val="000000">
                      <a:alpha val="43137"/>
                    </a:srgbClr>
                  </a:outerShdw>
                </a:effectLst>
              </a:rPr>
              <a:t>RODOD Implementation &amp; Delivery</a:t>
            </a:r>
          </a:p>
        </p:txBody>
      </p:sp>
      <p:sp>
        <p:nvSpPr>
          <p:cNvPr id="180" name="Freeform 320"/>
          <p:cNvSpPr>
            <a:spLocks noEditPoints="1"/>
          </p:cNvSpPr>
          <p:nvPr/>
        </p:nvSpPr>
        <p:spPr bwMode="auto">
          <a:xfrm>
            <a:off x="1520342" y="432362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81" name="Freeform 320"/>
          <p:cNvSpPr>
            <a:spLocks noEditPoints="1"/>
          </p:cNvSpPr>
          <p:nvPr/>
        </p:nvSpPr>
        <p:spPr bwMode="auto">
          <a:xfrm>
            <a:off x="1520342" y="4467856"/>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82" name="Freeform 320"/>
          <p:cNvSpPr>
            <a:spLocks noEditPoints="1"/>
          </p:cNvSpPr>
          <p:nvPr/>
        </p:nvSpPr>
        <p:spPr bwMode="auto">
          <a:xfrm>
            <a:off x="1403648" y="4395848"/>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grpSp>
        <p:nvGrpSpPr>
          <p:cNvPr id="19" name="Group 21"/>
          <p:cNvGrpSpPr/>
          <p:nvPr/>
        </p:nvGrpSpPr>
        <p:grpSpPr>
          <a:xfrm rot="4348576">
            <a:off x="7388923" y="2757148"/>
            <a:ext cx="192192" cy="208075"/>
            <a:chOff x="8604448" y="2486384"/>
            <a:chExt cx="360040" cy="355625"/>
          </a:xfrm>
        </p:grpSpPr>
        <p:sp>
          <p:nvSpPr>
            <p:cNvPr id="127" name="Curved Right Arrow 126"/>
            <p:cNvSpPr/>
            <p:nvPr/>
          </p:nvSpPr>
          <p:spPr bwMode="auto">
            <a:xfrm flipV="1">
              <a:off x="8604448"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128" name="Curved Right Arrow 127"/>
            <p:cNvSpPr/>
            <p:nvPr/>
          </p:nvSpPr>
          <p:spPr bwMode="auto">
            <a:xfrm flipH="1">
              <a:off x="8820472"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197" name="Freeform 320"/>
          <p:cNvSpPr>
            <a:spLocks noEditPoints="1"/>
          </p:cNvSpPr>
          <p:nvPr/>
        </p:nvSpPr>
        <p:spPr bwMode="auto">
          <a:xfrm>
            <a:off x="6349237" y="1704165"/>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02" name="Freeform 320"/>
          <p:cNvSpPr>
            <a:spLocks noEditPoints="1"/>
          </p:cNvSpPr>
          <p:nvPr/>
        </p:nvSpPr>
        <p:spPr bwMode="auto">
          <a:xfrm>
            <a:off x="5345353" y="1656656"/>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03" name="Freeform 320"/>
          <p:cNvSpPr>
            <a:spLocks noEditPoints="1"/>
          </p:cNvSpPr>
          <p:nvPr/>
        </p:nvSpPr>
        <p:spPr bwMode="auto">
          <a:xfrm>
            <a:off x="5857927" y="1722458"/>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04" name="Freeform 320"/>
          <p:cNvSpPr>
            <a:spLocks noEditPoints="1"/>
          </p:cNvSpPr>
          <p:nvPr/>
        </p:nvSpPr>
        <p:spPr bwMode="auto">
          <a:xfrm>
            <a:off x="6083823" y="159625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05" name="Freeform 320"/>
          <p:cNvSpPr>
            <a:spLocks noEditPoints="1"/>
          </p:cNvSpPr>
          <p:nvPr/>
        </p:nvSpPr>
        <p:spPr bwMode="auto">
          <a:xfrm>
            <a:off x="5611042" y="1596260"/>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179" name="Rounded Rectangle 178"/>
          <p:cNvSpPr/>
          <p:nvPr/>
        </p:nvSpPr>
        <p:spPr bwMode="auto">
          <a:xfrm>
            <a:off x="683568" y="2091381"/>
            <a:ext cx="504056" cy="3093107"/>
          </a:xfrm>
          <a:prstGeom prst="roundRect">
            <a:avLst>
              <a:gd name="adj" fmla="val 8674"/>
            </a:avLst>
          </a:prstGeom>
          <a:solidFill>
            <a:srgbClr val="FFFFFF">
              <a:alpha val="10196"/>
            </a:srgbClr>
          </a:solidFill>
          <a:ln w="38100" algn="ctr">
            <a:solidFill>
              <a:schemeClr val="accent1"/>
            </a:solidFill>
            <a:miter lim="800000"/>
            <a:headEnd/>
            <a:tailEnd/>
          </a:ln>
          <a:effectLst/>
          <a:extLst/>
        </p:spPr>
        <p:txBody>
          <a:bodyPr vert="vert270" wrap="none" rtlCol="0" anchor="ctr"/>
          <a:lstStyle/>
          <a:p>
            <a:pPr marL="269875" indent="-182563" algn="ctr">
              <a:lnSpc>
                <a:spcPct val="95000"/>
              </a:lnSpc>
              <a:spcBef>
                <a:spcPct val="20000"/>
              </a:spcBef>
              <a:spcAft>
                <a:spcPct val="10000"/>
              </a:spcAft>
            </a:pPr>
            <a:r>
              <a:rPr lang="en-GB" sz="1000" b="1" dirty="0" smtClean="0">
                <a:solidFill>
                  <a:schemeClr val="accent1"/>
                </a:solidFill>
              </a:rPr>
              <a:t>Prep. team</a:t>
            </a:r>
          </a:p>
        </p:txBody>
      </p:sp>
      <p:sp>
        <p:nvSpPr>
          <p:cNvPr id="208" name="Freeform 320"/>
          <p:cNvSpPr>
            <a:spLocks noEditPoints="1"/>
          </p:cNvSpPr>
          <p:nvPr/>
        </p:nvSpPr>
        <p:spPr bwMode="auto">
          <a:xfrm>
            <a:off x="1501178" y="216338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09" name="Freeform 320"/>
          <p:cNvSpPr>
            <a:spLocks noEditPoints="1"/>
          </p:cNvSpPr>
          <p:nvPr/>
        </p:nvSpPr>
        <p:spPr bwMode="auto">
          <a:xfrm>
            <a:off x="1501178" y="2307616"/>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0" name="Freeform 320"/>
          <p:cNvSpPr>
            <a:spLocks noEditPoints="1"/>
          </p:cNvSpPr>
          <p:nvPr/>
        </p:nvSpPr>
        <p:spPr bwMode="auto">
          <a:xfrm>
            <a:off x="1384484" y="2235608"/>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1" name="Freeform 320"/>
          <p:cNvSpPr>
            <a:spLocks noEditPoints="1"/>
          </p:cNvSpPr>
          <p:nvPr/>
        </p:nvSpPr>
        <p:spPr bwMode="auto">
          <a:xfrm>
            <a:off x="896778" y="2160152"/>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2" name="Freeform 320"/>
          <p:cNvSpPr>
            <a:spLocks noEditPoints="1"/>
          </p:cNvSpPr>
          <p:nvPr/>
        </p:nvSpPr>
        <p:spPr bwMode="auto">
          <a:xfrm>
            <a:off x="896778" y="230437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3" name="Freeform 320"/>
          <p:cNvSpPr>
            <a:spLocks noEditPoints="1"/>
          </p:cNvSpPr>
          <p:nvPr/>
        </p:nvSpPr>
        <p:spPr bwMode="auto">
          <a:xfrm>
            <a:off x="780084" y="2232371"/>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5" name="Freeform 320"/>
          <p:cNvSpPr>
            <a:spLocks noEditPoints="1"/>
          </p:cNvSpPr>
          <p:nvPr/>
        </p:nvSpPr>
        <p:spPr bwMode="auto">
          <a:xfrm>
            <a:off x="6945450" y="2156915"/>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6" name="Freeform 320"/>
          <p:cNvSpPr>
            <a:spLocks noEditPoints="1"/>
          </p:cNvSpPr>
          <p:nvPr/>
        </p:nvSpPr>
        <p:spPr bwMode="auto">
          <a:xfrm>
            <a:off x="6945450" y="2301142"/>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17" name="Freeform 320"/>
          <p:cNvSpPr>
            <a:spLocks noEditPoints="1"/>
          </p:cNvSpPr>
          <p:nvPr/>
        </p:nvSpPr>
        <p:spPr bwMode="auto">
          <a:xfrm>
            <a:off x="6828756" y="2229134"/>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22" name="Rounded Rectangle 221"/>
          <p:cNvSpPr/>
          <p:nvPr/>
        </p:nvSpPr>
        <p:spPr bwMode="auto">
          <a:xfrm>
            <a:off x="7308305" y="2088144"/>
            <a:ext cx="576063" cy="3093106"/>
          </a:xfrm>
          <a:prstGeom prst="roundRect">
            <a:avLst>
              <a:gd name="adj" fmla="val 8674"/>
            </a:avLst>
          </a:prstGeom>
          <a:solidFill>
            <a:srgbClr val="FFFFFF">
              <a:alpha val="10196"/>
            </a:srgbClr>
          </a:solidFill>
          <a:ln w="38100" algn="ctr">
            <a:solidFill>
              <a:schemeClr val="accent1"/>
            </a:solidFill>
            <a:miter lim="800000"/>
            <a:headEnd/>
            <a:tailEnd/>
          </a:ln>
          <a:effectLst/>
          <a:extLst/>
        </p:spPr>
        <p:txBody>
          <a:bodyPr vert="vert270" wrap="none" rtlCol="0" anchor="ctr"/>
          <a:lstStyle/>
          <a:p>
            <a:pPr marL="269875" indent="-182563" algn="l">
              <a:lnSpc>
                <a:spcPct val="95000"/>
              </a:lnSpc>
              <a:spcBef>
                <a:spcPct val="20000"/>
              </a:spcBef>
              <a:spcAft>
                <a:spcPct val="10000"/>
              </a:spcAft>
            </a:pPr>
            <a:r>
              <a:rPr lang="en-GB" sz="1000" b="1" dirty="0" smtClean="0">
                <a:solidFill>
                  <a:schemeClr val="accent1"/>
                </a:solidFill>
              </a:rPr>
              <a:t>Site Practice Ground</a:t>
            </a:r>
          </a:p>
        </p:txBody>
      </p:sp>
      <p:sp>
        <p:nvSpPr>
          <p:cNvPr id="226" name="Rounded Rectangle 225"/>
          <p:cNvSpPr/>
          <p:nvPr/>
        </p:nvSpPr>
        <p:spPr bwMode="auto">
          <a:xfrm>
            <a:off x="683568" y="908720"/>
            <a:ext cx="7848872" cy="450952"/>
          </a:xfrm>
          <a:prstGeom prst="roundRect">
            <a:avLst>
              <a:gd name="adj" fmla="val 8674"/>
            </a:avLst>
          </a:prstGeom>
          <a:solidFill>
            <a:srgbClr val="FFFFFF">
              <a:alpha val="10196"/>
            </a:srgbClr>
          </a:solidFill>
          <a:ln w="3810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r>
              <a:rPr lang="en-GB" b="1" dirty="0" smtClean="0">
                <a:solidFill>
                  <a:schemeClr val="accent1"/>
                </a:solidFill>
              </a:rPr>
              <a:t>Twist Project Steering Group</a:t>
            </a:r>
          </a:p>
        </p:txBody>
      </p:sp>
      <p:sp>
        <p:nvSpPr>
          <p:cNvPr id="6" name="Right Arrow 5"/>
          <p:cNvSpPr/>
          <p:nvPr/>
        </p:nvSpPr>
        <p:spPr bwMode="auto">
          <a:xfrm>
            <a:off x="6576675" y="2232160"/>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27" name="Right Arrow 226"/>
          <p:cNvSpPr/>
          <p:nvPr/>
        </p:nvSpPr>
        <p:spPr bwMode="auto">
          <a:xfrm>
            <a:off x="6588224" y="2664208"/>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28" name="Right Arrow 227"/>
          <p:cNvSpPr/>
          <p:nvPr/>
        </p:nvSpPr>
        <p:spPr bwMode="auto">
          <a:xfrm>
            <a:off x="6576675" y="3140421"/>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29" name="Right Arrow 228"/>
          <p:cNvSpPr/>
          <p:nvPr/>
        </p:nvSpPr>
        <p:spPr bwMode="auto">
          <a:xfrm>
            <a:off x="6588224" y="3528304"/>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0" name="Right Arrow 229"/>
          <p:cNvSpPr/>
          <p:nvPr/>
        </p:nvSpPr>
        <p:spPr bwMode="auto">
          <a:xfrm>
            <a:off x="6588224" y="3960352"/>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1" name="Right Arrow 230"/>
          <p:cNvSpPr/>
          <p:nvPr/>
        </p:nvSpPr>
        <p:spPr bwMode="auto">
          <a:xfrm>
            <a:off x="6588224" y="4392400"/>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3" name="Right Arrow 232"/>
          <p:cNvSpPr/>
          <p:nvPr/>
        </p:nvSpPr>
        <p:spPr bwMode="auto">
          <a:xfrm>
            <a:off x="6588224" y="4824448"/>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4" name="Right Arrow 233"/>
          <p:cNvSpPr/>
          <p:nvPr/>
        </p:nvSpPr>
        <p:spPr bwMode="auto">
          <a:xfrm>
            <a:off x="1187624" y="2232160"/>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5" name="Right Arrow 234"/>
          <p:cNvSpPr/>
          <p:nvPr/>
        </p:nvSpPr>
        <p:spPr bwMode="auto">
          <a:xfrm>
            <a:off x="1199173" y="2664208"/>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6" name="Right Arrow 235"/>
          <p:cNvSpPr/>
          <p:nvPr/>
        </p:nvSpPr>
        <p:spPr bwMode="auto">
          <a:xfrm>
            <a:off x="1187624" y="3140421"/>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7" name="Right Arrow 236"/>
          <p:cNvSpPr/>
          <p:nvPr/>
        </p:nvSpPr>
        <p:spPr bwMode="auto">
          <a:xfrm>
            <a:off x="1199173" y="3528304"/>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8" name="Right Arrow 237"/>
          <p:cNvSpPr/>
          <p:nvPr/>
        </p:nvSpPr>
        <p:spPr bwMode="auto">
          <a:xfrm>
            <a:off x="1199173" y="3960352"/>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39" name="Right Arrow 238"/>
          <p:cNvSpPr/>
          <p:nvPr/>
        </p:nvSpPr>
        <p:spPr bwMode="auto">
          <a:xfrm>
            <a:off x="1199173" y="4392400"/>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40" name="Right Arrow 239"/>
          <p:cNvSpPr/>
          <p:nvPr/>
        </p:nvSpPr>
        <p:spPr bwMode="auto">
          <a:xfrm>
            <a:off x="1199173" y="4824448"/>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nvGrpSpPr>
          <p:cNvPr id="20" name="Group 241"/>
          <p:cNvGrpSpPr/>
          <p:nvPr/>
        </p:nvGrpSpPr>
        <p:grpSpPr>
          <a:xfrm rot="4348576">
            <a:off x="7388923" y="2985976"/>
            <a:ext cx="192192" cy="208075"/>
            <a:chOff x="8604448" y="2486384"/>
            <a:chExt cx="360040" cy="355625"/>
          </a:xfrm>
        </p:grpSpPr>
        <p:sp>
          <p:nvSpPr>
            <p:cNvPr id="243" name="Curved Right Arrow 242"/>
            <p:cNvSpPr/>
            <p:nvPr/>
          </p:nvSpPr>
          <p:spPr bwMode="auto">
            <a:xfrm flipV="1">
              <a:off x="8604448"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44" name="Curved Right Arrow 243"/>
            <p:cNvSpPr/>
            <p:nvPr/>
          </p:nvSpPr>
          <p:spPr bwMode="auto">
            <a:xfrm flipH="1">
              <a:off x="8820472"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1" name="Group 244"/>
          <p:cNvGrpSpPr/>
          <p:nvPr/>
        </p:nvGrpSpPr>
        <p:grpSpPr>
          <a:xfrm rot="4348576">
            <a:off x="7388923" y="3202000"/>
            <a:ext cx="192192" cy="208075"/>
            <a:chOff x="8604448" y="2486384"/>
            <a:chExt cx="360040" cy="355625"/>
          </a:xfrm>
        </p:grpSpPr>
        <p:sp>
          <p:nvSpPr>
            <p:cNvPr id="246" name="Curved Right Arrow 245"/>
            <p:cNvSpPr/>
            <p:nvPr/>
          </p:nvSpPr>
          <p:spPr bwMode="auto">
            <a:xfrm flipV="1">
              <a:off x="8604448"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47" name="Curved Right Arrow 246"/>
            <p:cNvSpPr/>
            <p:nvPr/>
          </p:nvSpPr>
          <p:spPr bwMode="auto">
            <a:xfrm flipH="1">
              <a:off x="8820472"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2" name="Group 247"/>
          <p:cNvGrpSpPr/>
          <p:nvPr/>
        </p:nvGrpSpPr>
        <p:grpSpPr>
          <a:xfrm rot="4348576">
            <a:off x="7388923" y="3418024"/>
            <a:ext cx="192192" cy="208075"/>
            <a:chOff x="8604448" y="2486384"/>
            <a:chExt cx="360040" cy="355625"/>
          </a:xfrm>
        </p:grpSpPr>
        <p:sp>
          <p:nvSpPr>
            <p:cNvPr id="249" name="Curved Right Arrow 248"/>
            <p:cNvSpPr/>
            <p:nvPr/>
          </p:nvSpPr>
          <p:spPr bwMode="auto">
            <a:xfrm flipV="1">
              <a:off x="8604448"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50" name="Curved Right Arrow 249"/>
            <p:cNvSpPr/>
            <p:nvPr/>
          </p:nvSpPr>
          <p:spPr bwMode="auto">
            <a:xfrm flipH="1">
              <a:off x="8820472" y="2486384"/>
              <a:ext cx="144016" cy="355625"/>
            </a:xfrm>
            <a:prstGeom prst="curved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51" name="Rounded Rectangle 250"/>
          <p:cNvSpPr/>
          <p:nvPr/>
        </p:nvSpPr>
        <p:spPr bwMode="auto">
          <a:xfrm>
            <a:off x="7956377" y="1434704"/>
            <a:ext cx="576063" cy="4442568"/>
          </a:xfrm>
          <a:prstGeom prst="roundRect">
            <a:avLst>
              <a:gd name="adj" fmla="val 8674"/>
            </a:avLst>
          </a:prstGeom>
          <a:solidFill>
            <a:srgbClr val="FFFFFF">
              <a:alpha val="10196"/>
            </a:srgbClr>
          </a:solidFill>
          <a:ln w="38100" algn="ctr">
            <a:solidFill>
              <a:schemeClr val="accent1"/>
            </a:solidFill>
            <a:miter lim="800000"/>
            <a:headEnd/>
            <a:tailEnd/>
          </a:ln>
          <a:effectLst/>
          <a:extLst/>
        </p:spPr>
        <p:txBody>
          <a:bodyPr vert="vert270" wrap="none" rtlCol="0" anchor="ctr"/>
          <a:lstStyle/>
          <a:p>
            <a:pPr marL="269875" indent="-182563" algn="l">
              <a:lnSpc>
                <a:spcPct val="95000"/>
              </a:lnSpc>
              <a:spcBef>
                <a:spcPct val="20000"/>
              </a:spcBef>
              <a:spcAft>
                <a:spcPct val="10000"/>
              </a:spcAft>
            </a:pPr>
            <a:r>
              <a:rPr lang="en-GB" sz="1000" b="1" dirty="0" smtClean="0">
                <a:solidFill>
                  <a:schemeClr val="accent1"/>
                </a:solidFill>
              </a:rPr>
              <a:t>Rollout</a:t>
            </a:r>
          </a:p>
        </p:txBody>
      </p:sp>
      <p:grpSp>
        <p:nvGrpSpPr>
          <p:cNvPr id="24" name="Group 251"/>
          <p:cNvGrpSpPr/>
          <p:nvPr/>
        </p:nvGrpSpPr>
        <p:grpSpPr>
          <a:xfrm>
            <a:off x="1835696" y="2170956"/>
            <a:ext cx="220758" cy="304228"/>
            <a:chOff x="1691680" y="2345331"/>
            <a:chExt cx="1008112" cy="2052228"/>
          </a:xfrm>
        </p:grpSpPr>
        <p:grpSp>
          <p:nvGrpSpPr>
            <p:cNvPr id="25" name="Group 252"/>
            <p:cNvGrpSpPr/>
            <p:nvPr/>
          </p:nvGrpSpPr>
          <p:grpSpPr>
            <a:xfrm>
              <a:off x="1691680" y="2345331"/>
              <a:ext cx="1008112" cy="2052228"/>
              <a:chOff x="899592" y="2348880"/>
              <a:chExt cx="1008112" cy="1656184"/>
            </a:xfrm>
          </p:grpSpPr>
          <p:sp>
            <p:nvSpPr>
              <p:cNvPr id="260" name="Rounded Rectangle 25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61" name="Rectangle 260"/>
              <p:cNvSpPr/>
              <p:nvPr/>
            </p:nvSpPr>
            <p:spPr bwMode="auto">
              <a:xfrm>
                <a:off x="899592" y="2348880"/>
                <a:ext cx="1008112" cy="360040"/>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54" name="Rounded Rectangle 25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55" name="Rounded Rectangle 25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56" name="Rounded Rectangle 25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57" name="Rounded Rectangle 25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58" name="Rounded Rectangle 25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59" name="Rounded Rectangle 25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7" name="Group 261"/>
          <p:cNvGrpSpPr/>
          <p:nvPr/>
        </p:nvGrpSpPr>
        <p:grpSpPr>
          <a:xfrm>
            <a:off x="1835696" y="2603004"/>
            <a:ext cx="220758" cy="304228"/>
            <a:chOff x="1691680" y="2345331"/>
            <a:chExt cx="1008112" cy="2052228"/>
          </a:xfrm>
        </p:grpSpPr>
        <p:grpSp>
          <p:nvGrpSpPr>
            <p:cNvPr id="29" name="Group 262"/>
            <p:cNvGrpSpPr/>
            <p:nvPr/>
          </p:nvGrpSpPr>
          <p:grpSpPr>
            <a:xfrm>
              <a:off x="1691680" y="2345331"/>
              <a:ext cx="1008112" cy="2052228"/>
              <a:chOff x="899592" y="2348880"/>
              <a:chExt cx="1008112" cy="1656184"/>
            </a:xfrm>
          </p:grpSpPr>
          <p:sp>
            <p:nvSpPr>
              <p:cNvPr id="270" name="Rounded Rectangle 26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71" name="Rectangle 27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64" name="Rounded Rectangle 26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65" name="Rounded Rectangle 26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66" name="Rounded Rectangle 26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67" name="Rounded Rectangle 26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68" name="Rounded Rectangle 26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69" name="Rounded Rectangle 26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30" name="Group 271"/>
          <p:cNvGrpSpPr/>
          <p:nvPr/>
        </p:nvGrpSpPr>
        <p:grpSpPr>
          <a:xfrm>
            <a:off x="1835696" y="3035052"/>
            <a:ext cx="220758" cy="304228"/>
            <a:chOff x="1691680" y="2345331"/>
            <a:chExt cx="1008112" cy="2052228"/>
          </a:xfrm>
        </p:grpSpPr>
        <p:grpSp>
          <p:nvGrpSpPr>
            <p:cNvPr id="31" name="Group 272"/>
            <p:cNvGrpSpPr/>
            <p:nvPr/>
          </p:nvGrpSpPr>
          <p:grpSpPr>
            <a:xfrm>
              <a:off x="1691680" y="2345331"/>
              <a:ext cx="1008112" cy="2052228"/>
              <a:chOff x="899592" y="2348880"/>
              <a:chExt cx="1008112" cy="1656184"/>
            </a:xfrm>
          </p:grpSpPr>
          <p:sp>
            <p:nvSpPr>
              <p:cNvPr id="280" name="Rounded Rectangle 27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81" name="Rectangle 28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74" name="Rounded Rectangle 27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75" name="Rounded Rectangle 27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76" name="Rounded Rectangle 27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77" name="Rounded Rectangle 27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78" name="Rounded Rectangle 27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79" name="Rounded Rectangle 27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32" name="Group 281"/>
          <p:cNvGrpSpPr/>
          <p:nvPr/>
        </p:nvGrpSpPr>
        <p:grpSpPr>
          <a:xfrm>
            <a:off x="1835696" y="3467100"/>
            <a:ext cx="220758" cy="304228"/>
            <a:chOff x="1691680" y="2345331"/>
            <a:chExt cx="1008112" cy="2052228"/>
          </a:xfrm>
        </p:grpSpPr>
        <p:grpSp>
          <p:nvGrpSpPr>
            <p:cNvPr id="242" name="Group 282"/>
            <p:cNvGrpSpPr/>
            <p:nvPr/>
          </p:nvGrpSpPr>
          <p:grpSpPr>
            <a:xfrm>
              <a:off x="1691680" y="2345331"/>
              <a:ext cx="1008112" cy="2052228"/>
              <a:chOff x="899592" y="2348880"/>
              <a:chExt cx="1008112" cy="1656184"/>
            </a:xfrm>
          </p:grpSpPr>
          <p:sp>
            <p:nvSpPr>
              <p:cNvPr id="290" name="Rounded Rectangle 28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91" name="Rectangle 29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84" name="Rounded Rectangle 28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85" name="Rounded Rectangle 28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86" name="Rounded Rectangle 28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87" name="Rounded Rectangle 28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88" name="Rounded Rectangle 28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89" name="Rounded Rectangle 28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45" name="Group 291"/>
          <p:cNvGrpSpPr/>
          <p:nvPr/>
        </p:nvGrpSpPr>
        <p:grpSpPr>
          <a:xfrm>
            <a:off x="1835696" y="3899148"/>
            <a:ext cx="220758" cy="304228"/>
            <a:chOff x="1691680" y="2345331"/>
            <a:chExt cx="1008112" cy="2052228"/>
          </a:xfrm>
        </p:grpSpPr>
        <p:grpSp>
          <p:nvGrpSpPr>
            <p:cNvPr id="248" name="Group 292"/>
            <p:cNvGrpSpPr/>
            <p:nvPr/>
          </p:nvGrpSpPr>
          <p:grpSpPr>
            <a:xfrm>
              <a:off x="1691680" y="2345331"/>
              <a:ext cx="1008112" cy="2052228"/>
              <a:chOff x="899592" y="2348880"/>
              <a:chExt cx="1008112" cy="1656184"/>
            </a:xfrm>
          </p:grpSpPr>
          <p:sp>
            <p:nvSpPr>
              <p:cNvPr id="300" name="Rounded Rectangle 29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01" name="Rectangle 30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94" name="Rounded Rectangle 29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95" name="Rounded Rectangle 29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96" name="Rounded Rectangle 29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97" name="Rounded Rectangle 29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98" name="Rounded Rectangle 29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299" name="Rounded Rectangle 29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52" name="Group 301"/>
          <p:cNvGrpSpPr/>
          <p:nvPr/>
        </p:nvGrpSpPr>
        <p:grpSpPr>
          <a:xfrm>
            <a:off x="1835696" y="4331196"/>
            <a:ext cx="220758" cy="304228"/>
            <a:chOff x="1691680" y="2345331"/>
            <a:chExt cx="1008112" cy="2052228"/>
          </a:xfrm>
        </p:grpSpPr>
        <p:grpSp>
          <p:nvGrpSpPr>
            <p:cNvPr id="253" name="Group 302"/>
            <p:cNvGrpSpPr/>
            <p:nvPr/>
          </p:nvGrpSpPr>
          <p:grpSpPr>
            <a:xfrm>
              <a:off x="1691680" y="2345331"/>
              <a:ext cx="1008112" cy="2052228"/>
              <a:chOff x="899592" y="2348880"/>
              <a:chExt cx="1008112" cy="1656184"/>
            </a:xfrm>
          </p:grpSpPr>
          <p:sp>
            <p:nvSpPr>
              <p:cNvPr id="310" name="Rounded Rectangle 30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1" name="Rectangle 31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304" name="Rounded Rectangle 30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05" name="Rounded Rectangle 30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06" name="Rounded Rectangle 30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07" name="Rounded Rectangle 30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08" name="Rounded Rectangle 30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09" name="Rounded Rectangle 30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grpSp>
        <p:nvGrpSpPr>
          <p:cNvPr id="262" name="Group 321"/>
          <p:cNvGrpSpPr/>
          <p:nvPr/>
        </p:nvGrpSpPr>
        <p:grpSpPr>
          <a:xfrm>
            <a:off x="1835696" y="4763244"/>
            <a:ext cx="220758" cy="304228"/>
            <a:chOff x="1691680" y="2345331"/>
            <a:chExt cx="1008112" cy="2052228"/>
          </a:xfrm>
        </p:grpSpPr>
        <p:grpSp>
          <p:nvGrpSpPr>
            <p:cNvPr id="263" name="Group 322"/>
            <p:cNvGrpSpPr/>
            <p:nvPr/>
          </p:nvGrpSpPr>
          <p:grpSpPr>
            <a:xfrm>
              <a:off x="1691680" y="2345331"/>
              <a:ext cx="1008112" cy="2052228"/>
              <a:chOff x="899592" y="2348880"/>
              <a:chExt cx="1008112" cy="1656184"/>
            </a:xfrm>
          </p:grpSpPr>
          <p:sp>
            <p:nvSpPr>
              <p:cNvPr id="330" name="Rounded Rectangle 32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31" name="Rectangle 33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324" name="Rounded Rectangle 323"/>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25" name="Rounded Rectangle 32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26" name="Rounded Rectangle 32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27" name="Rounded Rectangle 32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28" name="Rounded Rectangle 32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29" name="Rounded Rectangle 32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332" name="Freeform 320"/>
          <p:cNvSpPr>
            <a:spLocks noEditPoints="1"/>
          </p:cNvSpPr>
          <p:nvPr/>
        </p:nvSpPr>
        <p:spPr bwMode="auto">
          <a:xfrm>
            <a:off x="7527494" y="2164660"/>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3" name="Freeform 320"/>
          <p:cNvSpPr>
            <a:spLocks noEditPoints="1"/>
          </p:cNvSpPr>
          <p:nvPr/>
        </p:nvSpPr>
        <p:spPr bwMode="auto">
          <a:xfrm>
            <a:off x="7527494" y="2308887"/>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4" name="Freeform 320"/>
          <p:cNvSpPr>
            <a:spLocks noEditPoints="1"/>
          </p:cNvSpPr>
          <p:nvPr/>
        </p:nvSpPr>
        <p:spPr bwMode="auto">
          <a:xfrm>
            <a:off x="7410800" y="223687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5" name="Freeform 320"/>
          <p:cNvSpPr>
            <a:spLocks noEditPoints="1"/>
          </p:cNvSpPr>
          <p:nvPr/>
        </p:nvSpPr>
        <p:spPr bwMode="auto">
          <a:xfrm>
            <a:off x="8217086" y="1556792"/>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6" name="Freeform 320"/>
          <p:cNvSpPr>
            <a:spLocks noEditPoints="1"/>
          </p:cNvSpPr>
          <p:nvPr/>
        </p:nvSpPr>
        <p:spPr bwMode="auto">
          <a:xfrm>
            <a:off x="8217086" y="170101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7" name="Freeform 320"/>
          <p:cNvSpPr>
            <a:spLocks noEditPoints="1"/>
          </p:cNvSpPr>
          <p:nvPr/>
        </p:nvSpPr>
        <p:spPr bwMode="auto">
          <a:xfrm>
            <a:off x="8100392" y="1629011"/>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8" name="Freeform 320"/>
          <p:cNvSpPr>
            <a:spLocks noEditPoints="1"/>
          </p:cNvSpPr>
          <p:nvPr/>
        </p:nvSpPr>
        <p:spPr bwMode="auto">
          <a:xfrm>
            <a:off x="5192750" y="1088634"/>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39" name="Freeform 320"/>
          <p:cNvSpPr>
            <a:spLocks noEditPoints="1"/>
          </p:cNvSpPr>
          <p:nvPr/>
        </p:nvSpPr>
        <p:spPr bwMode="auto">
          <a:xfrm>
            <a:off x="4188866" y="1041125"/>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40" name="Freeform 320"/>
          <p:cNvSpPr>
            <a:spLocks noEditPoints="1"/>
          </p:cNvSpPr>
          <p:nvPr/>
        </p:nvSpPr>
        <p:spPr bwMode="auto">
          <a:xfrm>
            <a:off x="4701440" y="1106927"/>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41" name="Freeform 320"/>
          <p:cNvSpPr>
            <a:spLocks noEditPoints="1"/>
          </p:cNvSpPr>
          <p:nvPr/>
        </p:nvSpPr>
        <p:spPr bwMode="auto">
          <a:xfrm>
            <a:off x="4927336" y="980728"/>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42" name="Freeform 320"/>
          <p:cNvSpPr>
            <a:spLocks noEditPoints="1"/>
          </p:cNvSpPr>
          <p:nvPr/>
        </p:nvSpPr>
        <p:spPr bwMode="auto">
          <a:xfrm>
            <a:off x="4454555" y="980729"/>
            <a:ext cx="171338" cy="215813"/>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noFill/>
          <a:ln w="12700" cap="rnd">
            <a:solidFill>
              <a:srgbClr val="1A171B"/>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44" name="Right Arrow 343"/>
          <p:cNvSpPr/>
          <p:nvPr/>
        </p:nvSpPr>
        <p:spPr bwMode="auto">
          <a:xfrm>
            <a:off x="7197296" y="2220766"/>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46" name="Right Arrow 345"/>
          <p:cNvSpPr/>
          <p:nvPr/>
        </p:nvSpPr>
        <p:spPr bwMode="auto">
          <a:xfrm>
            <a:off x="7200183" y="2868838"/>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48" name="Right Arrow 347"/>
          <p:cNvSpPr/>
          <p:nvPr/>
        </p:nvSpPr>
        <p:spPr bwMode="auto">
          <a:xfrm>
            <a:off x="7203070" y="3516910"/>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49" name="Right Arrow 348"/>
          <p:cNvSpPr/>
          <p:nvPr/>
        </p:nvSpPr>
        <p:spPr bwMode="auto">
          <a:xfrm>
            <a:off x="7205957" y="4164982"/>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50" name="Right Arrow 349"/>
          <p:cNvSpPr/>
          <p:nvPr/>
        </p:nvSpPr>
        <p:spPr bwMode="auto">
          <a:xfrm>
            <a:off x="7208845" y="4813054"/>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51" name="Right Arrow 350"/>
          <p:cNvSpPr/>
          <p:nvPr/>
        </p:nvSpPr>
        <p:spPr bwMode="auto">
          <a:xfrm>
            <a:off x="7859093" y="2420888"/>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52" name="Right Arrow 351"/>
          <p:cNvSpPr/>
          <p:nvPr/>
        </p:nvSpPr>
        <p:spPr bwMode="auto">
          <a:xfrm>
            <a:off x="7861980" y="3523091"/>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53" name="Right Arrow 352"/>
          <p:cNvSpPr/>
          <p:nvPr/>
        </p:nvSpPr>
        <p:spPr bwMode="auto">
          <a:xfrm>
            <a:off x="7864868" y="4625293"/>
            <a:ext cx="155565" cy="171859"/>
          </a:xfrm>
          <a:prstGeom prst="rightArrow">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nvGrpSpPr>
          <p:cNvPr id="272" name="Group 353"/>
          <p:cNvGrpSpPr/>
          <p:nvPr/>
        </p:nvGrpSpPr>
        <p:grpSpPr>
          <a:xfrm>
            <a:off x="6444208" y="5229200"/>
            <a:ext cx="770157" cy="265138"/>
            <a:chOff x="9715172" y="1129331"/>
            <a:chExt cx="1000604" cy="218107"/>
          </a:xfrm>
        </p:grpSpPr>
        <p:cxnSp>
          <p:nvCxnSpPr>
            <p:cNvPr id="355" name="Straight Arrow Connector 354"/>
            <p:cNvCxnSpPr/>
            <p:nvPr/>
          </p:nvCxnSpPr>
          <p:spPr>
            <a:xfrm flipV="1">
              <a:off x="9715172" y="1213910"/>
              <a:ext cx="969325" cy="1"/>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6" name="Isosceles Triangle 355"/>
            <p:cNvSpPr/>
            <p:nvPr/>
          </p:nvSpPr>
          <p:spPr bwMode="auto">
            <a:xfrm flipV="1">
              <a:off x="9818041"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357" name="Isosceles Triangle 356"/>
            <p:cNvSpPr/>
            <p:nvPr/>
          </p:nvSpPr>
          <p:spPr bwMode="auto">
            <a:xfrm flipV="1">
              <a:off x="10016658"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358" name="Isosceles Triangle 357"/>
            <p:cNvSpPr/>
            <p:nvPr/>
          </p:nvSpPr>
          <p:spPr bwMode="auto">
            <a:xfrm flipV="1">
              <a:off x="10232682"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359" name="Isosceles Triangle 358"/>
            <p:cNvSpPr/>
            <p:nvPr/>
          </p:nvSpPr>
          <p:spPr bwMode="auto">
            <a:xfrm flipV="1">
              <a:off x="10448706" y="1129331"/>
              <a:ext cx="89415" cy="71586"/>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sz="1600" b="1" smtClean="0">
                <a:solidFill>
                  <a:schemeClr val="accent1"/>
                </a:solidFill>
              </a:endParaRPr>
            </a:p>
          </p:txBody>
        </p:sp>
        <p:sp>
          <p:nvSpPr>
            <p:cNvPr id="360" name="TextBox 359"/>
            <p:cNvSpPr txBox="1"/>
            <p:nvPr/>
          </p:nvSpPr>
          <p:spPr>
            <a:xfrm>
              <a:off x="9798991" y="1182869"/>
              <a:ext cx="916785" cy="164569"/>
            </a:xfrm>
            <a:prstGeom prst="rect">
              <a:avLst/>
            </a:prstGeom>
            <a:noFill/>
            <a:ln>
              <a:noFill/>
            </a:ln>
          </p:spPr>
          <p:txBody>
            <a:bodyPr wrap="none" rtlCol="0">
              <a:spAutoFit/>
            </a:bodyPr>
            <a:lstStyle/>
            <a:p>
              <a:r>
                <a:rPr lang="en-GB" sz="700" dirty="0" smtClean="0">
                  <a:solidFill>
                    <a:schemeClr val="tx2"/>
                  </a:solidFill>
                </a:rPr>
                <a:t>Release plan</a:t>
              </a:r>
            </a:p>
          </p:txBody>
        </p:sp>
      </p:grpSp>
      <p:sp>
        <p:nvSpPr>
          <p:cNvPr id="26" name="Isosceles Triangle 25"/>
          <p:cNvSpPr/>
          <p:nvPr/>
        </p:nvSpPr>
        <p:spPr bwMode="auto">
          <a:xfrm flipV="1">
            <a:off x="1115616" y="1982928"/>
            <a:ext cx="216024" cy="165504"/>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2" name="Isosceles Triangle 311"/>
          <p:cNvSpPr/>
          <p:nvPr/>
        </p:nvSpPr>
        <p:spPr bwMode="auto">
          <a:xfrm flipV="1">
            <a:off x="6588224" y="1988840"/>
            <a:ext cx="216024" cy="165504"/>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3" name="Isosceles Triangle 312"/>
          <p:cNvSpPr/>
          <p:nvPr/>
        </p:nvSpPr>
        <p:spPr bwMode="auto">
          <a:xfrm flipV="1">
            <a:off x="7164288" y="1988840"/>
            <a:ext cx="216024" cy="165504"/>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4" name="Isosceles Triangle 313"/>
          <p:cNvSpPr/>
          <p:nvPr/>
        </p:nvSpPr>
        <p:spPr bwMode="auto">
          <a:xfrm flipV="1">
            <a:off x="7812360" y="1988840"/>
            <a:ext cx="216024" cy="165504"/>
          </a:xfrm>
          <a:prstGeom prst="triangle">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8" name="Date Placeholder 7"/>
          <p:cNvSpPr>
            <a:spLocks noGrp="1"/>
          </p:cNvSpPr>
          <p:nvPr>
            <p:ph type="dt" sz="half" idx="4294967295"/>
          </p:nvPr>
        </p:nvSpPr>
        <p:spPr>
          <a:xfrm>
            <a:off x="874799" y="6422400"/>
            <a:ext cx="1782675" cy="381600"/>
          </a:xfrm>
          <a:prstGeom prst="rect">
            <a:avLst/>
          </a:prstGeom>
        </p:spPr>
        <p:txBody>
          <a:bodyPr/>
          <a:lstStyle/>
          <a:p>
            <a:r>
              <a:rPr lang="sv-SE" smtClean="0"/>
              <a:t>2015-10-19</a:t>
            </a:r>
            <a:endParaRPr lang="en-US" dirty="0"/>
          </a:p>
        </p:txBody>
      </p:sp>
      <p:sp>
        <p:nvSpPr>
          <p:cNvPr id="218" name="Rounded Rectangle 217"/>
          <p:cNvSpPr/>
          <p:nvPr/>
        </p:nvSpPr>
        <p:spPr bwMode="auto">
          <a:xfrm>
            <a:off x="2483768" y="5445224"/>
            <a:ext cx="5264199" cy="360040"/>
          </a:xfrm>
          <a:prstGeom prst="roundRect">
            <a:avLst/>
          </a:prstGeom>
          <a:solidFill>
            <a:srgbClr val="FFFFFF"/>
          </a:solidFill>
          <a:ln w="9525" algn="ctr">
            <a:solidFill>
              <a:schemeClr val="accent1"/>
            </a:solidFill>
            <a:prstDash val="sysDot"/>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bg1">
                    <a:lumMod val="75000"/>
                  </a:schemeClr>
                </a:solidFill>
                <a:effectLst>
                  <a:outerShdw blurRad="38100" dist="38100" dir="2700000" algn="tl">
                    <a:srgbClr val="000000">
                      <a:alpha val="43137"/>
                    </a:srgbClr>
                  </a:outerShdw>
                </a:effectLst>
              </a:rPr>
              <a:t>Other related projects &amp; initiatives</a:t>
            </a:r>
          </a:p>
        </p:txBody>
      </p:sp>
      <p:sp>
        <p:nvSpPr>
          <p:cNvPr id="219" name="Rounded Rectangle 218"/>
          <p:cNvSpPr/>
          <p:nvPr/>
        </p:nvSpPr>
        <p:spPr bwMode="auto">
          <a:xfrm>
            <a:off x="2566556" y="5517232"/>
            <a:ext cx="5264199" cy="360040"/>
          </a:xfrm>
          <a:prstGeom prst="roundRect">
            <a:avLst/>
          </a:prstGeom>
          <a:solidFill>
            <a:srgbClr val="FFFFFF"/>
          </a:solidFill>
          <a:ln w="9525" algn="ctr">
            <a:solidFill>
              <a:schemeClr val="accent1"/>
            </a:solidFill>
            <a:prstDash val="sysDot"/>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bg1">
                    <a:lumMod val="75000"/>
                  </a:schemeClr>
                </a:solidFill>
                <a:effectLst>
                  <a:outerShdw blurRad="38100" dist="38100" dir="2700000" algn="tl">
                    <a:srgbClr val="000000">
                      <a:alpha val="43137"/>
                    </a:srgbClr>
                  </a:outerShdw>
                </a:effectLst>
              </a:rPr>
              <a:t>Other related projects &amp; initiatives</a:t>
            </a:r>
          </a:p>
        </p:txBody>
      </p:sp>
      <p:sp>
        <p:nvSpPr>
          <p:cNvPr id="220" name="Rounded Rectangle 219"/>
          <p:cNvSpPr/>
          <p:nvPr/>
        </p:nvSpPr>
        <p:spPr bwMode="auto">
          <a:xfrm>
            <a:off x="2638564" y="5589240"/>
            <a:ext cx="5264199" cy="360040"/>
          </a:xfrm>
          <a:prstGeom prst="roundRect">
            <a:avLst/>
          </a:prstGeom>
          <a:solidFill>
            <a:srgbClr val="FFFFFF"/>
          </a:solidFill>
          <a:ln w="9525" algn="ctr">
            <a:solidFill>
              <a:schemeClr val="accent1"/>
            </a:solidFill>
            <a:prstDash val="sysDot"/>
            <a:miter lim="800000"/>
            <a:headEnd/>
            <a:tailEnd/>
          </a:ln>
          <a:effectLst/>
          <a:extLst/>
        </p:spPr>
        <p:txBody>
          <a:bodyPr wrap="none" rtlCol="0" anchor="ctr"/>
          <a:lstStyle/>
          <a:p>
            <a:pPr marL="269875" indent="-182563" algn="r">
              <a:lnSpc>
                <a:spcPct val="95000"/>
              </a:lnSpc>
              <a:spcBef>
                <a:spcPct val="20000"/>
              </a:spcBef>
              <a:spcAft>
                <a:spcPct val="10000"/>
              </a:spcAft>
            </a:pPr>
            <a:r>
              <a:rPr lang="en-GB" sz="1000" b="1" dirty="0" smtClean="0">
                <a:solidFill>
                  <a:schemeClr val="bg1">
                    <a:lumMod val="75000"/>
                  </a:schemeClr>
                </a:solidFill>
                <a:effectLst>
                  <a:outerShdw blurRad="38100" dist="38100" dir="2700000" algn="tl">
                    <a:srgbClr val="000000">
                      <a:alpha val="43137"/>
                    </a:srgbClr>
                  </a:outerShdw>
                </a:effectLst>
              </a:rPr>
              <a:t>Other related projects &amp; initiatives</a:t>
            </a:r>
          </a:p>
        </p:txBody>
      </p:sp>
      <p:sp>
        <p:nvSpPr>
          <p:cNvPr id="221" name="Right Arrow 220"/>
          <p:cNvSpPr/>
          <p:nvPr/>
        </p:nvSpPr>
        <p:spPr bwMode="auto">
          <a:xfrm>
            <a:off x="7872819" y="5633405"/>
            <a:ext cx="155565" cy="171859"/>
          </a:xfrm>
          <a:prstGeom prst="rightArrow">
            <a:avLst/>
          </a:prstGeom>
          <a:solidFill>
            <a:srgbClr val="FFFFFF"/>
          </a:solidFill>
          <a:ln w="9525" algn="ctr">
            <a:solidFill>
              <a:schemeClr val="bg2"/>
            </a:solidFill>
            <a:prstDash val="sysDot"/>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nvGrpSpPr>
          <p:cNvPr id="273" name="Group 222"/>
          <p:cNvGrpSpPr/>
          <p:nvPr/>
        </p:nvGrpSpPr>
        <p:grpSpPr>
          <a:xfrm>
            <a:off x="825217" y="2591474"/>
            <a:ext cx="220758" cy="304228"/>
            <a:chOff x="1691680" y="2345331"/>
            <a:chExt cx="1008112" cy="2052228"/>
          </a:xfrm>
        </p:grpSpPr>
        <p:grpSp>
          <p:nvGrpSpPr>
            <p:cNvPr id="282" name="Group 231"/>
            <p:cNvGrpSpPr/>
            <p:nvPr/>
          </p:nvGrpSpPr>
          <p:grpSpPr>
            <a:xfrm>
              <a:off x="1691680" y="2345331"/>
              <a:ext cx="1008112" cy="2052228"/>
              <a:chOff x="899592" y="2348880"/>
              <a:chExt cx="1008112" cy="1656184"/>
            </a:xfrm>
          </p:grpSpPr>
          <p:sp>
            <p:nvSpPr>
              <p:cNvPr id="320" name="Rounded Rectangle 319"/>
              <p:cNvSpPr/>
              <p:nvPr/>
            </p:nvSpPr>
            <p:spPr bwMode="auto">
              <a:xfrm>
                <a:off x="1043608" y="2564904"/>
                <a:ext cx="792088" cy="1440160"/>
              </a:xfrm>
              <a:prstGeom prst="roundRect">
                <a:avLst/>
              </a:prstGeom>
              <a:solidFill>
                <a:srgbClr val="FFFFFF"/>
              </a:solidFill>
              <a:ln w="19050"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21" name="Rectangle 320"/>
              <p:cNvSpPr/>
              <p:nvPr/>
            </p:nvSpPr>
            <p:spPr bwMode="auto">
              <a:xfrm>
                <a:off x="899592" y="2348880"/>
                <a:ext cx="1008112" cy="360043"/>
              </a:xfrm>
              <a:prstGeom prst="rect">
                <a:avLst/>
              </a:prstGeom>
              <a:solidFill>
                <a:srgbClr val="FFFFFF"/>
              </a:solidFill>
              <a:ln w="9525" algn="ctr">
                <a:no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241" name="Rounded Rectangle 240"/>
            <p:cNvSpPr/>
            <p:nvPr/>
          </p:nvSpPr>
          <p:spPr bwMode="auto">
            <a:xfrm>
              <a:off x="1907704" y="2877007"/>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5" name="Rounded Rectangle 314"/>
            <p:cNvSpPr/>
            <p:nvPr/>
          </p:nvSpPr>
          <p:spPr bwMode="auto">
            <a:xfrm>
              <a:off x="1907704" y="3013329"/>
              <a:ext cx="648072" cy="72008"/>
            </a:xfrm>
            <a:prstGeom prst="roundRect">
              <a:avLst/>
            </a:prstGeom>
            <a:solidFill>
              <a:schemeClr val="tx2">
                <a:lumMod val="60000"/>
                <a:lumOff val="4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6" name="Rounded Rectangle 315"/>
            <p:cNvSpPr/>
            <p:nvPr/>
          </p:nvSpPr>
          <p:spPr bwMode="auto">
            <a:xfrm>
              <a:off x="1907704" y="3149651"/>
              <a:ext cx="648072" cy="144016"/>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7" name="Rounded Rectangle 316"/>
            <p:cNvSpPr/>
            <p:nvPr/>
          </p:nvSpPr>
          <p:spPr bwMode="auto">
            <a:xfrm>
              <a:off x="1907704" y="3357981"/>
              <a:ext cx="648072" cy="262880"/>
            </a:xfrm>
            <a:prstGeom prst="roundRect">
              <a:avLst/>
            </a:prstGeom>
            <a:solidFill>
              <a:schemeClr val="tx2">
                <a:lumMod val="40000"/>
                <a:lumOff val="6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8" name="Rounded Rectangle 317"/>
            <p:cNvSpPr/>
            <p:nvPr/>
          </p:nvSpPr>
          <p:spPr bwMode="auto">
            <a:xfrm>
              <a:off x="1907704" y="3685175"/>
              <a:ext cx="648072" cy="144016"/>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sp>
          <p:nvSpPr>
            <p:cNvPr id="319" name="Rounded Rectangle 318"/>
            <p:cNvSpPr/>
            <p:nvPr/>
          </p:nvSpPr>
          <p:spPr bwMode="auto">
            <a:xfrm>
              <a:off x="1907704" y="3893503"/>
              <a:ext cx="648072" cy="360040"/>
            </a:xfrm>
            <a:prstGeom prst="roundRect">
              <a:avLst/>
            </a:prstGeom>
            <a:solidFill>
              <a:schemeClr val="tx2">
                <a:lumMod val="20000"/>
                <a:lumOff val="80000"/>
              </a:schemeClr>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GB" b="1" smtClean="0">
                <a:solidFill>
                  <a:schemeClr val="accent1"/>
                </a:solidFill>
              </a:endParaRPr>
            </a:p>
          </p:txBody>
        </p:sp>
      </p:grpSp>
      <p:sp>
        <p:nvSpPr>
          <p:cNvPr id="3" name="TextBox 2"/>
          <p:cNvSpPr txBox="1"/>
          <p:nvPr/>
        </p:nvSpPr>
        <p:spPr>
          <a:xfrm>
            <a:off x="2125820" y="2210638"/>
            <a:ext cx="2847254"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Lisa Andersson (TS) / Anders Hässel (CG)</a:t>
            </a:r>
          </a:p>
        </p:txBody>
      </p:sp>
      <p:sp>
        <p:nvSpPr>
          <p:cNvPr id="345" name="TextBox 344"/>
          <p:cNvSpPr txBox="1"/>
          <p:nvPr/>
        </p:nvSpPr>
        <p:spPr>
          <a:xfrm>
            <a:off x="2125820" y="2640333"/>
            <a:ext cx="3692036"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TL/KM – Kristina Wilken (TS), OPO – Karin Westlin (TS)</a:t>
            </a:r>
          </a:p>
        </p:txBody>
      </p:sp>
      <p:sp>
        <p:nvSpPr>
          <p:cNvPr id="347" name="TextBox 346"/>
          <p:cNvSpPr txBox="1"/>
          <p:nvPr/>
        </p:nvSpPr>
        <p:spPr>
          <a:xfrm>
            <a:off x="2123728" y="3068960"/>
            <a:ext cx="3831498"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TL/KM – Cecilia Österman (TS), OPO – Therese Falk (TS)</a:t>
            </a:r>
          </a:p>
        </p:txBody>
      </p:sp>
      <p:sp>
        <p:nvSpPr>
          <p:cNvPr id="361" name="TextBox 360"/>
          <p:cNvSpPr txBox="1"/>
          <p:nvPr/>
        </p:nvSpPr>
        <p:spPr>
          <a:xfrm>
            <a:off x="2123728" y="3501008"/>
            <a:ext cx="3841116"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TL/KM – Cathrin Hallberg (TS), OPO – Kristian Möller (TS)</a:t>
            </a:r>
          </a:p>
        </p:txBody>
      </p:sp>
      <p:sp>
        <p:nvSpPr>
          <p:cNvPr id="362" name="TextBox 361"/>
          <p:cNvSpPr txBox="1"/>
          <p:nvPr/>
        </p:nvSpPr>
        <p:spPr>
          <a:xfrm>
            <a:off x="2123728" y="3933056"/>
            <a:ext cx="3980577"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TL/KM – Karin Anderberg (TS), OPO – Johan Särnholm (TS)</a:t>
            </a:r>
          </a:p>
        </p:txBody>
      </p:sp>
      <p:sp>
        <p:nvSpPr>
          <p:cNvPr id="363" name="TextBox 362"/>
          <p:cNvSpPr txBox="1"/>
          <p:nvPr/>
        </p:nvSpPr>
        <p:spPr>
          <a:xfrm>
            <a:off x="2123728" y="4365104"/>
            <a:ext cx="1422184"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Claes de Berg (CG)</a:t>
            </a:r>
          </a:p>
        </p:txBody>
      </p:sp>
      <p:sp>
        <p:nvSpPr>
          <p:cNvPr id="366" name="TextBox 365"/>
          <p:cNvSpPr txBox="1"/>
          <p:nvPr/>
        </p:nvSpPr>
        <p:spPr>
          <a:xfrm rot="16200000">
            <a:off x="-1984120" y="3958143"/>
            <a:ext cx="5301451"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 – Claes Timner (CG), OPO – Viktor </a:t>
            </a:r>
            <a:r>
              <a:rPr lang="en-GB" sz="1100" dirty="0" err="1" smtClean="0">
                <a:solidFill>
                  <a:schemeClr val="tx2"/>
                </a:solidFill>
              </a:rPr>
              <a:t>Salmonsson</a:t>
            </a:r>
            <a:r>
              <a:rPr lang="en-GB" sz="1100" dirty="0" smtClean="0">
                <a:solidFill>
                  <a:schemeClr val="tx2"/>
                </a:solidFill>
              </a:rPr>
              <a:t> (CG), KM – Max Karlberg (TS)</a:t>
            </a:r>
          </a:p>
        </p:txBody>
      </p:sp>
      <p:sp>
        <p:nvSpPr>
          <p:cNvPr id="367" name="TextBox 366"/>
          <p:cNvSpPr txBox="1"/>
          <p:nvPr/>
        </p:nvSpPr>
        <p:spPr>
          <a:xfrm rot="16200000">
            <a:off x="5397318" y="3404255"/>
            <a:ext cx="3289683"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 - Lena Svensson (TS), xx - Max Karlberg (TS) </a:t>
            </a:r>
          </a:p>
        </p:txBody>
      </p:sp>
      <p:sp>
        <p:nvSpPr>
          <p:cNvPr id="368" name="TextBox 367"/>
          <p:cNvSpPr txBox="1"/>
          <p:nvPr/>
        </p:nvSpPr>
        <p:spPr>
          <a:xfrm rot="16200000">
            <a:off x="5892578" y="3477980"/>
            <a:ext cx="3433953"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SP – Anna Mörk (TS), KO – </a:t>
            </a:r>
            <a:r>
              <a:rPr lang="en-GB" sz="1100" dirty="0" err="1" smtClean="0">
                <a:solidFill>
                  <a:schemeClr val="tx2"/>
                </a:solidFill>
              </a:rPr>
              <a:t>Annica</a:t>
            </a:r>
            <a:r>
              <a:rPr lang="en-GB" sz="1100" dirty="0" smtClean="0">
                <a:solidFill>
                  <a:schemeClr val="tx2"/>
                </a:solidFill>
              </a:rPr>
              <a:t> </a:t>
            </a:r>
            <a:r>
              <a:rPr lang="en-GB" sz="1100" dirty="0" err="1" smtClean="0">
                <a:solidFill>
                  <a:schemeClr val="tx2"/>
                </a:solidFill>
              </a:rPr>
              <a:t>Torkelsson</a:t>
            </a:r>
            <a:r>
              <a:rPr lang="en-GB" sz="1100" dirty="0" smtClean="0">
                <a:solidFill>
                  <a:schemeClr val="tx2"/>
                </a:solidFill>
              </a:rPr>
              <a:t> (TS)</a:t>
            </a:r>
          </a:p>
        </p:txBody>
      </p:sp>
      <p:sp>
        <p:nvSpPr>
          <p:cNvPr id="369" name="TextBox 368"/>
          <p:cNvSpPr txBox="1"/>
          <p:nvPr/>
        </p:nvSpPr>
        <p:spPr>
          <a:xfrm rot="16200000">
            <a:off x="7366992" y="3478451"/>
            <a:ext cx="1781257"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TL - Tobias Larsson (CG)</a:t>
            </a:r>
          </a:p>
        </p:txBody>
      </p:sp>
      <p:sp>
        <p:nvSpPr>
          <p:cNvPr id="7" name="Rounded Rectangle 6"/>
          <p:cNvSpPr/>
          <p:nvPr/>
        </p:nvSpPr>
        <p:spPr bwMode="auto">
          <a:xfrm>
            <a:off x="1284718" y="5250294"/>
            <a:ext cx="5400600" cy="1607706"/>
          </a:xfrm>
          <a:prstGeom prst="roundRect">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r>
              <a:rPr lang="en-GB" sz="900" b="1" dirty="0" smtClean="0">
                <a:solidFill>
                  <a:schemeClr val="accent1"/>
                </a:solidFill>
              </a:rPr>
              <a:t>Project functions:</a:t>
            </a:r>
          </a:p>
          <a:p>
            <a:pPr marL="269875" indent="-182563" algn="l">
              <a:lnSpc>
                <a:spcPct val="95000"/>
              </a:lnSpc>
              <a:spcBef>
                <a:spcPct val="20000"/>
              </a:spcBef>
              <a:spcAft>
                <a:spcPct val="10000"/>
              </a:spcAft>
            </a:pPr>
            <a:r>
              <a:rPr lang="en-GB" sz="900" b="1" dirty="0" smtClean="0">
                <a:solidFill>
                  <a:schemeClr val="accent1"/>
                </a:solidFill>
              </a:rPr>
              <a:t>Sukumaran Israel – Twist PMO – Onsite and Offshore</a:t>
            </a:r>
            <a:endParaRPr lang="en-GB" sz="900" b="1" dirty="0" smtClean="0">
              <a:solidFill>
                <a:schemeClr val="accent1"/>
              </a:solidFill>
            </a:endParaRPr>
          </a:p>
          <a:p>
            <a:pPr marL="269875" indent="-182563" algn="l">
              <a:lnSpc>
                <a:spcPct val="95000"/>
              </a:lnSpc>
              <a:spcBef>
                <a:spcPct val="20000"/>
              </a:spcBef>
              <a:spcAft>
                <a:spcPct val="10000"/>
              </a:spcAft>
            </a:pPr>
            <a:r>
              <a:rPr lang="en-GB" sz="900" b="1" dirty="0" smtClean="0">
                <a:solidFill>
                  <a:schemeClr val="accent1"/>
                </a:solidFill>
              </a:rPr>
              <a:t>Emma Andersson – project internal </a:t>
            </a:r>
            <a:r>
              <a:rPr lang="en-GB" sz="900" b="1" dirty="0" err="1" smtClean="0">
                <a:solidFill>
                  <a:schemeClr val="accent1"/>
                </a:solidFill>
              </a:rPr>
              <a:t>comm’s</a:t>
            </a:r>
            <a:r>
              <a:rPr lang="en-GB" sz="900" b="1" dirty="0" smtClean="0">
                <a:solidFill>
                  <a:schemeClr val="accent1"/>
                </a:solidFill>
              </a:rPr>
              <a:t> (CG)</a:t>
            </a:r>
          </a:p>
          <a:p>
            <a:pPr marL="269875" indent="-182563" algn="l">
              <a:lnSpc>
                <a:spcPct val="95000"/>
              </a:lnSpc>
              <a:spcBef>
                <a:spcPct val="20000"/>
              </a:spcBef>
              <a:spcAft>
                <a:spcPct val="10000"/>
              </a:spcAft>
            </a:pPr>
            <a:r>
              <a:rPr lang="en-GB" sz="900" b="1" dirty="0" smtClean="0">
                <a:solidFill>
                  <a:schemeClr val="accent1"/>
                </a:solidFill>
              </a:rPr>
              <a:t>Anders Eklund – Agile Strategic Steering Model (Ext)</a:t>
            </a:r>
          </a:p>
          <a:p>
            <a:pPr marL="269875" indent="-182563" algn="l">
              <a:lnSpc>
                <a:spcPct val="95000"/>
              </a:lnSpc>
              <a:spcBef>
                <a:spcPct val="20000"/>
              </a:spcBef>
              <a:spcAft>
                <a:spcPct val="10000"/>
              </a:spcAft>
            </a:pPr>
            <a:r>
              <a:rPr lang="en-GB" sz="900" b="1" dirty="0" smtClean="0">
                <a:solidFill>
                  <a:schemeClr val="accent1"/>
                </a:solidFill>
              </a:rPr>
              <a:t>NN – Financial support</a:t>
            </a:r>
          </a:p>
          <a:p>
            <a:pPr marL="269875" indent="-182563" algn="l">
              <a:lnSpc>
                <a:spcPct val="95000"/>
              </a:lnSpc>
              <a:spcBef>
                <a:spcPct val="20000"/>
              </a:spcBef>
              <a:spcAft>
                <a:spcPct val="10000"/>
              </a:spcAft>
            </a:pPr>
            <a:r>
              <a:rPr lang="en-GB" sz="900" b="1" dirty="0" smtClean="0">
                <a:solidFill>
                  <a:schemeClr val="accent1"/>
                </a:solidFill>
              </a:rPr>
              <a:t>Per Abrahamsson – Procurement support (TS)</a:t>
            </a:r>
          </a:p>
          <a:p>
            <a:pPr marL="269875" indent="-182563" algn="l">
              <a:lnSpc>
                <a:spcPct val="95000"/>
              </a:lnSpc>
              <a:spcBef>
                <a:spcPct val="20000"/>
              </a:spcBef>
              <a:spcAft>
                <a:spcPct val="10000"/>
              </a:spcAft>
            </a:pPr>
            <a:r>
              <a:rPr lang="en-GB" sz="900" b="1" dirty="0" smtClean="0">
                <a:solidFill>
                  <a:schemeClr val="accent1"/>
                </a:solidFill>
              </a:rPr>
              <a:t>Fredrik Säll, Charlie Burman, Shahram Koulahi – Procurement (TS)</a:t>
            </a:r>
          </a:p>
          <a:p>
            <a:pPr marL="269875" indent="-182563" algn="l">
              <a:lnSpc>
                <a:spcPct val="95000"/>
              </a:lnSpc>
              <a:spcBef>
                <a:spcPct val="20000"/>
              </a:spcBef>
              <a:spcAft>
                <a:spcPct val="10000"/>
              </a:spcAft>
            </a:pPr>
            <a:r>
              <a:rPr lang="en-GB" sz="900" b="1" dirty="0" smtClean="0">
                <a:solidFill>
                  <a:schemeClr val="accent1"/>
                </a:solidFill>
              </a:rPr>
              <a:t>Marie Hvass – Administrative support (TS)</a:t>
            </a:r>
          </a:p>
          <a:p>
            <a:pPr marL="269875" indent="-182563" algn="l">
              <a:lnSpc>
                <a:spcPct val="95000"/>
              </a:lnSpc>
              <a:spcBef>
                <a:spcPct val="20000"/>
              </a:spcBef>
              <a:spcAft>
                <a:spcPct val="10000"/>
              </a:spcAft>
            </a:pPr>
            <a:endParaRPr lang="en-GB" sz="900" b="1" dirty="0" smtClean="0">
              <a:solidFill>
                <a:schemeClr val="accent1"/>
              </a:solidFill>
            </a:endParaRPr>
          </a:p>
        </p:txBody>
      </p:sp>
      <p:sp>
        <p:nvSpPr>
          <p:cNvPr id="364" name="TextBox 363"/>
          <p:cNvSpPr txBox="1"/>
          <p:nvPr/>
        </p:nvSpPr>
        <p:spPr>
          <a:xfrm>
            <a:off x="2165061" y="1674184"/>
            <a:ext cx="2246128" cy="261610"/>
          </a:xfrm>
          <a:prstGeom prst="rect">
            <a:avLst/>
          </a:prstGeom>
          <a:solidFill>
            <a:srgbClr val="FFFFFF">
              <a:alpha val="80000"/>
            </a:srgbClr>
          </a:solidFill>
          <a:ln>
            <a:solidFill>
              <a:schemeClr val="accent1"/>
            </a:solidFill>
          </a:ln>
        </p:spPr>
        <p:txBody>
          <a:bodyPr wrap="none" rtlCol="0">
            <a:spAutoFit/>
          </a:bodyPr>
          <a:lstStyle/>
          <a:p>
            <a:r>
              <a:rPr lang="en-GB" sz="1100" dirty="0" smtClean="0">
                <a:solidFill>
                  <a:schemeClr val="tx2"/>
                </a:solidFill>
              </a:rPr>
              <a:t>Facilitation – Karl Aronsson (CG)</a:t>
            </a:r>
          </a:p>
        </p:txBody>
      </p:sp>
    </p:spTree>
    <p:extLst>
      <p:ext uri="{BB962C8B-B14F-4D97-AF65-F5344CB8AC3E}">
        <p14:creationId xmlns="" xmlns:p14="http://schemas.microsoft.com/office/powerpoint/2010/main" val="406359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auto">
          <a:xfrm>
            <a:off x="1677693" y="2178236"/>
            <a:ext cx="5580620" cy="2772308"/>
          </a:xfrm>
          <a:prstGeom prst="ellipse">
            <a:avLst/>
          </a:prstGeom>
          <a:solidFill>
            <a:srgbClr val="FFFFFF"/>
          </a:solidFill>
          <a:ln w="9525" algn="ctr">
            <a:solidFill>
              <a:schemeClr val="bg2">
                <a:lumMod val="60000"/>
                <a:lumOff val="40000"/>
              </a:schemeClr>
            </a:solidFill>
            <a:miter lim="800000"/>
            <a:headEnd/>
            <a:tailEnd/>
          </a:ln>
          <a:effectLst/>
          <a:extLst/>
        </p:spPr>
        <p:txBody>
          <a:bodyPr wrap="none" rtlCol="0" anchor="ctr"/>
          <a:lstStyle/>
          <a:p>
            <a:pPr marL="269875" indent="-182563">
              <a:lnSpc>
                <a:spcPct val="95000"/>
              </a:lnSpc>
              <a:spcBef>
                <a:spcPct val="20000"/>
              </a:spcBef>
              <a:spcAft>
                <a:spcPct val="10000"/>
              </a:spcAft>
            </a:pPr>
            <a:endParaRPr lang="en-GB" b="1" smtClean="0">
              <a:solidFill>
                <a:srgbClr val="652D86"/>
              </a:solidFill>
            </a:endParaRPr>
          </a:p>
        </p:txBody>
      </p:sp>
      <p:sp>
        <p:nvSpPr>
          <p:cNvPr id="2" name="Title 1"/>
          <p:cNvSpPr>
            <a:spLocks noGrp="1"/>
          </p:cNvSpPr>
          <p:nvPr>
            <p:ph type="title"/>
          </p:nvPr>
        </p:nvSpPr>
        <p:spPr>
          <a:xfrm>
            <a:off x="179512" y="125760"/>
            <a:ext cx="8331113" cy="1143000"/>
          </a:xfrm>
        </p:spPr>
        <p:txBody>
          <a:bodyPr/>
          <a:lstStyle/>
          <a:p>
            <a:r>
              <a:rPr lang="en-GB" dirty="0" smtClean="0"/>
              <a:t>Leading project roles for each team</a:t>
            </a:r>
            <a:endParaRPr lang="en-GB" dirty="0"/>
          </a:p>
        </p:txBody>
      </p:sp>
      <p:sp>
        <p:nvSpPr>
          <p:cNvPr id="3" name="Footer Placeholder 2"/>
          <p:cNvSpPr>
            <a:spLocks noGrp="1"/>
          </p:cNvSpPr>
          <p:nvPr>
            <p:ph type="ftr" sz="quarter" idx="4294967295"/>
          </p:nvPr>
        </p:nvSpPr>
        <p:spPr>
          <a:xfrm>
            <a:off x="2674800" y="6791816"/>
            <a:ext cx="3121336" cy="381600"/>
          </a:xfrm>
          <a:prstGeom prst="rect">
            <a:avLst/>
          </a:prstGeom>
        </p:spPr>
        <p:txBody>
          <a:bodyPr/>
          <a:lstStyle/>
          <a:p>
            <a:r>
              <a:rPr lang="en-US" smtClean="0"/>
              <a:t>Internal / FCPA1108306 / Twist changed project WoW / v1.1</a:t>
            </a:r>
            <a:endParaRPr lang="en-US" dirty="0"/>
          </a:p>
        </p:txBody>
      </p:sp>
      <p:sp>
        <p:nvSpPr>
          <p:cNvPr id="7" name="Freeform 320"/>
          <p:cNvSpPr>
            <a:spLocks noEditPoints="1"/>
          </p:cNvSpPr>
          <p:nvPr/>
        </p:nvSpPr>
        <p:spPr bwMode="auto">
          <a:xfrm>
            <a:off x="1331640" y="3078336"/>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rgbClr val="1A171B"/>
            </a:solidFill>
            <a:prstDash val="solid"/>
            <a:round/>
            <a:headEnd/>
            <a:tailEnd/>
          </a:ln>
          <a:extLst/>
        </p:spPr>
        <p:txBody>
          <a:bodyPr/>
          <a:lstStyle/>
          <a:p>
            <a:endParaRPr lang="en-IN">
              <a:solidFill>
                <a:prstClr val="black"/>
              </a:solidFill>
            </a:endParaRPr>
          </a:p>
        </p:txBody>
      </p:sp>
      <p:sp>
        <p:nvSpPr>
          <p:cNvPr id="8" name="Freeform 320"/>
          <p:cNvSpPr>
            <a:spLocks noEditPoints="1"/>
          </p:cNvSpPr>
          <p:nvPr/>
        </p:nvSpPr>
        <p:spPr bwMode="auto">
          <a:xfrm>
            <a:off x="3923928" y="1566168"/>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rgbClr val="1A171B"/>
            </a:solidFill>
            <a:prstDash val="solid"/>
            <a:round/>
            <a:headEnd/>
            <a:tailEnd/>
          </a:ln>
          <a:extLst/>
        </p:spPr>
        <p:txBody>
          <a:bodyPr/>
          <a:lstStyle/>
          <a:p>
            <a:endParaRPr lang="en-IN">
              <a:solidFill>
                <a:prstClr val="black"/>
              </a:solidFill>
            </a:endParaRPr>
          </a:p>
        </p:txBody>
      </p:sp>
      <p:sp>
        <p:nvSpPr>
          <p:cNvPr id="9" name="Freeform 320"/>
          <p:cNvSpPr>
            <a:spLocks noEditPoints="1"/>
          </p:cNvSpPr>
          <p:nvPr/>
        </p:nvSpPr>
        <p:spPr bwMode="auto">
          <a:xfrm>
            <a:off x="5139808" y="4302472"/>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rgbClr val="1A171B"/>
            </a:solidFill>
            <a:prstDash val="solid"/>
            <a:round/>
            <a:headEnd/>
            <a:tailEnd/>
          </a:ln>
          <a:extLst/>
        </p:spPr>
        <p:txBody>
          <a:bodyPr/>
          <a:lstStyle/>
          <a:p>
            <a:endParaRPr lang="en-IN">
              <a:solidFill>
                <a:prstClr val="black"/>
              </a:solidFill>
            </a:endParaRPr>
          </a:p>
        </p:txBody>
      </p:sp>
      <p:sp>
        <p:nvSpPr>
          <p:cNvPr id="4" name="TextBox 3"/>
          <p:cNvSpPr txBox="1"/>
          <p:nvPr/>
        </p:nvSpPr>
        <p:spPr>
          <a:xfrm>
            <a:off x="3203848" y="1196836"/>
            <a:ext cx="2505814" cy="369332"/>
          </a:xfrm>
          <a:prstGeom prst="rect">
            <a:avLst/>
          </a:prstGeom>
          <a:noFill/>
          <a:ln>
            <a:noFill/>
          </a:ln>
        </p:spPr>
        <p:txBody>
          <a:bodyPr wrap="none" rtlCol="0">
            <a:spAutoFit/>
          </a:bodyPr>
          <a:lstStyle/>
          <a:p>
            <a:r>
              <a:rPr lang="en-GB" dirty="0" smtClean="0">
                <a:solidFill>
                  <a:srgbClr val="652D86"/>
                </a:solidFill>
              </a:rPr>
              <a:t>Operational PO (OPO)</a:t>
            </a:r>
          </a:p>
        </p:txBody>
      </p:sp>
      <p:sp>
        <p:nvSpPr>
          <p:cNvPr id="11" name="TextBox 10"/>
          <p:cNvSpPr txBox="1"/>
          <p:nvPr/>
        </p:nvSpPr>
        <p:spPr>
          <a:xfrm>
            <a:off x="4363337" y="3933140"/>
            <a:ext cx="2313454" cy="369332"/>
          </a:xfrm>
          <a:prstGeom prst="rect">
            <a:avLst/>
          </a:prstGeom>
          <a:noFill/>
          <a:ln>
            <a:noFill/>
          </a:ln>
        </p:spPr>
        <p:txBody>
          <a:bodyPr wrap="none" rtlCol="0">
            <a:spAutoFit/>
          </a:bodyPr>
          <a:lstStyle/>
          <a:p>
            <a:r>
              <a:rPr lang="en-GB" dirty="0" smtClean="0">
                <a:solidFill>
                  <a:srgbClr val="652D86"/>
                </a:solidFill>
              </a:rPr>
              <a:t>Kanban Master (KM)</a:t>
            </a:r>
          </a:p>
        </p:txBody>
      </p:sp>
      <p:sp>
        <p:nvSpPr>
          <p:cNvPr id="12" name="Freeform 320"/>
          <p:cNvSpPr>
            <a:spLocks noEditPoints="1"/>
          </p:cNvSpPr>
          <p:nvPr/>
        </p:nvSpPr>
        <p:spPr bwMode="auto">
          <a:xfrm>
            <a:off x="3367413" y="2519040"/>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3" name="Freeform 320"/>
          <p:cNvSpPr>
            <a:spLocks noEditPoints="1"/>
          </p:cNvSpPr>
          <p:nvPr/>
        </p:nvSpPr>
        <p:spPr bwMode="auto">
          <a:xfrm>
            <a:off x="2407202" y="2866359"/>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4" name="Freeform 320"/>
          <p:cNvSpPr>
            <a:spLocks noEditPoints="1"/>
          </p:cNvSpPr>
          <p:nvPr/>
        </p:nvSpPr>
        <p:spPr bwMode="auto">
          <a:xfrm>
            <a:off x="3976363" y="3078336"/>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5" name="Freeform 320"/>
          <p:cNvSpPr>
            <a:spLocks noEditPoints="1"/>
          </p:cNvSpPr>
          <p:nvPr/>
        </p:nvSpPr>
        <p:spPr bwMode="auto">
          <a:xfrm>
            <a:off x="2903754" y="3576065"/>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6" name="Freeform 320"/>
          <p:cNvSpPr>
            <a:spLocks noEditPoints="1"/>
          </p:cNvSpPr>
          <p:nvPr/>
        </p:nvSpPr>
        <p:spPr bwMode="auto">
          <a:xfrm>
            <a:off x="3797914" y="3948383"/>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7" name="Freeform 320"/>
          <p:cNvSpPr>
            <a:spLocks noEditPoints="1"/>
          </p:cNvSpPr>
          <p:nvPr/>
        </p:nvSpPr>
        <p:spPr bwMode="auto">
          <a:xfrm>
            <a:off x="5747451" y="3052440"/>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8" name="Freeform 320"/>
          <p:cNvSpPr>
            <a:spLocks noEditPoints="1"/>
          </p:cNvSpPr>
          <p:nvPr/>
        </p:nvSpPr>
        <p:spPr bwMode="auto">
          <a:xfrm>
            <a:off x="4565791" y="2472528"/>
            <a:ext cx="648072" cy="792088"/>
          </a:xfrm>
          <a:custGeom>
            <a:avLst/>
            <a:gdLst>
              <a:gd name="T0" fmla="*/ 2147483647 w 89"/>
              <a:gd name="T1" fmla="*/ 2147483647 h 128"/>
              <a:gd name="T2" fmla="*/ 2147483647 w 89"/>
              <a:gd name="T3" fmla="*/ 2147483647 h 128"/>
              <a:gd name="T4" fmla="*/ 2147483647 w 89"/>
              <a:gd name="T5" fmla="*/ 2147483647 h 128"/>
              <a:gd name="T6" fmla="*/ 2147483647 w 89"/>
              <a:gd name="T7" fmla="*/ 2147483647 h 128"/>
              <a:gd name="T8" fmla="*/ 2147483647 w 89"/>
              <a:gd name="T9" fmla="*/ 2147483647 h 128"/>
              <a:gd name="T10" fmla="*/ 2147483647 w 89"/>
              <a:gd name="T11" fmla="*/ 0 h 128"/>
              <a:gd name="T12" fmla="*/ 2147483647 w 89"/>
              <a:gd name="T13" fmla="*/ 2147483647 h 128"/>
              <a:gd name="T14" fmla="*/ 2147483647 w 89"/>
              <a:gd name="T15" fmla="*/ 2147483647 h 128"/>
              <a:gd name="T16" fmla="*/ 2147483647 w 89"/>
              <a:gd name="T17" fmla="*/ 2147483647 h 128"/>
              <a:gd name="T18" fmla="*/ 2147483647 w 89"/>
              <a:gd name="T19" fmla="*/ 2147483647 h 128"/>
              <a:gd name="T20" fmla="*/ 2147483647 w 89"/>
              <a:gd name="T21" fmla="*/ 2147483647 h 128"/>
              <a:gd name="T22" fmla="*/ 2147483647 w 89"/>
              <a:gd name="T23" fmla="*/ 2147483647 h 128"/>
              <a:gd name="T24" fmla="*/ 2147483647 w 89"/>
              <a:gd name="T25" fmla="*/ 2147483647 h 128"/>
              <a:gd name="T26" fmla="*/ 0 w 89"/>
              <a:gd name="T27" fmla="*/ 2147483647 h 128"/>
              <a:gd name="T28" fmla="*/ 2147483647 w 89"/>
              <a:gd name="T29" fmla="*/ 2147483647 h 128"/>
              <a:gd name="T30" fmla="*/ 2147483647 w 89"/>
              <a:gd name="T31" fmla="*/ 2147483647 h 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128"/>
              <a:gd name="T50" fmla="*/ 89 w 89"/>
              <a:gd name="T51" fmla="*/ 128 h 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128">
                <a:moveTo>
                  <a:pt x="64" y="13"/>
                </a:moveTo>
                <a:cubicBezTo>
                  <a:pt x="65" y="18"/>
                  <a:pt x="66" y="22"/>
                  <a:pt x="66" y="27"/>
                </a:cubicBezTo>
                <a:cubicBezTo>
                  <a:pt x="66" y="36"/>
                  <a:pt x="59" y="47"/>
                  <a:pt x="54" y="51"/>
                </a:cubicBezTo>
                <a:cubicBezTo>
                  <a:pt x="62" y="54"/>
                  <a:pt x="67" y="58"/>
                  <a:pt x="72" y="63"/>
                </a:cubicBezTo>
                <a:moveTo>
                  <a:pt x="37" y="2"/>
                </a:moveTo>
                <a:cubicBezTo>
                  <a:pt x="40" y="1"/>
                  <a:pt x="42" y="0"/>
                  <a:pt x="44" y="0"/>
                </a:cubicBezTo>
                <a:cubicBezTo>
                  <a:pt x="52" y="0"/>
                  <a:pt x="59" y="5"/>
                  <a:pt x="64" y="13"/>
                </a:cubicBezTo>
                <a:moveTo>
                  <a:pt x="72" y="63"/>
                </a:moveTo>
                <a:cubicBezTo>
                  <a:pt x="84" y="75"/>
                  <a:pt x="89" y="98"/>
                  <a:pt x="89" y="122"/>
                </a:cubicBezTo>
                <a:cubicBezTo>
                  <a:pt x="89" y="126"/>
                  <a:pt x="53" y="128"/>
                  <a:pt x="27" y="127"/>
                </a:cubicBezTo>
                <a:moveTo>
                  <a:pt x="23" y="25"/>
                </a:moveTo>
                <a:cubicBezTo>
                  <a:pt x="23" y="26"/>
                  <a:pt x="23" y="27"/>
                  <a:pt x="23" y="27"/>
                </a:cubicBezTo>
                <a:cubicBezTo>
                  <a:pt x="23" y="36"/>
                  <a:pt x="30" y="47"/>
                  <a:pt x="35" y="51"/>
                </a:cubicBezTo>
                <a:cubicBezTo>
                  <a:pt x="9" y="59"/>
                  <a:pt x="0" y="88"/>
                  <a:pt x="0" y="122"/>
                </a:cubicBezTo>
                <a:moveTo>
                  <a:pt x="23" y="25"/>
                </a:moveTo>
                <a:cubicBezTo>
                  <a:pt x="23" y="13"/>
                  <a:pt x="30" y="4"/>
                  <a:pt x="37" y="2"/>
                </a:cubicBezTo>
              </a:path>
            </a:pathLst>
          </a:custGeom>
          <a:solidFill>
            <a:schemeClr val="bg1"/>
          </a:solidFill>
          <a:ln w="12700" cap="rnd">
            <a:solidFill>
              <a:schemeClr val="bg1">
                <a:lumMod val="75000"/>
              </a:schemeClr>
            </a:solidFill>
            <a:prstDash val="solid"/>
            <a:round/>
            <a:headEnd/>
            <a:tailEnd/>
          </a:ln>
          <a:extLst/>
        </p:spPr>
        <p:txBody>
          <a:bodyPr/>
          <a:lstStyle/>
          <a:p>
            <a:endParaRPr lang="en-IN">
              <a:solidFill>
                <a:prstClr val="black"/>
              </a:solidFill>
            </a:endParaRPr>
          </a:p>
        </p:txBody>
      </p:sp>
      <p:sp>
        <p:nvSpPr>
          <p:cNvPr id="19" name="TextBox 18"/>
          <p:cNvSpPr txBox="1"/>
          <p:nvPr/>
        </p:nvSpPr>
        <p:spPr>
          <a:xfrm>
            <a:off x="590300" y="2681693"/>
            <a:ext cx="1813382" cy="369332"/>
          </a:xfrm>
          <a:prstGeom prst="rect">
            <a:avLst/>
          </a:prstGeom>
          <a:noFill/>
          <a:ln>
            <a:noFill/>
          </a:ln>
        </p:spPr>
        <p:txBody>
          <a:bodyPr wrap="none" rtlCol="0">
            <a:spAutoFit/>
          </a:bodyPr>
          <a:lstStyle/>
          <a:p>
            <a:r>
              <a:rPr lang="en-GB" dirty="0" smtClean="0">
                <a:solidFill>
                  <a:srgbClr val="652D86"/>
                </a:solidFill>
              </a:rPr>
              <a:t>Team Lead (TL)</a:t>
            </a:r>
          </a:p>
        </p:txBody>
      </p:sp>
      <p:sp>
        <p:nvSpPr>
          <p:cNvPr id="21" name="Rounded Rectangle 20"/>
          <p:cNvSpPr/>
          <p:nvPr/>
        </p:nvSpPr>
        <p:spPr bwMode="auto">
          <a:xfrm>
            <a:off x="6247422" y="990104"/>
            <a:ext cx="2717066" cy="1300897"/>
          </a:xfrm>
          <a:prstGeom prst="roundRect">
            <a:avLst>
              <a:gd name="adj" fmla="val 5286"/>
            </a:avLst>
          </a:prstGeom>
          <a:solidFill>
            <a:srgbClr val="FFFFFF"/>
          </a:solidFill>
          <a:ln w="9525" algn="ctr">
            <a:solidFill>
              <a:schemeClr val="accent1"/>
            </a:solidFill>
            <a:miter lim="800000"/>
            <a:headEnd/>
            <a:tailEnd/>
          </a:ln>
          <a:effectLst/>
          <a:extLst/>
        </p:spPr>
        <p:txBody>
          <a:bodyPr wrap="none" rtlCol="0" anchor="ctr"/>
          <a:lstStyle/>
          <a:p>
            <a:pPr>
              <a:buFont typeface="Arial" pitchFamily="34" charset="0"/>
              <a:buChar char="•"/>
            </a:pPr>
            <a:r>
              <a:rPr lang="en-US" sz="1050" dirty="0" smtClean="0"/>
              <a:t>Manage detailed prioritization </a:t>
            </a:r>
            <a:br>
              <a:rPr lang="en-US" sz="1050" dirty="0" smtClean="0"/>
            </a:br>
            <a:r>
              <a:rPr lang="en-US" sz="1050" dirty="0" smtClean="0"/>
              <a:t>of team backlog (overall </a:t>
            </a:r>
            <a:r>
              <a:rPr lang="en-US" sz="1050" dirty="0" err="1" smtClean="0"/>
              <a:t>prio</a:t>
            </a:r>
            <a:r>
              <a:rPr lang="en-US" sz="1050" dirty="0" smtClean="0"/>
              <a:t> in PO Team)</a:t>
            </a:r>
          </a:p>
          <a:p>
            <a:pPr>
              <a:buFont typeface="Arial" pitchFamily="34" charset="0"/>
              <a:buChar char="•"/>
            </a:pPr>
            <a:r>
              <a:rPr lang="en-US" sz="1050" dirty="0" smtClean="0"/>
              <a:t>Operational link to PO team</a:t>
            </a:r>
          </a:p>
          <a:p>
            <a:pPr>
              <a:buFont typeface="Arial" pitchFamily="34" charset="0"/>
              <a:buChar char="•"/>
            </a:pPr>
            <a:r>
              <a:rPr lang="en-US" sz="1050" dirty="0" smtClean="0"/>
              <a:t>Represents team in PO team meetings</a:t>
            </a:r>
          </a:p>
          <a:p>
            <a:pPr>
              <a:buFont typeface="Arial" pitchFamily="34" charset="0"/>
              <a:buChar char="•"/>
            </a:pPr>
            <a:r>
              <a:rPr lang="en-US" sz="1050" dirty="0" smtClean="0"/>
              <a:t>Accountable for backlog item analysis, </a:t>
            </a:r>
            <a:br>
              <a:rPr lang="en-US" sz="1050" dirty="0" smtClean="0"/>
            </a:br>
            <a:r>
              <a:rPr lang="en-US" sz="1050" dirty="0" smtClean="0"/>
              <a:t>breakdown, definition, acceptance criteria</a:t>
            </a:r>
          </a:p>
          <a:p>
            <a:pPr>
              <a:buFont typeface="Arial" pitchFamily="34" charset="0"/>
              <a:buChar char="•"/>
            </a:pPr>
            <a:r>
              <a:rPr lang="en-US" sz="1050" dirty="0" smtClean="0"/>
              <a:t>Raise Gaps to Arbitration board</a:t>
            </a:r>
            <a:endParaRPr lang="en-US" sz="1050" dirty="0"/>
          </a:p>
        </p:txBody>
      </p:sp>
      <p:sp>
        <p:nvSpPr>
          <p:cNvPr id="22" name="Rounded Rectangle 21"/>
          <p:cNvSpPr/>
          <p:nvPr/>
        </p:nvSpPr>
        <p:spPr bwMode="auto">
          <a:xfrm>
            <a:off x="6642778" y="4445416"/>
            <a:ext cx="2321710" cy="1647880"/>
          </a:xfrm>
          <a:prstGeom prst="roundRect">
            <a:avLst>
              <a:gd name="adj" fmla="val 5286"/>
            </a:avLst>
          </a:prstGeom>
          <a:solidFill>
            <a:srgbClr val="FFFFFF"/>
          </a:solidFill>
          <a:ln w="9525" algn="ctr">
            <a:solidFill>
              <a:schemeClr val="accent1"/>
            </a:solidFill>
            <a:miter lim="800000"/>
            <a:headEnd/>
            <a:tailEnd/>
          </a:ln>
          <a:effectLst/>
          <a:extLst/>
        </p:spPr>
        <p:txBody>
          <a:bodyPr wrap="none" rtlCol="0" anchor="ctr"/>
          <a:lstStyle/>
          <a:p>
            <a:pPr>
              <a:buFont typeface="Arial" pitchFamily="34" charset="0"/>
              <a:buChar char="•"/>
            </a:pPr>
            <a:r>
              <a:rPr lang="en-US" sz="1100" dirty="0" smtClean="0"/>
              <a:t>Serve as team method support</a:t>
            </a:r>
            <a:br>
              <a:rPr lang="en-US" sz="1100" dirty="0" smtClean="0"/>
            </a:br>
            <a:r>
              <a:rPr lang="en-US" sz="1100" dirty="0" smtClean="0"/>
              <a:t>&amp; driver (inside team and</a:t>
            </a:r>
            <a:br>
              <a:rPr lang="en-US" sz="1100" dirty="0" smtClean="0"/>
            </a:br>
            <a:r>
              <a:rPr lang="en-US" sz="1100" dirty="0" smtClean="0"/>
              <a:t>towards team stakeholders)</a:t>
            </a:r>
          </a:p>
          <a:p>
            <a:pPr>
              <a:buFont typeface="Arial" pitchFamily="34" charset="0"/>
              <a:buChar char="•"/>
            </a:pPr>
            <a:r>
              <a:rPr lang="en-US" sz="1100" dirty="0" smtClean="0"/>
              <a:t>Manage flow optimization</a:t>
            </a:r>
          </a:p>
          <a:p>
            <a:pPr>
              <a:buFont typeface="Arial" pitchFamily="34" charset="0"/>
              <a:buChar char="•"/>
            </a:pPr>
            <a:r>
              <a:rPr lang="en-US" sz="1100" dirty="0" smtClean="0"/>
              <a:t>Manage team work and </a:t>
            </a:r>
            <a:br>
              <a:rPr lang="en-US" sz="1100" dirty="0" smtClean="0"/>
            </a:br>
            <a:r>
              <a:rPr lang="en-US" sz="1100" dirty="0" smtClean="0"/>
              <a:t>progress visualization</a:t>
            </a:r>
          </a:p>
          <a:p>
            <a:pPr>
              <a:buFont typeface="Arial" pitchFamily="34" charset="0"/>
              <a:buChar char="•"/>
            </a:pPr>
            <a:r>
              <a:rPr lang="en-US" sz="1100" dirty="0" smtClean="0"/>
              <a:t>Manage team retrospectives</a:t>
            </a:r>
          </a:p>
          <a:p>
            <a:pPr>
              <a:buFont typeface="Arial" pitchFamily="34" charset="0"/>
              <a:buChar char="•"/>
            </a:pPr>
            <a:r>
              <a:rPr lang="en-US" sz="1100" dirty="0" smtClean="0"/>
              <a:t>P</a:t>
            </a:r>
            <a:r>
              <a:rPr lang="en-US" sz="1100" dirty="0" smtClean="0">
                <a:solidFill>
                  <a:schemeClr val="dk1"/>
                </a:solidFill>
              </a:rPr>
              <a:t>rotecting the team from being</a:t>
            </a:r>
            <a:br>
              <a:rPr lang="en-US" sz="1100" dirty="0" smtClean="0">
                <a:solidFill>
                  <a:schemeClr val="dk1"/>
                </a:solidFill>
              </a:rPr>
            </a:br>
            <a:r>
              <a:rPr lang="en-US" sz="1100" dirty="0" smtClean="0">
                <a:solidFill>
                  <a:schemeClr val="dk1"/>
                </a:solidFill>
              </a:rPr>
              <a:t> over-burdened</a:t>
            </a:r>
            <a:endParaRPr lang="en-US" sz="1100" dirty="0">
              <a:solidFill>
                <a:schemeClr val="dk1"/>
              </a:solidFill>
            </a:endParaRPr>
          </a:p>
        </p:txBody>
      </p:sp>
      <p:sp>
        <p:nvSpPr>
          <p:cNvPr id="23" name="Rounded Rectangle 22"/>
          <p:cNvSpPr/>
          <p:nvPr/>
        </p:nvSpPr>
        <p:spPr bwMode="auto">
          <a:xfrm>
            <a:off x="179512" y="4725144"/>
            <a:ext cx="2195736" cy="1274550"/>
          </a:xfrm>
          <a:prstGeom prst="roundRect">
            <a:avLst>
              <a:gd name="adj" fmla="val 5286"/>
            </a:avLst>
          </a:prstGeom>
          <a:solidFill>
            <a:srgbClr val="FFFFFF"/>
          </a:solidFill>
          <a:ln w="9525" algn="ctr">
            <a:solidFill>
              <a:schemeClr val="accent1"/>
            </a:solidFill>
            <a:miter lim="800000"/>
            <a:headEnd/>
            <a:tailEnd/>
          </a:ln>
          <a:effectLst/>
          <a:extLst/>
        </p:spPr>
        <p:txBody>
          <a:bodyPr wrap="none" rtlCol="0" anchor="ctr"/>
          <a:lstStyle/>
          <a:p>
            <a:pPr>
              <a:buFont typeface="Arial" pitchFamily="34" charset="0"/>
              <a:buChar char="•"/>
            </a:pPr>
            <a:r>
              <a:rPr lang="en-GB" sz="1100" dirty="0" smtClean="0"/>
              <a:t>Overall team responsible</a:t>
            </a:r>
          </a:p>
          <a:p>
            <a:pPr>
              <a:buFont typeface="Arial" pitchFamily="34" charset="0"/>
              <a:buChar char="•"/>
            </a:pPr>
            <a:r>
              <a:rPr lang="en-GB" sz="1100" dirty="0" smtClean="0"/>
              <a:t>Resource management</a:t>
            </a:r>
          </a:p>
          <a:p>
            <a:pPr>
              <a:buFont typeface="Arial" pitchFamily="34" charset="0"/>
              <a:buChar char="•"/>
            </a:pPr>
            <a:r>
              <a:rPr lang="en-GB" sz="1100" dirty="0" smtClean="0"/>
              <a:t>Risk and issue management</a:t>
            </a:r>
          </a:p>
          <a:p>
            <a:pPr>
              <a:buFont typeface="Arial" pitchFamily="34" charset="0"/>
              <a:buChar char="•"/>
            </a:pPr>
            <a:r>
              <a:rPr lang="en-GB" sz="1100" dirty="0" smtClean="0"/>
              <a:t>Status reporting</a:t>
            </a:r>
          </a:p>
          <a:p>
            <a:pPr>
              <a:buFont typeface="Arial" pitchFamily="34" charset="0"/>
              <a:buChar char="•"/>
              <a:defRPr/>
            </a:pPr>
            <a:r>
              <a:rPr lang="en-GB" sz="1100" dirty="0" smtClean="0"/>
              <a:t>Manage Daily Stand-up</a:t>
            </a:r>
          </a:p>
          <a:p>
            <a:pPr>
              <a:buFont typeface="Arial" pitchFamily="34" charset="0"/>
              <a:buChar char="•"/>
              <a:defRPr/>
            </a:pPr>
            <a:r>
              <a:rPr lang="en-GB" sz="1100" dirty="0" smtClean="0"/>
              <a:t>Team representative in project</a:t>
            </a:r>
          </a:p>
          <a:p>
            <a:pPr>
              <a:defRPr/>
            </a:pPr>
            <a:r>
              <a:rPr lang="en-GB" sz="1100" dirty="0" smtClean="0"/>
              <a:t> meetings</a:t>
            </a:r>
            <a:endParaRPr lang="en-GB" sz="1100" dirty="0"/>
          </a:p>
        </p:txBody>
      </p:sp>
      <p:cxnSp>
        <p:nvCxnSpPr>
          <p:cNvPr id="25" name="Straight Connector 24"/>
          <p:cNvCxnSpPr>
            <a:stCxn id="23" idx="0"/>
          </p:cNvCxnSpPr>
          <p:nvPr/>
        </p:nvCxnSpPr>
        <p:spPr>
          <a:xfrm flipV="1">
            <a:off x="1277380" y="3902170"/>
            <a:ext cx="215544" cy="822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2" idx="1"/>
          </p:cNvCxnSpPr>
          <p:nvPr/>
        </p:nvCxnSpPr>
        <p:spPr>
          <a:xfrm>
            <a:off x="5922698" y="5021480"/>
            <a:ext cx="720080" cy="247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1" idx="1"/>
          </p:cNvCxnSpPr>
          <p:nvPr/>
        </p:nvCxnSpPr>
        <p:spPr>
          <a:xfrm flipH="1">
            <a:off x="4572002" y="1640553"/>
            <a:ext cx="1675420" cy="321659"/>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60032" y="5166568"/>
            <a:ext cx="1208985" cy="276999"/>
          </a:xfrm>
          <a:prstGeom prst="rect">
            <a:avLst/>
          </a:prstGeom>
          <a:noFill/>
          <a:ln>
            <a:noFill/>
          </a:ln>
        </p:spPr>
        <p:txBody>
          <a:bodyPr wrap="none" rtlCol="0">
            <a:spAutoFit/>
          </a:bodyPr>
          <a:lstStyle/>
          <a:p>
            <a:r>
              <a:rPr lang="en-GB" sz="1200" dirty="0" smtClean="0">
                <a:solidFill>
                  <a:schemeClr val="tx2"/>
                </a:solidFill>
              </a:rPr>
              <a:t>“Method focus”</a:t>
            </a:r>
          </a:p>
        </p:txBody>
      </p:sp>
      <p:sp>
        <p:nvSpPr>
          <p:cNvPr id="28" name="TextBox 27"/>
          <p:cNvSpPr txBox="1"/>
          <p:nvPr/>
        </p:nvSpPr>
        <p:spPr>
          <a:xfrm>
            <a:off x="2771800" y="1710184"/>
            <a:ext cx="1268296" cy="276999"/>
          </a:xfrm>
          <a:prstGeom prst="rect">
            <a:avLst/>
          </a:prstGeom>
          <a:noFill/>
          <a:ln>
            <a:noFill/>
          </a:ln>
        </p:spPr>
        <p:txBody>
          <a:bodyPr wrap="none" rtlCol="0">
            <a:spAutoFit/>
          </a:bodyPr>
          <a:lstStyle/>
          <a:p>
            <a:r>
              <a:rPr lang="en-GB" sz="1200" dirty="0" smtClean="0">
                <a:solidFill>
                  <a:schemeClr val="tx2"/>
                </a:solidFill>
              </a:rPr>
              <a:t>“Content focus”</a:t>
            </a:r>
          </a:p>
        </p:txBody>
      </p:sp>
      <p:sp>
        <p:nvSpPr>
          <p:cNvPr id="29" name="TextBox 28"/>
          <p:cNvSpPr txBox="1"/>
          <p:nvPr/>
        </p:nvSpPr>
        <p:spPr>
          <a:xfrm>
            <a:off x="251520" y="3222352"/>
            <a:ext cx="1173719" cy="276999"/>
          </a:xfrm>
          <a:prstGeom prst="rect">
            <a:avLst/>
          </a:prstGeom>
          <a:noFill/>
          <a:ln>
            <a:noFill/>
          </a:ln>
        </p:spPr>
        <p:txBody>
          <a:bodyPr wrap="none" rtlCol="0">
            <a:spAutoFit/>
          </a:bodyPr>
          <a:lstStyle/>
          <a:p>
            <a:r>
              <a:rPr lang="en-GB" sz="1200" dirty="0" smtClean="0">
                <a:solidFill>
                  <a:schemeClr val="tx2"/>
                </a:solidFill>
              </a:rPr>
              <a:t>“People focus”</a:t>
            </a:r>
          </a:p>
        </p:txBody>
      </p:sp>
      <p:sp>
        <p:nvSpPr>
          <p:cNvPr id="6" name="Date Placeholder 5"/>
          <p:cNvSpPr>
            <a:spLocks noGrp="1"/>
          </p:cNvSpPr>
          <p:nvPr>
            <p:ph type="dt" sz="half" idx="4294967295"/>
          </p:nvPr>
        </p:nvSpPr>
        <p:spPr>
          <a:xfrm>
            <a:off x="874799" y="6791816"/>
            <a:ext cx="1782675" cy="381600"/>
          </a:xfrm>
          <a:prstGeom prst="rect">
            <a:avLst/>
          </a:prstGeom>
        </p:spPr>
        <p:txBody>
          <a:bodyPr/>
          <a:lstStyle/>
          <a:p>
            <a:r>
              <a:rPr lang="sv-SE" smtClean="0"/>
              <a:t>2015-10-12</a:t>
            </a:r>
            <a:endParaRPr lang="sv-SE"/>
          </a:p>
        </p:txBody>
      </p:sp>
    </p:spTree>
    <p:extLst>
      <p:ext uri="{BB962C8B-B14F-4D97-AF65-F5344CB8AC3E}">
        <p14:creationId xmlns:p14="http://schemas.microsoft.com/office/powerpoint/2010/main" xmlns="" val="1929542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sz="3600" dirty="0" smtClean="0"/>
              <a:t>Working methods and tools to use</a:t>
            </a:r>
            <a:br>
              <a:rPr lang="en-AU" sz="3600" dirty="0" smtClean="0"/>
            </a:br>
            <a:r>
              <a:rPr lang="en-AU" sz="2000" dirty="0" smtClean="0"/>
              <a:t>-Encrypted and signed emails</a:t>
            </a:r>
            <a:endParaRPr lang="sv-SE" dirty="0"/>
          </a:p>
        </p:txBody>
      </p:sp>
      <p:sp>
        <p:nvSpPr>
          <p:cNvPr id="5" name="Footer Placeholder 4"/>
          <p:cNvSpPr>
            <a:spLocks noGrp="1"/>
          </p:cNvSpPr>
          <p:nvPr>
            <p:ph type="ftr" sz="quarter" idx="3"/>
          </p:nvPr>
        </p:nvSpPr>
        <p:spPr/>
        <p:txBody>
          <a:bodyPr/>
          <a:lstStyle/>
          <a:p>
            <a:r>
              <a:rPr lang="en-US" smtClean="0"/>
              <a:t>Twist onboarding presentation August 20th 2015.pptx</a:t>
            </a:r>
            <a:endParaRPr lang="sv-SE" dirty="0"/>
          </a:p>
        </p:txBody>
      </p:sp>
    </p:spTree>
    <p:extLst>
      <p:ext uri="{BB962C8B-B14F-4D97-AF65-F5344CB8AC3E}">
        <p14:creationId xmlns="" xmlns:p14="http://schemas.microsoft.com/office/powerpoint/2010/main" val="6912376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43&quot;/&gt;&lt;CPresentation id=&quot;1&quot;&gt;&lt;m_precDefaultNumber&gt;&lt;m_bNumberIsYear val=&quot;0&quot;/&gt;&lt;/m_precDefaultNumber&gt;&lt;m_precDefaultPercent&gt;&lt;m_bNumberIsYear val=&quot;0&quot;/&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5. Q.&lt;/m_strFormatTime&gt;&lt;/m_precDefaultQuarter&gt;&lt;m_precDefaultMonth&gt;&lt;m_bNumberIsYear val=&quot;0&quot;/&gt;&lt;m_strFormatTime&gt;%1&lt;/m_strFormatTime&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2&quot;&gt;&lt;elem m_fUsage=&quot;3.09510000000000000000E+000&quot;&gt;&lt;m_msothmcolidx val=&quot;0&quot;/&gt;&lt;m_rgb r=&quot;34&quot; g=&quot;b0&quot; b=&quot;26&quot;/&gt;&lt;m_ppcolschidx tagver0=&quot;23004&quot; tagname0=&quot;m_ppcolschidxUNRECOGNIZED&quot; val=&quot;0&quot;/&gt;&lt;m_nBrightness val=&quot;0&quot;/&gt;&lt;/elem&gt;&lt;elem m_fUsage=&quot;1.00000000000000000000E+000&quot;&gt;&lt;m_msothmcolidx val=&quot;0&quot;/&gt;&lt;m_rgb r=&quot;fc&quot; g=&quot;a&quot; b=&quot;34&quot;/&gt;&lt;m_ppcolschidx tagver0=&quot;23004&quot; tagname0=&quot;m_ppcolschidxUNRECOGNIZED&quot; val=&quot;0&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2.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3.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4.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5.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6.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7.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8.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ags/tag9.xml><?xml version="1.0" encoding="utf-8"?>
<p:tagLst xmlns:a="http://schemas.openxmlformats.org/drawingml/2006/main" xmlns:r="http://schemas.openxmlformats.org/officeDocument/2006/relationships" xmlns:p="http://schemas.openxmlformats.org/presentationml/2006/main">
  <p:tag name="LINEFORECOLOR" val="8793445"/>
  <p:tag name="LINEFORESCHEMECOLOR" val="5"/>
</p:tagLst>
</file>

<file path=ppt/theme/theme1.xml><?xml version="1.0" encoding="utf-8"?>
<a:theme xmlns:a="http://schemas.openxmlformats.org/drawingml/2006/main" name="TS PPT">
  <a:themeElements>
    <a:clrScheme name="TeliaSonera">
      <a:dk1>
        <a:sysClr val="windowText" lastClr="000000"/>
      </a:dk1>
      <a:lt1>
        <a:sysClr val="window" lastClr="FFFFFF"/>
      </a:lt1>
      <a:dk2>
        <a:srgbClr val="652D86"/>
      </a:dk2>
      <a:lt2>
        <a:srgbClr val="C2C2BA"/>
      </a:lt2>
      <a:accent1>
        <a:srgbClr val="652D86"/>
      </a:accent1>
      <a:accent2>
        <a:srgbClr val="C41B79"/>
      </a:accent2>
      <a:accent3>
        <a:srgbClr val="BED600"/>
      </a:accent3>
      <a:accent4>
        <a:srgbClr val="00B48C"/>
      </a:accent4>
      <a:accent5>
        <a:srgbClr val="FF6319"/>
      </a:accent5>
      <a:accent6>
        <a:srgbClr val="F9DC00"/>
      </a:accent6>
      <a:hlink>
        <a:srgbClr val="0083BE"/>
      </a:hlink>
      <a:folHlink>
        <a:srgbClr val="6C6F70"/>
      </a:folHlink>
    </a:clrScheme>
    <a:fontScheme name="TeliaSone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algn="ctr">
          <a:solidFill>
            <a:schemeClr val="accent1"/>
          </a:solidFill>
          <a:miter lim="800000"/>
          <a:headEnd/>
          <a:tailEnd/>
        </a:ln>
        <a:effectLst/>
        <a:extLst/>
      </a:spPr>
      <a:bodyPr wrap="none" rtlCol="0" anchor="ctr"/>
      <a:lstStyle>
        <a:defPPr marL="269875" indent="-182563" algn="l">
          <a:lnSpc>
            <a:spcPct val="95000"/>
          </a:lnSpc>
          <a:spcBef>
            <a:spcPct val="20000"/>
          </a:spcBef>
          <a:spcAft>
            <a:spcPct val="10000"/>
          </a:spcAft>
          <a:defRPr b="1" smtClean="0">
            <a:solidFill>
              <a:schemeClr val="accent1"/>
            </a:solidFill>
          </a:defRPr>
        </a:defPPr>
      </a:lstStyle>
    </a:spDef>
    <a:txDef>
      <a:spPr>
        <a:solidFill>
          <a:srgbClr val="FFFFFF">
            <a:alpha val="80000"/>
          </a:srgbClr>
        </a:solidFill>
        <a:ln>
          <a:solidFill>
            <a:schemeClr val="accent1"/>
          </a:solidFill>
        </a:ln>
      </a:spPr>
      <a:bodyPr wrap="square" rtlCol="0">
        <a:spAutoFit/>
      </a:bodyPr>
      <a:lstStyle>
        <a:defPPr>
          <a:defRPr smtClean="0">
            <a:solidFill>
              <a:schemeClr val="tx2"/>
            </a:solidFill>
          </a:defRPr>
        </a:defPPr>
      </a:lstStyle>
    </a:txDef>
  </a:objectDefaults>
  <a:extraClrSchemeLst/>
  <a:custClrLst>
    <a:custClr name="Blueberry">
      <a:srgbClr val="9E237A"/>
    </a:custClr>
    <a:custClr name="Bright Yellow">
      <a:srgbClr val="F9DC00"/>
    </a:custClr>
    <a:custClr name="Sky Blue">
      <a:srgbClr val="0083BE"/>
    </a:custClr>
  </a:custClrLst>
  <a:extLst>
    <a:ext uri="{05A4C25C-085E-4340-85A3-A5531E510DB2}">
      <thm15:themeFamily xmlns="" xmlns:thm15="http://schemas.microsoft.com/office/thememl/2012/main" name="TeliaSonera Basic Presentation.potx" id="{B73236CB-2024-480B-831D-A9B3FD99734B}" vid="{71E09156-3E97-4343-9D5D-4EFAC1ACCD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827368EB10824C8AC7165B335A2C55" ma:contentTypeVersion="0" ma:contentTypeDescription="Create a new document." ma:contentTypeScope="" ma:versionID="fda58158d0ea40e38709592f34e4ce7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12620-DC80-45D0-BAC3-227518C39062}">
  <ds:schemaRefs>
    <ds:schemaRef ds:uri="http://schemas.microsoft.com/office/2006/metadata/properties"/>
  </ds:schemaRefs>
</ds:datastoreItem>
</file>

<file path=customXml/itemProps2.xml><?xml version="1.0" encoding="utf-8"?>
<ds:datastoreItem xmlns:ds="http://schemas.openxmlformats.org/officeDocument/2006/customXml" ds:itemID="{2DFBAB9E-B4DC-460A-91E9-5F8EBF3886A3}">
  <ds:schemaRefs>
    <ds:schemaRef ds:uri="http://schemas.microsoft.com/sharepoint/v3/contenttype/forms"/>
  </ds:schemaRefs>
</ds:datastoreItem>
</file>

<file path=customXml/itemProps3.xml><?xml version="1.0" encoding="utf-8"?>
<ds:datastoreItem xmlns:ds="http://schemas.openxmlformats.org/officeDocument/2006/customXml" ds:itemID="{80E3B400-D7A1-4346-A404-D483048627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69117</TotalTime>
  <Words>2653</Words>
  <Application>Microsoft Office PowerPoint</Application>
  <PresentationFormat>On-screen Show (4:3)</PresentationFormat>
  <Paragraphs>393</Paragraphs>
  <Slides>40</Slides>
  <Notes>26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3" baseType="lpstr">
      <vt:lpstr>TS PPT</vt:lpstr>
      <vt:lpstr>think-cell Slide</vt:lpstr>
      <vt:lpstr>Microsoft Office Word Document</vt:lpstr>
      <vt:lpstr>Twist onboarding presentation –Capgemini &amp; Oracle consultants 01 January 2016</vt:lpstr>
      <vt:lpstr>Agenda</vt:lpstr>
      <vt:lpstr>Twist project overview</vt:lpstr>
      <vt:lpstr>Telia´s overall transformation targets</vt:lpstr>
      <vt:lpstr>Twist project principles</vt:lpstr>
      <vt:lpstr>Organisation charts</vt:lpstr>
      <vt:lpstr>Slide 7</vt:lpstr>
      <vt:lpstr>Leading project roles for each team</vt:lpstr>
      <vt:lpstr>Working methods and tools to use -Encrypted and signed emails</vt:lpstr>
      <vt:lpstr>How to send/recieve a signed and encrypted email?</vt:lpstr>
      <vt:lpstr>Working methods and tools to use -Telia Workroom</vt:lpstr>
      <vt:lpstr>Twist Practice Grounds Project Workroom (1/2)</vt:lpstr>
      <vt:lpstr>How to log on to Workroom (2/2)</vt:lpstr>
      <vt:lpstr>Overview of Workroom´s folder structure</vt:lpstr>
      <vt:lpstr>Trackers -Logging decisions in Workroom (1/2)</vt:lpstr>
      <vt:lpstr>Trackers -Logging decisions in Workroom (2/2)</vt:lpstr>
      <vt:lpstr>Trackers -In workroom there are several trackers filling different purposes</vt:lpstr>
      <vt:lpstr>Contact list of all Twist project members and relevant TS employees </vt:lpstr>
      <vt:lpstr>Twist Wiki - a common platform for documentation and communication </vt:lpstr>
      <vt:lpstr>Working methods and tools to use -TeamForge</vt:lpstr>
      <vt:lpstr>What Teamforge is and how to get access</vt:lpstr>
      <vt:lpstr>TeamForge homepage</vt:lpstr>
      <vt:lpstr>TeamForge Desktop client</vt:lpstr>
      <vt:lpstr>Working methods and tools to use -Time reporting in Clarity and CTR/TC</vt:lpstr>
      <vt:lpstr>Clarity, the application used for project time reporting</vt:lpstr>
      <vt:lpstr>How to submit timereports in Clarity</vt:lpstr>
      <vt:lpstr>Time Reporting in CTR/ITC</vt:lpstr>
      <vt:lpstr>Working methods and tools to use -Diva: Jira &amp; Confluence</vt:lpstr>
      <vt:lpstr>The Diva platform includes Jira &amp; Confluence</vt:lpstr>
      <vt:lpstr>Environments Access</vt:lpstr>
      <vt:lpstr>VPN Access to be able to reach Telia Development Environments</vt:lpstr>
      <vt:lpstr>Training &amp; Compliance (Offshore Employees)</vt:lpstr>
      <vt:lpstr>Mandatory Activities for Offshore Team Members</vt:lpstr>
      <vt:lpstr>Practicalities -Farsta </vt:lpstr>
      <vt:lpstr>Seating arrangements Farsta B3</vt:lpstr>
      <vt:lpstr>Use WiFi within TeliaSonera premises </vt:lpstr>
      <vt:lpstr>How to book meeting rooms</vt:lpstr>
      <vt:lpstr>How to print</vt:lpstr>
      <vt:lpstr>How to get access card to TeliaSonera buildings </vt:lpstr>
      <vt:lpstr>Welcome to TWIST!</vt:lpstr>
    </vt:vector>
  </TitlesOfParts>
  <Company>Capgemini GCC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RODOD Competence</dc:title>
  <dc:creator>amived</dc:creator>
  <cp:lastModifiedBy>suisrael</cp:lastModifiedBy>
  <cp:revision>2373</cp:revision>
  <dcterms:created xsi:type="dcterms:W3CDTF">2013-08-29T07:07:06Z</dcterms:created>
  <dcterms:modified xsi:type="dcterms:W3CDTF">2016-01-27T05:06:22Z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0x0101007B827368EB10824C8AC7165B335A2C55</vt:lpwstr>
  </property>
</Properties>
</file>