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1" r:id="rId5"/>
  </p:sldMasterIdLst>
  <p:notesMasterIdLst>
    <p:notesMasterId r:id="rId23"/>
  </p:notesMasterIdLst>
  <p:sldIdLst>
    <p:sldId id="257" r:id="rId6"/>
    <p:sldId id="256" r:id="rId7"/>
    <p:sldId id="258" r:id="rId8"/>
    <p:sldId id="2146846202" r:id="rId9"/>
    <p:sldId id="2146846204" r:id="rId10"/>
    <p:sldId id="2146846193" r:id="rId11"/>
    <p:sldId id="403" r:id="rId12"/>
    <p:sldId id="259" r:id="rId13"/>
    <p:sldId id="261" r:id="rId14"/>
    <p:sldId id="275" r:id="rId15"/>
    <p:sldId id="2146846207" r:id="rId16"/>
    <p:sldId id="2439" r:id="rId17"/>
    <p:sldId id="2440" r:id="rId18"/>
    <p:sldId id="2146846205" r:id="rId19"/>
    <p:sldId id="2146846203" r:id="rId20"/>
    <p:sldId id="2146846206" r:id="rId21"/>
    <p:sldId id="262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AA351A-6862-7689-196F-03069E6C681E}" v="1" dt="2022-05-19T15:24:11.230"/>
    <p1510:client id="{F195C67B-7D51-2E8E-F7BE-8B93E0369D7D}" v="2" dt="2022-05-18T15:38:51.3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2CB680-8739-4D1D-9110-EF7654B06801}" type="doc">
      <dgm:prSet loTypeId="urn:microsoft.com/office/officeart/2005/8/layout/h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78F1D14A-4A9A-4613-B7E3-A981781CA2DF}">
      <dgm:prSet phldrT="[Texte]"/>
      <dgm:spPr/>
      <dgm:t>
        <a:bodyPr/>
        <a:lstStyle/>
        <a:p>
          <a:r>
            <a:rPr lang="en-US" b="1"/>
            <a:t>Developer</a:t>
          </a:r>
        </a:p>
      </dgm:t>
    </dgm:pt>
    <dgm:pt modelId="{68933CA4-8563-439F-9B19-87A2990E34C4}" type="parTrans" cxnId="{B0562C85-D945-4D1B-B720-E06CCE208191}">
      <dgm:prSet/>
      <dgm:spPr/>
      <dgm:t>
        <a:bodyPr/>
        <a:lstStyle/>
        <a:p>
          <a:endParaRPr lang="en-US"/>
        </a:p>
      </dgm:t>
    </dgm:pt>
    <dgm:pt modelId="{C83F7A25-52D8-4A70-8887-FA3CA33AB7DC}" type="sibTrans" cxnId="{B0562C85-D945-4D1B-B720-E06CCE208191}">
      <dgm:prSet/>
      <dgm:spPr/>
      <dgm:t>
        <a:bodyPr/>
        <a:lstStyle/>
        <a:p>
          <a:endParaRPr lang="en-US"/>
        </a:p>
      </dgm:t>
    </dgm:pt>
    <dgm:pt modelId="{2FFB6D7E-3610-4C58-9A42-348F2656D8BB}">
      <dgm:prSet phldrT="[Texte]"/>
      <dgm:spPr/>
      <dgm:t>
        <a:bodyPr/>
        <a:lstStyle/>
        <a:p>
          <a:r>
            <a:rPr lang="en-US"/>
            <a:t>In the first merged environment Developer are doing the first Unit test</a:t>
          </a:r>
        </a:p>
      </dgm:t>
    </dgm:pt>
    <dgm:pt modelId="{87C04634-EB53-4A50-B042-92E582C2A089}" type="parTrans" cxnId="{FD547E15-8436-4637-BB91-39EEAC992673}">
      <dgm:prSet/>
      <dgm:spPr/>
      <dgm:t>
        <a:bodyPr/>
        <a:lstStyle/>
        <a:p>
          <a:endParaRPr lang="en-US"/>
        </a:p>
      </dgm:t>
    </dgm:pt>
    <dgm:pt modelId="{881F3501-D897-4393-B2B8-986EB7FFE931}" type="sibTrans" cxnId="{FD547E15-8436-4637-BB91-39EEAC992673}">
      <dgm:prSet/>
      <dgm:spPr/>
      <dgm:t>
        <a:bodyPr/>
        <a:lstStyle/>
        <a:p>
          <a:endParaRPr lang="en-US"/>
        </a:p>
      </dgm:t>
    </dgm:pt>
    <dgm:pt modelId="{BB6CBFE5-1A1F-40E0-8DB8-9C267E9F6BCB}">
      <dgm:prSet phldrT="[Texte]"/>
      <dgm:spPr/>
      <dgm:t>
        <a:bodyPr/>
        <a:lstStyle/>
        <a:p>
          <a:r>
            <a:rPr lang="en-US" b="1"/>
            <a:t>Quality Assurance</a:t>
          </a:r>
        </a:p>
      </dgm:t>
    </dgm:pt>
    <dgm:pt modelId="{4BFAEC6C-F0F9-4C1C-BC46-D9891CE69EC8}" type="parTrans" cxnId="{D0296D85-981A-4A88-A5A2-D7AF337FBCDC}">
      <dgm:prSet/>
      <dgm:spPr/>
      <dgm:t>
        <a:bodyPr/>
        <a:lstStyle/>
        <a:p>
          <a:endParaRPr lang="en-US"/>
        </a:p>
      </dgm:t>
    </dgm:pt>
    <dgm:pt modelId="{AF453433-D13A-47CC-B15A-924818EB0682}" type="sibTrans" cxnId="{D0296D85-981A-4A88-A5A2-D7AF337FBCDC}">
      <dgm:prSet/>
      <dgm:spPr/>
      <dgm:t>
        <a:bodyPr/>
        <a:lstStyle/>
        <a:p>
          <a:endParaRPr lang="en-US"/>
        </a:p>
      </dgm:t>
    </dgm:pt>
    <dgm:pt modelId="{CD62E2AA-0FB9-42D7-A1F3-D65D950CF1ED}">
      <dgm:prSet phldrT="[Texte]"/>
      <dgm:spPr/>
      <dgm:t>
        <a:bodyPr/>
        <a:lstStyle/>
        <a:p>
          <a:r>
            <a:rPr lang="en-US"/>
            <a:t>In the INT environment QA are doing functional tests according to acceptance criteria</a:t>
          </a:r>
        </a:p>
      </dgm:t>
    </dgm:pt>
    <dgm:pt modelId="{EAD7ECBE-5E62-464C-A5FD-613549BF5791}" type="parTrans" cxnId="{E8BC739C-F7F9-4AF3-AAF1-09271662BB6C}">
      <dgm:prSet/>
      <dgm:spPr/>
      <dgm:t>
        <a:bodyPr/>
        <a:lstStyle/>
        <a:p>
          <a:endParaRPr lang="en-US"/>
        </a:p>
      </dgm:t>
    </dgm:pt>
    <dgm:pt modelId="{D1B260AA-78A1-4552-8418-B9BEE34C37C5}" type="sibTrans" cxnId="{E8BC739C-F7F9-4AF3-AAF1-09271662BB6C}">
      <dgm:prSet/>
      <dgm:spPr/>
      <dgm:t>
        <a:bodyPr/>
        <a:lstStyle/>
        <a:p>
          <a:endParaRPr lang="en-US"/>
        </a:p>
      </dgm:t>
    </dgm:pt>
    <dgm:pt modelId="{F7E32B01-EA10-4F17-9EF7-C67C24A035DC}">
      <dgm:prSet phldrT="[Texte]"/>
      <dgm:spPr/>
      <dgm:t>
        <a:bodyPr/>
        <a:lstStyle/>
        <a:p>
          <a:r>
            <a:rPr lang="en-US" b="1"/>
            <a:t>Business</a:t>
          </a:r>
        </a:p>
      </dgm:t>
    </dgm:pt>
    <dgm:pt modelId="{2D26656D-4BFF-4F61-8BA5-1F4B0DE4009B}" type="parTrans" cxnId="{9B8D0E0D-3D79-497C-8380-515D4C7F55C7}">
      <dgm:prSet/>
      <dgm:spPr/>
      <dgm:t>
        <a:bodyPr/>
        <a:lstStyle/>
        <a:p>
          <a:endParaRPr lang="en-US"/>
        </a:p>
      </dgm:t>
    </dgm:pt>
    <dgm:pt modelId="{DBAEBE82-55DC-45C6-A7D9-2FDDA21BA1C5}" type="sibTrans" cxnId="{9B8D0E0D-3D79-497C-8380-515D4C7F55C7}">
      <dgm:prSet/>
      <dgm:spPr/>
      <dgm:t>
        <a:bodyPr/>
        <a:lstStyle/>
        <a:p>
          <a:endParaRPr lang="en-US"/>
        </a:p>
      </dgm:t>
    </dgm:pt>
    <dgm:pt modelId="{61297BF3-CFFC-4B62-8333-ACF6D1170B0E}">
      <dgm:prSet phldrT="[Texte]"/>
      <dgm:spPr/>
      <dgm:t>
        <a:bodyPr/>
        <a:lstStyle/>
        <a:p>
          <a:r>
            <a:rPr lang="en-US"/>
            <a:t>In UAT Business are putting their last validation of the development</a:t>
          </a:r>
        </a:p>
      </dgm:t>
    </dgm:pt>
    <dgm:pt modelId="{466D5FD6-ECAF-4648-B4D1-B75F754092C9}" type="parTrans" cxnId="{2F16A512-1328-4EF8-BA8A-47B03438AD79}">
      <dgm:prSet/>
      <dgm:spPr/>
      <dgm:t>
        <a:bodyPr/>
        <a:lstStyle/>
        <a:p>
          <a:endParaRPr lang="en-US"/>
        </a:p>
      </dgm:t>
    </dgm:pt>
    <dgm:pt modelId="{F33B58C6-A471-4424-B4F4-74A2E44DEC6E}" type="sibTrans" cxnId="{2F16A512-1328-4EF8-BA8A-47B03438AD79}">
      <dgm:prSet/>
      <dgm:spPr/>
      <dgm:t>
        <a:bodyPr/>
        <a:lstStyle/>
        <a:p>
          <a:endParaRPr lang="en-US"/>
        </a:p>
      </dgm:t>
    </dgm:pt>
    <dgm:pt modelId="{E59D0509-99C8-45A7-8E26-6F2A41E3F186}">
      <dgm:prSet phldrT="[Texte]"/>
      <dgm:spPr>
        <a:solidFill>
          <a:schemeClr val="accent2"/>
        </a:solidFill>
      </dgm:spPr>
      <dgm:t>
        <a:bodyPr/>
        <a:lstStyle/>
        <a:p>
          <a:r>
            <a:rPr lang="en-US" b="1"/>
            <a:t>Final tests</a:t>
          </a:r>
        </a:p>
      </dgm:t>
    </dgm:pt>
    <dgm:pt modelId="{B5EDBD9A-C570-447A-B7E5-B48B994C7FBF}" type="parTrans" cxnId="{01E68725-0B1A-41F0-BF3E-A1774E034A81}">
      <dgm:prSet/>
      <dgm:spPr/>
      <dgm:t>
        <a:bodyPr/>
        <a:lstStyle/>
        <a:p>
          <a:endParaRPr lang="en-US"/>
        </a:p>
      </dgm:t>
    </dgm:pt>
    <dgm:pt modelId="{9F45E7B1-DA84-4C55-A40D-6523DB6AF3AF}" type="sibTrans" cxnId="{01E68725-0B1A-41F0-BF3E-A1774E034A81}">
      <dgm:prSet/>
      <dgm:spPr/>
      <dgm:t>
        <a:bodyPr/>
        <a:lstStyle/>
        <a:p>
          <a:endParaRPr lang="en-US"/>
        </a:p>
      </dgm:t>
    </dgm:pt>
    <dgm:pt modelId="{E4BE435A-5C4B-4BC0-8434-E8D6A1D4FC48}">
      <dgm:prSet phldrT="[Texte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/>
            <a:t>NRT</a:t>
          </a:r>
        </a:p>
      </dgm:t>
    </dgm:pt>
    <dgm:pt modelId="{3C139CB9-3B56-418A-9488-32CEF173483C}" type="parTrans" cxnId="{F0FB107F-0A76-4D15-82C9-2CC48311787E}">
      <dgm:prSet/>
      <dgm:spPr/>
      <dgm:t>
        <a:bodyPr/>
        <a:lstStyle/>
        <a:p>
          <a:endParaRPr lang="en-US"/>
        </a:p>
      </dgm:t>
    </dgm:pt>
    <dgm:pt modelId="{61E3FCCA-0C29-49C1-A926-3AD939CAA33B}" type="sibTrans" cxnId="{F0FB107F-0A76-4D15-82C9-2CC48311787E}">
      <dgm:prSet/>
      <dgm:spPr/>
      <dgm:t>
        <a:bodyPr/>
        <a:lstStyle/>
        <a:p>
          <a:endParaRPr lang="en-US"/>
        </a:p>
      </dgm:t>
    </dgm:pt>
    <dgm:pt modelId="{6788F3A4-5BAF-4512-81F9-FCF479834146}">
      <dgm:prSet phldrT="[Texte]" custT="1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sz="1200"/>
            <a:t>All US to retest (</a:t>
          </a:r>
          <a:r>
            <a:rPr lang="en-US" sz="1000"/>
            <a:t>TBC)</a:t>
          </a:r>
          <a:endParaRPr lang="en-US" sz="1200"/>
        </a:p>
      </dgm:t>
    </dgm:pt>
    <dgm:pt modelId="{888194E8-E139-4773-9D65-33D04AA243AE}" type="parTrans" cxnId="{F1653E7E-88F2-4022-9EA4-0145C7AE84D6}">
      <dgm:prSet/>
      <dgm:spPr/>
      <dgm:t>
        <a:bodyPr/>
        <a:lstStyle/>
        <a:p>
          <a:endParaRPr lang="en-US"/>
        </a:p>
      </dgm:t>
    </dgm:pt>
    <dgm:pt modelId="{A1638771-A5DC-4D60-A48B-CD9255BBA96F}" type="sibTrans" cxnId="{F1653E7E-88F2-4022-9EA4-0145C7AE84D6}">
      <dgm:prSet/>
      <dgm:spPr/>
      <dgm:t>
        <a:bodyPr/>
        <a:lstStyle/>
        <a:p>
          <a:endParaRPr lang="en-US"/>
        </a:p>
      </dgm:t>
    </dgm:pt>
    <dgm:pt modelId="{F6050A5C-E6CC-4389-9CA6-075D39570413}" type="pres">
      <dgm:prSet presAssocID="{F32CB680-8739-4D1D-9110-EF7654B06801}" presName="Name0" presStyleCnt="0">
        <dgm:presLayoutVars>
          <dgm:dir/>
          <dgm:animLvl val="lvl"/>
          <dgm:resizeHandles val="exact"/>
        </dgm:presLayoutVars>
      </dgm:prSet>
      <dgm:spPr/>
    </dgm:pt>
    <dgm:pt modelId="{9B080172-746C-4A22-B859-C7D6EF1D5E84}" type="pres">
      <dgm:prSet presAssocID="{78F1D14A-4A9A-4613-B7E3-A981781CA2DF}" presName="composite" presStyleCnt="0"/>
      <dgm:spPr/>
    </dgm:pt>
    <dgm:pt modelId="{F633154A-CDB4-4B9A-A64E-D02AD75C843D}" type="pres">
      <dgm:prSet presAssocID="{78F1D14A-4A9A-4613-B7E3-A981781CA2DF}" presName="parTx" presStyleLbl="alignNode1" presStyleIdx="0" presStyleCnt="4">
        <dgm:presLayoutVars>
          <dgm:chMax val="0"/>
          <dgm:chPref val="0"/>
          <dgm:bulletEnabled val="1"/>
        </dgm:presLayoutVars>
      </dgm:prSet>
      <dgm:spPr/>
    </dgm:pt>
    <dgm:pt modelId="{91505D90-B480-4424-A7B6-5D154E134E99}" type="pres">
      <dgm:prSet presAssocID="{78F1D14A-4A9A-4613-B7E3-A981781CA2DF}" presName="desTx" presStyleLbl="alignAccFollowNode1" presStyleIdx="0" presStyleCnt="4">
        <dgm:presLayoutVars>
          <dgm:bulletEnabled val="1"/>
        </dgm:presLayoutVars>
      </dgm:prSet>
      <dgm:spPr/>
    </dgm:pt>
    <dgm:pt modelId="{2402CED0-D2FE-42BF-A02A-A5C82F53C91A}" type="pres">
      <dgm:prSet presAssocID="{C83F7A25-52D8-4A70-8887-FA3CA33AB7DC}" presName="space" presStyleCnt="0"/>
      <dgm:spPr/>
    </dgm:pt>
    <dgm:pt modelId="{6A95985F-4336-49FA-A99A-4B2DE403CF5F}" type="pres">
      <dgm:prSet presAssocID="{BB6CBFE5-1A1F-40E0-8DB8-9C267E9F6BCB}" presName="composite" presStyleCnt="0"/>
      <dgm:spPr/>
    </dgm:pt>
    <dgm:pt modelId="{87DC580A-DDFA-4890-8AF4-1AD1FE00A5E8}" type="pres">
      <dgm:prSet presAssocID="{BB6CBFE5-1A1F-40E0-8DB8-9C267E9F6BCB}" presName="parTx" presStyleLbl="alignNode1" presStyleIdx="1" presStyleCnt="4">
        <dgm:presLayoutVars>
          <dgm:chMax val="0"/>
          <dgm:chPref val="0"/>
          <dgm:bulletEnabled val="1"/>
        </dgm:presLayoutVars>
      </dgm:prSet>
      <dgm:spPr/>
    </dgm:pt>
    <dgm:pt modelId="{79587022-14A1-4321-9452-56844CA70CF8}" type="pres">
      <dgm:prSet presAssocID="{BB6CBFE5-1A1F-40E0-8DB8-9C267E9F6BCB}" presName="desTx" presStyleLbl="alignAccFollowNode1" presStyleIdx="1" presStyleCnt="4">
        <dgm:presLayoutVars>
          <dgm:bulletEnabled val="1"/>
        </dgm:presLayoutVars>
      </dgm:prSet>
      <dgm:spPr/>
    </dgm:pt>
    <dgm:pt modelId="{FFF18E17-8558-49AE-B17D-73E8EBBBD13F}" type="pres">
      <dgm:prSet presAssocID="{AF453433-D13A-47CC-B15A-924818EB0682}" presName="space" presStyleCnt="0"/>
      <dgm:spPr/>
    </dgm:pt>
    <dgm:pt modelId="{895D02CD-C70F-45EC-A0F0-675AC87D1FA5}" type="pres">
      <dgm:prSet presAssocID="{F7E32B01-EA10-4F17-9EF7-C67C24A035DC}" presName="composite" presStyleCnt="0"/>
      <dgm:spPr/>
    </dgm:pt>
    <dgm:pt modelId="{725AA742-47D7-4935-91A2-80D96073826D}" type="pres">
      <dgm:prSet presAssocID="{F7E32B01-EA10-4F17-9EF7-C67C24A035DC}" presName="parTx" presStyleLbl="alignNode1" presStyleIdx="2" presStyleCnt="4">
        <dgm:presLayoutVars>
          <dgm:chMax val="0"/>
          <dgm:chPref val="0"/>
          <dgm:bulletEnabled val="1"/>
        </dgm:presLayoutVars>
      </dgm:prSet>
      <dgm:spPr/>
    </dgm:pt>
    <dgm:pt modelId="{6AE48CEE-7CA2-4879-AF39-B00EC92FBB61}" type="pres">
      <dgm:prSet presAssocID="{F7E32B01-EA10-4F17-9EF7-C67C24A035DC}" presName="desTx" presStyleLbl="alignAccFollowNode1" presStyleIdx="2" presStyleCnt="4">
        <dgm:presLayoutVars>
          <dgm:bulletEnabled val="1"/>
        </dgm:presLayoutVars>
      </dgm:prSet>
      <dgm:spPr/>
    </dgm:pt>
    <dgm:pt modelId="{6992AC5E-183B-43AA-BB34-52E9567A5F50}" type="pres">
      <dgm:prSet presAssocID="{DBAEBE82-55DC-45C6-A7D9-2FDDA21BA1C5}" presName="space" presStyleCnt="0"/>
      <dgm:spPr/>
    </dgm:pt>
    <dgm:pt modelId="{AD729009-51C9-4902-B3E1-71E5B27FEFBA}" type="pres">
      <dgm:prSet presAssocID="{E59D0509-99C8-45A7-8E26-6F2A41E3F186}" presName="composite" presStyleCnt="0"/>
      <dgm:spPr/>
    </dgm:pt>
    <dgm:pt modelId="{09798C15-4BE5-45E2-BE53-B711AB47AD9B}" type="pres">
      <dgm:prSet presAssocID="{E59D0509-99C8-45A7-8E26-6F2A41E3F186}" presName="parTx" presStyleLbl="alignNode1" presStyleIdx="3" presStyleCnt="4" custScaleX="35918" custLinFactNeighborX="-7014">
        <dgm:presLayoutVars>
          <dgm:chMax val="0"/>
          <dgm:chPref val="0"/>
          <dgm:bulletEnabled val="1"/>
        </dgm:presLayoutVars>
      </dgm:prSet>
      <dgm:spPr/>
    </dgm:pt>
    <dgm:pt modelId="{D382D11A-6C73-40C6-B0EC-20290601E7F9}" type="pres">
      <dgm:prSet presAssocID="{E59D0509-99C8-45A7-8E26-6F2A41E3F186}" presName="desTx" presStyleLbl="alignAccFollowNode1" presStyleIdx="3" presStyleCnt="4" custScaleX="35918" custLinFactNeighborX="-7014">
        <dgm:presLayoutVars>
          <dgm:bulletEnabled val="1"/>
        </dgm:presLayoutVars>
      </dgm:prSet>
      <dgm:spPr/>
    </dgm:pt>
  </dgm:ptLst>
  <dgm:cxnLst>
    <dgm:cxn modelId="{9B8D0E0D-3D79-497C-8380-515D4C7F55C7}" srcId="{F32CB680-8739-4D1D-9110-EF7654B06801}" destId="{F7E32B01-EA10-4F17-9EF7-C67C24A035DC}" srcOrd="2" destOrd="0" parTransId="{2D26656D-4BFF-4F61-8BA5-1F4B0DE4009B}" sibTransId="{DBAEBE82-55DC-45C6-A7D9-2FDDA21BA1C5}"/>
    <dgm:cxn modelId="{2F16A512-1328-4EF8-BA8A-47B03438AD79}" srcId="{F7E32B01-EA10-4F17-9EF7-C67C24A035DC}" destId="{61297BF3-CFFC-4B62-8333-ACF6D1170B0E}" srcOrd="0" destOrd="0" parTransId="{466D5FD6-ECAF-4648-B4D1-B75F754092C9}" sibTransId="{F33B58C6-A471-4424-B4F4-74A2E44DEC6E}"/>
    <dgm:cxn modelId="{FD547E15-8436-4637-BB91-39EEAC992673}" srcId="{78F1D14A-4A9A-4613-B7E3-A981781CA2DF}" destId="{2FFB6D7E-3610-4C58-9A42-348F2656D8BB}" srcOrd="0" destOrd="0" parTransId="{87C04634-EB53-4A50-B042-92E582C2A089}" sibTransId="{881F3501-D897-4393-B2B8-986EB7FFE931}"/>
    <dgm:cxn modelId="{AA039018-B0BD-4F90-BA24-5C5B4B5F4D29}" type="presOf" srcId="{BB6CBFE5-1A1F-40E0-8DB8-9C267E9F6BCB}" destId="{87DC580A-DDFA-4890-8AF4-1AD1FE00A5E8}" srcOrd="0" destOrd="0" presId="urn:microsoft.com/office/officeart/2005/8/layout/hList1"/>
    <dgm:cxn modelId="{249BB31A-56C0-47A9-8933-86D5E296A068}" type="presOf" srcId="{F32CB680-8739-4D1D-9110-EF7654B06801}" destId="{F6050A5C-E6CC-4389-9CA6-075D39570413}" srcOrd="0" destOrd="0" presId="urn:microsoft.com/office/officeart/2005/8/layout/hList1"/>
    <dgm:cxn modelId="{01E68725-0B1A-41F0-BF3E-A1774E034A81}" srcId="{F32CB680-8739-4D1D-9110-EF7654B06801}" destId="{E59D0509-99C8-45A7-8E26-6F2A41E3F186}" srcOrd="3" destOrd="0" parTransId="{B5EDBD9A-C570-447A-B7E5-B48B994C7FBF}" sibTransId="{9F45E7B1-DA84-4C55-A40D-6523DB6AF3AF}"/>
    <dgm:cxn modelId="{ADA4F634-9CD1-465E-805D-BA5812C6ECB6}" type="presOf" srcId="{F7E32B01-EA10-4F17-9EF7-C67C24A035DC}" destId="{725AA742-47D7-4935-91A2-80D96073826D}" srcOrd="0" destOrd="0" presId="urn:microsoft.com/office/officeart/2005/8/layout/hList1"/>
    <dgm:cxn modelId="{7347D472-FF4F-4AE7-9319-5841D2B72226}" type="presOf" srcId="{78F1D14A-4A9A-4613-B7E3-A981781CA2DF}" destId="{F633154A-CDB4-4B9A-A64E-D02AD75C843D}" srcOrd="0" destOrd="0" presId="urn:microsoft.com/office/officeart/2005/8/layout/hList1"/>
    <dgm:cxn modelId="{87043974-9908-4455-A2BA-937EB66312B9}" type="presOf" srcId="{E4BE435A-5C4B-4BC0-8434-E8D6A1D4FC48}" destId="{D382D11A-6C73-40C6-B0EC-20290601E7F9}" srcOrd="0" destOrd="0" presId="urn:microsoft.com/office/officeart/2005/8/layout/hList1"/>
    <dgm:cxn modelId="{001AB47D-ECF4-4CD2-B3E4-1CF497E78866}" type="presOf" srcId="{E59D0509-99C8-45A7-8E26-6F2A41E3F186}" destId="{09798C15-4BE5-45E2-BE53-B711AB47AD9B}" srcOrd="0" destOrd="0" presId="urn:microsoft.com/office/officeart/2005/8/layout/hList1"/>
    <dgm:cxn modelId="{F1653E7E-88F2-4022-9EA4-0145C7AE84D6}" srcId="{E59D0509-99C8-45A7-8E26-6F2A41E3F186}" destId="{6788F3A4-5BAF-4512-81F9-FCF479834146}" srcOrd="1" destOrd="0" parTransId="{888194E8-E139-4773-9D65-33D04AA243AE}" sibTransId="{A1638771-A5DC-4D60-A48B-CD9255BBA96F}"/>
    <dgm:cxn modelId="{F0FB107F-0A76-4D15-82C9-2CC48311787E}" srcId="{E59D0509-99C8-45A7-8E26-6F2A41E3F186}" destId="{E4BE435A-5C4B-4BC0-8434-E8D6A1D4FC48}" srcOrd="0" destOrd="0" parTransId="{3C139CB9-3B56-418A-9488-32CEF173483C}" sibTransId="{61E3FCCA-0C29-49C1-A926-3AD939CAA33B}"/>
    <dgm:cxn modelId="{B0562C85-D945-4D1B-B720-E06CCE208191}" srcId="{F32CB680-8739-4D1D-9110-EF7654B06801}" destId="{78F1D14A-4A9A-4613-B7E3-A981781CA2DF}" srcOrd="0" destOrd="0" parTransId="{68933CA4-8563-439F-9B19-87A2990E34C4}" sibTransId="{C83F7A25-52D8-4A70-8887-FA3CA33AB7DC}"/>
    <dgm:cxn modelId="{D0296D85-981A-4A88-A5A2-D7AF337FBCDC}" srcId="{F32CB680-8739-4D1D-9110-EF7654B06801}" destId="{BB6CBFE5-1A1F-40E0-8DB8-9C267E9F6BCB}" srcOrd="1" destOrd="0" parTransId="{4BFAEC6C-F0F9-4C1C-BC46-D9891CE69EC8}" sibTransId="{AF453433-D13A-47CC-B15A-924818EB0682}"/>
    <dgm:cxn modelId="{E8BC739C-F7F9-4AF3-AAF1-09271662BB6C}" srcId="{BB6CBFE5-1A1F-40E0-8DB8-9C267E9F6BCB}" destId="{CD62E2AA-0FB9-42D7-A1F3-D65D950CF1ED}" srcOrd="0" destOrd="0" parTransId="{EAD7ECBE-5E62-464C-A5FD-613549BF5791}" sibTransId="{D1B260AA-78A1-4552-8418-B9BEE34C37C5}"/>
    <dgm:cxn modelId="{9D5BD7A6-289C-4A26-AE91-4811FD5578C5}" type="presOf" srcId="{2FFB6D7E-3610-4C58-9A42-348F2656D8BB}" destId="{91505D90-B480-4424-A7B6-5D154E134E99}" srcOrd="0" destOrd="0" presId="urn:microsoft.com/office/officeart/2005/8/layout/hList1"/>
    <dgm:cxn modelId="{4D14F1B0-357E-4AB3-8DEC-942B700B5D58}" type="presOf" srcId="{61297BF3-CFFC-4B62-8333-ACF6D1170B0E}" destId="{6AE48CEE-7CA2-4879-AF39-B00EC92FBB61}" srcOrd="0" destOrd="0" presId="urn:microsoft.com/office/officeart/2005/8/layout/hList1"/>
    <dgm:cxn modelId="{CB7C94C8-0CB5-467B-B7B6-77CC45818465}" type="presOf" srcId="{CD62E2AA-0FB9-42D7-A1F3-D65D950CF1ED}" destId="{79587022-14A1-4321-9452-56844CA70CF8}" srcOrd="0" destOrd="0" presId="urn:microsoft.com/office/officeart/2005/8/layout/hList1"/>
    <dgm:cxn modelId="{36AB83F6-50C6-420B-AA29-88D21CECE2BC}" type="presOf" srcId="{6788F3A4-5BAF-4512-81F9-FCF479834146}" destId="{D382D11A-6C73-40C6-B0EC-20290601E7F9}" srcOrd="0" destOrd="1" presId="urn:microsoft.com/office/officeart/2005/8/layout/hList1"/>
    <dgm:cxn modelId="{01121A21-3487-4FE0-9EDF-6F30454C8441}" type="presParOf" srcId="{F6050A5C-E6CC-4389-9CA6-075D39570413}" destId="{9B080172-746C-4A22-B859-C7D6EF1D5E84}" srcOrd="0" destOrd="0" presId="urn:microsoft.com/office/officeart/2005/8/layout/hList1"/>
    <dgm:cxn modelId="{04B16B4E-0B1B-48C2-9AD4-A6BCC7418C36}" type="presParOf" srcId="{9B080172-746C-4A22-B859-C7D6EF1D5E84}" destId="{F633154A-CDB4-4B9A-A64E-D02AD75C843D}" srcOrd="0" destOrd="0" presId="urn:microsoft.com/office/officeart/2005/8/layout/hList1"/>
    <dgm:cxn modelId="{C79994B8-455A-4FE0-9ED8-F36476D1E8C4}" type="presParOf" srcId="{9B080172-746C-4A22-B859-C7D6EF1D5E84}" destId="{91505D90-B480-4424-A7B6-5D154E134E99}" srcOrd="1" destOrd="0" presId="urn:microsoft.com/office/officeart/2005/8/layout/hList1"/>
    <dgm:cxn modelId="{C1E596E1-3065-4283-B28F-7A82576E3CA2}" type="presParOf" srcId="{F6050A5C-E6CC-4389-9CA6-075D39570413}" destId="{2402CED0-D2FE-42BF-A02A-A5C82F53C91A}" srcOrd="1" destOrd="0" presId="urn:microsoft.com/office/officeart/2005/8/layout/hList1"/>
    <dgm:cxn modelId="{4AAAC289-6712-4D38-A00B-19CA28B7A6EA}" type="presParOf" srcId="{F6050A5C-E6CC-4389-9CA6-075D39570413}" destId="{6A95985F-4336-49FA-A99A-4B2DE403CF5F}" srcOrd="2" destOrd="0" presId="urn:microsoft.com/office/officeart/2005/8/layout/hList1"/>
    <dgm:cxn modelId="{0246FAB2-AADA-45D0-A58B-67C6F52D9AA9}" type="presParOf" srcId="{6A95985F-4336-49FA-A99A-4B2DE403CF5F}" destId="{87DC580A-DDFA-4890-8AF4-1AD1FE00A5E8}" srcOrd="0" destOrd="0" presId="urn:microsoft.com/office/officeart/2005/8/layout/hList1"/>
    <dgm:cxn modelId="{4FE9AC3B-3ECF-4353-8919-323248C34206}" type="presParOf" srcId="{6A95985F-4336-49FA-A99A-4B2DE403CF5F}" destId="{79587022-14A1-4321-9452-56844CA70CF8}" srcOrd="1" destOrd="0" presId="urn:microsoft.com/office/officeart/2005/8/layout/hList1"/>
    <dgm:cxn modelId="{06A3AA87-6C8C-45D6-A4EB-F93887E0EAC4}" type="presParOf" srcId="{F6050A5C-E6CC-4389-9CA6-075D39570413}" destId="{FFF18E17-8558-49AE-B17D-73E8EBBBD13F}" srcOrd="3" destOrd="0" presId="urn:microsoft.com/office/officeart/2005/8/layout/hList1"/>
    <dgm:cxn modelId="{DFFCF0CD-5F0A-4C3C-8A4B-68CA971EE89E}" type="presParOf" srcId="{F6050A5C-E6CC-4389-9CA6-075D39570413}" destId="{895D02CD-C70F-45EC-A0F0-675AC87D1FA5}" srcOrd="4" destOrd="0" presId="urn:microsoft.com/office/officeart/2005/8/layout/hList1"/>
    <dgm:cxn modelId="{DB563477-469E-4D89-9FD5-03E7EB2FC103}" type="presParOf" srcId="{895D02CD-C70F-45EC-A0F0-675AC87D1FA5}" destId="{725AA742-47D7-4935-91A2-80D96073826D}" srcOrd="0" destOrd="0" presId="urn:microsoft.com/office/officeart/2005/8/layout/hList1"/>
    <dgm:cxn modelId="{691BFBF4-8A77-41EE-8DB0-074BC8BA2558}" type="presParOf" srcId="{895D02CD-C70F-45EC-A0F0-675AC87D1FA5}" destId="{6AE48CEE-7CA2-4879-AF39-B00EC92FBB61}" srcOrd="1" destOrd="0" presId="urn:microsoft.com/office/officeart/2005/8/layout/hList1"/>
    <dgm:cxn modelId="{A915D801-0FDE-4843-B25C-854330007817}" type="presParOf" srcId="{F6050A5C-E6CC-4389-9CA6-075D39570413}" destId="{6992AC5E-183B-43AA-BB34-52E9567A5F50}" srcOrd="5" destOrd="0" presId="urn:microsoft.com/office/officeart/2005/8/layout/hList1"/>
    <dgm:cxn modelId="{95DE55D7-7691-4090-A540-03C5B7F6C9D1}" type="presParOf" srcId="{F6050A5C-E6CC-4389-9CA6-075D39570413}" destId="{AD729009-51C9-4902-B3E1-71E5B27FEFBA}" srcOrd="6" destOrd="0" presId="urn:microsoft.com/office/officeart/2005/8/layout/hList1"/>
    <dgm:cxn modelId="{E1DEAFC4-9754-4326-BDB3-10619BC35242}" type="presParOf" srcId="{AD729009-51C9-4902-B3E1-71E5B27FEFBA}" destId="{09798C15-4BE5-45E2-BE53-B711AB47AD9B}" srcOrd="0" destOrd="0" presId="urn:microsoft.com/office/officeart/2005/8/layout/hList1"/>
    <dgm:cxn modelId="{F9EB9E37-C0B8-4828-A3D8-37E4F955EEC9}" type="presParOf" srcId="{AD729009-51C9-4902-B3E1-71E5B27FEFBA}" destId="{D382D11A-6C73-40C6-B0EC-20290601E7F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2CB680-8739-4D1D-9110-EF7654B06801}" type="doc">
      <dgm:prSet loTypeId="urn:microsoft.com/office/officeart/2005/8/layout/hList1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78F1D14A-4A9A-4613-B7E3-A981781CA2DF}">
      <dgm:prSet phldrT="[Texte]" custT="1"/>
      <dgm:spPr/>
      <dgm:t>
        <a:bodyPr/>
        <a:lstStyle/>
        <a:p>
          <a:r>
            <a:rPr lang="en-US" sz="1050" b="1"/>
            <a:t>Deployment in DEV</a:t>
          </a:r>
        </a:p>
      </dgm:t>
    </dgm:pt>
    <dgm:pt modelId="{68933CA4-8563-439F-9B19-87A2990E34C4}" type="parTrans" cxnId="{B0562C85-D945-4D1B-B720-E06CCE208191}">
      <dgm:prSet/>
      <dgm:spPr/>
      <dgm:t>
        <a:bodyPr/>
        <a:lstStyle/>
        <a:p>
          <a:endParaRPr lang="en-US"/>
        </a:p>
      </dgm:t>
    </dgm:pt>
    <dgm:pt modelId="{C83F7A25-52D8-4A70-8887-FA3CA33AB7DC}" type="sibTrans" cxnId="{B0562C85-D945-4D1B-B720-E06CCE208191}">
      <dgm:prSet/>
      <dgm:spPr/>
      <dgm:t>
        <a:bodyPr/>
        <a:lstStyle/>
        <a:p>
          <a:endParaRPr lang="en-US"/>
        </a:p>
      </dgm:t>
    </dgm:pt>
    <dgm:pt modelId="{2FFB6D7E-3610-4C58-9A42-348F2656D8BB}">
      <dgm:prSet phldrT="[Texte]" custT="1"/>
      <dgm:spPr/>
      <dgm:t>
        <a:bodyPr/>
        <a:lstStyle/>
        <a:p>
          <a:pPr algn="ctr"/>
          <a:r>
            <a:rPr lang="en-US" sz="1000" b="1"/>
            <a:t>Deployment all day long</a:t>
          </a:r>
        </a:p>
      </dgm:t>
    </dgm:pt>
    <dgm:pt modelId="{87C04634-EB53-4A50-B042-92E582C2A089}" type="parTrans" cxnId="{FD547E15-8436-4637-BB91-39EEAC992673}">
      <dgm:prSet/>
      <dgm:spPr/>
      <dgm:t>
        <a:bodyPr/>
        <a:lstStyle/>
        <a:p>
          <a:endParaRPr lang="en-US"/>
        </a:p>
      </dgm:t>
    </dgm:pt>
    <dgm:pt modelId="{881F3501-D897-4393-B2B8-986EB7FFE931}" type="sibTrans" cxnId="{FD547E15-8436-4637-BB91-39EEAC992673}">
      <dgm:prSet/>
      <dgm:spPr/>
      <dgm:t>
        <a:bodyPr/>
        <a:lstStyle/>
        <a:p>
          <a:endParaRPr lang="en-US"/>
        </a:p>
      </dgm:t>
    </dgm:pt>
    <dgm:pt modelId="{BB6CBFE5-1A1F-40E0-8DB8-9C267E9F6BCB}">
      <dgm:prSet phldrT="[Texte]" custT="1"/>
      <dgm:spPr/>
      <dgm:t>
        <a:bodyPr/>
        <a:lstStyle/>
        <a:p>
          <a:r>
            <a:rPr lang="en-US" sz="1050" b="1"/>
            <a:t>Deployment in INT</a:t>
          </a:r>
        </a:p>
      </dgm:t>
    </dgm:pt>
    <dgm:pt modelId="{4BFAEC6C-F0F9-4C1C-BC46-D9891CE69EC8}" type="parTrans" cxnId="{D0296D85-981A-4A88-A5A2-D7AF337FBCDC}">
      <dgm:prSet/>
      <dgm:spPr/>
      <dgm:t>
        <a:bodyPr/>
        <a:lstStyle/>
        <a:p>
          <a:endParaRPr lang="en-US"/>
        </a:p>
      </dgm:t>
    </dgm:pt>
    <dgm:pt modelId="{AF453433-D13A-47CC-B15A-924818EB0682}" type="sibTrans" cxnId="{D0296D85-981A-4A88-A5A2-D7AF337FBCDC}">
      <dgm:prSet/>
      <dgm:spPr/>
      <dgm:t>
        <a:bodyPr/>
        <a:lstStyle/>
        <a:p>
          <a:endParaRPr lang="en-US"/>
        </a:p>
      </dgm:t>
    </dgm:pt>
    <dgm:pt modelId="{CD62E2AA-0FB9-42D7-A1F3-D65D950CF1ED}">
      <dgm:prSet phldrT="[Texte]" custT="1"/>
      <dgm:spPr/>
      <dgm:t>
        <a:bodyPr/>
        <a:lstStyle/>
        <a:p>
          <a:pPr algn="ctr"/>
          <a:r>
            <a:rPr lang="en-US" sz="1000" b="1"/>
            <a:t>Everyday</a:t>
          </a:r>
        </a:p>
      </dgm:t>
    </dgm:pt>
    <dgm:pt modelId="{EAD7ECBE-5E62-464C-A5FD-613549BF5791}" type="parTrans" cxnId="{E8BC739C-F7F9-4AF3-AAF1-09271662BB6C}">
      <dgm:prSet/>
      <dgm:spPr/>
      <dgm:t>
        <a:bodyPr/>
        <a:lstStyle/>
        <a:p>
          <a:endParaRPr lang="en-US"/>
        </a:p>
      </dgm:t>
    </dgm:pt>
    <dgm:pt modelId="{D1B260AA-78A1-4552-8418-B9BEE34C37C5}" type="sibTrans" cxnId="{E8BC739C-F7F9-4AF3-AAF1-09271662BB6C}">
      <dgm:prSet/>
      <dgm:spPr/>
      <dgm:t>
        <a:bodyPr/>
        <a:lstStyle/>
        <a:p>
          <a:endParaRPr lang="en-US"/>
        </a:p>
      </dgm:t>
    </dgm:pt>
    <dgm:pt modelId="{F7E32B01-EA10-4F17-9EF7-C67C24A035DC}">
      <dgm:prSet phldrT="[Texte]" custT="1"/>
      <dgm:spPr/>
      <dgm:t>
        <a:bodyPr/>
        <a:lstStyle/>
        <a:p>
          <a:r>
            <a:rPr lang="en-US" sz="1050" b="1"/>
            <a:t>Deployment in UAT</a:t>
          </a:r>
        </a:p>
      </dgm:t>
    </dgm:pt>
    <dgm:pt modelId="{2D26656D-4BFF-4F61-8BA5-1F4B0DE4009B}" type="parTrans" cxnId="{9B8D0E0D-3D79-497C-8380-515D4C7F55C7}">
      <dgm:prSet/>
      <dgm:spPr/>
      <dgm:t>
        <a:bodyPr/>
        <a:lstStyle/>
        <a:p>
          <a:endParaRPr lang="en-US"/>
        </a:p>
      </dgm:t>
    </dgm:pt>
    <dgm:pt modelId="{DBAEBE82-55DC-45C6-A7D9-2FDDA21BA1C5}" type="sibTrans" cxnId="{9B8D0E0D-3D79-497C-8380-515D4C7F55C7}">
      <dgm:prSet/>
      <dgm:spPr/>
      <dgm:t>
        <a:bodyPr/>
        <a:lstStyle/>
        <a:p>
          <a:endParaRPr lang="en-US"/>
        </a:p>
      </dgm:t>
    </dgm:pt>
    <dgm:pt modelId="{61297BF3-CFFC-4B62-8333-ACF6D1170B0E}">
      <dgm:prSet phldrT="[Texte]" custT="1"/>
      <dgm:spPr/>
      <dgm:t>
        <a:bodyPr/>
        <a:lstStyle/>
        <a:p>
          <a:pPr algn="ctr"/>
          <a:r>
            <a:rPr lang="en-US" sz="1000" b="1"/>
            <a:t>Twice a week</a:t>
          </a:r>
        </a:p>
      </dgm:t>
    </dgm:pt>
    <dgm:pt modelId="{466D5FD6-ECAF-4648-B4D1-B75F754092C9}" type="parTrans" cxnId="{2F16A512-1328-4EF8-BA8A-47B03438AD79}">
      <dgm:prSet/>
      <dgm:spPr/>
      <dgm:t>
        <a:bodyPr/>
        <a:lstStyle/>
        <a:p>
          <a:endParaRPr lang="en-US"/>
        </a:p>
      </dgm:t>
    </dgm:pt>
    <dgm:pt modelId="{F33B58C6-A471-4424-B4F4-74A2E44DEC6E}" type="sibTrans" cxnId="{2F16A512-1328-4EF8-BA8A-47B03438AD79}">
      <dgm:prSet/>
      <dgm:spPr/>
      <dgm:t>
        <a:bodyPr/>
        <a:lstStyle/>
        <a:p>
          <a:endParaRPr lang="en-US"/>
        </a:p>
      </dgm:t>
    </dgm:pt>
    <dgm:pt modelId="{226D1C93-7040-4A50-B367-6483342E92DF}">
      <dgm:prSet phldrT="[Texte]" custT="1"/>
      <dgm:spPr/>
      <dgm:t>
        <a:bodyPr/>
        <a:lstStyle/>
        <a:p>
          <a:pPr algn="ctr"/>
          <a:r>
            <a:rPr lang="en-US" sz="1000" b="1"/>
            <a:t>Must respect ready to push to INT </a:t>
          </a:r>
          <a:r>
            <a:rPr lang="en-US" sz="1000" b="1" err="1"/>
            <a:t>criterias</a:t>
          </a:r>
          <a:endParaRPr lang="en-US" sz="1000" b="1"/>
        </a:p>
      </dgm:t>
    </dgm:pt>
    <dgm:pt modelId="{777BD776-00AC-4D1F-8688-524E90EC9D45}" type="parTrans" cxnId="{83FBB4D4-0955-484E-B949-3761814F795D}">
      <dgm:prSet/>
      <dgm:spPr/>
      <dgm:t>
        <a:bodyPr/>
        <a:lstStyle/>
        <a:p>
          <a:endParaRPr lang="en-US"/>
        </a:p>
      </dgm:t>
    </dgm:pt>
    <dgm:pt modelId="{0A5C4597-AA05-4497-9468-034D773D907E}" type="sibTrans" cxnId="{83FBB4D4-0955-484E-B949-3761814F795D}">
      <dgm:prSet/>
      <dgm:spPr/>
      <dgm:t>
        <a:bodyPr/>
        <a:lstStyle/>
        <a:p>
          <a:endParaRPr lang="en-US"/>
        </a:p>
      </dgm:t>
    </dgm:pt>
    <dgm:pt modelId="{C26A9A41-2D59-4C12-9113-430025BAE4D1}">
      <dgm:prSet phldrT="[Texte]" custT="1"/>
      <dgm:spPr/>
      <dgm:t>
        <a:bodyPr/>
        <a:lstStyle/>
        <a:p>
          <a:pPr algn="ctr"/>
          <a:r>
            <a:rPr lang="en-US" sz="1000" b="1"/>
            <a:t>Must respect ready to push to UAT </a:t>
          </a:r>
          <a:r>
            <a:rPr lang="en-US" sz="1000" b="1" err="1"/>
            <a:t>criterias</a:t>
          </a:r>
          <a:endParaRPr lang="en-US" sz="1000" b="1"/>
        </a:p>
      </dgm:t>
    </dgm:pt>
    <dgm:pt modelId="{0AC76620-76EE-4FE8-8982-A6643FF00468}" type="parTrans" cxnId="{260E5997-D16D-44A6-AF3E-0DB793723ED0}">
      <dgm:prSet/>
      <dgm:spPr/>
      <dgm:t>
        <a:bodyPr/>
        <a:lstStyle/>
        <a:p>
          <a:endParaRPr lang="en-US"/>
        </a:p>
      </dgm:t>
    </dgm:pt>
    <dgm:pt modelId="{01D31871-A5AB-4A62-9AFB-4776318BAF11}" type="sibTrans" cxnId="{260E5997-D16D-44A6-AF3E-0DB793723ED0}">
      <dgm:prSet/>
      <dgm:spPr/>
      <dgm:t>
        <a:bodyPr/>
        <a:lstStyle/>
        <a:p>
          <a:endParaRPr lang="en-US"/>
        </a:p>
      </dgm:t>
    </dgm:pt>
    <dgm:pt modelId="{F6050A5C-E6CC-4389-9CA6-075D39570413}" type="pres">
      <dgm:prSet presAssocID="{F32CB680-8739-4D1D-9110-EF7654B06801}" presName="Name0" presStyleCnt="0">
        <dgm:presLayoutVars>
          <dgm:dir/>
          <dgm:animLvl val="lvl"/>
          <dgm:resizeHandles val="exact"/>
        </dgm:presLayoutVars>
      </dgm:prSet>
      <dgm:spPr/>
    </dgm:pt>
    <dgm:pt modelId="{9B080172-746C-4A22-B859-C7D6EF1D5E84}" type="pres">
      <dgm:prSet presAssocID="{78F1D14A-4A9A-4613-B7E3-A981781CA2DF}" presName="composite" presStyleCnt="0"/>
      <dgm:spPr/>
    </dgm:pt>
    <dgm:pt modelId="{F633154A-CDB4-4B9A-A64E-D02AD75C843D}" type="pres">
      <dgm:prSet presAssocID="{78F1D14A-4A9A-4613-B7E3-A981781CA2DF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91505D90-B480-4424-A7B6-5D154E134E99}" type="pres">
      <dgm:prSet presAssocID="{78F1D14A-4A9A-4613-B7E3-A981781CA2DF}" presName="desTx" presStyleLbl="alignAccFollowNode1" presStyleIdx="0" presStyleCnt="3">
        <dgm:presLayoutVars>
          <dgm:bulletEnabled val="1"/>
        </dgm:presLayoutVars>
      </dgm:prSet>
      <dgm:spPr/>
    </dgm:pt>
    <dgm:pt modelId="{2402CED0-D2FE-42BF-A02A-A5C82F53C91A}" type="pres">
      <dgm:prSet presAssocID="{C83F7A25-52D8-4A70-8887-FA3CA33AB7DC}" presName="space" presStyleCnt="0"/>
      <dgm:spPr/>
    </dgm:pt>
    <dgm:pt modelId="{6A95985F-4336-49FA-A99A-4B2DE403CF5F}" type="pres">
      <dgm:prSet presAssocID="{BB6CBFE5-1A1F-40E0-8DB8-9C267E9F6BCB}" presName="composite" presStyleCnt="0"/>
      <dgm:spPr/>
    </dgm:pt>
    <dgm:pt modelId="{87DC580A-DDFA-4890-8AF4-1AD1FE00A5E8}" type="pres">
      <dgm:prSet presAssocID="{BB6CBFE5-1A1F-40E0-8DB8-9C267E9F6BCB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79587022-14A1-4321-9452-56844CA70CF8}" type="pres">
      <dgm:prSet presAssocID="{BB6CBFE5-1A1F-40E0-8DB8-9C267E9F6BCB}" presName="desTx" presStyleLbl="alignAccFollowNode1" presStyleIdx="1" presStyleCnt="3">
        <dgm:presLayoutVars>
          <dgm:bulletEnabled val="1"/>
        </dgm:presLayoutVars>
      </dgm:prSet>
      <dgm:spPr/>
    </dgm:pt>
    <dgm:pt modelId="{FFF18E17-8558-49AE-B17D-73E8EBBBD13F}" type="pres">
      <dgm:prSet presAssocID="{AF453433-D13A-47CC-B15A-924818EB0682}" presName="space" presStyleCnt="0"/>
      <dgm:spPr/>
    </dgm:pt>
    <dgm:pt modelId="{895D02CD-C70F-45EC-A0F0-675AC87D1FA5}" type="pres">
      <dgm:prSet presAssocID="{F7E32B01-EA10-4F17-9EF7-C67C24A035DC}" presName="composite" presStyleCnt="0"/>
      <dgm:spPr/>
    </dgm:pt>
    <dgm:pt modelId="{725AA742-47D7-4935-91A2-80D96073826D}" type="pres">
      <dgm:prSet presAssocID="{F7E32B01-EA10-4F17-9EF7-C67C24A035DC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6AE48CEE-7CA2-4879-AF39-B00EC92FBB61}" type="pres">
      <dgm:prSet presAssocID="{F7E32B01-EA10-4F17-9EF7-C67C24A035DC}" presName="desTx" presStyleLbl="alignAccFollowNode1" presStyleIdx="2" presStyleCnt="3" custScaleY="100000">
        <dgm:presLayoutVars>
          <dgm:bulletEnabled val="1"/>
        </dgm:presLayoutVars>
      </dgm:prSet>
      <dgm:spPr/>
    </dgm:pt>
  </dgm:ptLst>
  <dgm:cxnLst>
    <dgm:cxn modelId="{9B8D0E0D-3D79-497C-8380-515D4C7F55C7}" srcId="{F32CB680-8739-4D1D-9110-EF7654B06801}" destId="{F7E32B01-EA10-4F17-9EF7-C67C24A035DC}" srcOrd="2" destOrd="0" parTransId="{2D26656D-4BFF-4F61-8BA5-1F4B0DE4009B}" sibTransId="{DBAEBE82-55DC-45C6-A7D9-2FDDA21BA1C5}"/>
    <dgm:cxn modelId="{2F16A512-1328-4EF8-BA8A-47B03438AD79}" srcId="{F7E32B01-EA10-4F17-9EF7-C67C24A035DC}" destId="{61297BF3-CFFC-4B62-8333-ACF6D1170B0E}" srcOrd="0" destOrd="0" parTransId="{466D5FD6-ECAF-4648-B4D1-B75F754092C9}" sibTransId="{F33B58C6-A471-4424-B4F4-74A2E44DEC6E}"/>
    <dgm:cxn modelId="{FD547E15-8436-4637-BB91-39EEAC992673}" srcId="{78F1D14A-4A9A-4613-B7E3-A981781CA2DF}" destId="{2FFB6D7E-3610-4C58-9A42-348F2656D8BB}" srcOrd="0" destOrd="0" parTransId="{87C04634-EB53-4A50-B042-92E582C2A089}" sibTransId="{881F3501-D897-4393-B2B8-986EB7FFE931}"/>
    <dgm:cxn modelId="{AA039018-B0BD-4F90-BA24-5C5B4B5F4D29}" type="presOf" srcId="{BB6CBFE5-1A1F-40E0-8DB8-9C267E9F6BCB}" destId="{87DC580A-DDFA-4890-8AF4-1AD1FE00A5E8}" srcOrd="0" destOrd="0" presId="urn:microsoft.com/office/officeart/2005/8/layout/hList1"/>
    <dgm:cxn modelId="{249BB31A-56C0-47A9-8933-86D5E296A068}" type="presOf" srcId="{F32CB680-8739-4D1D-9110-EF7654B06801}" destId="{F6050A5C-E6CC-4389-9CA6-075D39570413}" srcOrd="0" destOrd="0" presId="urn:microsoft.com/office/officeart/2005/8/layout/hList1"/>
    <dgm:cxn modelId="{ADA4F634-9CD1-465E-805D-BA5812C6ECB6}" type="presOf" srcId="{F7E32B01-EA10-4F17-9EF7-C67C24A035DC}" destId="{725AA742-47D7-4935-91A2-80D96073826D}" srcOrd="0" destOrd="0" presId="urn:microsoft.com/office/officeart/2005/8/layout/hList1"/>
    <dgm:cxn modelId="{7347D472-FF4F-4AE7-9319-5841D2B72226}" type="presOf" srcId="{78F1D14A-4A9A-4613-B7E3-A981781CA2DF}" destId="{F633154A-CDB4-4B9A-A64E-D02AD75C843D}" srcOrd="0" destOrd="0" presId="urn:microsoft.com/office/officeart/2005/8/layout/hList1"/>
    <dgm:cxn modelId="{B0562C85-D945-4D1B-B720-E06CCE208191}" srcId="{F32CB680-8739-4D1D-9110-EF7654B06801}" destId="{78F1D14A-4A9A-4613-B7E3-A981781CA2DF}" srcOrd="0" destOrd="0" parTransId="{68933CA4-8563-439F-9B19-87A2990E34C4}" sibTransId="{C83F7A25-52D8-4A70-8887-FA3CA33AB7DC}"/>
    <dgm:cxn modelId="{D0296D85-981A-4A88-A5A2-D7AF337FBCDC}" srcId="{F32CB680-8739-4D1D-9110-EF7654B06801}" destId="{BB6CBFE5-1A1F-40E0-8DB8-9C267E9F6BCB}" srcOrd="1" destOrd="0" parTransId="{4BFAEC6C-F0F9-4C1C-BC46-D9891CE69EC8}" sibTransId="{AF453433-D13A-47CC-B15A-924818EB0682}"/>
    <dgm:cxn modelId="{260E5997-D16D-44A6-AF3E-0DB793723ED0}" srcId="{F7E32B01-EA10-4F17-9EF7-C67C24A035DC}" destId="{C26A9A41-2D59-4C12-9113-430025BAE4D1}" srcOrd="1" destOrd="0" parTransId="{0AC76620-76EE-4FE8-8982-A6643FF00468}" sibTransId="{01D31871-A5AB-4A62-9AFB-4776318BAF11}"/>
    <dgm:cxn modelId="{E8BC739C-F7F9-4AF3-AAF1-09271662BB6C}" srcId="{BB6CBFE5-1A1F-40E0-8DB8-9C267E9F6BCB}" destId="{CD62E2AA-0FB9-42D7-A1F3-D65D950CF1ED}" srcOrd="0" destOrd="0" parTransId="{EAD7ECBE-5E62-464C-A5FD-613549BF5791}" sibTransId="{D1B260AA-78A1-4552-8418-B9BEE34C37C5}"/>
    <dgm:cxn modelId="{9D5BD7A6-289C-4A26-AE91-4811FD5578C5}" type="presOf" srcId="{2FFB6D7E-3610-4C58-9A42-348F2656D8BB}" destId="{91505D90-B480-4424-A7B6-5D154E134E99}" srcOrd="0" destOrd="0" presId="urn:microsoft.com/office/officeart/2005/8/layout/hList1"/>
    <dgm:cxn modelId="{4D14F1B0-357E-4AB3-8DEC-942B700B5D58}" type="presOf" srcId="{61297BF3-CFFC-4B62-8333-ACF6D1170B0E}" destId="{6AE48CEE-7CA2-4879-AF39-B00EC92FBB61}" srcOrd="0" destOrd="0" presId="urn:microsoft.com/office/officeart/2005/8/layout/hList1"/>
    <dgm:cxn modelId="{CB7C94C8-0CB5-467B-B7B6-77CC45818465}" type="presOf" srcId="{CD62E2AA-0FB9-42D7-A1F3-D65D950CF1ED}" destId="{79587022-14A1-4321-9452-56844CA70CF8}" srcOrd="0" destOrd="0" presId="urn:microsoft.com/office/officeart/2005/8/layout/hList1"/>
    <dgm:cxn modelId="{83FBB4D4-0955-484E-B949-3761814F795D}" srcId="{BB6CBFE5-1A1F-40E0-8DB8-9C267E9F6BCB}" destId="{226D1C93-7040-4A50-B367-6483342E92DF}" srcOrd="1" destOrd="0" parTransId="{777BD776-00AC-4D1F-8688-524E90EC9D45}" sibTransId="{0A5C4597-AA05-4497-9468-034D773D907E}"/>
    <dgm:cxn modelId="{DD5982D5-E5D0-4CB1-8E8A-1375CA855E24}" type="presOf" srcId="{226D1C93-7040-4A50-B367-6483342E92DF}" destId="{79587022-14A1-4321-9452-56844CA70CF8}" srcOrd="0" destOrd="1" presId="urn:microsoft.com/office/officeart/2005/8/layout/hList1"/>
    <dgm:cxn modelId="{EE16D6F0-42C5-467B-846A-389FD03B397C}" type="presOf" srcId="{C26A9A41-2D59-4C12-9113-430025BAE4D1}" destId="{6AE48CEE-7CA2-4879-AF39-B00EC92FBB61}" srcOrd="0" destOrd="1" presId="urn:microsoft.com/office/officeart/2005/8/layout/hList1"/>
    <dgm:cxn modelId="{01121A21-3487-4FE0-9EDF-6F30454C8441}" type="presParOf" srcId="{F6050A5C-E6CC-4389-9CA6-075D39570413}" destId="{9B080172-746C-4A22-B859-C7D6EF1D5E84}" srcOrd="0" destOrd="0" presId="urn:microsoft.com/office/officeart/2005/8/layout/hList1"/>
    <dgm:cxn modelId="{04B16B4E-0B1B-48C2-9AD4-A6BCC7418C36}" type="presParOf" srcId="{9B080172-746C-4A22-B859-C7D6EF1D5E84}" destId="{F633154A-CDB4-4B9A-A64E-D02AD75C843D}" srcOrd="0" destOrd="0" presId="urn:microsoft.com/office/officeart/2005/8/layout/hList1"/>
    <dgm:cxn modelId="{C79994B8-455A-4FE0-9ED8-F36476D1E8C4}" type="presParOf" srcId="{9B080172-746C-4A22-B859-C7D6EF1D5E84}" destId="{91505D90-B480-4424-A7B6-5D154E134E99}" srcOrd="1" destOrd="0" presId="urn:microsoft.com/office/officeart/2005/8/layout/hList1"/>
    <dgm:cxn modelId="{C1E596E1-3065-4283-B28F-7A82576E3CA2}" type="presParOf" srcId="{F6050A5C-E6CC-4389-9CA6-075D39570413}" destId="{2402CED0-D2FE-42BF-A02A-A5C82F53C91A}" srcOrd="1" destOrd="0" presId="urn:microsoft.com/office/officeart/2005/8/layout/hList1"/>
    <dgm:cxn modelId="{4AAAC289-6712-4D38-A00B-19CA28B7A6EA}" type="presParOf" srcId="{F6050A5C-E6CC-4389-9CA6-075D39570413}" destId="{6A95985F-4336-49FA-A99A-4B2DE403CF5F}" srcOrd="2" destOrd="0" presId="urn:microsoft.com/office/officeart/2005/8/layout/hList1"/>
    <dgm:cxn modelId="{0246FAB2-AADA-45D0-A58B-67C6F52D9AA9}" type="presParOf" srcId="{6A95985F-4336-49FA-A99A-4B2DE403CF5F}" destId="{87DC580A-DDFA-4890-8AF4-1AD1FE00A5E8}" srcOrd="0" destOrd="0" presId="urn:microsoft.com/office/officeart/2005/8/layout/hList1"/>
    <dgm:cxn modelId="{4FE9AC3B-3ECF-4353-8919-323248C34206}" type="presParOf" srcId="{6A95985F-4336-49FA-A99A-4B2DE403CF5F}" destId="{79587022-14A1-4321-9452-56844CA70CF8}" srcOrd="1" destOrd="0" presId="urn:microsoft.com/office/officeart/2005/8/layout/hList1"/>
    <dgm:cxn modelId="{06A3AA87-6C8C-45D6-A4EB-F93887E0EAC4}" type="presParOf" srcId="{F6050A5C-E6CC-4389-9CA6-075D39570413}" destId="{FFF18E17-8558-49AE-B17D-73E8EBBBD13F}" srcOrd="3" destOrd="0" presId="urn:microsoft.com/office/officeart/2005/8/layout/hList1"/>
    <dgm:cxn modelId="{DFFCF0CD-5F0A-4C3C-8A4B-68CA971EE89E}" type="presParOf" srcId="{F6050A5C-E6CC-4389-9CA6-075D39570413}" destId="{895D02CD-C70F-45EC-A0F0-675AC87D1FA5}" srcOrd="4" destOrd="0" presId="urn:microsoft.com/office/officeart/2005/8/layout/hList1"/>
    <dgm:cxn modelId="{DB563477-469E-4D89-9FD5-03E7EB2FC103}" type="presParOf" srcId="{895D02CD-C70F-45EC-A0F0-675AC87D1FA5}" destId="{725AA742-47D7-4935-91A2-80D96073826D}" srcOrd="0" destOrd="0" presId="urn:microsoft.com/office/officeart/2005/8/layout/hList1"/>
    <dgm:cxn modelId="{691BFBF4-8A77-41EE-8DB0-074BC8BA2558}" type="presParOf" srcId="{895D02CD-C70F-45EC-A0F0-675AC87D1FA5}" destId="{6AE48CEE-7CA2-4879-AF39-B00EC92FBB6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2CB680-8739-4D1D-9110-EF7654B06801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8F1D14A-4A9A-4613-B7E3-A981781CA2DF}">
      <dgm:prSet phldrT="[Texte]"/>
      <dgm:spPr>
        <a:solidFill>
          <a:schemeClr val="accent5"/>
        </a:solidFill>
      </dgm:spPr>
      <dgm:t>
        <a:bodyPr/>
        <a:lstStyle/>
        <a:p>
          <a:r>
            <a:rPr lang="en-US" b="1"/>
            <a:t>DOR/DOD</a:t>
          </a:r>
        </a:p>
      </dgm:t>
    </dgm:pt>
    <dgm:pt modelId="{68933CA4-8563-439F-9B19-87A2990E34C4}" type="parTrans" cxnId="{B0562C85-D945-4D1B-B720-E06CCE208191}">
      <dgm:prSet/>
      <dgm:spPr/>
      <dgm:t>
        <a:bodyPr/>
        <a:lstStyle/>
        <a:p>
          <a:endParaRPr lang="en-US"/>
        </a:p>
      </dgm:t>
    </dgm:pt>
    <dgm:pt modelId="{C83F7A25-52D8-4A70-8887-FA3CA33AB7DC}" type="sibTrans" cxnId="{B0562C85-D945-4D1B-B720-E06CCE208191}">
      <dgm:prSet/>
      <dgm:spPr/>
      <dgm:t>
        <a:bodyPr/>
        <a:lstStyle/>
        <a:p>
          <a:endParaRPr lang="en-US"/>
        </a:p>
      </dgm:t>
    </dgm:pt>
    <dgm:pt modelId="{2FFB6D7E-3610-4C58-9A42-348F2656D8BB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 err="1"/>
            <a:t>OnlyUS</a:t>
          </a:r>
          <a:r>
            <a:rPr lang="en-US"/>
            <a:t> that have been groomed and are now respected the DOR can be added to the sprint backlog</a:t>
          </a:r>
        </a:p>
      </dgm:t>
    </dgm:pt>
    <dgm:pt modelId="{87C04634-EB53-4A50-B042-92E582C2A089}" type="parTrans" cxnId="{FD547E15-8436-4637-BB91-39EEAC992673}">
      <dgm:prSet/>
      <dgm:spPr/>
      <dgm:t>
        <a:bodyPr/>
        <a:lstStyle/>
        <a:p>
          <a:endParaRPr lang="en-US"/>
        </a:p>
      </dgm:t>
    </dgm:pt>
    <dgm:pt modelId="{881F3501-D897-4393-B2B8-986EB7FFE931}" type="sibTrans" cxnId="{FD547E15-8436-4637-BB91-39EEAC992673}">
      <dgm:prSet/>
      <dgm:spPr/>
      <dgm:t>
        <a:bodyPr/>
        <a:lstStyle/>
        <a:p>
          <a:endParaRPr lang="en-US"/>
        </a:p>
      </dgm:t>
    </dgm:pt>
    <dgm:pt modelId="{BB6CBFE5-1A1F-40E0-8DB8-9C267E9F6BCB}">
      <dgm:prSet phldrT="[Texte]"/>
      <dgm:spPr>
        <a:solidFill>
          <a:schemeClr val="accent5"/>
        </a:solidFill>
      </dgm:spPr>
      <dgm:t>
        <a:bodyPr/>
        <a:lstStyle/>
        <a:p>
          <a:r>
            <a:rPr lang="en-US" b="1"/>
            <a:t>SPRINT</a:t>
          </a:r>
        </a:p>
      </dgm:t>
    </dgm:pt>
    <dgm:pt modelId="{4BFAEC6C-F0F9-4C1C-BC46-D9891CE69EC8}" type="parTrans" cxnId="{D0296D85-981A-4A88-A5A2-D7AF337FBCDC}">
      <dgm:prSet/>
      <dgm:spPr/>
      <dgm:t>
        <a:bodyPr/>
        <a:lstStyle/>
        <a:p>
          <a:endParaRPr lang="en-US"/>
        </a:p>
      </dgm:t>
    </dgm:pt>
    <dgm:pt modelId="{AF453433-D13A-47CC-B15A-924818EB0682}" type="sibTrans" cxnId="{D0296D85-981A-4A88-A5A2-D7AF337FBCDC}">
      <dgm:prSet/>
      <dgm:spPr/>
      <dgm:t>
        <a:bodyPr/>
        <a:lstStyle/>
        <a:p>
          <a:endParaRPr lang="en-US"/>
        </a:p>
      </dgm:t>
    </dgm:pt>
    <dgm:pt modelId="{CD62E2AA-0FB9-42D7-A1F3-D65D950CF1ED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Sprint = 2 weeks</a:t>
          </a:r>
        </a:p>
      </dgm:t>
    </dgm:pt>
    <dgm:pt modelId="{EAD7ECBE-5E62-464C-A5FD-613549BF5791}" type="parTrans" cxnId="{E8BC739C-F7F9-4AF3-AAF1-09271662BB6C}">
      <dgm:prSet/>
      <dgm:spPr/>
      <dgm:t>
        <a:bodyPr/>
        <a:lstStyle/>
        <a:p>
          <a:endParaRPr lang="en-US"/>
        </a:p>
      </dgm:t>
    </dgm:pt>
    <dgm:pt modelId="{D1B260AA-78A1-4552-8418-B9BEE34C37C5}" type="sibTrans" cxnId="{E8BC739C-F7F9-4AF3-AAF1-09271662BB6C}">
      <dgm:prSet/>
      <dgm:spPr/>
      <dgm:t>
        <a:bodyPr/>
        <a:lstStyle/>
        <a:p>
          <a:endParaRPr lang="en-US"/>
        </a:p>
      </dgm:t>
    </dgm:pt>
    <dgm:pt modelId="{1BE99DE0-4EF2-4B88-8406-D2B4112D841E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Developers are working on what has been defined during the sprint planning</a:t>
          </a:r>
        </a:p>
      </dgm:t>
    </dgm:pt>
    <dgm:pt modelId="{D24C2CA1-0BA3-428F-B584-070DF1883DCC}" type="parTrans" cxnId="{7E977802-A133-4E9C-A034-7186587ED5B1}">
      <dgm:prSet/>
      <dgm:spPr/>
      <dgm:t>
        <a:bodyPr/>
        <a:lstStyle/>
        <a:p>
          <a:endParaRPr lang="en-US"/>
        </a:p>
      </dgm:t>
    </dgm:pt>
    <dgm:pt modelId="{25E420CD-E635-4DDE-999A-812F441F8178}" type="sibTrans" cxnId="{7E977802-A133-4E9C-A034-7186587ED5B1}">
      <dgm:prSet/>
      <dgm:spPr/>
      <dgm:t>
        <a:bodyPr/>
        <a:lstStyle/>
        <a:p>
          <a:endParaRPr lang="en-US"/>
        </a:p>
      </dgm:t>
    </dgm:pt>
    <dgm:pt modelId="{13FDCA4C-3C8F-431D-A58D-A49E3D50F5C8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Developers are doing pull requests in order to deploy their dev through all </a:t>
          </a:r>
          <a:r>
            <a:rPr lang="en-US" err="1"/>
            <a:t>environement</a:t>
          </a:r>
          <a:endParaRPr lang="en-US"/>
        </a:p>
      </dgm:t>
    </dgm:pt>
    <dgm:pt modelId="{E2DDBE6E-3AAB-49AE-93BB-979D369D591C}" type="parTrans" cxnId="{FD735AC2-3361-49D4-B9C3-888F4C2D2E32}">
      <dgm:prSet/>
      <dgm:spPr/>
      <dgm:t>
        <a:bodyPr/>
        <a:lstStyle/>
        <a:p>
          <a:endParaRPr lang="en-US"/>
        </a:p>
      </dgm:t>
    </dgm:pt>
    <dgm:pt modelId="{CBCD7411-4295-4CD6-B9D6-6A141DF6952E}" type="sibTrans" cxnId="{FD735AC2-3361-49D4-B9C3-888F4C2D2E32}">
      <dgm:prSet/>
      <dgm:spPr/>
      <dgm:t>
        <a:bodyPr/>
        <a:lstStyle/>
        <a:p>
          <a:endParaRPr lang="en-US"/>
        </a:p>
      </dgm:t>
    </dgm:pt>
    <dgm:pt modelId="{73B956F7-099F-4491-815C-66513AFBD816}">
      <dgm:prSet phldrT="[Texte]"/>
      <dgm:spPr>
        <a:solidFill>
          <a:schemeClr val="accent5">
            <a:lumMod val="20000"/>
            <a:lumOff val="80000"/>
            <a:alpha val="90000"/>
          </a:schemeClr>
        </a:solidFill>
      </dgm:spPr>
      <dgm:t>
        <a:bodyPr/>
        <a:lstStyle/>
        <a:p>
          <a:r>
            <a:rPr lang="en-US"/>
            <a:t>At every steps of the dev journey they are </a:t>
          </a:r>
          <a:r>
            <a:rPr lang="en-US" err="1"/>
            <a:t>criterias</a:t>
          </a:r>
          <a:r>
            <a:rPr lang="en-US"/>
            <a:t> to respect, and at the end of the sprint only US that are respected the DOD can be tested by the business</a:t>
          </a:r>
        </a:p>
      </dgm:t>
    </dgm:pt>
    <dgm:pt modelId="{FE48A98F-16B1-44EC-AD6A-55CAC7B92E3A}" type="parTrans" cxnId="{A72FB0D1-41C5-4E3A-9AC6-1197D7B2E70A}">
      <dgm:prSet/>
      <dgm:spPr/>
      <dgm:t>
        <a:bodyPr/>
        <a:lstStyle/>
        <a:p>
          <a:endParaRPr lang="en-US"/>
        </a:p>
      </dgm:t>
    </dgm:pt>
    <dgm:pt modelId="{74122565-BEA3-4078-AE7A-A2351E93740F}" type="sibTrans" cxnId="{A72FB0D1-41C5-4E3A-9AC6-1197D7B2E70A}">
      <dgm:prSet/>
      <dgm:spPr/>
      <dgm:t>
        <a:bodyPr/>
        <a:lstStyle/>
        <a:p>
          <a:endParaRPr lang="en-US"/>
        </a:p>
      </dgm:t>
    </dgm:pt>
    <dgm:pt modelId="{F6050A5C-E6CC-4389-9CA6-075D39570413}" type="pres">
      <dgm:prSet presAssocID="{F32CB680-8739-4D1D-9110-EF7654B06801}" presName="Name0" presStyleCnt="0">
        <dgm:presLayoutVars>
          <dgm:dir/>
          <dgm:animLvl val="lvl"/>
          <dgm:resizeHandles val="exact"/>
        </dgm:presLayoutVars>
      </dgm:prSet>
      <dgm:spPr/>
    </dgm:pt>
    <dgm:pt modelId="{9B080172-746C-4A22-B859-C7D6EF1D5E84}" type="pres">
      <dgm:prSet presAssocID="{78F1D14A-4A9A-4613-B7E3-A981781CA2DF}" presName="composite" presStyleCnt="0"/>
      <dgm:spPr/>
    </dgm:pt>
    <dgm:pt modelId="{F633154A-CDB4-4B9A-A64E-D02AD75C843D}" type="pres">
      <dgm:prSet presAssocID="{78F1D14A-4A9A-4613-B7E3-A981781CA2DF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91505D90-B480-4424-A7B6-5D154E134E99}" type="pres">
      <dgm:prSet presAssocID="{78F1D14A-4A9A-4613-B7E3-A981781CA2DF}" presName="desTx" presStyleLbl="alignAccFollowNode1" presStyleIdx="0" presStyleCnt="2">
        <dgm:presLayoutVars>
          <dgm:bulletEnabled val="1"/>
        </dgm:presLayoutVars>
      </dgm:prSet>
      <dgm:spPr/>
    </dgm:pt>
    <dgm:pt modelId="{2402CED0-D2FE-42BF-A02A-A5C82F53C91A}" type="pres">
      <dgm:prSet presAssocID="{C83F7A25-52D8-4A70-8887-FA3CA33AB7DC}" presName="space" presStyleCnt="0"/>
      <dgm:spPr/>
    </dgm:pt>
    <dgm:pt modelId="{6A95985F-4336-49FA-A99A-4B2DE403CF5F}" type="pres">
      <dgm:prSet presAssocID="{BB6CBFE5-1A1F-40E0-8DB8-9C267E9F6BCB}" presName="composite" presStyleCnt="0"/>
      <dgm:spPr/>
    </dgm:pt>
    <dgm:pt modelId="{87DC580A-DDFA-4890-8AF4-1AD1FE00A5E8}" type="pres">
      <dgm:prSet presAssocID="{BB6CBFE5-1A1F-40E0-8DB8-9C267E9F6BC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79587022-14A1-4321-9452-56844CA70CF8}" type="pres">
      <dgm:prSet presAssocID="{BB6CBFE5-1A1F-40E0-8DB8-9C267E9F6BC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7E977802-A133-4E9C-A034-7186587ED5B1}" srcId="{BB6CBFE5-1A1F-40E0-8DB8-9C267E9F6BCB}" destId="{1BE99DE0-4EF2-4B88-8406-D2B4112D841E}" srcOrd="1" destOrd="0" parTransId="{D24C2CA1-0BA3-428F-B584-070DF1883DCC}" sibTransId="{25E420CD-E635-4DDE-999A-812F441F8178}"/>
    <dgm:cxn modelId="{FD547E15-8436-4637-BB91-39EEAC992673}" srcId="{78F1D14A-4A9A-4613-B7E3-A981781CA2DF}" destId="{2FFB6D7E-3610-4C58-9A42-348F2656D8BB}" srcOrd="0" destOrd="0" parTransId="{87C04634-EB53-4A50-B042-92E582C2A089}" sibTransId="{881F3501-D897-4393-B2B8-986EB7FFE931}"/>
    <dgm:cxn modelId="{AA039018-B0BD-4F90-BA24-5C5B4B5F4D29}" type="presOf" srcId="{BB6CBFE5-1A1F-40E0-8DB8-9C267E9F6BCB}" destId="{87DC580A-DDFA-4890-8AF4-1AD1FE00A5E8}" srcOrd="0" destOrd="0" presId="urn:microsoft.com/office/officeart/2005/8/layout/hList1"/>
    <dgm:cxn modelId="{249BB31A-56C0-47A9-8933-86D5E296A068}" type="presOf" srcId="{F32CB680-8739-4D1D-9110-EF7654B06801}" destId="{F6050A5C-E6CC-4389-9CA6-075D39570413}" srcOrd="0" destOrd="0" presId="urn:microsoft.com/office/officeart/2005/8/layout/hList1"/>
    <dgm:cxn modelId="{55F5FE6C-848B-45A4-A449-C16724C60E95}" type="presOf" srcId="{73B956F7-099F-4491-815C-66513AFBD816}" destId="{91505D90-B480-4424-A7B6-5D154E134E99}" srcOrd="0" destOrd="1" presId="urn:microsoft.com/office/officeart/2005/8/layout/hList1"/>
    <dgm:cxn modelId="{7347D472-FF4F-4AE7-9319-5841D2B72226}" type="presOf" srcId="{78F1D14A-4A9A-4613-B7E3-A981781CA2DF}" destId="{F633154A-CDB4-4B9A-A64E-D02AD75C843D}" srcOrd="0" destOrd="0" presId="urn:microsoft.com/office/officeart/2005/8/layout/hList1"/>
    <dgm:cxn modelId="{B0562C85-D945-4D1B-B720-E06CCE208191}" srcId="{F32CB680-8739-4D1D-9110-EF7654B06801}" destId="{78F1D14A-4A9A-4613-B7E3-A981781CA2DF}" srcOrd="0" destOrd="0" parTransId="{68933CA4-8563-439F-9B19-87A2990E34C4}" sibTransId="{C83F7A25-52D8-4A70-8887-FA3CA33AB7DC}"/>
    <dgm:cxn modelId="{D0296D85-981A-4A88-A5A2-D7AF337FBCDC}" srcId="{F32CB680-8739-4D1D-9110-EF7654B06801}" destId="{BB6CBFE5-1A1F-40E0-8DB8-9C267E9F6BCB}" srcOrd="1" destOrd="0" parTransId="{4BFAEC6C-F0F9-4C1C-BC46-D9891CE69EC8}" sibTransId="{AF453433-D13A-47CC-B15A-924818EB0682}"/>
    <dgm:cxn modelId="{E8BC739C-F7F9-4AF3-AAF1-09271662BB6C}" srcId="{BB6CBFE5-1A1F-40E0-8DB8-9C267E9F6BCB}" destId="{CD62E2AA-0FB9-42D7-A1F3-D65D950CF1ED}" srcOrd="0" destOrd="0" parTransId="{EAD7ECBE-5E62-464C-A5FD-613549BF5791}" sibTransId="{D1B260AA-78A1-4552-8418-B9BEE34C37C5}"/>
    <dgm:cxn modelId="{9D5BD7A6-289C-4A26-AE91-4811FD5578C5}" type="presOf" srcId="{2FFB6D7E-3610-4C58-9A42-348F2656D8BB}" destId="{91505D90-B480-4424-A7B6-5D154E134E99}" srcOrd="0" destOrd="0" presId="urn:microsoft.com/office/officeart/2005/8/layout/hList1"/>
    <dgm:cxn modelId="{FD735AC2-3361-49D4-B9C3-888F4C2D2E32}" srcId="{BB6CBFE5-1A1F-40E0-8DB8-9C267E9F6BCB}" destId="{13FDCA4C-3C8F-431D-A58D-A49E3D50F5C8}" srcOrd="2" destOrd="0" parTransId="{E2DDBE6E-3AAB-49AE-93BB-979D369D591C}" sibTransId="{CBCD7411-4295-4CD6-B9D6-6A141DF6952E}"/>
    <dgm:cxn modelId="{CB7C94C8-0CB5-467B-B7B6-77CC45818465}" type="presOf" srcId="{CD62E2AA-0FB9-42D7-A1F3-D65D950CF1ED}" destId="{79587022-14A1-4321-9452-56844CA70CF8}" srcOrd="0" destOrd="0" presId="urn:microsoft.com/office/officeart/2005/8/layout/hList1"/>
    <dgm:cxn modelId="{A72FB0D1-41C5-4E3A-9AC6-1197D7B2E70A}" srcId="{78F1D14A-4A9A-4613-B7E3-A981781CA2DF}" destId="{73B956F7-099F-4491-815C-66513AFBD816}" srcOrd="1" destOrd="0" parTransId="{FE48A98F-16B1-44EC-AD6A-55CAC7B92E3A}" sibTransId="{74122565-BEA3-4078-AE7A-A2351E93740F}"/>
    <dgm:cxn modelId="{3AEB9AD9-BD5D-41C6-8F45-D90F17A93D1D}" type="presOf" srcId="{1BE99DE0-4EF2-4B88-8406-D2B4112D841E}" destId="{79587022-14A1-4321-9452-56844CA70CF8}" srcOrd="0" destOrd="1" presId="urn:microsoft.com/office/officeart/2005/8/layout/hList1"/>
    <dgm:cxn modelId="{7BE3A5F6-9812-48CC-BB52-28733C8EE416}" type="presOf" srcId="{13FDCA4C-3C8F-431D-A58D-A49E3D50F5C8}" destId="{79587022-14A1-4321-9452-56844CA70CF8}" srcOrd="0" destOrd="2" presId="urn:microsoft.com/office/officeart/2005/8/layout/hList1"/>
    <dgm:cxn modelId="{01121A21-3487-4FE0-9EDF-6F30454C8441}" type="presParOf" srcId="{F6050A5C-E6CC-4389-9CA6-075D39570413}" destId="{9B080172-746C-4A22-B859-C7D6EF1D5E84}" srcOrd="0" destOrd="0" presId="urn:microsoft.com/office/officeart/2005/8/layout/hList1"/>
    <dgm:cxn modelId="{04B16B4E-0B1B-48C2-9AD4-A6BCC7418C36}" type="presParOf" srcId="{9B080172-746C-4A22-B859-C7D6EF1D5E84}" destId="{F633154A-CDB4-4B9A-A64E-D02AD75C843D}" srcOrd="0" destOrd="0" presId="urn:microsoft.com/office/officeart/2005/8/layout/hList1"/>
    <dgm:cxn modelId="{C79994B8-455A-4FE0-9ED8-F36476D1E8C4}" type="presParOf" srcId="{9B080172-746C-4A22-B859-C7D6EF1D5E84}" destId="{91505D90-B480-4424-A7B6-5D154E134E99}" srcOrd="1" destOrd="0" presId="urn:microsoft.com/office/officeart/2005/8/layout/hList1"/>
    <dgm:cxn modelId="{C1E596E1-3065-4283-B28F-7A82576E3CA2}" type="presParOf" srcId="{F6050A5C-E6CC-4389-9CA6-075D39570413}" destId="{2402CED0-D2FE-42BF-A02A-A5C82F53C91A}" srcOrd="1" destOrd="0" presId="urn:microsoft.com/office/officeart/2005/8/layout/hList1"/>
    <dgm:cxn modelId="{4AAAC289-6712-4D38-A00B-19CA28B7A6EA}" type="presParOf" srcId="{F6050A5C-E6CC-4389-9CA6-075D39570413}" destId="{6A95985F-4336-49FA-A99A-4B2DE403CF5F}" srcOrd="2" destOrd="0" presId="urn:microsoft.com/office/officeart/2005/8/layout/hList1"/>
    <dgm:cxn modelId="{0246FAB2-AADA-45D0-A58B-67C6F52D9AA9}" type="presParOf" srcId="{6A95985F-4336-49FA-A99A-4B2DE403CF5F}" destId="{87DC580A-DDFA-4890-8AF4-1AD1FE00A5E8}" srcOrd="0" destOrd="0" presId="urn:microsoft.com/office/officeart/2005/8/layout/hList1"/>
    <dgm:cxn modelId="{4FE9AC3B-3ECF-4353-8919-323248C34206}" type="presParOf" srcId="{6A95985F-4336-49FA-A99A-4B2DE403CF5F}" destId="{79587022-14A1-4321-9452-56844CA70CF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154A-CDB4-4B9A-A64E-D02AD75C843D}">
      <dsp:nvSpPr>
        <dsp:cNvPr id="0" name=""/>
        <dsp:cNvSpPr/>
      </dsp:nvSpPr>
      <dsp:spPr>
        <a:xfrm>
          <a:off x="8754" y="16834"/>
          <a:ext cx="2734707" cy="37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Developer</a:t>
          </a:r>
        </a:p>
      </dsp:txBody>
      <dsp:txXfrm>
        <a:off x="8754" y="16834"/>
        <a:ext cx="2734707" cy="374400"/>
      </dsp:txXfrm>
    </dsp:sp>
    <dsp:sp modelId="{91505D90-B480-4424-A7B6-5D154E134E99}">
      <dsp:nvSpPr>
        <dsp:cNvPr id="0" name=""/>
        <dsp:cNvSpPr/>
      </dsp:nvSpPr>
      <dsp:spPr>
        <a:xfrm>
          <a:off x="8754" y="391234"/>
          <a:ext cx="2734707" cy="73154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 the first merged environment Developer are doing the first Unit test</a:t>
          </a:r>
        </a:p>
      </dsp:txBody>
      <dsp:txXfrm>
        <a:off x="8754" y="391234"/>
        <a:ext cx="2734707" cy="731542"/>
      </dsp:txXfrm>
    </dsp:sp>
    <dsp:sp modelId="{87DC580A-DDFA-4890-8AF4-1AD1FE00A5E8}">
      <dsp:nvSpPr>
        <dsp:cNvPr id="0" name=""/>
        <dsp:cNvSpPr/>
      </dsp:nvSpPr>
      <dsp:spPr>
        <a:xfrm>
          <a:off x="3126320" y="16834"/>
          <a:ext cx="2734707" cy="37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Quality Assurance</a:t>
          </a:r>
        </a:p>
      </dsp:txBody>
      <dsp:txXfrm>
        <a:off x="3126320" y="16834"/>
        <a:ext cx="2734707" cy="374400"/>
      </dsp:txXfrm>
    </dsp:sp>
    <dsp:sp modelId="{79587022-14A1-4321-9452-56844CA70CF8}">
      <dsp:nvSpPr>
        <dsp:cNvPr id="0" name=""/>
        <dsp:cNvSpPr/>
      </dsp:nvSpPr>
      <dsp:spPr>
        <a:xfrm>
          <a:off x="3126320" y="391234"/>
          <a:ext cx="2734707" cy="73154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 the INT environment QA are doing functional tests according to acceptance criteria</a:t>
          </a:r>
        </a:p>
      </dsp:txBody>
      <dsp:txXfrm>
        <a:off x="3126320" y="391234"/>
        <a:ext cx="2734707" cy="731542"/>
      </dsp:txXfrm>
    </dsp:sp>
    <dsp:sp modelId="{725AA742-47D7-4935-91A2-80D96073826D}">
      <dsp:nvSpPr>
        <dsp:cNvPr id="0" name=""/>
        <dsp:cNvSpPr/>
      </dsp:nvSpPr>
      <dsp:spPr>
        <a:xfrm>
          <a:off x="6243887" y="16834"/>
          <a:ext cx="2734707" cy="3744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Business</a:t>
          </a:r>
        </a:p>
      </dsp:txBody>
      <dsp:txXfrm>
        <a:off x="6243887" y="16834"/>
        <a:ext cx="2734707" cy="374400"/>
      </dsp:txXfrm>
    </dsp:sp>
    <dsp:sp modelId="{6AE48CEE-7CA2-4879-AF39-B00EC92FBB61}">
      <dsp:nvSpPr>
        <dsp:cNvPr id="0" name=""/>
        <dsp:cNvSpPr/>
      </dsp:nvSpPr>
      <dsp:spPr>
        <a:xfrm>
          <a:off x="6243887" y="391234"/>
          <a:ext cx="2734707" cy="731542"/>
        </a:xfrm>
        <a:prstGeom prst="rect">
          <a:avLst/>
        </a:prstGeom>
        <a:solidFill>
          <a:schemeClr val="accent4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342" tIns="69342" rIns="92456" bIns="104013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/>
            <a:t>In UAT Business are putting their last validation of the development</a:t>
          </a:r>
        </a:p>
      </dsp:txBody>
      <dsp:txXfrm>
        <a:off x="6243887" y="391234"/>
        <a:ext cx="2734707" cy="731542"/>
      </dsp:txXfrm>
    </dsp:sp>
    <dsp:sp modelId="{09798C15-4BE5-45E2-BE53-B711AB47AD9B}">
      <dsp:nvSpPr>
        <dsp:cNvPr id="0" name=""/>
        <dsp:cNvSpPr/>
      </dsp:nvSpPr>
      <dsp:spPr>
        <a:xfrm>
          <a:off x="9169641" y="16834"/>
          <a:ext cx="982252" cy="374400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456" tIns="52832" rIns="92456" bIns="5283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Final tests</a:t>
          </a:r>
        </a:p>
      </dsp:txBody>
      <dsp:txXfrm>
        <a:off x="9169641" y="16834"/>
        <a:ext cx="982252" cy="374400"/>
      </dsp:txXfrm>
    </dsp:sp>
    <dsp:sp modelId="{D382D11A-6C73-40C6-B0EC-20290601E7F9}">
      <dsp:nvSpPr>
        <dsp:cNvPr id="0" name=""/>
        <dsp:cNvSpPr/>
      </dsp:nvSpPr>
      <dsp:spPr>
        <a:xfrm>
          <a:off x="9169641" y="391234"/>
          <a:ext cx="982252" cy="731542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accent4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85344" bIns="96012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NRT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All US to retest (</a:t>
          </a:r>
          <a:r>
            <a:rPr lang="en-US" sz="1000" kern="1200"/>
            <a:t>TBC)</a:t>
          </a:r>
          <a:endParaRPr lang="en-US" sz="1200" kern="1200"/>
        </a:p>
      </dsp:txBody>
      <dsp:txXfrm>
        <a:off x="9169641" y="391234"/>
        <a:ext cx="982252" cy="731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154A-CDB4-4B9A-A64E-D02AD75C843D}">
      <dsp:nvSpPr>
        <dsp:cNvPr id="0" name=""/>
        <dsp:cNvSpPr/>
      </dsp:nvSpPr>
      <dsp:spPr>
        <a:xfrm>
          <a:off x="9274" y="0"/>
          <a:ext cx="2475328" cy="250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Deployment in DEV</a:t>
          </a:r>
        </a:p>
      </dsp:txBody>
      <dsp:txXfrm>
        <a:off x="9274" y="0"/>
        <a:ext cx="2475328" cy="250008"/>
      </dsp:txXfrm>
    </dsp:sp>
    <dsp:sp modelId="{91505D90-B480-4424-A7B6-5D154E134E99}">
      <dsp:nvSpPr>
        <dsp:cNvPr id="0" name=""/>
        <dsp:cNvSpPr/>
      </dsp:nvSpPr>
      <dsp:spPr>
        <a:xfrm>
          <a:off x="9274" y="250008"/>
          <a:ext cx="2475328" cy="5363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Deployment all day long</a:t>
          </a:r>
        </a:p>
      </dsp:txBody>
      <dsp:txXfrm>
        <a:off x="9274" y="250008"/>
        <a:ext cx="2475328" cy="536375"/>
      </dsp:txXfrm>
    </dsp:sp>
    <dsp:sp modelId="{87DC580A-DDFA-4890-8AF4-1AD1FE00A5E8}">
      <dsp:nvSpPr>
        <dsp:cNvPr id="0" name=""/>
        <dsp:cNvSpPr/>
      </dsp:nvSpPr>
      <dsp:spPr>
        <a:xfrm>
          <a:off x="2831148" y="0"/>
          <a:ext cx="2475328" cy="250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Deployment in INT</a:t>
          </a:r>
        </a:p>
      </dsp:txBody>
      <dsp:txXfrm>
        <a:off x="2831148" y="0"/>
        <a:ext cx="2475328" cy="250008"/>
      </dsp:txXfrm>
    </dsp:sp>
    <dsp:sp modelId="{79587022-14A1-4321-9452-56844CA70CF8}">
      <dsp:nvSpPr>
        <dsp:cNvPr id="0" name=""/>
        <dsp:cNvSpPr/>
      </dsp:nvSpPr>
      <dsp:spPr>
        <a:xfrm>
          <a:off x="2831148" y="250008"/>
          <a:ext cx="2475328" cy="536375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Everyday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Must respect ready to push to INT </a:t>
          </a:r>
          <a:r>
            <a:rPr lang="en-US" sz="1000" b="1" kern="1200" err="1"/>
            <a:t>criterias</a:t>
          </a:r>
          <a:endParaRPr lang="en-US" sz="1000" b="1" kern="1200"/>
        </a:p>
      </dsp:txBody>
      <dsp:txXfrm>
        <a:off x="2831148" y="250008"/>
        <a:ext cx="2475328" cy="536375"/>
      </dsp:txXfrm>
    </dsp:sp>
    <dsp:sp modelId="{725AA742-47D7-4935-91A2-80D96073826D}">
      <dsp:nvSpPr>
        <dsp:cNvPr id="0" name=""/>
        <dsp:cNvSpPr/>
      </dsp:nvSpPr>
      <dsp:spPr>
        <a:xfrm>
          <a:off x="5653023" y="-25747"/>
          <a:ext cx="2477748" cy="25000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/>
            <a:t>Deployment in UAT</a:t>
          </a:r>
        </a:p>
      </dsp:txBody>
      <dsp:txXfrm>
        <a:off x="5653023" y="-25747"/>
        <a:ext cx="2477748" cy="250008"/>
      </dsp:txXfrm>
    </dsp:sp>
    <dsp:sp modelId="{6AE48CEE-7CA2-4879-AF39-B00EC92FBB61}">
      <dsp:nvSpPr>
        <dsp:cNvPr id="0" name=""/>
        <dsp:cNvSpPr/>
      </dsp:nvSpPr>
      <dsp:spPr>
        <a:xfrm>
          <a:off x="5653023" y="224261"/>
          <a:ext cx="2477748" cy="587869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Twice a week</a:t>
          </a:r>
        </a:p>
        <a:p>
          <a:pPr marL="57150" lvl="1" indent="-57150" algn="ctr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b="1" kern="1200"/>
            <a:t>Must respect ready to push to UAT </a:t>
          </a:r>
          <a:r>
            <a:rPr lang="en-US" sz="1000" b="1" kern="1200" err="1"/>
            <a:t>criterias</a:t>
          </a:r>
          <a:endParaRPr lang="en-US" sz="1000" b="1" kern="1200"/>
        </a:p>
      </dsp:txBody>
      <dsp:txXfrm>
        <a:off x="5653023" y="224261"/>
        <a:ext cx="2477748" cy="587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3154A-CDB4-4B9A-A64E-D02AD75C843D}">
      <dsp:nvSpPr>
        <dsp:cNvPr id="0" name=""/>
        <dsp:cNvSpPr/>
      </dsp:nvSpPr>
      <dsp:spPr>
        <a:xfrm>
          <a:off x="42" y="45659"/>
          <a:ext cx="4031405" cy="28800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DOR/DOD</a:t>
          </a:r>
        </a:p>
      </dsp:txBody>
      <dsp:txXfrm>
        <a:off x="42" y="45659"/>
        <a:ext cx="4031405" cy="288000"/>
      </dsp:txXfrm>
    </dsp:sp>
    <dsp:sp modelId="{91505D90-B480-4424-A7B6-5D154E134E99}">
      <dsp:nvSpPr>
        <dsp:cNvPr id="0" name=""/>
        <dsp:cNvSpPr/>
      </dsp:nvSpPr>
      <dsp:spPr>
        <a:xfrm>
          <a:off x="42" y="333659"/>
          <a:ext cx="4031405" cy="89169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 err="1"/>
            <a:t>OnlyUS</a:t>
          </a:r>
          <a:r>
            <a:rPr lang="en-US" sz="1000" kern="1200"/>
            <a:t> that have been groomed and are now respected the DOR can be added to the sprint backlog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At every steps of the dev journey they are </a:t>
          </a:r>
          <a:r>
            <a:rPr lang="en-US" sz="1000" kern="1200" err="1"/>
            <a:t>criterias</a:t>
          </a:r>
          <a:r>
            <a:rPr lang="en-US" sz="1000" kern="1200"/>
            <a:t> to respect, and at the end of the sprint only US that are respected the DOD can be tested by the business</a:t>
          </a:r>
        </a:p>
      </dsp:txBody>
      <dsp:txXfrm>
        <a:off x="42" y="333659"/>
        <a:ext cx="4031405" cy="891696"/>
      </dsp:txXfrm>
    </dsp:sp>
    <dsp:sp modelId="{87DC580A-DDFA-4890-8AF4-1AD1FE00A5E8}">
      <dsp:nvSpPr>
        <dsp:cNvPr id="0" name=""/>
        <dsp:cNvSpPr/>
      </dsp:nvSpPr>
      <dsp:spPr>
        <a:xfrm>
          <a:off x="4595844" y="45659"/>
          <a:ext cx="4031405" cy="288000"/>
        </a:xfrm>
        <a:prstGeom prst="rect">
          <a:avLst/>
        </a:prstGeom>
        <a:solidFill>
          <a:schemeClr val="accent5"/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1" kern="1200"/>
            <a:t>SPRINT</a:t>
          </a:r>
        </a:p>
      </dsp:txBody>
      <dsp:txXfrm>
        <a:off x="4595844" y="45659"/>
        <a:ext cx="4031405" cy="288000"/>
      </dsp:txXfrm>
    </dsp:sp>
    <dsp:sp modelId="{79587022-14A1-4321-9452-56844CA70CF8}">
      <dsp:nvSpPr>
        <dsp:cNvPr id="0" name=""/>
        <dsp:cNvSpPr/>
      </dsp:nvSpPr>
      <dsp:spPr>
        <a:xfrm>
          <a:off x="4595844" y="333659"/>
          <a:ext cx="4031405" cy="891696"/>
        </a:xfrm>
        <a:prstGeom prst="rect">
          <a:avLst/>
        </a:prstGeom>
        <a:solidFill>
          <a:schemeClr val="accent5">
            <a:lumMod val="20000"/>
            <a:lumOff val="80000"/>
            <a:alpha val="9000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Sprint = 2 weeks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Developers are working on what has been defined during the sprint planning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00" kern="1200"/>
            <a:t>Developers are doing pull requests in order to deploy their dev through all </a:t>
          </a:r>
          <a:r>
            <a:rPr lang="en-US" sz="1000" kern="1200" err="1"/>
            <a:t>environement</a:t>
          </a:r>
          <a:endParaRPr lang="en-US" sz="1000" kern="1200"/>
        </a:p>
      </dsp:txBody>
      <dsp:txXfrm>
        <a:off x="4595844" y="333659"/>
        <a:ext cx="4031405" cy="8916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36AC17-337D-42F1-A824-A443EB07D60E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1BF92A-9D59-460B-AB20-D5AD3F39797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81733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76A1B90-001F-4D11-BE39-E0F28FF4086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45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35288-5ED4-4090-A566-B5663F914DC7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7184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35288-5ED4-4090-A566-B5663F914DC7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72171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935288-5ED4-4090-A566-B5663F914DC7}" type="slidenum">
              <a:rPr kumimoji="0" lang="pt-P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P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9535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12208D0-9FBD-48B7-9EFC-376EC5DFE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234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gif"/><Relationship Id="rId3" Type="http://schemas.openxmlformats.org/officeDocument/2006/relationships/tags" Target="../tags/tag2.xml"/><Relationship Id="rId7" Type="http://schemas.openxmlformats.org/officeDocument/2006/relationships/image" Target="../media/image2.png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8F1B63-47B3-4EBE-9742-3D147D5571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F539AD0-D257-4279-8F41-B2F27C2A8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1EA8CA-BE46-44EE-99D3-0BC29BB0E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FEEBA-8AE2-4E35-848D-2719BC598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9E485B-0D92-403D-BBFB-D012DEF33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18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221E8A-855E-41FB-8EDE-769FDA474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845DA5-54A5-4CBA-A275-BD3F5F3A91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592FEA3-FF7B-4706-9E39-B38D09D62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398036-A043-4E9E-B8A2-E5708D145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28F4FFC-A4D6-4794-990F-C1423475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7219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29A26B2-E14F-4F1B-87F0-EAB5D0FBC1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E6EB82-FE1B-4119-9180-594F9C39B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C7FF878-E0D5-4FF6-9816-AC8D573DE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D3D47B-703F-4C29-B649-E63D8ED3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8C3813-0058-4DD6-9D76-53322E11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8651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ita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69208F0-67A8-436E-A309-A8CA14B1FFE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3" name="think-cell Slide" r:id="rId5" imgW="415" imgH="416" progId="TCLayout.ActiveDocument.1">
                  <p:embed/>
                </p:oleObj>
              </mc:Choice>
              <mc:Fallback>
                <p:oleObj name="think-cell Slide" r:id="rId5" imgW="415" imgH="41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69208F0-67A8-436E-A309-A8CA14B1FF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4E985DD7-8EC4-41BD-918C-D6EFE53C892F}"/>
              </a:ext>
            </a:extLst>
          </p:cNvPr>
          <p:cNvSpPr/>
          <p:nvPr userDrawn="1"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lvl="0" indent="0" algn="ctr" eaLnBrk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en-US" sz="3600" b="1" i="0" baseline="0">
              <a:latin typeface="Century Gothic" panose="020B0502020202020204" pitchFamily="34" charset="0"/>
              <a:ea typeface="+mj-ea"/>
              <a:sym typeface="Century Gothic" panose="020B0502020202020204" pitchFamily="34" charset="0"/>
            </a:endParaRP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A58ECEB9-0021-4AA0-ABC7-885542B0C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6BBAAEB-9B4A-46F8-AAB5-D8F9F3EBC8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3C3AC9A2-3AEA-421A-9469-8B631BB627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382176"/>
            <a:ext cx="9066764" cy="510064"/>
          </a:xfrm>
        </p:spPr>
        <p:txBody>
          <a:bodyPr>
            <a:normAutofit/>
          </a:bodyPr>
          <a:lstStyle>
            <a:lvl1pPr>
              <a:defRPr sz="2800" b="1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Title of the slide (citation)</a:t>
            </a:r>
          </a:p>
        </p:txBody>
      </p:sp>
      <p:sp>
        <p:nvSpPr>
          <p:cNvPr id="18" name="Text Placeholder 12">
            <a:extLst>
              <a:ext uri="{FF2B5EF4-FFF2-40B4-BE49-F238E27FC236}">
                <a16:creationId xmlns:a16="http://schemas.microsoft.com/office/drawing/2014/main" id="{3DF1B9F6-21DB-4318-9D76-C2727F88952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300" y="845767"/>
            <a:ext cx="9066764" cy="365125"/>
          </a:xfrm>
        </p:spPr>
        <p:txBody>
          <a:bodyPr>
            <a:no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/>
            </a:lvl2pPr>
            <a:lvl5pPr marL="1828800" indent="0" algn="l">
              <a:buNone/>
              <a:defRPr/>
            </a:lvl5pPr>
          </a:lstStyle>
          <a:p>
            <a:pPr lvl="0"/>
            <a:r>
              <a:rPr lang="fr-FR" err="1"/>
              <a:t>Subtitle</a:t>
            </a:r>
            <a:r>
              <a:rPr lang="fr-FR"/>
              <a:t> of the slide</a:t>
            </a:r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FC50D4C-F582-4BA6-8283-9DE6814148C1}"/>
              </a:ext>
            </a:extLst>
          </p:cNvPr>
          <p:cNvSpPr/>
          <p:nvPr userDrawn="1"/>
        </p:nvSpPr>
        <p:spPr>
          <a:xfrm>
            <a:off x="9818255" y="563418"/>
            <a:ext cx="2022763" cy="6474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7F15E45-6FE9-43E1-BB48-78AB0B4A1C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22300" y="6331881"/>
            <a:ext cx="1558375" cy="38959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487058-D1FD-4152-9641-2FFFE3F0BD2D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19537" y="327078"/>
            <a:ext cx="989246" cy="989246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049EF78B-1AF9-44CE-80D6-ED0A9A1B10D8}"/>
              </a:ext>
            </a:extLst>
          </p:cNvPr>
          <p:cNvSpPr txBox="1"/>
          <p:nvPr userDrawn="1"/>
        </p:nvSpPr>
        <p:spPr>
          <a:xfrm>
            <a:off x="9975296" y="327078"/>
            <a:ext cx="1147934" cy="98924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l"/>
            <a:r>
              <a:rPr lang="en-US" sz="3200" b="1"/>
              <a:t>PM’</a:t>
            </a:r>
          </a:p>
        </p:txBody>
      </p:sp>
    </p:spTree>
    <p:extLst>
      <p:ext uri="{BB962C8B-B14F-4D97-AF65-F5344CB8AC3E}">
        <p14:creationId xmlns:p14="http://schemas.microsoft.com/office/powerpoint/2010/main" val="1422194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382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561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6330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331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145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727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DFAF73-A804-4263-8798-745DAABC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F8FB2A2-84A6-411C-9DC7-CEE2C0D20D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1E22F-50B9-4558-A4CC-30361642E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B9701D-8E3E-43C4-AA5D-4B45A843F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408447-1A76-47AF-828D-408CBDA22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2197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650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3141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585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6337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siness Servi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5ACFDD-3909-41DC-9A01-D69C27B1DB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Title of the slide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26FBC09C-BB33-4593-800C-49385E28BF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888" y="3487738"/>
            <a:ext cx="3240000" cy="2749550"/>
          </a:xfrm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aseline="0"/>
            </a:lvl1pPr>
            <a:lvl2pPr marL="216000" indent="-216000" algn="l">
              <a:spcBef>
                <a:spcPts val="4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Century Gothic" panose="020B0502020202020204" pitchFamily="34" charset="0"/>
              <a:buChar char="o"/>
              <a:defRPr sz="1400" baseline="0"/>
            </a:lvl2pPr>
            <a:lvl3pPr>
              <a:spcBef>
                <a:spcPts val="400"/>
              </a:spcBef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fr-FR"/>
              <a:t>Your text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0" name="Espace réservé du texte 8">
            <a:extLst>
              <a:ext uri="{FF2B5EF4-FFF2-40B4-BE49-F238E27FC236}">
                <a16:creationId xmlns:a16="http://schemas.microsoft.com/office/drawing/2014/main" id="{61BF1819-9F69-4A70-A3FB-2E1A13487AA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322171" y="3487738"/>
            <a:ext cx="3240000" cy="2749550"/>
          </a:xfrm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aseline="0"/>
            </a:lvl1pPr>
            <a:lvl2pPr marL="216000" indent="-216000" algn="l">
              <a:spcBef>
                <a:spcPts val="4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Century Gothic" panose="020B0502020202020204" pitchFamily="34" charset="0"/>
              <a:buChar char="o"/>
              <a:defRPr sz="1400" baseline="0"/>
            </a:lvl2pPr>
            <a:lvl3pPr>
              <a:spcBef>
                <a:spcPts val="400"/>
              </a:spcBef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fr-FR"/>
              <a:t>Your text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1" name="Espace réservé du texte 8">
            <a:extLst>
              <a:ext uri="{FF2B5EF4-FFF2-40B4-BE49-F238E27FC236}">
                <a16:creationId xmlns:a16="http://schemas.microsoft.com/office/drawing/2014/main" id="{7CF6D3E5-512C-4041-95E5-5A4ACC3FDEF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20453" y="3487738"/>
            <a:ext cx="3240000" cy="2749550"/>
          </a:xfrm>
        </p:spPr>
        <p:txBody>
          <a:bodyPr/>
          <a:lstStyle>
            <a:lvl1pPr>
              <a:spcBef>
                <a:spcPts val="400"/>
              </a:spcBef>
              <a:spcAft>
                <a:spcPts val="0"/>
              </a:spcAft>
              <a:defRPr sz="1400" baseline="0"/>
            </a:lvl1pPr>
            <a:lvl2pPr marL="216000" indent="-216000" algn="l">
              <a:spcBef>
                <a:spcPts val="400"/>
              </a:spcBef>
              <a:buClr>
                <a:schemeClr val="tx1">
                  <a:lumMod val="65000"/>
                  <a:lumOff val="35000"/>
                </a:schemeClr>
              </a:buClr>
              <a:buSzPct val="110000"/>
              <a:buFont typeface="Century Gothic" panose="020B0502020202020204" pitchFamily="34" charset="0"/>
              <a:buChar char="o"/>
              <a:defRPr sz="1400" baseline="0"/>
            </a:lvl2pPr>
            <a:lvl3pPr>
              <a:spcBef>
                <a:spcPts val="400"/>
              </a:spcBef>
              <a:defRPr sz="1400" baseline="0"/>
            </a:lvl3pPr>
            <a:lvl4pPr>
              <a:defRPr sz="1400" baseline="0"/>
            </a:lvl4pPr>
            <a:lvl5pPr>
              <a:defRPr sz="1400" baseline="0"/>
            </a:lvl5pPr>
          </a:lstStyle>
          <a:p>
            <a:pPr lvl="0"/>
            <a:r>
              <a:rPr lang="fr-FR"/>
              <a:t>Your text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F042F337-660D-4C86-94A2-80ECF5E168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30459" y="1605421"/>
            <a:ext cx="2333429" cy="1180908"/>
          </a:xfrm>
        </p:spPr>
        <p:txBody>
          <a:bodyPr anchor="ctr" anchorCtr="0"/>
          <a:lstStyle>
            <a:lvl1pPr>
              <a:spcAft>
                <a:spcPts val="0"/>
              </a:spcAft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phase</a:t>
            </a:r>
          </a:p>
        </p:txBody>
      </p:sp>
      <p:sp>
        <p:nvSpPr>
          <p:cNvPr id="15" name="Espace réservé du texte 13">
            <a:extLst>
              <a:ext uri="{FF2B5EF4-FFF2-40B4-BE49-F238E27FC236}">
                <a16:creationId xmlns:a16="http://schemas.microsoft.com/office/drawing/2014/main" id="{BC63A2D4-6E72-4B26-818A-581A6194E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28742" y="1605421"/>
            <a:ext cx="2333429" cy="1180908"/>
          </a:xfrm>
        </p:spPr>
        <p:txBody>
          <a:bodyPr anchor="ctr" anchorCtr="0"/>
          <a:lstStyle>
            <a:lvl1pPr>
              <a:spcAft>
                <a:spcPts val="0"/>
              </a:spcAft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phase</a:t>
            </a:r>
          </a:p>
        </p:txBody>
      </p:sp>
      <p:sp>
        <p:nvSpPr>
          <p:cNvPr id="16" name="Espace réservé du texte 13">
            <a:extLst>
              <a:ext uri="{FF2B5EF4-FFF2-40B4-BE49-F238E27FC236}">
                <a16:creationId xmlns:a16="http://schemas.microsoft.com/office/drawing/2014/main" id="{80E02D82-28CA-4F55-89DA-C295CF8A22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927024" y="1605421"/>
            <a:ext cx="2333429" cy="1180908"/>
          </a:xfrm>
        </p:spPr>
        <p:txBody>
          <a:bodyPr anchor="ctr" anchorCtr="0"/>
          <a:lstStyle>
            <a:lvl1pPr>
              <a:spcAft>
                <a:spcPts val="0"/>
              </a:spcAft>
              <a:defRPr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phase</a:t>
            </a:r>
          </a:p>
        </p:txBody>
      </p:sp>
      <p:sp>
        <p:nvSpPr>
          <p:cNvPr id="18" name="Espace réservé du texte 13">
            <a:extLst>
              <a:ext uri="{FF2B5EF4-FFF2-40B4-BE49-F238E27FC236}">
                <a16:creationId xmlns:a16="http://schemas.microsoft.com/office/drawing/2014/main" id="{39985406-DF0D-4432-91C0-E0F4532D946A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778867" y="1871875"/>
            <a:ext cx="648000" cy="648000"/>
          </a:xfrm>
          <a:prstGeom prst="ellipse">
            <a:avLst/>
          </a:prstGeom>
          <a:ln w="508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spcAft>
                <a:spcPts val="0"/>
              </a:spcAft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19" name="Espace réservé du texte 13">
            <a:extLst>
              <a:ext uri="{FF2B5EF4-FFF2-40B4-BE49-F238E27FC236}">
                <a16:creationId xmlns:a16="http://schemas.microsoft.com/office/drawing/2014/main" id="{0298B942-9361-46ED-902E-29731AB7CD85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4477151" y="1871875"/>
            <a:ext cx="648000" cy="648000"/>
          </a:xfrm>
          <a:prstGeom prst="ellipse">
            <a:avLst/>
          </a:prstGeom>
          <a:ln w="508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spcAft>
                <a:spcPts val="0"/>
              </a:spcAft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0</a:t>
            </a:r>
          </a:p>
        </p:txBody>
      </p:sp>
      <p:sp>
        <p:nvSpPr>
          <p:cNvPr id="21" name="Espace réservé du texte 13">
            <a:extLst>
              <a:ext uri="{FF2B5EF4-FFF2-40B4-BE49-F238E27FC236}">
                <a16:creationId xmlns:a16="http://schemas.microsoft.com/office/drawing/2014/main" id="{A668E77A-26E2-40F8-9721-AC857539784D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8175433" y="1871875"/>
            <a:ext cx="648000" cy="648000"/>
          </a:xfrm>
          <a:prstGeom prst="ellipse">
            <a:avLst/>
          </a:prstGeom>
          <a:ln w="50800">
            <a:solidFill>
              <a:schemeClr val="bg1"/>
            </a:solidFill>
          </a:ln>
        </p:spPr>
        <p:txBody>
          <a:bodyPr lIns="0" tIns="0" rIns="0" bIns="0" anchor="ctr" anchorCtr="0"/>
          <a:lstStyle>
            <a:lvl1pPr algn="ctr">
              <a:spcAft>
                <a:spcPts val="0"/>
              </a:spcAft>
              <a:defRPr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01777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E68CA-1DEF-4FA4-9EDA-C533EAF75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A75A69B-D4D9-49A7-A364-365A0A921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41A22E-8C84-4D10-9C6B-ED62EC6A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B6871A-D0D3-456B-A9B1-4E980EC89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68C7BD0-5B2A-4CD7-9386-33D7B06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2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068962-3F13-4486-8CE2-B23B1E69C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2543E3-A002-4C31-905C-895059B99A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422005B-E919-4579-8232-48C2ECC9A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6E4AE8-9973-4B02-920D-21AE13A1F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A563ED8-6B7F-4D1A-99E5-B45B414B6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4EB096-BA88-49DB-BDD3-F0CC454B2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2444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13E300-DA5C-440C-B7CA-72E4F7A78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501F460-F5DE-459C-99C5-3D8D1FABB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C0377AC-E1E2-486F-A7CF-39CF812AC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46BA2E9-3F9F-4648-800D-F9D52A7EA7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54E1773-CE2C-4785-920D-A8C2A2F0AD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BBC7E6E-D0F2-4A47-A679-23FFA414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86FC9DF-9E03-4834-8463-DE2957EA6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3D7EFA-1F67-40F8-A323-79A5887A8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0215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7F5018-964C-46B7-B662-0FBFAEF6C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FE95A25-6D29-4AE1-949C-EB8476D3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77E3DAB-F289-424C-A717-76B833B8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4E3A2A4-79CF-4356-94CC-805A1973B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146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29D651C-3802-4E8A-9737-8D93FB3F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CE532B5-FD09-471A-B994-E1F2A7083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F06F18B-767B-4F6C-A1CD-E03EB9454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5617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66B56-8027-4F78-B3BB-B5D41AB48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357EC7-F7B5-4E08-B5AD-33874EBE6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0238428-D388-49C2-A052-E677014817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AC8A098-71C8-4FC9-839C-573811BA4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F5C9481-2A8D-4E0C-938F-B1AF51513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49EC93-1892-4EC4-A54E-CFEBE8969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25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7EDF52-F398-4131-BBD6-D70CDA44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68F8192-72DE-4823-ABFA-6088A40962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8505E0-ABE4-4BFE-AD08-5AE5664FF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0CDE0-2B69-4678-A9A7-20B4715AF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77665B-B5CD-402E-9765-9946B4AD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E934CBA-F4A6-446B-B8FE-E354C985C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4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AC743D5-2B95-4FEE-BA65-CFA7FC1E8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4530AC-1D03-4269-BCA6-4E6F0F75C7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FCB308-5947-450F-90E8-EAD181686E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E38DCE-5CFD-4977-AB0A-EFE460805BD1}" type="datetimeFigureOut">
              <a:rPr lang="fr-FR" smtClean="0"/>
              <a:t>20/05/2022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352C6-9587-4ADA-A9D2-270F1D8E1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F27127B-09EF-4EF5-A986-920662DCDE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8DD8E8-72A9-4DB2-9137-90D7FD58511B}" type="slidenum">
              <a:rPr lang="fr-FR" smtClean="0"/>
              <a:t>‹#›</a:t>
            </a:fld>
            <a:endParaRPr lang="fr-FR"/>
          </a:p>
        </p:txBody>
      </p:sp>
      <p:sp>
        <p:nvSpPr>
          <p:cNvPr id="7" name="MSIPCMContentMarking" descr="{&quot;HashCode&quot;:-737422140,&quot;Placement&quot;:&quot;Footer&quot;,&quot;Top&quot;:521.6203,&quot;Left&quot;:436.140228,&quot;SlideWidth&quot;:960,&quot;SlideHeight&quot;:540}">
            <a:extLst>
              <a:ext uri="{FF2B5EF4-FFF2-40B4-BE49-F238E27FC236}">
                <a16:creationId xmlns:a16="http://schemas.microsoft.com/office/drawing/2014/main" id="{8C7F7B8F-9A0E-49A8-827C-E9E40E227312}"/>
              </a:ext>
            </a:extLst>
          </p:cNvPr>
          <p:cNvSpPr txBox="1"/>
          <p:nvPr userDrawn="1"/>
        </p:nvSpPr>
        <p:spPr>
          <a:xfrm>
            <a:off x="5538981" y="6624578"/>
            <a:ext cx="1114038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900">
                <a:solidFill>
                  <a:srgbClr val="008000"/>
                </a:solidFill>
                <a:latin typeface="arial" panose="020B0604020202020204" pitchFamily="34" charset="0"/>
              </a:rPr>
              <a:t>C1 - Internal use</a:t>
            </a:r>
          </a:p>
        </p:txBody>
      </p:sp>
    </p:spTree>
    <p:extLst>
      <p:ext uri="{BB962C8B-B14F-4D97-AF65-F5344CB8AC3E}">
        <p14:creationId xmlns:p14="http://schemas.microsoft.com/office/powerpoint/2010/main" val="1510054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5A5D8-1AA0-4FD4-87D2-9FECC5A18109}" type="datetimeFigureOut">
              <a:rPr lang="en-US" smtClean="0"/>
              <a:t>5/20/2022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E4BB7-B686-4522-9C78-0FC5B17D6C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35575408,&quot;Placement&quot;:&quot;Footer&quot;}"/>
          <p:cNvSpPr txBox="1"/>
          <p:nvPr userDrawn="1"/>
        </p:nvSpPr>
        <p:spPr>
          <a:xfrm>
            <a:off x="5522628" y="6624578"/>
            <a:ext cx="1146743" cy="23342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900">
                <a:solidFill>
                  <a:srgbClr val="008000"/>
                </a:solidFill>
                <a:latin typeface="arial" panose="020B0604020202020204" pitchFamily="34" charset="0"/>
              </a:rPr>
              <a:t> C1 - Internal use </a:t>
            </a:r>
          </a:p>
        </p:txBody>
      </p:sp>
    </p:spTree>
    <p:extLst>
      <p:ext uri="{BB962C8B-B14F-4D97-AF65-F5344CB8AC3E}">
        <p14:creationId xmlns:p14="http://schemas.microsoft.com/office/powerpoint/2010/main" val="3055724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98205" y="1818556"/>
            <a:ext cx="1002805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KEPLER NEXT GEN</a:t>
            </a:r>
          </a:p>
          <a:p>
            <a:pPr algn="ctr"/>
            <a:r>
              <a:rPr kumimoji="0" lang="fr-FR" sz="4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Release Management &amp; SNOW </a:t>
            </a:r>
            <a:r>
              <a:rPr kumimoji="0" lang="fr-FR" sz="4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Processes</a:t>
            </a:r>
            <a:endParaRPr kumimoji="0" lang="fr-FR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algn="ctr"/>
            <a:r>
              <a:rPr lang="fr-FR" sz="2400">
                <a:solidFill>
                  <a:prstClr val="black"/>
                </a:solidFill>
                <a:latin typeface="Calibri" panose="020F0502020204030204"/>
              </a:rPr>
              <a:t>20/01/2022</a:t>
            </a:r>
            <a:endParaRPr kumimoji="0" lang="en-US" sz="2400" i="0" u="none" strike="noStrike" kern="1200" cap="none" spc="0" normalizeH="0" baseline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3977268" y="3198064"/>
            <a:ext cx="4237463" cy="5575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pSp>
        <p:nvGrpSpPr>
          <p:cNvPr id="10" name="Groupe 9"/>
          <p:cNvGrpSpPr/>
          <p:nvPr/>
        </p:nvGrpSpPr>
        <p:grpSpPr>
          <a:xfrm>
            <a:off x="10721281" y="1686457"/>
            <a:ext cx="1521518" cy="2281136"/>
            <a:chOff x="2178373" y="3235524"/>
            <a:chExt cx="1521518" cy="2281136"/>
          </a:xfrm>
        </p:grpSpPr>
        <p:pic>
          <p:nvPicPr>
            <p:cNvPr id="11" name="Picture 2" descr="https://images-na.ssl-images-amazon.com/images/I/51gZi3eB4KL._SL1000_.jp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8373" y="3235524"/>
              <a:ext cx="1521518" cy="2281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Rectangle 11"/>
            <p:cNvSpPr/>
            <p:nvPr/>
          </p:nvSpPr>
          <p:spPr>
            <a:xfrm rot="16200000">
              <a:off x="2638594" y="4448284"/>
              <a:ext cx="562975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100" b="1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Kepler</a:t>
              </a:r>
            </a:p>
          </p:txBody>
        </p:sp>
      </p:grpSp>
      <p:grpSp>
        <p:nvGrpSpPr>
          <p:cNvPr id="13" name="Groupe 12"/>
          <p:cNvGrpSpPr/>
          <p:nvPr/>
        </p:nvGrpSpPr>
        <p:grpSpPr>
          <a:xfrm>
            <a:off x="324258" y="3967593"/>
            <a:ext cx="2667685" cy="2748659"/>
            <a:chOff x="9258194" y="4169513"/>
            <a:chExt cx="2667685" cy="2748659"/>
          </a:xfrm>
        </p:grpSpPr>
        <p:pic>
          <p:nvPicPr>
            <p:cNvPr id="14" name="Image 13"/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2" b="99058" l="7813" r="89844">
                          <a14:foregroundMark x1="20508" y1="14757" x2="14844" y2="24490"/>
                          <a14:foregroundMark x1="51758" y1="10675" x2="71875" y2="26845"/>
                          <a14:backgroundMark x1="86719" y1="13815" x2="88477" y2="23077"/>
                        </a14:backgroundRemoval>
                      </a14:imgEffect>
                    </a14:imgLayer>
                  </a14:imgProps>
                </a:ext>
              </a:extLst>
            </a:blip>
            <a:srcRect l="77584" r="8015" b="67594"/>
            <a:stretch/>
          </p:blipFill>
          <p:spPr>
            <a:xfrm>
              <a:off x="10395610" y="4169513"/>
              <a:ext cx="211668" cy="1093117"/>
            </a:xfrm>
            <a:prstGeom prst="rect">
              <a:avLst/>
            </a:prstGeom>
          </p:spPr>
        </p:pic>
        <p:pic>
          <p:nvPicPr>
            <p:cNvPr id="15" name="Image 14"/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42" b="99058" l="7813" r="89844">
                          <a14:foregroundMark x1="20508" y1="14757" x2="14844" y2="24490"/>
                          <a14:foregroundMark x1="51758" y1="10675" x2="71875" y2="26845"/>
                          <a14:backgroundMark x1="86719" y1="13815" x2="88477" y2="230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258194" y="5089540"/>
              <a:ext cx="1469796" cy="1828632"/>
            </a:xfrm>
            <a:prstGeom prst="rect">
              <a:avLst/>
            </a:prstGeom>
          </p:spPr>
        </p:pic>
        <p:sp>
          <p:nvSpPr>
            <p:cNvPr id="16" name="Vague 15"/>
            <p:cNvSpPr/>
            <p:nvPr/>
          </p:nvSpPr>
          <p:spPr>
            <a:xfrm>
              <a:off x="10499673" y="4376092"/>
              <a:ext cx="1426206" cy="769690"/>
            </a:xfrm>
            <a:prstGeom prst="wave">
              <a:avLst/>
            </a:prstGeom>
            <a:solidFill>
              <a:schemeClr val="bg1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Image 16"/>
            <p:cNvPicPr>
              <a:picLocks noChangeAspect="1"/>
            </p:cNvPicPr>
            <p:nvPr/>
          </p:nvPicPr>
          <p:blipFill rotWithShape="1">
            <a:blip r:embed="rId6"/>
            <a:srcRect t="27316" r="11199" b="29650"/>
            <a:stretch/>
          </p:blipFill>
          <p:spPr>
            <a:xfrm rot="228170">
              <a:off x="10506844" y="4601006"/>
              <a:ext cx="1352381" cy="340502"/>
            </a:xfrm>
            <a:prstGeom prst="rect">
              <a:avLst/>
            </a:prstGeom>
          </p:spPr>
        </p:pic>
      </p:grpSp>
      <p:pic>
        <p:nvPicPr>
          <p:cNvPr id="18" name="Imag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7" y="62744"/>
            <a:ext cx="1680108" cy="485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967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2682" y="-302235"/>
            <a:ext cx="10515600" cy="1325563"/>
          </a:xfrm>
        </p:spPr>
        <p:txBody>
          <a:bodyPr>
            <a:normAutofit/>
          </a:bodyPr>
          <a:lstStyle/>
          <a:p>
            <a:r>
              <a:rPr lang="fr-FR" sz="2500" b="1"/>
              <a:t>KEPLER </a:t>
            </a:r>
            <a:r>
              <a:rPr lang="fr-FR" sz="2500" b="1" err="1"/>
              <a:t>Landscape</a:t>
            </a:r>
            <a:endParaRPr lang="en-US" sz="2500" b="1"/>
          </a:p>
        </p:txBody>
      </p:sp>
      <p:sp>
        <p:nvSpPr>
          <p:cNvPr id="5" name="Chevron 4"/>
          <p:cNvSpPr/>
          <p:nvPr/>
        </p:nvSpPr>
        <p:spPr>
          <a:xfrm>
            <a:off x="914400" y="6107722"/>
            <a:ext cx="484632" cy="484632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35723" y="6165372"/>
            <a:ext cx="209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err="1"/>
              <a:t>Preprod</a:t>
            </a:r>
            <a:r>
              <a:rPr lang="fr-FR" b="1"/>
              <a:t> for </a:t>
            </a:r>
            <a:r>
              <a:rPr lang="fr-FR" b="1" err="1"/>
              <a:t>Staging</a:t>
            </a:r>
            <a:r>
              <a:rPr lang="fr-FR" b="1"/>
              <a:t>.</a:t>
            </a:r>
            <a:endParaRPr lang="en-US" b="1"/>
          </a:p>
        </p:txBody>
      </p:sp>
      <p:pic>
        <p:nvPicPr>
          <p:cNvPr id="191" name="Picture 19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3" y="285978"/>
            <a:ext cx="11394412" cy="5767316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58453" y="2286000"/>
            <a:ext cx="4388359" cy="3388659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535723" y="5305327"/>
            <a:ext cx="2320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/>
              <a:t>New: DevOps </a:t>
            </a:r>
            <a:r>
              <a:rPr lang="fr-FR" b="1" err="1"/>
              <a:t>adapted</a:t>
            </a:r>
            <a:endParaRPr lang="en-US" b="1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A3942F61-0A1D-4F8E-8DF6-7E5904FCE647}"/>
              </a:ext>
            </a:extLst>
          </p:cNvPr>
          <p:cNvSpPr txBox="1"/>
          <p:nvPr/>
        </p:nvSpPr>
        <p:spPr>
          <a:xfrm rot="20346224">
            <a:off x="2004698" y="2871247"/>
            <a:ext cx="1070446" cy="33855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600" err="1">
                <a:solidFill>
                  <a:schemeClr val="bg1"/>
                </a:solidFill>
              </a:rPr>
              <a:t>Every</a:t>
            </a:r>
            <a:r>
              <a:rPr lang="fr-FR" sz="1600">
                <a:solidFill>
                  <a:schemeClr val="bg1"/>
                </a:solidFill>
              </a:rPr>
              <a:t> </a:t>
            </a:r>
            <a:r>
              <a:rPr lang="fr-FR" sz="1600" err="1">
                <a:solidFill>
                  <a:schemeClr val="bg1"/>
                </a:solidFill>
              </a:rPr>
              <a:t>day</a:t>
            </a:r>
            <a:endParaRPr lang="fr-FR" sz="1600">
              <a:solidFill>
                <a:schemeClr val="bg1"/>
              </a:solidFill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DC4136F-227E-4D3E-B2FB-773B075A13FD}"/>
              </a:ext>
            </a:extLst>
          </p:cNvPr>
          <p:cNvSpPr txBox="1"/>
          <p:nvPr/>
        </p:nvSpPr>
        <p:spPr>
          <a:xfrm>
            <a:off x="4488726" y="2601686"/>
            <a:ext cx="769074" cy="24622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sz="1000">
                <a:solidFill>
                  <a:schemeClr val="bg1"/>
                </a:solidFill>
              </a:rPr>
              <a:t>2x / sprint</a:t>
            </a:r>
          </a:p>
        </p:txBody>
      </p:sp>
    </p:spTree>
    <p:extLst>
      <p:ext uri="{BB962C8B-B14F-4D97-AF65-F5344CB8AC3E}">
        <p14:creationId xmlns:p14="http://schemas.microsoft.com/office/powerpoint/2010/main" val="3233990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94FB-26A8-418B-B958-ABE7339C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HOTFIX PROCESS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C8EE-FA26-481B-BB2F-A52AEEE66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8399"/>
            <a:ext cx="10515600" cy="3738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err="1"/>
              <a:t>Any</a:t>
            </a:r>
            <a:r>
              <a:rPr lang="fr-FR" sz="2400"/>
              <a:t> action in Production </a:t>
            </a:r>
            <a:r>
              <a:rPr lang="fr-FR" sz="2400" err="1"/>
              <a:t>that</a:t>
            </a:r>
            <a:r>
              <a:rPr lang="fr-FR" sz="2400"/>
              <a:t> </a:t>
            </a:r>
            <a:r>
              <a:rPr lang="fr-FR" sz="2400" err="1"/>
              <a:t>needs</a:t>
            </a:r>
            <a:r>
              <a:rPr lang="fr-FR" sz="2400"/>
              <a:t> to </a:t>
            </a:r>
            <a:r>
              <a:rPr lang="fr-FR" sz="2400" err="1"/>
              <a:t>be</a:t>
            </a:r>
            <a:r>
              <a:rPr lang="fr-FR" sz="2400"/>
              <a:t> </a:t>
            </a:r>
            <a:r>
              <a:rPr lang="fr-FR" sz="2400" err="1"/>
              <a:t>done</a:t>
            </a:r>
            <a:r>
              <a:rPr lang="fr-FR" sz="2400"/>
              <a:t> </a:t>
            </a:r>
            <a:r>
              <a:rPr lang="fr-FR" sz="2400" err="1"/>
              <a:t>outside</a:t>
            </a:r>
            <a:r>
              <a:rPr lang="fr-FR" sz="2400"/>
              <a:t> the Push to Production date, and </a:t>
            </a:r>
            <a:r>
              <a:rPr lang="fr-FR" sz="2400" err="1"/>
              <a:t>which</a:t>
            </a:r>
            <a:r>
              <a:rPr lang="fr-FR" sz="2400"/>
              <a:t> </a:t>
            </a:r>
            <a:r>
              <a:rPr lang="fr-FR" sz="2400" err="1"/>
              <a:t>is</a:t>
            </a:r>
            <a:r>
              <a:rPr lang="fr-FR" sz="2400"/>
              <a:t> not </a:t>
            </a:r>
            <a:r>
              <a:rPr lang="fr-FR" sz="2400" err="1"/>
              <a:t>managed</a:t>
            </a:r>
            <a:r>
              <a:rPr lang="fr-FR" sz="2400"/>
              <a:t> </a:t>
            </a:r>
            <a:r>
              <a:rPr lang="fr-FR" sz="2400" err="1"/>
              <a:t>through</a:t>
            </a:r>
            <a:r>
              <a:rPr lang="fr-FR" sz="2400"/>
              <a:t> Service </a:t>
            </a:r>
            <a:r>
              <a:rPr lang="fr-FR" sz="2400" err="1"/>
              <a:t>Request</a:t>
            </a:r>
            <a:r>
              <a:rPr lang="fr-FR" sz="2400"/>
              <a:t>.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122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000" y="-84083"/>
            <a:ext cx="7181932" cy="6761747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9D2C2A65-A7AB-4F88-B470-ACECB08A8FBD}"/>
              </a:ext>
            </a:extLst>
          </p:cNvPr>
          <p:cNvSpPr txBox="1"/>
          <p:nvPr/>
        </p:nvSpPr>
        <p:spPr>
          <a:xfrm>
            <a:off x="71450" y="72725"/>
            <a:ext cx="10200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/>
              <a:t>HOTFIX PROCESS</a:t>
            </a:r>
          </a:p>
        </p:txBody>
      </p:sp>
    </p:spTree>
    <p:extLst>
      <p:ext uri="{BB962C8B-B14F-4D97-AF65-F5344CB8AC3E}">
        <p14:creationId xmlns:p14="http://schemas.microsoft.com/office/powerpoint/2010/main" val="251143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Hotfix template requirement</a:t>
            </a:r>
          </a:p>
        </p:txBody>
      </p:sp>
      <p:graphicFrame>
        <p:nvGraphicFramePr>
          <p:cNvPr id="5" name="Tableau 4"/>
          <p:cNvGraphicFramePr>
            <a:graphicFrameLocks noGrp="1"/>
          </p:cNvGraphicFramePr>
          <p:nvPr/>
        </p:nvGraphicFramePr>
        <p:xfrm>
          <a:off x="204536" y="1751137"/>
          <a:ext cx="11851108" cy="1558943"/>
        </p:xfrm>
        <a:graphic>
          <a:graphicData uri="http://schemas.openxmlformats.org/drawingml/2006/table">
            <a:tbl>
              <a:tblPr firstRow="1" firstCol="1" bandRow="1"/>
              <a:tblGrid>
                <a:gridCol w="536608">
                  <a:extLst>
                    <a:ext uri="{9D8B030D-6E8A-4147-A177-3AD203B41FA5}">
                      <a16:colId xmlns:a16="http://schemas.microsoft.com/office/drawing/2014/main" val="2321966987"/>
                    </a:ext>
                  </a:extLst>
                </a:gridCol>
                <a:gridCol w="630456">
                  <a:extLst>
                    <a:ext uri="{9D8B030D-6E8A-4147-A177-3AD203B41FA5}">
                      <a16:colId xmlns:a16="http://schemas.microsoft.com/office/drawing/2014/main" val="369892068"/>
                    </a:ext>
                  </a:extLst>
                </a:gridCol>
                <a:gridCol w="1163053">
                  <a:extLst>
                    <a:ext uri="{9D8B030D-6E8A-4147-A177-3AD203B41FA5}">
                      <a16:colId xmlns:a16="http://schemas.microsoft.com/office/drawing/2014/main" val="2117429993"/>
                    </a:ext>
                  </a:extLst>
                </a:gridCol>
                <a:gridCol w="786063">
                  <a:extLst>
                    <a:ext uri="{9D8B030D-6E8A-4147-A177-3AD203B41FA5}">
                      <a16:colId xmlns:a16="http://schemas.microsoft.com/office/drawing/2014/main" val="3197284290"/>
                    </a:ext>
                  </a:extLst>
                </a:gridCol>
                <a:gridCol w="902368">
                  <a:extLst>
                    <a:ext uri="{9D8B030D-6E8A-4147-A177-3AD203B41FA5}">
                      <a16:colId xmlns:a16="http://schemas.microsoft.com/office/drawing/2014/main" val="243577277"/>
                    </a:ext>
                  </a:extLst>
                </a:gridCol>
                <a:gridCol w="994938">
                  <a:extLst>
                    <a:ext uri="{9D8B030D-6E8A-4147-A177-3AD203B41FA5}">
                      <a16:colId xmlns:a16="http://schemas.microsoft.com/office/drawing/2014/main" val="2619096253"/>
                    </a:ext>
                  </a:extLst>
                </a:gridCol>
                <a:gridCol w="670485">
                  <a:extLst>
                    <a:ext uri="{9D8B030D-6E8A-4147-A177-3AD203B41FA5}">
                      <a16:colId xmlns:a16="http://schemas.microsoft.com/office/drawing/2014/main" val="546615942"/>
                    </a:ext>
                  </a:extLst>
                </a:gridCol>
                <a:gridCol w="864963">
                  <a:extLst>
                    <a:ext uri="{9D8B030D-6E8A-4147-A177-3AD203B41FA5}">
                      <a16:colId xmlns:a16="http://schemas.microsoft.com/office/drawing/2014/main" val="79035478"/>
                    </a:ext>
                  </a:extLst>
                </a:gridCol>
                <a:gridCol w="741554">
                  <a:extLst>
                    <a:ext uri="{9D8B030D-6E8A-4147-A177-3AD203B41FA5}">
                      <a16:colId xmlns:a16="http://schemas.microsoft.com/office/drawing/2014/main" val="1450512584"/>
                    </a:ext>
                  </a:extLst>
                </a:gridCol>
                <a:gridCol w="710513">
                  <a:extLst>
                    <a:ext uri="{9D8B030D-6E8A-4147-A177-3AD203B41FA5}">
                      <a16:colId xmlns:a16="http://schemas.microsoft.com/office/drawing/2014/main" val="3397927460"/>
                    </a:ext>
                  </a:extLst>
                </a:gridCol>
                <a:gridCol w="778108">
                  <a:extLst>
                    <a:ext uri="{9D8B030D-6E8A-4147-A177-3AD203B41FA5}">
                      <a16:colId xmlns:a16="http://schemas.microsoft.com/office/drawing/2014/main" val="2660680409"/>
                    </a:ext>
                  </a:extLst>
                </a:gridCol>
                <a:gridCol w="1301302">
                  <a:extLst>
                    <a:ext uri="{9D8B030D-6E8A-4147-A177-3AD203B41FA5}">
                      <a16:colId xmlns:a16="http://schemas.microsoft.com/office/drawing/2014/main" val="156206784"/>
                    </a:ext>
                  </a:extLst>
                </a:gridCol>
                <a:gridCol w="1770697">
                  <a:extLst>
                    <a:ext uri="{9D8B030D-6E8A-4147-A177-3AD203B41FA5}">
                      <a16:colId xmlns:a16="http://schemas.microsoft.com/office/drawing/2014/main" val="1152228932"/>
                    </a:ext>
                  </a:extLst>
                </a:gridCol>
              </a:tblGrid>
              <a:tr h="6339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Product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ID Snow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Number of users impacted (few/randomly/all)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Impact on Business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Workaround ?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Appears since when ? (INC Creation date)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Rootcause</a:t>
                      </a: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 ?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What is the fix ?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Manual steps / Deployment / New app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Impact on others products ?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Proposition of NRT Scope</a:t>
                      </a:r>
                      <a:endParaRPr lang="en-US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Advancement of the dev %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Questions/comments from release manager ?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 Validation</a:t>
                      </a:r>
                      <a:endParaRPr lang="en-US" sz="105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643470"/>
                  </a:ext>
                </a:extLst>
              </a:tr>
              <a:tr h="75884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en-US" sz="7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3225" marR="43225" marT="0" marB="0" anchor="ctr">
                    <a:lnL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D7D3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9206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2475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3;p11"/>
          <p:cNvSpPr txBox="1">
            <a:spLocks/>
          </p:cNvSpPr>
          <p:nvPr/>
        </p:nvSpPr>
        <p:spPr>
          <a:xfrm>
            <a:off x="1893095" y="-222676"/>
            <a:ext cx="8405813" cy="1425000"/>
          </a:xfrm>
          <a:prstGeom prst="rect">
            <a:avLst/>
          </a:prstGeom>
        </p:spPr>
        <p:txBody>
          <a:bodyPr spcFirstLastPara="1" vert="horz" wrap="square" lIns="189575" tIns="189575" rIns="189575" bIns="18957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HOTFIX Acceptance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criterias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Image 4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6357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5944" y="381402"/>
            <a:ext cx="714532" cy="714532"/>
          </a:xfrm>
          <a:prstGeom prst="rect">
            <a:avLst/>
          </a:prstGeom>
        </p:spPr>
      </p:pic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3FBBBA68-CC90-43CF-84CF-6E260F7C05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162684"/>
              </p:ext>
            </p:extLst>
          </p:nvPr>
        </p:nvGraphicFramePr>
        <p:xfrm>
          <a:off x="2214861" y="1920781"/>
          <a:ext cx="7762278" cy="15240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70853">
                  <a:extLst>
                    <a:ext uri="{9D8B030D-6E8A-4147-A177-3AD203B41FA5}">
                      <a16:colId xmlns:a16="http://schemas.microsoft.com/office/drawing/2014/main" val="1546503469"/>
                    </a:ext>
                  </a:extLst>
                </a:gridCol>
                <a:gridCol w="5691425">
                  <a:extLst>
                    <a:ext uri="{9D8B030D-6E8A-4147-A177-3AD203B41FA5}">
                      <a16:colId xmlns:a16="http://schemas.microsoft.com/office/drawing/2014/main" val="1977012344"/>
                    </a:ext>
                  </a:extLst>
                </a:gridCol>
              </a:tblGrid>
              <a:tr h="268583">
                <a:tc>
                  <a:txBody>
                    <a:bodyPr/>
                    <a:lstStyle/>
                    <a:p>
                      <a:r>
                        <a:rPr lang="en-US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Which AC</a:t>
                      </a:r>
                      <a:r>
                        <a:rPr lang="en-US" baseline="0"/>
                        <a:t> to be reviewed by Release Managers ?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342"/>
                  </a:ext>
                </a:extLst>
              </a:tr>
              <a:tr h="845714"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  <a:r>
                        <a:rPr lang="en-US" baseline="0"/>
                        <a:t> Hotfix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n-US" sz="1400" baseline="0"/>
                        <a:t>User story is created</a:t>
                      </a:r>
                      <a:endParaRPr lang="en-US" sz="1400" kern="1200" baseline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Hotfix requirement template filled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Hotfix validated by Release manager &amp; PA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NRT done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validated the fix in UAT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771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0074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694FB-26A8-418B-B958-ABE7339CF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CONCLUSION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C8EE-FA26-481B-BB2F-A52AEEE6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/>
              <a:t>The </a:t>
            </a:r>
            <a:r>
              <a:rPr lang="fr-FR" sz="2400" err="1"/>
              <a:t>aim</a:t>
            </a:r>
            <a:r>
              <a:rPr lang="fr-FR" sz="2400"/>
              <a:t> of Release management </a:t>
            </a:r>
            <a:r>
              <a:rPr lang="fr-FR" sz="2400" err="1"/>
              <a:t>is</a:t>
            </a:r>
            <a:r>
              <a:rPr lang="fr-FR" sz="2400"/>
              <a:t> to </a:t>
            </a:r>
            <a:r>
              <a:rPr lang="fr-FR" sz="2400" err="1"/>
              <a:t>secure</a:t>
            </a:r>
            <a:r>
              <a:rPr lang="fr-FR" sz="2400"/>
              <a:t> the Production, by </a:t>
            </a:r>
            <a:r>
              <a:rPr lang="fr-FR" sz="2400" err="1"/>
              <a:t>controlling</a:t>
            </a:r>
            <a:r>
              <a:rPr lang="fr-FR" sz="2400"/>
              <a:t> </a:t>
            </a:r>
            <a:r>
              <a:rPr lang="fr-FR" sz="2400" err="1"/>
              <a:t>what</a:t>
            </a:r>
            <a:r>
              <a:rPr lang="fr-FR" sz="2400"/>
              <a:t> </a:t>
            </a:r>
            <a:r>
              <a:rPr lang="fr-FR" sz="2400" err="1"/>
              <a:t>is</a:t>
            </a:r>
            <a:r>
              <a:rPr lang="fr-FR" sz="2400"/>
              <a:t> </a:t>
            </a:r>
            <a:r>
              <a:rPr lang="fr-FR" sz="2400" err="1"/>
              <a:t>pushed</a:t>
            </a:r>
            <a:r>
              <a:rPr lang="fr-FR" sz="2400"/>
              <a:t> in production and how. This </a:t>
            </a:r>
            <a:r>
              <a:rPr lang="fr-FR" sz="2400" err="1"/>
              <a:t>is</a:t>
            </a:r>
            <a:r>
              <a:rPr lang="fr-FR" sz="2400"/>
              <a:t> crucial.</a:t>
            </a:r>
          </a:p>
          <a:p>
            <a:pPr marL="0" indent="0">
              <a:buNone/>
            </a:pPr>
            <a:endParaRPr lang="fr-FR" sz="2400"/>
          </a:p>
          <a:p>
            <a:pPr marL="0" indent="0">
              <a:buNone/>
            </a:pPr>
            <a:r>
              <a:rPr lang="fr-FR" sz="2400"/>
              <a:t>All </a:t>
            </a:r>
            <a:r>
              <a:rPr lang="fr-FR" sz="2400" err="1"/>
              <a:t>processes</a:t>
            </a:r>
            <a:r>
              <a:rPr lang="fr-FR" sz="2400"/>
              <a:t> </a:t>
            </a:r>
            <a:r>
              <a:rPr lang="fr-FR" sz="2400" err="1"/>
              <a:t>described</a:t>
            </a:r>
            <a:r>
              <a:rPr lang="fr-FR" sz="2400"/>
              <a:t> must </a:t>
            </a:r>
            <a:r>
              <a:rPr lang="fr-FR" sz="2400" err="1"/>
              <a:t>be</a:t>
            </a:r>
            <a:r>
              <a:rPr lang="fr-FR" sz="2400"/>
              <a:t> </a:t>
            </a:r>
            <a:r>
              <a:rPr lang="fr-FR" sz="2400" err="1"/>
              <a:t>strictly</a:t>
            </a:r>
            <a:r>
              <a:rPr lang="fr-FR" sz="2400"/>
              <a:t> </a:t>
            </a:r>
            <a:r>
              <a:rPr lang="fr-FR" sz="2400" err="1"/>
              <a:t>followed</a:t>
            </a:r>
            <a:r>
              <a:rPr lang="fr-FR" sz="2400"/>
              <a:t>. Even if </a:t>
            </a:r>
            <a:r>
              <a:rPr lang="fr-FR" sz="2400" err="1"/>
              <a:t>they</a:t>
            </a:r>
            <a:r>
              <a:rPr lang="fr-FR" sz="2400"/>
              <a:t> </a:t>
            </a:r>
            <a:r>
              <a:rPr lang="fr-FR" sz="2400" err="1"/>
              <a:t>seems</a:t>
            </a:r>
            <a:r>
              <a:rPr lang="fr-FR" sz="2400"/>
              <a:t> </a:t>
            </a:r>
            <a:r>
              <a:rPr lang="fr-FR" sz="2400" err="1"/>
              <a:t>heavy</a:t>
            </a:r>
            <a:r>
              <a:rPr lang="fr-FR" sz="2400"/>
              <a:t>, </a:t>
            </a:r>
            <a:r>
              <a:rPr lang="fr-FR" sz="2400" err="1"/>
              <a:t>they</a:t>
            </a:r>
            <a:r>
              <a:rPr lang="fr-FR" sz="2400"/>
              <a:t> are </a:t>
            </a:r>
            <a:r>
              <a:rPr lang="fr-FR" sz="2400" err="1"/>
              <a:t>defined</a:t>
            </a:r>
            <a:r>
              <a:rPr lang="fr-FR" sz="2400"/>
              <a:t> to: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fr-FR" err="1"/>
              <a:t>Ensure</a:t>
            </a:r>
            <a:r>
              <a:rPr lang="fr-FR"/>
              <a:t> a </a:t>
            </a:r>
            <a:r>
              <a:rPr lang="fr-FR" err="1"/>
              <a:t>common</a:t>
            </a:r>
            <a:r>
              <a:rPr lang="fr-FR"/>
              <a:t> </a:t>
            </a:r>
            <a:r>
              <a:rPr lang="fr-FR" err="1"/>
              <a:t>way</a:t>
            </a:r>
            <a:r>
              <a:rPr lang="fr-FR"/>
              <a:t> of </a:t>
            </a:r>
            <a:r>
              <a:rPr lang="fr-FR" err="1"/>
              <a:t>working</a:t>
            </a:r>
            <a:r>
              <a:rPr lang="fr-FR"/>
              <a:t> and </a:t>
            </a:r>
            <a:r>
              <a:rPr lang="fr-FR" err="1"/>
              <a:t>then</a:t>
            </a:r>
            <a:r>
              <a:rPr lang="fr-FR"/>
              <a:t> </a:t>
            </a:r>
            <a:r>
              <a:rPr lang="fr-FR" err="1"/>
              <a:t>understanding</a:t>
            </a:r>
            <a:endParaRPr lang="fr-FR"/>
          </a:p>
          <a:p>
            <a:pPr lvl="1">
              <a:buFont typeface="Courier New" panose="02070309020205020404" pitchFamily="49" charset="0"/>
              <a:buChar char="o"/>
            </a:pPr>
            <a:r>
              <a:rPr lang="fr-FR"/>
              <a:t>Help all teams to </a:t>
            </a:r>
            <a:r>
              <a:rPr lang="fr-FR" err="1"/>
              <a:t>work</a:t>
            </a:r>
            <a:r>
              <a:rPr lang="fr-FR"/>
              <a:t> more </a:t>
            </a:r>
            <a:r>
              <a:rPr lang="fr-FR" err="1"/>
              <a:t>efficiently</a:t>
            </a:r>
            <a:endParaRPr lang="fr-FR"/>
          </a:p>
          <a:p>
            <a:pPr marL="0" indent="0">
              <a:buNone/>
            </a:pPr>
            <a:endParaRPr lang="fr-FR"/>
          </a:p>
          <a:p>
            <a:pPr marL="0" indent="0" algn="ctr">
              <a:buNone/>
            </a:pPr>
            <a:r>
              <a:rPr lang="fr-FR" err="1"/>
              <a:t>We</a:t>
            </a:r>
            <a:r>
              <a:rPr lang="fr-FR"/>
              <a:t> count on </a:t>
            </a:r>
            <a:r>
              <a:rPr lang="fr-FR" err="1"/>
              <a:t>you</a:t>
            </a:r>
            <a:r>
              <a:rPr lang="fr-FR"/>
              <a:t> !</a:t>
            </a:r>
          </a:p>
        </p:txBody>
      </p:sp>
    </p:spTree>
    <p:extLst>
      <p:ext uri="{BB962C8B-B14F-4D97-AF65-F5344CB8AC3E}">
        <p14:creationId xmlns:p14="http://schemas.microsoft.com/office/powerpoint/2010/main" val="10152381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361C8EE-FA26-481B-BB2F-A52AEEE6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FR" sz="480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9850113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au 1"/>
          <p:cNvGraphicFramePr>
            <a:graphicFrameLocks noGrp="1"/>
          </p:cNvGraphicFramePr>
          <p:nvPr/>
        </p:nvGraphicFramePr>
        <p:xfrm>
          <a:off x="0" y="152400"/>
          <a:ext cx="12192001" cy="8335769"/>
        </p:xfrm>
        <a:graphic>
          <a:graphicData uri="http://schemas.openxmlformats.org/drawingml/2006/table">
            <a:tbl>
              <a:tblPr firstRow="1" firstCol="1" bandRow="1"/>
              <a:tblGrid>
                <a:gridCol w="787399">
                  <a:extLst>
                    <a:ext uri="{9D8B030D-6E8A-4147-A177-3AD203B41FA5}">
                      <a16:colId xmlns:a16="http://schemas.microsoft.com/office/drawing/2014/main" val="2553709684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1327397661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25899941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539801202"/>
                    </a:ext>
                  </a:extLst>
                </a:gridCol>
                <a:gridCol w="1092200">
                  <a:extLst>
                    <a:ext uri="{9D8B030D-6E8A-4147-A177-3AD203B41FA5}">
                      <a16:colId xmlns:a16="http://schemas.microsoft.com/office/drawing/2014/main" val="983216450"/>
                    </a:ext>
                  </a:extLst>
                </a:gridCol>
                <a:gridCol w="787399">
                  <a:extLst>
                    <a:ext uri="{9D8B030D-6E8A-4147-A177-3AD203B41FA5}">
                      <a16:colId xmlns:a16="http://schemas.microsoft.com/office/drawing/2014/main" val="213792371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393773178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140213190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930639986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2157051215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1820557615"/>
                    </a:ext>
                  </a:extLst>
                </a:gridCol>
                <a:gridCol w="965201">
                  <a:extLst>
                    <a:ext uri="{9D8B030D-6E8A-4147-A177-3AD203B41FA5}">
                      <a16:colId xmlns:a16="http://schemas.microsoft.com/office/drawing/2014/main" val="3024251016"/>
                    </a:ext>
                  </a:extLst>
                </a:gridCol>
              </a:tblGrid>
              <a:tr h="249951"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Demand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Incident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Problem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Enhancement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User story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Meaning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 be done by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2017573"/>
                  </a:ext>
                </a:extLst>
              </a:tr>
              <a:tr h="109017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substatus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346494"/>
                  </a:ext>
                </a:extLst>
              </a:tr>
              <a:tr h="19710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20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Evolution needed : creation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Business/PL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5439410"/>
                  </a:ext>
                </a:extLst>
              </a:tr>
              <a:tr h="100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Assessment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6938967"/>
                  </a:ext>
                </a:extLst>
              </a:tr>
              <a:tr h="100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Assessment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Estimation provided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5952357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Comitte review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522869"/>
                  </a:ext>
                </a:extLst>
              </a:tr>
              <a:tr h="20907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 (automatically creation)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Draft (manual creation)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Scoped for development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673231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 to be pushed in Develop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9531592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Develop to be tested by 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8593464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Build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 for 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DEVELOP &amp; Ready to be pushed in 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227039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INT to be tested by 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5300554"/>
                  </a:ext>
                </a:extLst>
              </a:tr>
              <a:tr h="280558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INT &amp; Ready to be pushed in UAT, if KO push  test failed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8749963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UAT, to be tested by LVL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4548035"/>
                  </a:ext>
                </a:extLst>
              </a:tr>
              <a:tr h="188071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 be deployed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Complete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UAT &amp; Ready to be pushed in Preprod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630637"/>
                  </a:ext>
                </a:extLst>
              </a:tr>
              <a:tr h="100209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Approved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KO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Business/BA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8094801"/>
                  </a:ext>
                </a:extLst>
              </a:tr>
              <a:tr h="100209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Issue Escalation to LVL2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Business/LVL1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5534737"/>
                  </a:ext>
                </a:extLst>
              </a:tr>
              <a:tr h="100209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Active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First analysis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3568258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 (manual creation)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 (automatically creation)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Draft (manual creation)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Scoped for development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PL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5208082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 to be pushed in Develop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54711488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Develop to be tested by 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4690024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New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Build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Ready for 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DEVELOP &amp; Ready to be pushed in INT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DEV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4543928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 in progress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Not started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INT to be tested by 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6843865"/>
                  </a:ext>
                </a:extLst>
              </a:tr>
              <a:tr h="280558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 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INT &amp; Ready to be pushed in UAT, if KO push  test failed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493903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 in progress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Testing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done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Deployed in UAT, to be tested by LVL 1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Release Manager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4145776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Resolved (manual)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To be deployed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Complete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OK IN UAT &amp; Ready to be pushed in Preprod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6041798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i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Awaiting change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Work in progress (automatically)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WIP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TESTED KO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356" marR="5356" marT="5356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Business/BA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04865300"/>
                  </a:ext>
                </a:extLst>
              </a:tr>
              <a:tr h="188292"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Closed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Resolved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Closed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Closed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Complete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Correction/evolution in production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Aft>
                          <a:spcPts val="0"/>
                        </a:spcAft>
                      </a:pPr>
                      <a:r>
                        <a:rPr lang="en-US" sz="105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SDM</a:t>
                      </a:r>
                      <a:endParaRPr lang="en-US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5739" marR="5739" marT="5739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40717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7388DA61-BBC3-4C48-BFB3-CD9A231000CF}"/>
              </a:ext>
            </a:extLst>
          </p:cNvPr>
          <p:cNvSpPr/>
          <p:nvPr/>
        </p:nvSpPr>
        <p:spPr>
          <a:xfrm>
            <a:off x="7141029" y="190499"/>
            <a:ext cx="5050971" cy="48223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1483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0B70EA94-FA42-44AF-AE6B-643FFDB82D97}"/>
              </a:ext>
            </a:extLst>
          </p:cNvPr>
          <p:cNvSpPr txBox="1">
            <a:spLocks/>
          </p:cNvSpPr>
          <p:nvPr/>
        </p:nvSpPr>
        <p:spPr>
          <a:xfrm>
            <a:off x="623888" y="382176"/>
            <a:ext cx="9066764" cy="5100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/>
              <a:t>Release Management Key principles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4F4C53B-41C8-47BB-A68F-F8A00E9C43E7}"/>
              </a:ext>
            </a:extLst>
          </p:cNvPr>
          <p:cNvSpPr txBox="1"/>
          <p:nvPr/>
        </p:nvSpPr>
        <p:spPr>
          <a:xfrm>
            <a:off x="544286" y="1600200"/>
            <a:ext cx="10668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err="1"/>
              <a:t>What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Release Management: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Release planning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Release </a:t>
            </a:r>
            <a:r>
              <a:rPr lang="fr-FR" err="1"/>
              <a:t>processes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All </a:t>
            </a:r>
            <a:r>
              <a:rPr lang="fr-FR" err="1"/>
              <a:t>squads</a:t>
            </a:r>
            <a:r>
              <a:rPr lang="fr-FR"/>
              <a:t> </a:t>
            </a:r>
            <a:r>
              <a:rPr lang="fr-FR" err="1"/>
              <a:t>working</a:t>
            </a:r>
            <a:r>
              <a:rPr lang="fr-FR"/>
              <a:t> on the Platform follow the </a:t>
            </a:r>
            <a:r>
              <a:rPr lang="fr-FR" err="1"/>
              <a:t>same</a:t>
            </a:r>
            <a:r>
              <a:rPr lang="fr-FR"/>
              <a:t> release planning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Common push to </a:t>
            </a:r>
            <a:r>
              <a:rPr lang="fr-FR" err="1"/>
              <a:t>environments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Common NRT </a:t>
            </a:r>
            <a:r>
              <a:rPr lang="fr-FR" err="1"/>
              <a:t>period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Common sprints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/>
              <a:t>In </a:t>
            </a:r>
            <a:r>
              <a:rPr lang="fr-FR" err="1"/>
              <a:t>our</a:t>
            </a:r>
            <a:r>
              <a:rPr lang="fr-FR"/>
              <a:t> release process, </a:t>
            </a:r>
            <a:r>
              <a:rPr lang="fr-FR" err="1"/>
              <a:t>we</a:t>
            </a:r>
            <a:r>
              <a:rPr lang="fr-FR"/>
              <a:t> push </a:t>
            </a:r>
            <a:r>
              <a:rPr lang="fr-FR" b="1" err="1"/>
              <a:t>everything</a:t>
            </a:r>
            <a:r>
              <a:rPr lang="fr-FR"/>
              <a:t> </a:t>
            </a:r>
            <a:r>
              <a:rPr lang="fr-FR" err="1"/>
              <a:t>from</a:t>
            </a:r>
            <a:r>
              <a:rPr lang="fr-FR"/>
              <a:t> one </a:t>
            </a:r>
            <a:r>
              <a:rPr lang="fr-FR" err="1"/>
              <a:t>environment</a:t>
            </a:r>
            <a:r>
              <a:rPr lang="fr-FR"/>
              <a:t> to </a:t>
            </a:r>
            <a:r>
              <a:rPr lang="fr-FR" err="1"/>
              <a:t>another</a:t>
            </a:r>
            <a:r>
              <a:rPr lang="fr-FR"/>
              <a:t> one, all </a:t>
            </a:r>
            <a:r>
              <a:rPr lang="fr-FR" err="1"/>
              <a:t>developments</a:t>
            </a:r>
            <a:r>
              <a:rPr lang="fr-FR"/>
              <a:t> of all </a:t>
            </a:r>
            <a:r>
              <a:rPr lang="fr-FR" err="1"/>
              <a:t>squads</a:t>
            </a:r>
            <a:r>
              <a:rPr lang="fr-FR"/>
              <a:t> </a:t>
            </a:r>
            <a:r>
              <a:rPr lang="fr-FR" err="1"/>
              <a:t>together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Planning of push </a:t>
            </a:r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defined</a:t>
            </a:r>
            <a:endParaRPr lang="fr-FR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/>
              <a:t>Very </a:t>
            </a:r>
            <a:r>
              <a:rPr lang="fr-FR" err="1"/>
              <a:t>precise</a:t>
            </a:r>
            <a:r>
              <a:rPr lang="fr-FR"/>
              <a:t> SNOW process to </a:t>
            </a:r>
            <a:r>
              <a:rPr lang="fr-FR" err="1"/>
              <a:t>share</a:t>
            </a:r>
            <a:r>
              <a:rPr lang="fr-FR"/>
              <a:t> the </a:t>
            </a:r>
            <a:r>
              <a:rPr lang="fr-FR" err="1"/>
              <a:t>same</a:t>
            </a:r>
            <a:r>
              <a:rPr lang="fr-FR"/>
              <a:t> </a:t>
            </a:r>
            <a:r>
              <a:rPr lang="fr-FR" err="1"/>
              <a:t>referential</a:t>
            </a:r>
            <a:r>
              <a:rPr lang="fr-FR"/>
              <a:t> and </a:t>
            </a:r>
            <a:r>
              <a:rPr lang="fr-FR" err="1"/>
              <a:t>ease</a:t>
            </a:r>
            <a:r>
              <a:rPr lang="fr-FR"/>
              <a:t> all people </a:t>
            </a:r>
            <a:r>
              <a:rPr lang="fr-FR" err="1"/>
              <a:t>work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5586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4" descr="image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" y="562758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entagone 1"/>
          <p:cNvSpPr/>
          <p:nvPr/>
        </p:nvSpPr>
        <p:spPr>
          <a:xfrm>
            <a:off x="1691559" y="2664190"/>
            <a:ext cx="6137991" cy="3178441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Étoile à 4 branches 76"/>
          <p:cNvSpPr/>
          <p:nvPr/>
        </p:nvSpPr>
        <p:spPr>
          <a:xfrm>
            <a:off x="7831314" y="601978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8030852" y="592358"/>
            <a:ext cx="244810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 in UAT completed items on Friday</a:t>
            </a:r>
          </a:p>
        </p:txBody>
      </p:sp>
      <p:sp>
        <p:nvSpPr>
          <p:cNvPr id="102" name="Organigramme : Ou 101"/>
          <p:cNvSpPr/>
          <p:nvPr/>
        </p:nvSpPr>
        <p:spPr>
          <a:xfrm>
            <a:off x="1407436" y="3110595"/>
            <a:ext cx="242797" cy="220472"/>
          </a:xfrm>
          <a:prstGeom prst="flowChar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3" name="Organigramme : Ou 102"/>
          <p:cNvSpPr/>
          <p:nvPr/>
        </p:nvSpPr>
        <p:spPr>
          <a:xfrm>
            <a:off x="7831314" y="880852"/>
            <a:ext cx="243435" cy="234677"/>
          </a:xfrm>
          <a:prstGeom prst="flowChar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4" name="ZoneTexte 103"/>
          <p:cNvSpPr txBox="1"/>
          <p:nvPr/>
        </p:nvSpPr>
        <p:spPr>
          <a:xfrm>
            <a:off x="8040675" y="853038"/>
            <a:ext cx="18662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Scoping Planning (Dev +PL/PO)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8D2C239-3945-4CF5-90AB-34717805CBF8}"/>
              </a:ext>
            </a:extLst>
          </p:cNvPr>
          <p:cNvGrpSpPr/>
          <p:nvPr/>
        </p:nvGrpSpPr>
        <p:grpSpPr>
          <a:xfrm>
            <a:off x="6198117" y="2664190"/>
            <a:ext cx="1724531" cy="3178441"/>
            <a:chOff x="9840993" y="1842318"/>
            <a:chExt cx="1926756" cy="3178441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11" name="Pentagone 110"/>
            <p:cNvSpPr/>
            <p:nvPr/>
          </p:nvSpPr>
          <p:spPr>
            <a:xfrm>
              <a:off x="9847948" y="1842318"/>
              <a:ext cx="1919801" cy="3178441"/>
            </a:xfrm>
            <a:prstGeom prst="homePlate">
              <a:avLst>
                <a:gd name="adj" fmla="val 72335"/>
              </a:avLst>
            </a:prstGeom>
            <a:grp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2" name="ZoneTexte 111"/>
            <p:cNvSpPr txBox="1"/>
            <p:nvPr/>
          </p:nvSpPr>
          <p:spPr>
            <a:xfrm>
              <a:off x="9840993" y="3204076"/>
              <a:ext cx="837699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TNR</a:t>
              </a:r>
            </a:p>
          </p:txBody>
        </p:sp>
      </p:grpSp>
      <p:sp>
        <p:nvSpPr>
          <p:cNvPr id="19" name="Pentagone 18"/>
          <p:cNvSpPr/>
          <p:nvPr/>
        </p:nvSpPr>
        <p:spPr>
          <a:xfrm>
            <a:off x="5675103" y="5189311"/>
            <a:ext cx="947723" cy="593271"/>
          </a:xfrm>
          <a:prstGeom prst="homePlat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1" name="Rectangle 120"/>
          <p:cNvSpPr/>
          <p:nvPr/>
        </p:nvSpPr>
        <p:spPr>
          <a:xfrm>
            <a:off x="11133031" y="1427161"/>
            <a:ext cx="258092" cy="179821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" name="ZoneTexte 122"/>
          <p:cNvSpPr txBox="1"/>
          <p:nvPr/>
        </p:nvSpPr>
        <p:spPr>
          <a:xfrm>
            <a:off x="11342392" y="1378246"/>
            <a:ext cx="80983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Freeze UAT</a:t>
            </a:r>
          </a:p>
        </p:txBody>
      </p:sp>
      <p:sp>
        <p:nvSpPr>
          <p:cNvPr id="124" name="Chevron 123"/>
          <p:cNvSpPr/>
          <p:nvPr/>
        </p:nvSpPr>
        <p:spPr>
          <a:xfrm>
            <a:off x="2055378" y="3786184"/>
            <a:ext cx="3141717" cy="214096"/>
          </a:xfrm>
          <a:prstGeom prst="chevron">
            <a:avLst/>
          </a:prstGeom>
          <a:solidFill>
            <a:srgbClr val="D8BEE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145" name="Étoile à 5 branches 144"/>
          <p:cNvSpPr/>
          <p:nvPr/>
        </p:nvSpPr>
        <p:spPr>
          <a:xfrm>
            <a:off x="10621332" y="601978"/>
            <a:ext cx="223541" cy="230258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7" name="ZoneTexte 146"/>
          <p:cNvSpPr txBox="1"/>
          <p:nvPr/>
        </p:nvSpPr>
        <p:spPr>
          <a:xfrm>
            <a:off x="10806814" y="606547"/>
            <a:ext cx="153047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Go- 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NoGo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NRT / Go-</a:t>
            </a:r>
            <a:r>
              <a:rPr kumimoji="0" lang="en-US" sz="105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NoGo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(factory/PL)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30189" y="2664190"/>
            <a:ext cx="93913" cy="3178441"/>
          </a:xfrm>
          <a:prstGeom prst="rect">
            <a:avLst/>
          </a:prstGeom>
          <a:pattFill prst="wdDnDiag">
            <a:fgClr>
              <a:schemeClr val="bg2">
                <a:lumMod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8" name="Étoile à 4 branches 147"/>
          <p:cNvSpPr/>
          <p:nvPr/>
        </p:nvSpPr>
        <p:spPr>
          <a:xfrm>
            <a:off x="5365124" y="4577348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0" name="Chevron 109"/>
          <p:cNvSpPr/>
          <p:nvPr/>
        </p:nvSpPr>
        <p:spPr>
          <a:xfrm>
            <a:off x="1602286" y="3117663"/>
            <a:ext cx="1202350" cy="20990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4" name="Chevron 113"/>
          <p:cNvSpPr/>
          <p:nvPr/>
        </p:nvSpPr>
        <p:spPr>
          <a:xfrm>
            <a:off x="2483600" y="3118732"/>
            <a:ext cx="1088219" cy="2088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128" name="Étoile à 4 branches 127"/>
          <p:cNvSpPr/>
          <p:nvPr/>
        </p:nvSpPr>
        <p:spPr>
          <a:xfrm>
            <a:off x="3339403" y="3442537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" name="Chevron 60"/>
          <p:cNvSpPr/>
          <p:nvPr/>
        </p:nvSpPr>
        <p:spPr>
          <a:xfrm>
            <a:off x="18349" y="3117663"/>
            <a:ext cx="1393082" cy="215817"/>
          </a:xfrm>
          <a:prstGeom prst="chevron">
            <a:avLst/>
          </a:prstGeom>
          <a:solidFill>
            <a:srgbClr val="FF979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Priorization</a:t>
            </a:r>
            <a:endParaRPr kumimoji="0" lang="en-US" sz="10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8529531" y="1497959"/>
            <a:ext cx="936896" cy="218046"/>
          </a:xfrm>
          <a:prstGeom prst="chevron">
            <a:avLst/>
          </a:prstGeom>
          <a:solidFill>
            <a:srgbClr val="FF9797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sp>
        <p:nvSpPr>
          <p:cNvPr id="69" name="Chevron 68"/>
          <p:cNvSpPr/>
          <p:nvPr/>
        </p:nvSpPr>
        <p:spPr>
          <a:xfrm>
            <a:off x="8523910" y="1910024"/>
            <a:ext cx="972287" cy="218046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Chevron 69"/>
          <p:cNvSpPr/>
          <p:nvPr/>
        </p:nvSpPr>
        <p:spPr>
          <a:xfrm>
            <a:off x="8878950" y="1910024"/>
            <a:ext cx="625882" cy="218046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UT Roll-up</a:t>
            </a:r>
          </a:p>
        </p:txBody>
      </p:sp>
      <p:sp>
        <p:nvSpPr>
          <p:cNvPr id="71" name="Chevron 70"/>
          <p:cNvSpPr/>
          <p:nvPr/>
        </p:nvSpPr>
        <p:spPr>
          <a:xfrm>
            <a:off x="8532082" y="2298917"/>
            <a:ext cx="936896" cy="218046"/>
          </a:xfrm>
          <a:prstGeom prst="chevron">
            <a:avLst/>
          </a:prstGeom>
          <a:solidFill>
            <a:srgbClr val="D8BEE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72" name="ZoneTexte 71"/>
          <p:cNvSpPr txBox="1"/>
          <p:nvPr/>
        </p:nvSpPr>
        <p:spPr>
          <a:xfrm>
            <a:off x="9468385" y="1487989"/>
            <a:ext cx="74571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 Actions</a:t>
            </a:r>
          </a:p>
        </p:txBody>
      </p:sp>
      <p:sp>
        <p:nvSpPr>
          <p:cNvPr id="73" name="ZoneTexte 72"/>
          <p:cNvSpPr txBox="1"/>
          <p:nvPr/>
        </p:nvSpPr>
        <p:spPr>
          <a:xfrm>
            <a:off x="9551508" y="1910024"/>
            <a:ext cx="58702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9551508" y="2304861"/>
            <a:ext cx="10919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Actions</a:t>
            </a:r>
          </a:p>
        </p:txBody>
      </p:sp>
      <p:sp>
        <p:nvSpPr>
          <p:cNvPr id="75" name="Chevron 74"/>
          <p:cNvSpPr/>
          <p:nvPr/>
        </p:nvSpPr>
        <p:spPr>
          <a:xfrm>
            <a:off x="7833864" y="146757"/>
            <a:ext cx="1972037" cy="251582"/>
          </a:xfrm>
          <a:prstGeom prst="chevr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Sprint = 2weeks</a:t>
            </a:r>
          </a:p>
        </p:txBody>
      </p:sp>
      <p:sp>
        <p:nvSpPr>
          <p:cNvPr id="78" name="Organigramme : Ou 77"/>
          <p:cNvSpPr/>
          <p:nvPr/>
        </p:nvSpPr>
        <p:spPr>
          <a:xfrm>
            <a:off x="3438629" y="4266888"/>
            <a:ext cx="242797" cy="220472"/>
          </a:xfrm>
          <a:prstGeom prst="flowChar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9" name="Chevron 78"/>
          <p:cNvSpPr/>
          <p:nvPr/>
        </p:nvSpPr>
        <p:spPr>
          <a:xfrm>
            <a:off x="3987444" y="4874187"/>
            <a:ext cx="2215547" cy="217381"/>
          </a:xfrm>
          <a:prstGeom prst="chevron">
            <a:avLst/>
          </a:prstGeom>
          <a:solidFill>
            <a:srgbClr val="D8BEEC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Tests</a:t>
            </a:r>
          </a:p>
        </p:txBody>
      </p:sp>
      <p:sp>
        <p:nvSpPr>
          <p:cNvPr id="82" name="Chevron 81"/>
          <p:cNvSpPr/>
          <p:nvPr/>
        </p:nvSpPr>
        <p:spPr>
          <a:xfrm>
            <a:off x="3633479" y="4273956"/>
            <a:ext cx="1202350" cy="20990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3" name="Chevron 82"/>
          <p:cNvSpPr/>
          <p:nvPr/>
        </p:nvSpPr>
        <p:spPr>
          <a:xfrm>
            <a:off x="4390968" y="4275025"/>
            <a:ext cx="1088219" cy="2088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64" name="Étoile à 4 branches 127">
            <a:extLst>
              <a:ext uri="{FF2B5EF4-FFF2-40B4-BE49-F238E27FC236}">
                <a16:creationId xmlns:a16="http://schemas.microsoft.com/office/drawing/2014/main" id="{0F25769C-9193-4346-B4A4-0C4D43A956D6}"/>
              </a:ext>
            </a:extLst>
          </p:cNvPr>
          <p:cNvSpPr/>
          <p:nvPr/>
        </p:nvSpPr>
        <p:spPr>
          <a:xfrm>
            <a:off x="2442419" y="3433588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Étoile à 4 branches 127">
            <a:extLst>
              <a:ext uri="{FF2B5EF4-FFF2-40B4-BE49-F238E27FC236}">
                <a16:creationId xmlns:a16="http://schemas.microsoft.com/office/drawing/2014/main" id="{200C96F5-6369-4F68-979C-2C5C58310B8B}"/>
              </a:ext>
            </a:extLst>
          </p:cNvPr>
          <p:cNvSpPr/>
          <p:nvPr/>
        </p:nvSpPr>
        <p:spPr>
          <a:xfrm>
            <a:off x="1991516" y="3436254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Étoile à 4 branches 127">
            <a:extLst>
              <a:ext uri="{FF2B5EF4-FFF2-40B4-BE49-F238E27FC236}">
                <a16:creationId xmlns:a16="http://schemas.microsoft.com/office/drawing/2014/main" id="{65605487-5B49-4275-8084-583D4418C8CA}"/>
              </a:ext>
            </a:extLst>
          </p:cNvPr>
          <p:cNvSpPr/>
          <p:nvPr/>
        </p:nvSpPr>
        <p:spPr>
          <a:xfrm>
            <a:off x="2890911" y="3452486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Étoile à 4 branches 127">
            <a:extLst>
              <a:ext uri="{FF2B5EF4-FFF2-40B4-BE49-F238E27FC236}">
                <a16:creationId xmlns:a16="http://schemas.microsoft.com/office/drawing/2014/main" id="{B06F4724-6745-4CE8-AE9A-ECE6ECBA1CC7}"/>
              </a:ext>
            </a:extLst>
          </p:cNvPr>
          <p:cNvSpPr/>
          <p:nvPr/>
        </p:nvSpPr>
        <p:spPr>
          <a:xfrm>
            <a:off x="4440572" y="4549243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0" name="Étoile à 4 branches 127">
            <a:extLst>
              <a:ext uri="{FF2B5EF4-FFF2-40B4-BE49-F238E27FC236}">
                <a16:creationId xmlns:a16="http://schemas.microsoft.com/office/drawing/2014/main" id="{AC4C5BB5-3B27-4539-86A9-2D9743F704DE}"/>
              </a:ext>
            </a:extLst>
          </p:cNvPr>
          <p:cNvSpPr/>
          <p:nvPr/>
        </p:nvSpPr>
        <p:spPr>
          <a:xfrm>
            <a:off x="3989669" y="4551909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1" name="Étoile à 4 branches 127">
            <a:extLst>
              <a:ext uri="{FF2B5EF4-FFF2-40B4-BE49-F238E27FC236}">
                <a16:creationId xmlns:a16="http://schemas.microsoft.com/office/drawing/2014/main" id="{A649F6F1-4DF2-44CB-B735-15F80D2503A6}"/>
              </a:ext>
            </a:extLst>
          </p:cNvPr>
          <p:cNvSpPr/>
          <p:nvPr/>
        </p:nvSpPr>
        <p:spPr>
          <a:xfrm>
            <a:off x="4889064" y="4568141"/>
            <a:ext cx="244699" cy="234676"/>
          </a:xfrm>
          <a:prstGeom prst="star4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" name="Chevron 64">
            <a:extLst>
              <a:ext uri="{FF2B5EF4-FFF2-40B4-BE49-F238E27FC236}">
                <a16:creationId xmlns:a16="http://schemas.microsoft.com/office/drawing/2014/main" id="{57A8BC73-9A22-4503-91D9-C4D3280E32AC}"/>
              </a:ext>
            </a:extLst>
          </p:cNvPr>
          <p:cNvSpPr/>
          <p:nvPr/>
        </p:nvSpPr>
        <p:spPr>
          <a:xfrm>
            <a:off x="5610072" y="2137363"/>
            <a:ext cx="1038251" cy="2278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W5</a:t>
            </a:r>
          </a:p>
        </p:txBody>
      </p:sp>
      <p:sp>
        <p:nvSpPr>
          <p:cNvPr id="96" name="Chevron 64">
            <a:extLst>
              <a:ext uri="{FF2B5EF4-FFF2-40B4-BE49-F238E27FC236}">
                <a16:creationId xmlns:a16="http://schemas.microsoft.com/office/drawing/2014/main" id="{EC7054D7-A79B-4C77-A55F-0228DCBF1C29}"/>
              </a:ext>
            </a:extLst>
          </p:cNvPr>
          <p:cNvSpPr/>
          <p:nvPr/>
        </p:nvSpPr>
        <p:spPr>
          <a:xfrm>
            <a:off x="6652910" y="2133867"/>
            <a:ext cx="1015524" cy="2313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W6</a:t>
            </a:r>
          </a:p>
        </p:txBody>
      </p:sp>
      <p:sp>
        <p:nvSpPr>
          <p:cNvPr id="119" name="ZoneTexte 118"/>
          <p:cNvSpPr txBox="1"/>
          <p:nvPr/>
        </p:nvSpPr>
        <p:spPr>
          <a:xfrm>
            <a:off x="5390760" y="5208467"/>
            <a:ext cx="126765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CRITICAL CORRECTIONs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&amp;ROLLBACK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55E67C28-0751-4707-9964-54431483EB0A}"/>
              </a:ext>
            </a:extLst>
          </p:cNvPr>
          <p:cNvGrpSpPr/>
          <p:nvPr/>
        </p:nvGrpSpPr>
        <p:grpSpPr>
          <a:xfrm>
            <a:off x="6601662" y="2664190"/>
            <a:ext cx="1314411" cy="3196559"/>
            <a:chOff x="10554565" y="2025799"/>
            <a:chExt cx="1345272" cy="2851152"/>
          </a:xfrm>
        </p:grpSpPr>
        <p:sp>
          <p:nvSpPr>
            <p:cNvPr id="108" name="Pentagone 107"/>
            <p:cNvSpPr/>
            <p:nvPr/>
          </p:nvSpPr>
          <p:spPr>
            <a:xfrm>
              <a:off x="10602416" y="2025799"/>
              <a:ext cx="1297421" cy="2851152"/>
            </a:xfrm>
            <a:prstGeom prst="homePlate">
              <a:avLst>
                <a:gd name="adj" fmla="val 100000"/>
              </a:avLst>
            </a:prstGeom>
            <a:solidFill>
              <a:schemeClr val="accent4"/>
            </a:solidFill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" name="ZoneTexte 15"/>
            <p:cNvSpPr txBox="1"/>
            <p:nvPr/>
          </p:nvSpPr>
          <p:spPr>
            <a:xfrm>
              <a:off x="10554565" y="3192132"/>
              <a:ext cx="1234209" cy="741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PTPP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+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PACKAGE VALIDATION</a:t>
              </a:r>
            </a:p>
          </p:txBody>
        </p:sp>
      </p:grpSp>
      <p:sp>
        <p:nvSpPr>
          <p:cNvPr id="22" name="Étoile à 5 branches 21"/>
          <p:cNvSpPr/>
          <p:nvPr/>
        </p:nvSpPr>
        <p:spPr>
          <a:xfrm>
            <a:off x="6493342" y="4234034"/>
            <a:ext cx="264692" cy="278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BCEF2D61-07C1-4230-A15A-4ECA75A064EE}"/>
              </a:ext>
            </a:extLst>
          </p:cNvPr>
          <p:cNvGrpSpPr/>
          <p:nvPr/>
        </p:nvGrpSpPr>
        <p:grpSpPr>
          <a:xfrm>
            <a:off x="6964614" y="3549714"/>
            <a:ext cx="1117325" cy="1419411"/>
            <a:chOff x="11247290" y="2986814"/>
            <a:chExt cx="967111" cy="1139411"/>
          </a:xfrm>
        </p:grpSpPr>
        <p:sp>
          <p:nvSpPr>
            <p:cNvPr id="13" name="Pentagone 12"/>
            <p:cNvSpPr/>
            <p:nvPr/>
          </p:nvSpPr>
          <p:spPr>
            <a:xfrm>
              <a:off x="11568732" y="2986814"/>
              <a:ext cx="529941" cy="1139411"/>
            </a:xfrm>
            <a:prstGeom prst="homePlat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3" name="ZoneTexte 112"/>
            <p:cNvSpPr txBox="1"/>
            <p:nvPr/>
          </p:nvSpPr>
          <p:spPr>
            <a:xfrm>
              <a:off x="11247290" y="3403902"/>
              <a:ext cx="967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PTP</a:t>
              </a:r>
            </a:p>
          </p:txBody>
        </p:sp>
      </p:grpSp>
      <p:sp>
        <p:nvSpPr>
          <p:cNvPr id="99" name="Chevron 64">
            <a:extLst>
              <a:ext uri="{FF2B5EF4-FFF2-40B4-BE49-F238E27FC236}">
                <a16:creationId xmlns:a16="http://schemas.microsoft.com/office/drawing/2014/main" id="{F1B54A18-6C31-4052-9C47-7453F35F975D}"/>
              </a:ext>
            </a:extLst>
          </p:cNvPr>
          <p:cNvSpPr/>
          <p:nvPr/>
        </p:nvSpPr>
        <p:spPr>
          <a:xfrm>
            <a:off x="3586841" y="2147561"/>
            <a:ext cx="1038251" cy="2278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W3</a:t>
            </a:r>
          </a:p>
        </p:txBody>
      </p:sp>
      <p:sp>
        <p:nvSpPr>
          <p:cNvPr id="100" name="Chevron 64">
            <a:extLst>
              <a:ext uri="{FF2B5EF4-FFF2-40B4-BE49-F238E27FC236}">
                <a16:creationId xmlns:a16="http://schemas.microsoft.com/office/drawing/2014/main" id="{04CB85AE-93D7-490A-A24E-F1B632F67741}"/>
              </a:ext>
            </a:extLst>
          </p:cNvPr>
          <p:cNvSpPr/>
          <p:nvPr/>
        </p:nvSpPr>
        <p:spPr>
          <a:xfrm>
            <a:off x="4629679" y="2144065"/>
            <a:ext cx="1015524" cy="2313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W4</a:t>
            </a:r>
          </a:p>
        </p:txBody>
      </p:sp>
      <p:sp>
        <p:nvSpPr>
          <p:cNvPr id="101" name="Chevron 64">
            <a:extLst>
              <a:ext uri="{FF2B5EF4-FFF2-40B4-BE49-F238E27FC236}">
                <a16:creationId xmlns:a16="http://schemas.microsoft.com/office/drawing/2014/main" id="{47CFBD06-1BCC-4C0F-8040-9F0A402D6D61}"/>
              </a:ext>
            </a:extLst>
          </p:cNvPr>
          <p:cNvSpPr/>
          <p:nvPr/>
        </p:nvSpPr>
        <p:spPr>
          <a:xfrm>
            <a:off x="1557408" y="2156678"/>
            <a:ext cx="1038251" cy="22787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W1</a:t>
            </a:r>
          </a:p>
        </p:txBody>
      </p:sp>
      <p:sp>
        <p:nvSpPr>
          <p:cNvPr id="105" name="Chevron 64">
            <a:extLst>
              <a:ext uri="{FF2B5EF4-FFF2-40B4-BE49-F238E27FC236}">
                <a16:creationId xmlns:a16="http://schemas.microsoft.com/office/drawing/2014/main" id="{3CC826B7-AB59-4975-8F21-90DDA933CE7B}"/>
              </a:ext>
            </a:extLst>
          </p:cNvPr>
          <p:cNvSpPr/>
          <p:nvPr/>
        </p:nvSpPr>
        <p:spPr>
          <a:xfrm>
            <a:off x="2600246" y="2153182"/>
            <a:ext cx="1015524" cy="231374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W2</a:t>
            </a:r>
          </a:p>
        </p:txBody>
      </p:sp>
      <p:sp>
        <p:nvSpPr>
          <p:cNvPr id="106" name="Étoile à 5 branches 21">
            <a:extLst>
              <a:ext uri="{FF2B5EF4-FFF2-40B4-BE49-F238E27FC236}">
                <a16:creationId xmlns:a16="http://schemas.microsoft.com/office/drawing/2014/main" id="{1CE4479C-8F33-4C60-9FEC-C17E1F0E206D}"/>
              </a:ext>
            </a:extLst>
          </p:cNvPr>
          <p:cNvSpPr/>
          <p:nvPr/>
        </p:nvSpPr>
        <p:spPr>
          <a:xfrm>
            <a:off x="6045108" y="4243132"/>
            <a:ext cx="264692" cy="278565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Pentagone 108"/>
          <p:cNvSpPr/>
          <p:nvPr/>
        </p:nvSpPr>
        <p:spPr>
          <a:xfrm>
            <a:off x="6648323" y="5957287"/>
            <a:ext cx="2855633" cy="534086"/>
          </a:xfrm>
          <a:prstGeom prst="homePlat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Chevron 86"/>
          <p:cNvSpPr/>
          <p:nvPr/>
        </p:nvSpPr>
        <p:spPr>
          <a:xfrm>
            <a:off x="6733854" y="6120120"/>
            <a:ext cx="1202350" cy="209908"/>
          </a:xfrm>
          <a:prstGeom prst="chevron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  <a:endParaRPr kumimoji="0" lang="en-US" sz="1400" b="1" i="0" u="none" strike="noStrike" kern="1200" cap="none" spc="0" normalizeH="0" baseline="0" noProof="0">
              <a:ln>
                <a:noFill/>
              </a:ln>
              <a:solidFill>
                <a:srgbClr val="4472C4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8" name="Chevron 87"/>
          <p:cNvSpPr/>
          <p:nvPr/>
        </p:nvSpPr>
        <p:spPr>
          <a:xfrm>
            <a:off x="7491343" y="6121189"/>
            <a:ext cx="1088219" cy="208839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Testing</a:t>
            </a:r>
          </a:p>
        </p:txBody>
      </p:sp>
      <p:sp>
        <p:nvSpPr>
          <p:cNvPr id="89" name="Organigramme : Ou 88"/>
          <p:cNvSpPr/>
          <p:nvPr/>
        </p:nvSpPr>
        <p:spPr>
          <a:xfrm>
            <a:off x="6543838" y="6129137"/>
            <a:ext cx="242797" cy="220472"/>
          </a:xfrm>
          <a:prstGeom prst="flowChartOr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7" name="Titre 3">
            <a:extLst>
              <a:ext uri="{FF2B5EF4-FFF2-40B4-BE49-F238E27FC236}">
                <a16:creationId xmlns:a16="http://schemas.microsoft.com/office/drawing/2014/main" id="{D1E4CC60-5397-4D40-8A13-6AA0BBA0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82176"/>
            <a:ext cx="9066764" cy="510064"/>
          </a:xfrm>
        </p:spPr>
        <p:txBody>
          <a:bodyPr>
            <a:noAutofit/>
          </a:bodyPr>
          <a:lstStyle/>
          <a:p>
            <a:r>
              <a:rPr lang="en-US" sz="2800" b="1"/>
              <a:t>NEXTGEN - Typical Release Planning</a:t>
            </a:r>
            <a:br>
              <a:rPr lang="en-US" sz="2800" b="1"/>
            </a:br>
            <a:endParaRPr lang="en-US" sz="2800" b="1"/>
          </a:p>
        </p:txBody>
      </p:sp>
    </p:spTree>
    <p:extLst>
      <p:ext uri="{BB962C8B-B14F-4D97-AF65-F5344CB8AC3E}">
        <p14:creationId xmlns:p14="http://schemas.microsoft.com/office/powerpoint/2010/main" val="3402185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4" descr="image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6" y="562758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" name="Titre 3">
            <a:extLst>
              <a:ext uri="{FF2B5EF4-FFF2-40B4-BE49-F238E27FC236}">
                <a16:creationId xmlns:a16="http://schemas.microsoft.com/office/drawing/2014/main" id="{D1E4CC60-5397-4D40-8A13-6AA0BBA0C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82176"/>
            <a:ext cx="9066764" cy="882396"/>
          </a:xfrm>
        </p:spPr>
        <p:txBody>
          <a:bodyPr>
            <a:noAutofit/>
          </a:bodyPr>
          <a:lstStyle/>
          <a:p>
            <a:r>
              <a:rPr lang="en-US" sz="2800" b="1"/>
              <a:t>NEXTGEN - Typical Release Planning</a:t>
            </a:r>
            <a:br>
              <a:rPr lang="en-US" sz="2800" b="1"/>
            </a:br>
            <a:r>
              <a:rPr lang="en-US" sz="2800" b="1"/>
              <a:t>Example</a:t>
            </a:r>
            <a:br>
              <a:rPr lang="en-US" sz="2800" b="1"/>
            </a:br>
            <a:endParaRPr lang="en-US" sz="2800" b="1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A4A55BD-5792-4413-B6A0-9FD9FEA1C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685" y="2481943"/>
            <a:ext cx="10335590" cy="179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23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Image 4" descr="image0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6357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" name="ZoneTexte 77"/>
          <p:cNvSpPr txBox="1"/>
          <p:nvPr/>
        </p:nvSpPr>
        <p:spPr>
          <a:xfrm>
            <a:off x="177772" y="605009"/>
            <a:ext cx="1362696" cy="211692"/>
          </a:xfrm>
          <a:prstGeom prst="rect">
            <a:avLst/>
          </a:prstGeom>
          <a:noFill/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 </a:t>
            </a:r>
            <a:r>
              <a:rPr kumimoji="0" lang="fr-FR" sz="1400" b="1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</a:t>
            </a:r>
            <a:endParaRPr kumimoji="0" lang="fr-FR" sz="1400" b="1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-32962" y="951386"/>
            <a:ext cx="17465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correction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1" name="ZoneTexte 80"/>
          <p:cNvSpPr txBox="1"/>
          <p:nvPr/>
        </p:nvSpPr>
        <p:spPr>
          <a:xfrm>
            <a:off x="-32962" y="1270099"/>
            <a:ext cx="1755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Quality correction     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4" name="ZoneTexte 83"/>
          <p:cNvSpPr txBox="1"/>
          <p:nvPr/>
        </p:nvSpPr>
        <p:spPr>
          <a:xfrm>
            <a:off x="-32962" y="1603378"/>
            <a:ext cx="176535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Production evolution  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7" name="ZoneTexte 86"/>
          <p:cNvSpPr txBox="1"/>
          <p:nvPr/>
        </p:nvSpPr>
        <p:spPr>
          <a:xfrm>
            <a:off x="1674988" y="967414"/>
            <a:ext cx="921255" cy="254781"/>
          </a:xfrm>
          <a:prstGeom prst="rect">
            <a:avLst/>
          </a:prstGeom>
          <a:solidFill>
            <a:schemeClr val="accent5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INCIDENT</a:t>
            </a:r>
          </a:p>
        </p:txBody>
      </p:sp>
      <p:sp>
        <p:nvSpPr>
          <p:cNvPr id="88" name="ZoneTexte 87"/>
          <p:cNvSpPr txBox="1"/>
          <p:nvPr/>
        </p:nvSpPr>
        <p:spPr>
          <a:xfrm>
            <a:off x="1674988" y="1317297"/>
            <a:ext cx="921256" cy="190699"/>
          </a:xfrm>
          <a:prstGeom prst="rect">
            <a:avLst/>
          </a:prstGeom>
          <a:solidFill>
            <a:schemeClr val="accent2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DEFECT</a:t>
            </a:r>
          </a:p>
        </p:txBody>
      </p:sp>
      <p:sp>
        <p:nvSpPr>
          <p:cNvPr id="89" name="ZoneTexte 88"/>
          <p:cNvSpPr txBox="1"/>
          <p:nvPr/>
        </p:nvSpPr>
        <p:spPr>
          <a:xfrm>
            <a:off x="1669292" y="1603378"/>
            <a:ext cx="926952" cy="265359"/>
          </a:xfrm>
          <a:prstGeom prst="rect">
            <a:avLst/>
          </a:prstGeom>
          <a:solidFill>
            <a:srgbClr val="C00000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DEMAND</a:t>
            </a:r>
          </a:p>
        </p:txBody>
      </p:sp>
      <p:sp>
        <p:nvSpPr>
          <p:cNvPr id="92" name="ZoneTexte 91"/>
          <p:cNvSpPr txBox="1"/>
          <p:nvPr/>
        </p:nvSpPr>
        <p:spPr>
          <a:xfrm>
            <a:off x="10575378" y="1290624"/>
            <a:ext cx="892258" cy="256474"/>
          </a:xfrm>
          <a:prstGeom prst="rect">
            <a:avLst/>
          </a:prstGeom>
          <a:solidFill>
            <a:schemeClr val="accent2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DEFECT</a:t>
            </a:r>
          </a:p>
        </p:txBody>
      </p:sp>
      <p:sp>
        <p:nvSpPr>
          <p:cNvPr id="93" name="ZoneTexte 112">
            <a:extLst>
              <a:ext uri="{FF2B5EF4-FFF2-40B4-BE49-F238E27FC236}">
                <a16:creationId xmlns:a16="http://schemas.microsoft.com/office/drawing/2014/main" id="{E8F8AA70-002C-436E-B564-0C0C6979008D}"/>
              </a:ext>
            </a:extLst>
          </p:cNvPr>
          <p:cNvSpPr txBox="1"/>
          <p:nvPr/>
        </p:nvSpPr>
        <p:spPr>
          <a:xfrm>
            <a:off x="10574899" y="1609568"/>
            <a:ext cx="904143" cy="270809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1558929" y="605009"/>
            <a:ext cx="1147674" cy="2104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Business/PO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2790384" y="605009"/>
            <a:ext cx="1147674" cy="2104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</a:t>
            </a:r>
          </a:p>
        </p:txBody>
      </p:sp>
      <p:sp>
        <p:nvSpPr>
          <p:cNvPr id="97" name="Rectangle à coins arrondis 96"/>
          <p:cNvSpPr/>
          <p:nvPr/>
        </p:nvSpPr>
        <p:spPr>
          <a:xfrm>
            <a:off x="3985110" y="605009"/>
            <a:ext cx="1255350" cy="2104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</a:t>
            </a:r>
          </a:p>
        </p:txBody>
      </p:sp>
      <p:sp>
        <p:nvSpPr>
          <p:cNvPr id="98" name="Rectangle à coins arrondis 97"/>
          <p:cNvSpPr/>
          <p:nvPr/>
        </p:nvSpPr>
        <p:spPr>
          <a:xfrm>
            <a:off x="5287511" y="603977"/>
            <a:ext cx="2747293" cy="216179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Factory</a:t>
            </a:r>
          </a:p>
        </p:txBody>
      </p:sp>
      <p:sp>
        <p:nvSpPr>
          <p:cNvPr id="100" name="ZoneTexte 112">
            <a:extLst>
              <a:ext uri="{FF2B5EF4-FFF2-40B4-BE49-F238E27FC236}">
                <a16:creationId xmlns:a16="http://schemas.microsoft.com/office/drawing/2014/main" id="{E8F8AA70-002C-436E-B564-0C0C6979008D}"/>
              </a:ext>
            </a:extLst>
          </p:cNvPr>
          <p:cNvSpPr txBox="1"/>
          <p:nvPr/>
        </p:nvSpPr>
        <p:spPr>
          <a:xfrm>
            <a:off x="10563493" y="943996"/>
            <a:ext cx="904143" cy="270809"/>
          </a:xfrm>
          <a:prstGeom prst="rect">
            <a:avLst/>
          </a:prstGeom>
          <a:solidFill>
            <a:schemeClr val="accent6"/>
          </a:solidFill>
          <a:ln>
            <a:solidFill>
              <a:schemeClr val="accent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</a:t>
            </a:r>
          </a:p>
        </p:txBody>
      </p:sp>
      <p:sp>
        <p:nvSpPr>
          <p:cNvPr id="101" name="Rectangle à coins arrondis 100"/>
          <p:cNvSpPr/>
          <p:nvPr/>
        </p:nvSpPr>
        <p:spPr>
          <a:xfrm>
            <a:off x="8075275" y="617042"/>
            <a:ext cx="1916093" cy="2104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PA/Release team</a:t>
            </a:r>
          </a:p>
        </p:txBody>
      </p:sp>
      <p:cxnSp>
        <p:nvCxnSpPr>
          <p:cNvPr id="107" name="Connecteur droit 106"/>
          <p:cNvCxnSpPr/>
          <p:nvPr/>
        </p:nvCxnSpPr>
        <p:spPr>
          <a:xfrm>
            <a:off x="2718356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10303360" y="616423"/>
            <a:ext cx="1491916" cy="223942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1" name="Rectangle à coins arrondis 110"/>
          <p:cNvSpPr/>
          <p:nvPr/>
        </p:nvSpPr>
        <p:spPr>
          <a:xfrm>
            <a:off x="10091272" y="616423"/>
            <a:ext cx="1916093" cy="210490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0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Squad</a:t>
            </a: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ZoneTexte 14"/>
          <p:cNvSpPr txBox="1"/>
          <p:nvPr/>
        </p:nvSpPr>
        <p:spPr>
          <a:xfrm rot="5400000">
            <a:off x="10447573" y="1934226"/>
            <a:ext cx="2291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PRODUCT BACKLOG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0064178" y="3015261"/>
            <a:ext cx="1983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Prioritization/scope for the release by PO/PL</a:t>
            </a:r>
          </a:p>
        </p:txBody>
      </p:sp>
      <p:cxnSp>
        <p:nvCxnSpPr>
          <p:cNvPr id="18" name="Connecteur droit avec flèche 17"/>
          <p:cNvCxnSpPr>
            <a:stCxn id="12" idx="4"/>
            <a:endCxn id="16" idx="0"/>
          </p:cNvCxnSpPr>
          <p:nvPr/>
        </p:nvCxnSpPr>
        <p:spPr>
          <a:xfrm>
            <a:off x="11049318" y="2855846"/>
            <a:ext cx="6503" cy="1594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avec flèche 153"/>
          <p:cNvCxnSpPr>
            <a:stCxn id="16" idx="2"/>
          </p:cNvCxnSpPr>
          <p:nvPr/>
        </p:nvCxnSpPr>
        <p:spPr>
          <a:xfrm flipH="1">
            <a:off x="11055089" y="3538481"/>
            <a:ext cx="732" cy="884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avec flèche 154"/>
          <p:cNvCxnSpPr>
            <a:stCxn id="89" idx="3"/>
            <a:endCxn id="93" idx="1"/>
          </p:cNvCxnSpPr>
          <p:nvPr/>
        </p:nvCxnSpPr>
        <p:spPr>
          <a:xfrm>
            <a:off x="2596244" y="1736058"/>
            <a:ext cx="7978655" cy="891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Connecteur droit avec flèche 155"/>
          <p:cNvCxnSpPr>
            <a:stCxn id="88" idx="3"/>
            <a:endCxn id="92" idx="1"/>
          </p:cNvCxnSpPr>
          <p:nvPr/>
        </p:nvCxnSpPr>
        <p:spPr>
          <a:xfrm>
            <a:off x="2596244" y="1412647"/>
            <a:ext cx="7979134" cy="62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2834431" y="1593882"/>
            <a:ext cx="825677" cy="28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3859025" y="1559551"/>
            <a:ext cx="1288012" cy="28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 161"/>
          <p:cNvSpPr/>
          <p:nvPr/>
        </p:nvSpPr>
        <p:spPr>
          <a:xfrm>
            <a:off x="5271468" y="1573972"/>
            <a:ext cx="946577" cy="2532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4" name="Rectangle 163"/>
          <p:cNvSpPr/>
          <p:nvPr/>
        </p:nvSpPr>
        <p:spPr>
          <a:xfrm>
            <a:off x="5262304" y="1197027"/>
            <a:ext cx="1560521" cy="3375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7969897" y="1562831"/>
            <a:ext cx="1727327" cy="28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7" name="Rectangle 166"/>
          <p:cNvSpPr/>
          <p:nvPr/>
        </p:nvSpPr>
        <p:spPr>
          <a:xfrm>
            <a:off x="5252418" y="897014"/>
            <a:ext cx="1551958" cy="286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" name="Connecteur droit 10"/>
          <p:cNvCxnSpPr/>
          <p:nvPr/>
        </p:nvCxnSpPr>
        <p:spPr>
          <a:xfrm>
            <a:off x="3938058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ZoneTexte 111"/>
          <p:cNvSpPr txBox="1"/>
          <p:nvPr/>
        </p:nvSpPr>
        <p:spPr>
          <a:xfrm>
            <a:off x="5009067" y="1271553"/>
            <a:ext cx="1852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Correction required</a:t>
            </a:r>
          </a:p>
        </p:txBody>
      </p:sp>
      <p:cxnSp>
        <p:nvCxnSpPr>
          <p:cNvPr id="158" name="Connecteur droit avec flèche 157"/>
          <p:cNvCxnSpPr/>
          <p:nvPr/>
        </p:nvCxnSpPr>
        <p:spPr>
          <a:xfrm flipV="1">
            <a:off x="2607649" y="1078311"/>
            <a:ext cx="7967250" cy="154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oneTexte 2"/>
          <p:cNvSpPr txBox="1"/>
          <p:nvPr/>
        </p:nvSpPr>
        <p:spPr>
          <a:xfrm>
            <a:off x="2574974" y="1594128"/>
            <a:ext cx="72436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need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Estimation                                         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estimation</a:t>
            </a:r>
          </a:p>
        </p:txBody>
      </p:sp>
      <p:sp>
        <p:nvSpPr>
          <p:cNvPr id="224" name="Rectangle 223"/>
          <p:cNvSpPr/>
          <p:nvPr/>
        </p:nvSpPr>
        <p:spPr>
          <a:xfrm>
            <a:off x="5252417" y="895976"/>
            <a:ext cx="2601611" cy="30665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9" name="ZoneTexte 98"/>
          <p:cNvSpPr txBox="1"/>
          <p:nvPr/>
        </p:nvSpPr>
        <p:spPr>
          <a:xfrm>
            <a:off x="4997677" y="946442"/>
            <a:ext cx="18526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rPr>
              <a:t>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Correction required</a:t>
            </a:r>
          </a:p>
        </p:txBody>
      </p:sp>
      <p:sp>
        <p:nvSpPr>
          <p:cNvPr id="79" name="ZoneTexte 112">
            <a:extLst>
              <a:ext uri="{FF2B5EF4-FFF2-40B4-BE49-F238E27FC236}">
                <a16:creationId xmlns:a16="http://schemas.microsoft.com/office/drawing/2014/main" id="{E8F8AA70-002C-436E-B564-0C0C6979008D}"/>
              </a:ext>
            </a:extLst>
          </p:cNvPr>
          <p:cNvSpPr txBox="1"/>
          <p:nvPr/>
        </p:nvSpPr>
        <p:spPr>
          <a:xfrm>
            <a:off x="6804376" y="917318"/>
            <a:ext cx="543471" cy="2853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PRB</a:t>
            </a:r>
          </a:p>
        </p:txBody>
      </p:sp>
      <p:sp>
        <p:nvSpPr>
          <p:cNvPr id="91" name="ZoneTexte 112">
            <a:extLst>
              <a:ext uri="{FF2B5EF4-FFF2-40B4-BE49-F238E27FC236}">
                <a16:creationId xmlns:a16="http://schemas.microsoft.com/office/drawing/2014/main" id="{E8F8AA70-002C-436E-B564-0C0C6979008D}"/>
              </a:ext>
            </a:extLst>
          </p:cNvPr>
          <p:cNvSpPr txBox="1"/>
          <p:nvPr/>
        </p:nvSpPr>
        <p:spPr>
          <a:xfrm>
            <a:off x="7300005" y="917318"/>
            <a:ext cx="554024" cy="28531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</a:t>
            </a:r>
          </a:p>
        </p:txBody>
      </p:sp>
      <p:cxnSp>
        <p:nvCxnSpPr>
          <p:cNvPr id="108" name="Connecteur droit 107"/>
          <p:cNvCxnSpPr/>
          <p:nvPr/>
        </p:nvCxnSpPr>
        <p:spPr>
          <a:xfrm>
            <a:off x="5287512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109"/>
          <p:cNvCxnSpPr/>
          <p:nvPr/>
        </p:nvCxnSpPr>
        <p:spPr>
          <a:xfrm>
            <a:off x="8034805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avec flèche 167"/>
          <p:cNvCxnSpPr/>
          <p:nvPr/>
        </p:nvCxnSpPr>
        <p:spPr>
          <a:xfrm flipH="1" flipV="1">
            <a:off x="9589139" y="3609243"/>
            <a:ext cx="543403" cy="15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ZoneTexte 173"/>
          <p:cNvSpPr txBox="1"/>
          <p:nvPr/>
        </p:nvSpPr>
        <p:spPr>
          <a:xfrm>
            <a:off x="9366443" y="4183163"/>
            <a:ext cx="20841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Transform Defect/</a:t>
            </a:r>
            <a:r>
              <a:rPr kumimoji="0" lang="en-US" sz="12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Enh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to US. </a:t>
            </a:r>
          </a:p>
        </p:txBody>
      </p:sp>
      <p:cxnSp>
        <p:nvCxnSpPr>
          <p:cNvPr id="175" name="Connecteur droit avec flèche 174"/>
          <p:cNvCxnSpPr>
            <a:stCxn id="181" idx="2"/>
            <a:endCxn id="105" idx="3"/>
          </p:cNvCxnSpPr>
          <p:nvPr/>
        </p:nvCxnSpPr>
        <p:spPr>
          <a:xfrm rot="10800000">
            <a:off x="7735649" y="2897018"/>
            <a:ext cx="308573" cy="696901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ZoneTexte 175"/>
          <p:cNvSpPr txBox="1"/>
          <p:nvPr/>
        </p:nvSpPr>
        <p:spPr>
          <a:xfrm>
            <a:off x="8213567" y="2984077"/>
            <a:ext cx="1107155" cy="323672"/>
          </a:xfrm>
          <a:prstGeom prst="rect">
            <a:avLst/>
          </a:prstGeom>
          <a:solidFill>
            <a:schemeClr val="accent4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STORY</a:t>
            </a:r>
          </a:p>
        </p:txBody>
      </p:sp>
      <p:sp>
        <p:nvSpPr>
          <p:cNvPr id="177" name="ZoneTexte 176"/>
          <p:cNvSpPr txBox="1"/>
          <p:nvPr/>
        </p:nvSpPr>
        <p:spPr>
          <a:xfrm>
            <a:off x="8216865" y="3352214"/>
            <a:ext cx="1113196" cy="323672"/>
          </a:xfrm>
          <a:prstGeom prst="rect">
            <a:avLst/>
          </a:prstGeom>
          <a:solidFill>
            <a:schemeClr val="accent4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STORY</a:t>
            </a:r>
          </a:p>
        </p:txBody>
      </p:sp>
      <p:sp>
        <p:nvSpPr>
          <p:cNvPr id="178" name="ZoneTexte 177"/>
          <p:cNvSpPr txBox="1"/>
          <p:nvPr/>
        </p:nvSpPr>
        <p:spPr>
          <a:xfrm>
            <a:off x="8207122" y="3733363"/>
            <a:ext cx="1093923" cy="323672"/>
          </a:xfrm>
          <a:prstGeom prst="rect">
            <a:avLst/>
          </a:prstGeom>
          <a:solidFill>
            <a:schemeClr val="accent4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USER STORY</a:t>
            </a:r>
          </a:p>
        </p:txBody>
      </p:sp>
      <p:sp>
        <p:nvSpPr>
          <p:cNvPr id="181" name="Ellipse 180"/>
          <p:cNvSpPr/>
          <p:nvPr/>
        </p:nvSpPr>
        <p:spPr>
          <a:xfrm>
            <a:off x="8044221" y="2747953"/>
            <a:ext cx="1491916" cy="169193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90" name="Connecteur droit avec flèche 189"/>
          <p:cNvCxnSpPr>
            <a:stCxn id="191" idx="1"/>
            <a:endCxn id="291" idx="3"/>
          </p:cNvCxnSpPr>
          <p:nvPr/>
        </p:nvCxnSpPr>
        <p:spPr>
          <a:xfrm flipH="1" flipV="1">
            <a:off x="3937892" y="4241183"/>
            <a:ext cx="1528553" cy="12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ZoneTexte 190"/>
          <p:cNvSpPr txBox="1"/>
          <p:nvPr/>
        </p:nvSpPr>
        <p:spPr>
          <a:xfrm>
            <a:off x="5466445" y="3884849"/>
            <a:ext cx="228466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Development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Validation development in INT</a:t>
            </a:r>
          </a:p>
        </p:txBody>
      </p:sp>
      <p:sp>
        <p:nvSpPr>
          <p:cNvPr id="193" name="ZoneTexte 192"/>
          <p:cNvSpPr txBox="1"/>
          <p:nvPr/>
        </p:nvSpPr>
        <p:spPr>
          <a:xfrm>
            <a:off x="2755263" y="3877414"/>
            <a:ext cx="118226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Follow the advancement of the sprint</a:t>
            </a:r>
          </a:p>
        </p:txBody>
      </p:sp>
      <p:cxnSp>
        <p:nvCxnSpPr>
          <p:cNvPr id="32" name="Connecteur en angle 31"/>
          <p:cNvCxnSpPr>
            <a:stCxn id="291" idx="2"/>
          </p:cNvCxnSpPr>
          <p:nvPr/>
        </p:nvCxnSpPr>
        <p:spPr>
          <a:xfrm rot="16200000" flipH="1">
            <a:off x="5705781" y="2234313"/>
            <a:ext cx="261974" cy="500124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" descr="RÃ©sultat de recherche d'images pour &quot;icon agend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9099" y="4718651"/>
            <a:ext cx="392774" cy="3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2" name="ZoneTexte 201"/>
          <p:cNvSpPr txBox="1"/>
          <p:nvPr/>
        </p:nvSpPr>
        <p:spPr>
          <a:xfrm>
            <a:off x="8307225" y="4759643"/>
            <a:ext cx="3337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Review the status of the scope</a:t>
            </a:r>
          </a:p>
        </p:txBody>
      </p:sp>
      <p:sp>
        <p:nvSpPr>
          <p:cNvPr id="203" name="ZoneTexte 202"/>
          <p:cNvSpPr txBox="1"/>
          <p:nvPr/>
        </p:nvSpPr>
        <p:spPr>
          <a:xfrm>
            <a:off x="8300030" y="5237898"/>
            <a:ext cx="826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TO UAT</a:t>
            </a:r>
          </a:p>
        </p:txBody>
      </p:sp>
      <p:cxnSp>
        <p:nvCxnSpPr>
          <p:cNvPr id="204" name="Connecteur droit avec flèche 203"/>
          <p:cNvCxnSpPr>
            <a:stCxn id="295" idx="2"/>
            <a:endCxn id="203" idx="3"/>
          </p:cNvCxnSpPr>
          <p:nvPr/>
        </p:nvCxnSpPr>
        <p:spPr>
          <a:xfrm rot="5400000">
            <a:off x="9421469" y="4846225"/>
            <a:ext cx="358053" cy="94851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avec flèche 203"/>
          <p:cNvCxnSpPr>
            <a:stCxn id="203" idx="1"/>
            <a:endCxn id="256" idx="3"/>
          </p:cNvCxnSpPr>
          <p:nvPr/>
        </p:nvCxnSpPr>
        <p:spPr>
          <a:xfrm flipH="1" flipV="1">
            <a:off x="2587305" y="5312341"/>
            <a:ext cx="5712725" cy="36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ZoneTexte 255"/>
          <p:cNvSpPr txBox="1"/>
          <p:nvPr/>
        </p:nvSpPr>
        <p:spPr>
          <a:xfrm>
            <a:off x="1557891" y="5050731"/>
            <a:ext cx="102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the dev in UAT</a:t>
            </a:r>
          </a:p>
        </p:txBody>
      </p:sp>
      <p:cxnSp>
        <p:nvCxnSpPr>
          <p:cNvPr id="257" name="Connecteur droit 256"/>
          <p:cNvCxnSpPr/>
          <p:nvPr/>
        </p:nvCxnSpPr>
        <p:spPr>
          <a:xfrm>
            <a:off x="1540468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Connecteur droit avec flèche 203"/>
          <p:cNvCxnSpPr>
            <a:stCxn id="256" idx="2"/>
            <a:endCxn id="259" idx="0"/>
          </p:cNvCxnSpPr>
          <p:nvPr/>
        </p:nvCxnSpPr>
        <p:spPr>
          <a:xfrm flipH="1">
            <a:off x="2068276" y="5573951"/>
            <a:ext cx="4322" cy="21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ZoneTexte 258"/>
          <p:cNvSpPr txBox="1"/>
          <p:nvPr/>
        </p:nvSpPr>
        <p:spPr>
          <a:xfrm>
            <a:off x="1553569" y="5788375"/>
            <a:ext cx="10294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Validate the dev</a:t>
            </a:r>
          </a:p>
        </p:txBody>
      </p:sp>
      <p:cxnSp>
        <p:nvCxnSpPr>
          <p:cNvPr id="260" name="Connecteur droit avec flèche 203"/>
          <p:cNvCxnSpPr>
            <a:stCxn id="290" idx="3"/>
            <a:endCxn id="263" idx="1"/>
          </p:cNvCxnSpPr>
          <p:nvPr/>
        </p:nvCxnSpPr>
        <p:spPr>
          <a:xfrm>
            <a:off x="7043096" y="5965939"/>
            <a:ext cx="3224001" cy="2670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ZoneTexte 262"/>
          <p:cNvSpPr txBox="1"/>
          <p:nvPr/>
        </p:nvSpPr>
        <p:spPr>
          <a:xfrm>
            <a:off x="10267097" y="5838758"/>
            <a:ext cx="14936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GO/No GO </a:t>
            </a:r>
          </a:p>
        </p:txBody>
      </p:sp>
      <p:pic>
        <p:nvPicPr>
          <p:cNvPr id="264" name="Picture 2" descr="RÃ©sultat de recherche d'images pour &quot;icon agend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6994" y="5774652"/>
            <a:ext cx="392774" cy="3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5" name="Étoile à 5 branches 264"/>
          <p:cNvSpPr/>
          <p:nvPr/>
        </p:nvSpPr>
        <p:spPr>
          <a:xfrm>
            <a:off x="10292548" y="5792654"/>
            <a:ext cx="324906" cy="310542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66" name="Connecteur droit 265"/>
          <p:cNvCxnSpPr/>
          <p:nvPr/>
        </p:nvCxnSpPr>
        <p:spPr>
          <a:xfrm>
            <a:off x="10009131" y="0"/>
            <a:ext cx="0" cy="650908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avec flèche 203"/>
          <p:cNvCxnSpPr>
            <a:stCxn id="263" idx="2"/>
            <a:endCxn id="273" idx="3"/>
          </p:cNvCxnSpPr>
          <p:nvPr/>
        </p:nvCxnSpPr>
        <p:spPr>
          <a:xfrm rot="5400000">
            <a:off x="10052088" y="5532386"/>
            <a:ext cx="347668" cy="157596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ZoneTexte 272"/>
          <p:cNvSpPr txBox="1"/>
          <p:nvPr/>
        </p:nvSpPr>
        <p:spPr>
          <a:xfrm>
            <a:off x="8047869" y="6232593"/>
            <a:ext cx="139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TO PRODUCTION</a:t>
            </a:r>
          </a:p>
        </p:txBody>
      </p:sp>
      <p:sp>
        <p:nvSpPr>
          <p:cNvPr id="277" name="Rectangle à coins arrondis 276"/>
          <p:cNvSpPr/>
          <p:nvPr/>
        </p:nvSpPr>
        <p:spPr>
          <a:xfrm>
            <a:off x="2834431" y="1593882"/>
            <a:ext cx="825677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8" name="Rectangle à coins arrondis 277"/>
          <p:cNvSpPr/>
          <p:nvPr/>
        </p:nvSpPr>
        <p:spPr>
          <a:xfrm>
            <a:off x="3959329" y="1601833"/>
            <a:ext cx="1163171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9" name="Rectangle à coins arrondis 278"/>
          <p:cNvSpPr/>
          <p:nvPr/>
        </p:nvSpPr>
        <p:spPr>
          <a:xfrm>
            <a:off x="5287511" y="948737"/>
            <a:ext cx="1503802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0" name="Rectangle à coins arrondis 279"/>
          <p:cNvSpPr/>
          <p:nvPr/>
        </p:nvSpPr>
        <p:spPr>
          <a:xfrm>
            <a:off x="5283498" y="1257552"/>
            <a:ext cx="1503802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1" name="Rectangle à coins arrondis 280"/>
          <p:cNvSpPr/>
          <p:nvPr/>
        </p:nvSpPr>
        <p:spPr>
          <a:xfrm>
            <a:off x="5291228" y="1614576"/>
            <a:ext cx="901967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6" name="Rectangle à coins arrondis 285"/>
          <p:cNvSpPr/>
          <p:nvPr/>
        </p:nvSpPr>
        <p:spPr>
          <a:xfrm>
            <a:off x="8042506" y="1598639"/>
            <a:ext cx="1666594" cy="308023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8" name="Rectangle à coins arrondis 287"/>
          <p:cNvSpPr/>
          <p:nvPr/>
        </p:nvSpPr>
        <p:spPr>
          <a:xfrm>
            <a:off x="10166363" y="3000781"/>
            <a:ext cx="1817093" cy="1013612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9" name="Rectangle à coins arrondis 288"/>
          <p:cNvSpPr/>
          <p:nvPr/>
        </p:nvSpPr>
        <p:spPr>
          <a:xfrm>
            <a:off x="5499911" y="3849507"/>
            <a:ext cx="2250082" cy="775177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0" name="ZoneTexte 289"/>
          <p:cNvSpPr txBox="1"/>
          <p:nvPr/>
        </p:nvSpPr>
        <p:spPr>
          <a:xfrm>
            <a:off x="6013682" y="5596607"/>
            <a:ext cx="10294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TEST all the sprints and TNR</a:t>
            </a:r>
          </a:p>
        </p:txBody>
      </p:sp>
      <p:sp>
        <p:nvSpPr>
          <p:cNvPr id="291" name="Rectangle à coins arrondis 290"/>
          <p:cNvSpPr/>
          <p:nvPr/>
        </p:nvSpPr>
        <p:spPr>
          <a:xfrm>
            <a:off x="2734401" y="3878417"/>
            <a:ext cx="1203491" cy="72553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2" name="Rectangle à coins arrondis 291"/>
          <p:cNvSpPr/>
          <p:nvPr/>
        </p:nvSpPr>
        <p:spPr>
          <a:xfrm>
            <a:off x="1619502" y="4914132"/>
            <a:ext cx="871035" cy="142113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3" name="Rectangle à coins arrondis 292"/>
          <p:cNvSpPr/>
          <p:nvPr/>
        </p:nvSpPr>
        <p:spPr>
          <a:xfrm>
            <a:off x="5974471" y="5511570"/>
            <a:ext cx="1070012" cy="82370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4" name="Rectangle à coins arrondis 293"/>
          <p:cNvSpPr/>
          <p:nvPr/>
        </p:nvSpPr>
        <p:spPr>
          <a:xfrm>
            <a:off x="8337390" y="5218463"/>
            <a:ext cx="779734" cy="587770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5" name="Rectangle à coins arrondis 294"/>
          <p:cNvSpPr/>
          <p:nvPr/>
        </p:nvSpPr>
        <p:spPr>
          <a:xfrm>
            <a:off x="8307225" y="4711386"/>
            <a:ext cx="3535052" cy="430069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96" name="Rectangle à coins arrondis 295"/>
          <p:cNvSpPr/>
          <p:nvPr/>
        </p:nvSpPr>
        <p:spPr>
          <a:xfrm>
            <a:off x="8089835" y="6175202"/>
            <a:ext cx="1319820" cy="677070"/>
          </a:xfrm>
          <a:prstGeom prst="roundRect">
            <a:avLst/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PUSH TO PROD</a:t>
            </a:r>
          </a:p>
        </p:txBody>
      </p:sp>
      <p:sp>
        <p:nvSpPr>
          <p:cNvPr id="297" name="Rectangle à coins arrondis 296"/>
          <p:cNvSpPr/>
          <p:nvPr/>
        </p:nvSpPr>
        <p:spPr>
          <a:xfrm>
            <a:off x="10292549" y="5655762"/>
            <a:ext cx="1517220" cy="576831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2" name="Connecteur droit avec flèche 203"/>
          <p:cNvCxnSpPr/>
          <p:nvPr/>
        </p:nvCxnSpPr>
        <p:spPr>
          <a:xfrm flipV="1">
            <a:off x="2536494" y="5960778"/>
            <a:ext cx="339148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ZoneTexte 102"/>
          <p:cNvSpPr txBox="1"/>
          <p:nvPr/>
        </p:nvSpPr>
        <p:spPr>
          <a:xfrm>
            <a:off x="10091272" y="3699351"/>
            <a:ext cx="19832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Send list to RM</a:t>
            </a:r>
          </a:p>
        </p:txBody>
      </p:sp>
      <p:sp>
        <p:nvSpPr>
          <p:cNvPr id="105" name="ZoneTexte 104"/>
          <p:cNvSpPr txBox="1"/>
          <p:nvPr/>
        </p:nvSpPr>
        <p:spPr>
          <a:xfrm>
            <a:off x="5430607" y="2527685"/>
            <a:ext cx="23050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Select with PL, the scope for the sprint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Communicate to the RM</a:t>
            </a:r>
          </a:p>
        </p:txBody>
      </p:sp>
      <p:sp>
        <p:nvSpPr>
          <p:cNvPr id="106" name="Rectangle à coins arrondis 105"/>
          <p:cNvSpPr/>
          <p:nvPr/>
        </p:nvSpPr>
        <p:spPr>
          <a:xfrm>
            <a:off x="5457821" y="2427017"/>
            <a:ext cx="2311759" cy="1155468"/>
          </a:xfrm>
          <a:prstGeom prst="round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9" name="Connecteur droit avec flèche 108"/>
          <p:cNvCxnSpPr>
            <a:stCxn id="106" idx="2"/>
            <a:endCxn id="191" idx="0"/>
          </p:cNvCxnSpPr>
          <p:nvPr/>
        </p:nvCxnSpPr>
        <p:spPr>
          <a:xfrm flipH="1">
            <a:off x="6608777" y="3582485"/>
            <a:ext cx="4924" cy="3023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" name="Picture 2" descr="RÃ©sultat de recherche d'images pour &quot;icon agenda&quot;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6006" y="3236973"/>
            <a:ext cx="392774" cy="392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4" name="Titre 3">
            <a:extLst>
              <a:ext uri="{FF2B5EF4-FFF2-40B4-BE49-F238E27FC236}">
                <a16:creationId xmlns:a16="http://schemas.microsoft.com/office/drawing/2014/main" id="{3387CB4E-B985-4790-BF1F-1B2828037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771" y="98609"/>
            <a:ext cx="9066764" cy="510064"/>
          </a:xfrm>
        </p:spPr>
        <p:txBody>
          <a:bodyPr>
            <a:normAutofit/>
          </a:bodyPr>
          <a:lstStyle/>
          <a:p>
            <a:r>
              <a:rPr lang="en-US" sz="2500"/>
              <a:t>SNOW: MACRO-PROCESSES</a:t>
            </a:r>
          </a:p>
        </p:txBody>
      </p:sp>
    </p:spTree>
    <p:extLst>
      <p:ext uri="{BB962C8B-B14F-4D97-AF65-F5344CB8AC3E}">
        <p14:creationId xmlns:p14="http://schemas.microsoft.com/office/powerpoint/2010/main" val="1199058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668C406-64D5-4E26-8C26-8767C95C5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BBAAEB-9B4A-46F8-AAB5-D8F9F3EBC857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entury Gothic" panose="020F0302020204030204"/>
                <a:ea typeface="+mn-ea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entury Gothic" panose="020F0302020204030204"/>
              <a:ea typeface="+mn-ea"/>
            </a:endParaRP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F8CFE87E-C2A9-48F6-87B1-C49AF5F10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KEPLER Global Agile Process : Demands </a:t>
            </a:r>
            <a:br>
              <a:rPr lang="en-US"/>
            </a:b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C8CB06D-7C75-432A-9053-777CDE134A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>
                <a:solidFill>
                  <a:schemeClr val="accent5"/>
                </a:solidFill>
              </a:rPr>
              <a:t>From business &amp; tech needs to Sprint Planning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0DE1AA9-F13D-4CC4-99B9-041BB596C03A}"/>
              </a:ext>
            </a:extLst>
          </p:cNvPr>
          <p:cNvSpPr/>
          <p:nvPr/>
        </p:nvSpPr>
        <p:spPr>
          <a:xfrm>
            <a:off x="622301" y="3613176"/>
            <a:ext cx="1393518" cy="193012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Roll-out</a:t>
            </a:r>
          </a:p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Evolutions</a:t>
            </a:r>
          </a:p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New Projects</a:t>
            </a:r>
          </a:p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Architecture</a:t>
            </a:r>
          </a:p>
          <a:p>
            <a:r>
              <a:rPr lang="en-US" sz="1400">
                <a:solidFill>
                  <a:schemeClr val="tx1">
                    <a:lumMod val="75000"/>
                    <a:lumOff val="25000"/>
                  </a:schemeClr>
                </a:solidFill>
              </a:rPr>
              <a:t>Enabler</a:t>
            </a:r>
          </a:p>
        </p:txBody>
      </p:sp>
      <p:sp>
        <p:nvSpPr>
          <p:cNvPr id="57" name="Rectangle : coins arrondis 56">
            <a:extLst>
              <a:ext uri="{FF2B5EF4-FFF2-40B4-BE49-F238E27FC236}">
                <a16:creationId xmlns:a16="http://schemas.microsoft.com/office/drawing/2014/main" id="{7B25322A-8E71-4526-82C9-A4608F18AD4B}"/>
              </a:ext>
            </a:extLst>
          </p:cNvPr>
          <p:cNvSpPr/>
          <p:nvPr/>
        </p:nvSpPr>
        <p:spPr>
          <a:xfrm>
            <a:off x="2534770" y="4054513"/>
            <a:ext cx="1310622" cy="1047448"/>
          </a:xfrm>
          <a:prstGeom prst="roundRect">
            <a:avLst>
              <a:gd name="adj" fmla="val 9501"/>
            </a:avLst>
          </a:prstGeom>
          <a:solidFill>
            <a:schemeClr val="bg2">
              <a:lumMod val="2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600" b="1">
                <a:solidFill>
                  <a:schemeClr val="bg1"/>
                </a:solidFill>
              </a:rPr>
              <a:t>EPIC</a:t>
            </a:r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58" name="Rectangle : coins arrondis 57">
            <a:extLst>
              <a:ext uri="{FF2B5EF4-FFF2-40B4-BE49-F238E27FC236}">
                <a16:creationId xmlns:a16="http://schemas.microsoft.com/office/drawing/2014/main" id="{3AC58375-E610-40F6-8829-274561F0065A}"/>
              </a:ext>
            </a:extLst>
          </p:cNvPr>
          <p:cNvSpPr/>
          <p:nvPr/>
        </p:nvSpPr>
        <p:spPr>
          <a:xfrm>
            <a:off x="4575860" y="3261556"/>
            <a:ext cx="1195492" cy="360000"/>
          </a:xfrm>
          <a:prstGeom prst="roundRect">
            <a:avLst>
              <a:gd name="adj" fmla="val 20555"/>
            </a:avLst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DEMAND 1</a:t>
            </a:r>
          </a:p>
        </p:txBody>
      </p:sp>
      <p:sp>
        <p:nvSpPr>
          <p:cNvPr id="59" name="Rectangle : coins arrondis 58">
            <a:extLst>
              <a:ext uri="{FF2B5EF4-FFF2-40B4-BE49-F238E27FC236}">
                <a16:creationId xmlns:a16="http://schemas.microsoft.com/office/drawing/2014/main" id="{EF31F6FC-051F-4F4C-983C-46A87A66170F}"/>
              </a:ext>
            </a:extLst>
          </p:cNvPr>
          <p:cNvSpPr/>
          <p:nvPr/>
        </p:nvSpPr>
        <p:spPr>
          <a:xfrm>
            <a:off x="4575860" y="4395677"/>
            <a:ext cx="1195492" cy="360000"/>
          </a:xfrm>
          <a:prstGeom prst="roundRect">
            <a:avLst>
              <a:gd name="adj" fmla="val 19867"/>
            </a:avLst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DEMAND 2</a:t>
            </a:r>
          </a:p>
        </p:txBody>
      </p:sp>
      <p:sp>
        <p:nvSpPr>
          <p:cNvPr id="60" name="Rectangle : coins arrondis 59">
            <a:extLst>
              <a:ext uri="{FF2B5EF4-FFF2-40B4-BE49-F238E27FC236}">
                <a16:creationId xmlns:a16="http://schemas.microsoft.com/office/drawing/2014/main" id="{6965A751-8937-4953-AA11-2D7B1B9D5ADC}"/>
              </a:ext>
            </a:extLst>
          </p:cNvPr>
          <p:cNvSpPr/>
          <p:nvPr/>
        </p:nvSpPr>
        <p:spPr>
          <a:xfrm>
            <a:off x="4575859" y="5400355"/>
            <a:ext cx="1195492" cy="360000"/>
          </a:xfrm>
          <a:prstGeom prst="roundRect">
            <a:avLst>
              <a:gd name="adj" fmla="val 25691"/>
            </a:avLst>
          </a:prstGeom>
          <a:solidFill>
            <a:schemeClr val="accent5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DEMAND 3</a:t>
            </a:r>
          </a:p>
        </p:txBody>
      </p:sp>
      <p:sp>
        <p:nvSpPr>
          <p:cNvPr id="61" name="Rectangle : coins arrondis 60">
            <a:extLst>
              <a:ext uri="{FF2B5EF4-FFF2-40B4-BE49-F238E27FC236}">
                <a16:creationId xmlns:a16="http://schemas.microsoft.com/office/drawing/2014/main" id="{FBA59B37-1A38-4F6C-9A61-7041B26F160F}"/>
              </a:ext>
            </a:extLst>
          </p:cNvPr>
          <p:cNvSpPr/>
          <p:nvPr/>
        </p:nvSpPr>
        <p:spPr>
          <a:xfrm>
            <a:off x="6710388" y="2755987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1</a:t>
            </a:r>
          </a:p>
        </p:txBody>
      </p:sp>
      <p:sp>
        <p:nvSpPr>
          <p:cNvPr id="67" name="Rectangle : coins arrondis 66">
            <a:extLst>
              <a:ext uri="{FF2B5EF4-FFF2-40B4-BE49-F238E27FC236}">
                <a16:creationId xmlns:a16="http://schemas.microsoft.com/office/drawing/2014/main" id="{53C31296-31EA-4729-9039-7692A7183122}"/>
              </a:ext>
            </a:extLst>
          </p:cNvPr>
          <p:cNvSpPr/>
          <p:nvPr/>
        </p:nvSpPr>
        <p:spPr>
          <a:xfrm>
            <a:off x="8261188" y="2744831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1</a:t>
            </a:r>
          </a:p>
        </p:txBody>
      </p:sp>
      <p:cxnSp>
        <p:nvCxnSpPr>
          <p:cNvPr id="6" name="Connecteur : en arc 5">
            <a:extLst>
              <a:ext uri="{FF2B5EF4-FFF2-40B4-BE49-F238E27FC236}">
                <a16:creationId xmlns:a16="http://schemas.microsoft.com/office/drawing/2014/main" id="{954EDBA4-33CF-400D-B920-D0A848756871}"/>
              </a:ext>
            </a:extLst>
          </p:cNvPr>
          <p:cNvCxnSpPr>
            <a:stCxn id="57" idx="3"/>
            <a:endCxn id="58" idx="1"/>
          </p:cNvCxnSpPr>
          <p:nvPr/>
        </p:nvCxnSpPr>
        <p:spPr>
          <a:xfrm flipV="1">
            <a:off x="3845392" y="3441556"/>
            <a:ext cx="730468" cy="1136681"/>
          </a:xfrm>
          <a:prstGeom prst="curvedConnector3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 : en arc 82">
            <a:extLst>
              <a:ext uri="{FF2B5EF4-FFF2-40B4-BE49-F238E27FC236}">
                <a16:creationId xmlns:a16="http://schemas.microsoft.com/office/drawing/2014/main" id="{7EDA6B37-A7EE-4F5C-BDEA-402ED825BB88}"/>
              </a:ext>
            </a:extLst>
          </p:cNvPr>
          <p:cNvCxnSpPr>
            <a:cxnSpLocks/>
            <a:stCxn id="57" idx="3"/>
            <a:endCxn id="60" idx="1"/>
          </p:cNvCxnSpPr>
          <p:nvPr/>
        </p:nvCxnSpPr>
        <p:spPr>
          <a:xfrm>
            <a:off x="3845392" y="4578237"/>
            <a:ext cx="730467" cy="1002118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 : en arc 167">
            <a:extLst>
              <a:ext uri="{FF2B5EF4-FFF2-40B4-BE49-F238E27FC236}">
                <a16:creationId xmlns:a16="http://schemas.microsoft.com/office/drawing/2014/main" id="{9229B4D8-1C66-4D82-ACED-99FB40898AA3}"/>
              </a:ext>
            </a:extLst>
          </p:cNvPr>
          <p:cNvCxnSpPr>
            <a:cxnSpLocks/>
            <a:stCxn id="56" idx="3"/>
            <a:endCxn id="57" idx="1"/>
          </p:cNvCxnSpPr>
          <p:nvPr/>
        </p:nvCxnSpPr>
        <p:spPr>
          <a:xfrm flipV="1">
            <a:off x="2015819" y="4578237"/>
            <a:ext cx="518951" cy="1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diamond" w="med" len="med"/>
            <a:tailEnd type="triangl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lèche : pentagone 1">
            <a:extLst>
              <a:ext uri="{FF2B5EF4-FFF2-40B4-BE49-F238E27FC236}">
                <a16:creationId xmlns:a16="http://schemas.microsoft.com/office/drawing/2014/main" id="{24DDAED0-A0F7-41A2-8E4F-796F83665466}"/>
              </a:ext>
            </a:extLst>
          </p:cNvPr>
          <p:cNvSpPr/>
          <p:nvPr/>
        </p:nvSpPr>
        <p:spPr>
          <a:xfrm>
            <a:off x="622300" y="1585303"/>
            <a:ext cx="1393519" cy="484632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Incoming Topics</a:t>
            </a:r>
          </a:p>
        </p:txBody>
      </p:sp>
      <p:sp>
        <p:nvSpPr>
          <p:cNvPr id="68" name="Flèche : chevron 67">
            <a:extLst>
              <a:ext uri="{FF2B5EF4-FFF2-40B4-BE49-F238E27FC236}">
                <a16:creationId xmlns:a16="http://schemas.microsoft.com/office/drawing/2014/main" id="{30998D08-415C-454E-9AAB-184496515636}"/>
              </a:ext>
            </a:extLst>
          </p:cNvPr>
          <p:cNvSpPr/>
          <p:nvPr/>
        </p:nvSpPr>
        <p:spPr>
          <a:xfrm>
            <a:off x="2052505" y="1585303"/>
            <a:ext cx="1918881" cy="484632"/>
          </a:xfrm>
          <a:prstGeom prst="chevron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Roadmap Creation</a:t>
            </a:r>
          </a:p>
        </p:txBody>
      </p:sp>
      <p:sp>
        <p:nvSpPr>
          <p:cNvPr id="69" name="Flèche : chevron 68">
            <a:extLst>
              <a:ext uri="{FF2B5EF4-FFF2-40B4-BE49-F238E27FC236}">
                <a16:creationId xmlns:a16="http://schemas.microsoft.com/office/drawing/2014/main" id="{0B6F0D9E-4CE1-46C2-B5BA-D71DF8632189}"/>
              </a:ext>
            </a:extLst>
          </p:cNvPr>
          <p:cNvSpPr/>
          <p:nvPr/>
        </p:nvSpPr>
        <p:spPr>
          <a:xfrm>
            <a:off x="4008072" y="1585303"/>
            <a:ext cx="2575895" cy="48463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>
                    <a:lumMod val="65000"/>
                    <a:lumOff val="35000"/>
                  </a:schemeClr>
                </a:solidFill>
              </a:rPr>
              <a:t>Grooming for Scoping</a:t>
            </a:r>
          </a:p>
        </p:txBody>
      </p:sp>
      <p:sp>
        <p:nvSpPr>
          <p:cNvPr id="70" name="Flèche : chevron 69">
            <a:extLst>
              <a:ext uri="{FF2B5EF4-FFF2-40B4-BE49-F238E27FC236}">
                <a16:creationId xmlns:a16="http://schemas.microsoft.com/office/drawing/2014/main" id="{F664A88D-EB4F-4DCD-A0E5-2ECC8E8E1CF9}"/>
              </a:ext>
            </a:extLst>
          </p:cNvPr>
          <p:cNvSpPr/>
          <p:nvPr/>
        </p:nvSpPr>
        <p:spPr>
          <a:xfrm>
            <a:off x="6828837" y="1585303"/>
            <a:ext cx="2291010" cy="484632"/>
          </a:xfrm>
          <a:prstGeom prst="chevron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Refinement </a:t>
            </a:r>
          </a:p>
          <a:p>
            <a:pPr algn="ctr"/>
            <a:r>
              <a:rPr lang="en-US" sz="1100">
                <a:solidFill>
                  <a:schemeClr val="bg1"/>
                </a:solidFill>
              </a:rPr>
              <a:t>(done by the factory)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1" name="Flèche : chevron 70">
            <a:extLst>
              <a:ext uri="{FF2B5EF4-FFF2-40B4-BE49-F238E27FC236}">
                <a16:creationId xmlns:a16="http://schemas.microsoft.com/office/drawing/2014/main" id="{ABF954DB-81D8-4CB2-9252-AF362665A299}"/>
              </a:ext>
            </a:extLst>
          </p:cNvPr>
          <p:cNvSpPr/>
          <p:nvPr/>
        </p:nvSpPr>
        <p:spPr>
          <a:xfrm>
            <a:off x="9156535" y="1585303"/>
            <a:ext cx="2291010" cy="484632"/>
          </a:xfrm>
          <a:prstGeom prst="chevron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bg1"/>
                </a:solidFill>
              </a:rPr>
              <a:t>Sprint Planning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72" name="Freeform 15">
            <a:extLst>
              <a:ext uri="{FF2B5EF4-FFF2-40B4-BE49-F238E27FC236}">
                <a16:creationId xmlns:a16="http://schemas.microsoft.com/office/drawing/2014/main" id="{40DB0F25-30D8-4646-9E76-B80E949CBF41}"/>
              </a:ext>
            </a:extLst>
          </p:cNvPr>
          <p:cNvSpPr>
            <a:spLocks noEditPoints="1"/>
          </p:cNvSpPr>
          <p:nvPr/>
        </p:nvSpPr>
        <p:spPr bwMode="auto">
          <a:xfrm>
            <a:off x="1080778" y="3345097"/>
            <a:ext cx="476564" cy="476563"/>
          </a:xfrm>
          <a:custGeom>
            <a:avLst/>
            <a:gdLst>
              <a:gd name="T0" fmla="*/ 352 w 585"/>
              <a:gd name="T1" fmla="*/ 5 h 585"/>
              <a:gd name="T2" fmla="*/ 456 w 585"/>
              <a:gd name="T3" fmla="*/ 49 h 585"/>
              <a:gd name="T4" fmla="*/ 535 w 585"/>
              <a:gd name="T5" fmla="*/ 129 h 585"/>
              <a:gd name="T6" fmla="*/ 579 w 585"/>
              <a:gd name="T7" fmla="*/ 233 h 585"/>
              <a:gd name="T8" fmla="*/ 583 w 585"/>
              <a:gd name="T9" fmla="*/ 323 h 585"/>
              <a:gd name="T10" fmla="*/ 549 w 585"/>
              <a:gd name="T11" fmla="*/ 432 h 585"/>
              <a:gd name="T12" fmla="*/ 479 w 585"/>
              <a:gd name="T13" fmla="*/ 518 h 585"/>
              <a:gd name="T14" fmla="*/ 380 w 585"/>
              <a:gd name="T15" fmla="*/ 572 h 585"/>
              <a:gd name="T16" fmla="*/ 292 w 585"/>
              <a:gd name="T17" fmla="*/ 585 h 585"/>
              <a:gd name="T18" fmla="*/ 178 w 585"/>
              <a:gd name="T19" fmla="*/ 562 h 585"/>
              <a:gd name="T20" fmla="*/ 85 w 585"/>
              <a:gd name="T21" fmla="*/ 499 h 585"/>
              <a:gd name="T22" fmla="*/ 23 w 585"/>
              <a:gd name="T23" fmla="*/ 406 h 585"/>
              <a:gd name="T24" fmla="*/ 0 w 585"/>
              <a:gd name="T25" fmla="*/ 292 h 585"/>
              <a:gd name="T26" fmla="*/ 13 w 585"/>
              <a:gd name="T27" fmla="*/ 205 h 585"/>
              <a:gd name="T28" fmla="*/ 67 w 585"/>
              <a:gd name="T29" fmla="*/ 106 h 585"/>
              <a:gd name="T30" fmla="*/ 153 w 585"/>
              <a:gd name="T31" fmla="*/ 34 h 585"/>
              <a:gd name="T32" fmla="*/ 263 w 585"/>
              <a:gd name="T33" fmla="*/ 0 h 585"/>
              <a:gd name="T34" fmla="*/ 258 w 585"/>
              <a:gd name="T35" fmla="*/ 515 h 585"/>
              <a:gd name="T36" fmla="*/ 280 w 585"/>
              <a:gd name="T37" fmla="*/ 539 h 585"/>
              <a:gd name="T38" fmla="*/ 300 w 585"/>
              <a:gd name="T39" fmla="*/ 539 h 585"/>
              <a:gd name="T40" fmla="*/ 323 w 585"/>
              <a:gd name="T41" fmla="*/ 525 h 585"/>
              <a:gd name="T42" fmla="*/ 331 w 585"/>
              <a:gd name="T43" fmla="*/ 505 h 585"/>
              <a:gd name="T44" fmla="*/ 225 w 585"/>
              <a:gd name="T45" fmla="*/ 482 h 585"/>
              <a:gd name="T46" fmla="*/ 220 w 585"/>
              <a:gd name="T47" fmla="*/ 494 h 585"/>
              <a:gd name="T48" fmla="*/ 235 w 585"/>
              <a:gd name="T49" fmla="*/ 508 h 585"/>
              <a:gd name="T50" fmla="*/ 360 w 585"/>
              <a:gd name="T51" fmla="*/ 487 h 585"/>
              <a:gd name="T52" fmla="*/ 364 w 585"/>
              <a:gd name="T53" fmla="*/ 476 h 585"/>
              <a:gd name="T54" fmla="*/ 349 w 585"/>
              <a:gd name="T55" fmla="*/ 463 h 585"/>
              <a:gd name="T56" fmla="*/ 171 w 585"/>
              <a:gd name="T57" fmla="*/ 174 h 585"/>
              <a:gd name="T58" fmla="*/ 158 w 585"/>
              <a:gd name="T59" fmla="*/ 197 h 585"/>
              <a:gd name="T60" fmla="*/ 465 w 585"/>
              <a:gd name="T61" fmla="*/ 144 h 585"/>
              <a:gd name="T62" fmla="*/ 378 w 585"/>
              <a:gd name="T63" fmla="*/ 137 h 585"/>
              <a:gd name="T64" fmla="*/ 355 w 585"/>
              <a:gd name="T65" fmla="*/ 124 h 585"/>
              <a:gd name="T66" fmla="*/ 178 w 585"/>
              <a:gd name="T67" fmla="*/ 88 h 585"/>
              <a:gd name="T68" fmla="*/ 305 w 585"/>
              <a:gd name="T69" fmla="*/ 111 h 585"/>
              <a:gd name="T70" fmla="*/ 279 w 585"/>
              <a:gd name="T71" fmla="*/ 111 h 585"/>
              <a:gd name="T72" fmla="*/ 225 w 585"/>
              <a:gd name="T73" fmla="*/ 438 h 585"/>
              <a:gd name="T74" fmla="*/ 220 w 585"/>
              <a:gd name="T75" fmla="*/ 450 h 585"/>
              <a:gd name="T76" fmla="*/ 235 w 585"/>
              <a:gd name="T77" fmla="*/ 463 h 585"/>
              <a:gd name="T78" fmla="*/ 360 w 585"/>
              <a:gd name="T79" fmla="*/ 443 h 585"/>
              <a:gd name="T80" fmla="*/ 364 w 585"/>
              <a:gd name="T81" fmla="*/ 432 h 585"/>
              <a:gd name="T82" fmla="*/ 349 w 585"/>
              <a:gd name="T83" fmla="*/ 417 h 585"/>
              <a:gd name="T84" fmla="*/ 292 w 585"/>
              <a:gd name="T85" fmla="*/ 153 h 585"/>
              <a:gd name="T86" fmla="*/ 248 w 585"/>
              <a:gd name="T87" fmla="*/ 161 h 585"/>
              <a:gd name="T88" fmla="*/ 206 w 585"/>
              <a:gd name="T89" fmla="*/ 191 h 585"/>
              <a:gd name="T90" fmla="*/ 184 w 585"/>
              <a:gd name="T91" fmla="*/ 225 h 585"/>
              <a:gd name="T92" fmla="*/ 179 w 585"/>
              <a:gd name="T93" fmla="*/ 256 h 585"/>
              <a:gd name="T94" fmla="*/ 189 w 585"/>
              <a:gd name="T95" fmla="*/ 295 h 585"/>
              <a:gd name="T96" fmla="*/ 232 w 585"/>
              <a:gd name="T97" fmla="*/ 362 h 585"/>
              <a:gd name="T98" fmla="*/ 243 w 585"/>
              <a:gd name="T99" fmla="*/ 401 h 585"/>
              <a:gd name="T100" fmla="*/ 344 w 585"/>
              <a:gd name="T101" fmla="*/ 380 h 585"/>
              <a:gd name="T102" fmla="*/ 373 w 585"/>
              <a:gd name="T103" fmla="*/ 328 h 585"/>
              <a:gd name="T104" fmla="*/ 401 w 585"/>
              <a:gd name="T105" fmla="*/ 275 h 585"/>
              <a:gd name="T106" fmla="*/ 403 w 585"/>
              <a:gd name="T107" fmla="*/ 244 h 585"/>
              <a:gd name="T108" fmla="*/ 390 w 585"/>
              <a:gd name="T109" fmla="*/ 207 h 585"/>
              <a:gd name="T110" fmla="*/ 354 w 585"/>
              <a:gd name="T111" fmla="*/ 171 h 585"/>
              <a:gd name="T112" fmla="*/ 315 w 585"/>
              <a:gd name="T113" fmla="*/ 155 h 5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585" h="585">
                <a:moveTo>
                  <a:pt x="292" y="0"/>
                </a:moveTo>
                <a:lnTo>
                  <a:pt x="292" y="0"/>
                </a:lnTo>
                <a:lnTo>
                  <a:pt x="323" y="0"/>
                </a:lnTo>
                <a:lnTo>
                  <a:pt x="352" y="5"/>
                </a:lnTo>
                <a:lnTo>
                  <a:pt x="380" y="13"/>
                </a:lnTo>
                <a:lnTo>
                  <a:pt x="406" y="23"/>
                </a:lnTo>
                <a:lnTo>
                  <a:pt x="432" y="34"/>
                </a:lnTo>
                <a:lnTo>
                  <a:pt x="456" y="49"/>
                </a:lnTo>
                <a:lnTo>
                  <a:pt x="479" y="67"/>
                </a:lnTo>
                <a:lnTo>
                  <a:pt x="499" y="85"/>
                </a:lnTo>
                <a:lnTo>
                  <a:pt x="518" y="106"/>
                </a:lnTo>
                <a:lnTo>
                  <a:pt x="535" y="129"/>
                </a:lnTo>
                <a:lnTo>
                  <a:pt x="549" y="153"/>
                </a:lnTo>
                <a:lnTo>
                  <a:pt x="562" y="178"/>
                </a:lnTo>
                <a:lnTo>
                  <a:pt x="572" y="205"/>
                </a:lnTo>
                <a:lnTo>
                  <a:pt x="579" y="233"/>
                </a:lnTo>
                <a:lnTo>
                  <a:pt x="583" y="262"/>
                </a:lnTo>
                <a:lnTo>
                  <a:pt x="585" y="292"/>
                </a:lnTo>
                <a:lnTo>
                  <a:pt x="585" y="292"/>
                </a:lnTo>
                <a:lnTo>
                  <a:pt x="583" y="323"/>
                </a:lnTo>
                <a:lnTo>
                  <a:pt x="579" y="352"/>
                </a:lnTo>
                <a:lnTo>
                  <a:pt x="572" y="380"/>
                </a:lnTo>
                <a:lnTo>
                  <a:pt x="562" y="406"/>
                </a:lnTo>
                <a:lnTo>
                  <a:pt x="549" y="432"/>
                </a:lnTo>
                <a:lnTo>
                  <a:pt x="535" y="456"/>
                </a:lnTo>
                <a:lnTo>
                  <a:pt x="518" y="479"/>
                </a:lnTo>
                <a:lnTo>
                  <a:pt x="499" y="499"/>
                </a:lnTo>
                <a:lnTo>
                  <a:pt x="479" y="518"/>
                </a:lnTo>
                <a:lnTo>
                  <a:pt x="456" y="534"/>
                </a:lnTo>
                <a:lnTo>
                  <a:pt x="432" y="549"/>
                </a:lnTo>
                <a:lnTo>
                  <a:pt x="406" y="562"/>
                </a:lnTo>
                <a:lnTo>
                  <a:pt x="380" y="572"/>
                </a:lnTo>
                <a:lnTo>
                  <a:pt x="352" y="578"/>
                </a:lnTo>
                <a:lnTo>
                  <a:pt x="323" y="583"/>
                </a:lnTo>
                <a:lnTo>
                  <a:pt x="292" y="585"/>
                </a:lnTo>
                <a:lnTo>
                  <a:pt x="292" y="585"/>
                </a:lnTo>
                <a:lnTo>
                  <a:pt x="263" y="583"/>
                </a:lnTo>
                <a:lnTo>
                  <a:pt x="233" y="578"/>
                </a:lnTo>
                <a:lnTo>
                  <a:pt x="206" y="572"/>
                </a:lnTo>
                <a:lnTo>
                  <a:pt x="178" y="562"/>
                </a:lnTo>
                <a:lnTo>
                  <a:pt x="153" y="549"/>
                </a:lnTo>
                <a:lnTo>
                  <a:pt x="129" y="534"/>
                </a:lnTo>
                <a:lnTo>
                  <a:pt x="106" y="518"/>
                </a:lnTo>
                <a:lnTo>
                  <a:pt x="85" y="499"/>
                </a:lnTo>
                <a:lnTo>
                  <a:pt x="67" y="479"/>
                </a:lnTo>
                <a:lnTo>
                  <a:pt x="49" y="456"/>
                </a:lnTo>
                <a:lnTo>
                  <a:pt x="35" y="432"/>
                </a:lnTo>
                <a:lnTo>
                  <a:pt x="23" y="406"/>
                </a:lnTo>
                <a:lnTo>
                  <a:pt x="13" y="380"/>
                </a:lnTo>
                <a:lnTo>
                  <a:pt x="5" y="352"/>
                </a:lnTo>
                <a:lnTo>
                  <a:pt x="0" y="323"/>
                </a:lnTo>
                <a:lnTo>
                  <a:pt x="0" y="292"/>
                </a:lnTo>
                <a:lnTo>
                  <a:pt x="0" y="292"/>
                </a:lnTo>
                <a:lnTo>
                  <a:pt x="0" y="262"/>
                </a:lnTo>
                <a:lnTo>
                  <a:pt x="5" y="233"/>
                </a:lnTo>
                <a:lnTo>
                  <a:pt x="13" y="205"/>
                </a:lnTo>
                <a:lnTo>
                  <a:pt x="23" y="178"/>
                </a:lnTo>
                <a:lnTo>
                  <a:pt x="35" y="153"/>
                </a:lnTo>
                <a:lnTo>
                  <a:pt x="49" y="129"/>
                </a:lnTo>
                <a:lnTo>
                  <a:pt x="67" y="106"/>
                </a:lnTo>
                <a:lnTo>
                  <a:pt x="85" y="85"/>
                </a:lnTo>
                <a:lnTo>
                  <a:pt x="106" y="67"/>
                </a:lnTo>
                <a:lnTo>
                  <a:pt x="129" y="49"/>
                </a:lnTo>
                <a:lnTo>
                  <a:pt x="153" y="34"/>
                </a:lnTo>
                <a:lnTo>
                  <a:pt x="178" y="23"/>
                </a:lnTo>
                <a:lnTo>
                  <a:pt x="206" y="13"/>
                </a:lnTo>
                <a:lnTo>
                  <a:pt x="233" y="5"/>
                </a:lnTo>
                <a:lnTo>
                  <a:pt x="263" y="0"/>
                </a:lnTo>
                <a:lnTo>
                  <a:pt x="292" y="0"/>
                </a:lnTo>
                <a:lnTo>
                  <a:pt x="292" y="0"/>
                </a:lnTo>
                <a:close/>
                <a:moveTo>
                  <a:pt x="331" y="505"/>
                </a:moveTo>
                <a:lnTo>
                  <a:pt x="258" y="515"/>
                </a:lnTo>
                <a:lnTo>
                  <a:pt x="258" y="515"/>
                </a:lnTo>
                <a:lnTo>
                  <a:pt x="263" y="525"/>
                </a:lnTo>
                <a:lnTo>
                  <a:pt x="271" y="533"/>
                </a:lnTo>
                <a:lnTo>
                  <a:pt x="280" y="539"/>
                </a:lnTo>
                <a:lnTo>
                  <a:pt x="287" y="539"/>
                </a:lnTo>
                <a:lnTo>
                  <a:pt x="294" y="541"/>
                </a:lnTo>
                <a:lnTo>
                  <a:pt x="294" y="541"/>
                </a:lnTo>
                <a:lnTo>
                  <a:pt x="300" y="539"/>
                </a:lnTo>
                <a:lnTo>
                  <a:pt x="307" y="538"/>
                </a:lnTo>
                <a:lnTo>
                  <a:pt x="313" y="534"/>
                </a:lnTo>
                <a:lnTo>
                  <a:pt x="320" y="530"/>
                </a:lnTo>
                <a:lnTo>
                  <a:pt x="323" y="525"/>
                </a:lnTo>
                <a:lnTo>
                  <a:pt x="328" y="520"/>
                </a:lnTo>
                <a:lnTo>
                  <a:pt x="329" y="513"/>
                </a:lnTo>
                <a:lnTo>
                  <a:pt x="331" y="505"/>
                </a:lnTo>
                <a:lnTo>
                  <a:pt x="331" y="505"/>
                </a:lnTo>
                <a:close/>
                <a:moveTo>
                  <a:pt x="235" y="477"/>
                </a:moveTo>
                <a:lnTo>
                  <a:pt x="235" y="477"/>
                </a:lnTo>
                <a:lnTo>
                  <a:pt x="230" y="479"/>
                </a:lnTo>
                <a:lnTo>
                  <a:pt x="225" y="482"/>
                </a:lnTo>
                <a:lnTo>
                  <a:pt x="220" y="489"/>
                </a:lnTo>
                <a:lnTo>
                  <a:pt x="220" y="494"/>
                </a:lnTo>
                <a:lnTo>
                  <a:pt x="220" y="494"/>
                </a:lnTo>
                <a:lnTo>
                  <a:pt x="220" y="494"/>
                </a:lnTo>
                <a:lnTo>
                  <a:pt x="220" y="500"/>
                </a:lnTo>
                <a:lnTo>
                  <a:pt x="225" y="505"/>
                </a:lnTo>
                <a:lnTo>
                  <a:pt x="230" y="507"/>
                </a:lnTo>
                <a:lnTo>
                  <a:pt x="235" y="508"/>
                </a:lnTo>
                <a:lnTo>
                  <a:pt x="349" y="494"/>
                </a:lnTo>
                <a:lnTo>
                  <a:pt x="349" y="494"/>
                </a:lnTo>
                <a:lnTo>
                  <a:pt x="354" y="492"/>
                </a:lnTo>
                <a:lnTo>
                  <a:pt x="360" y="487"/>
                </a:lnTo>
                <a:lnTo>
                  <a:pt x="364" y="482"/>
                </a:lnTo>
                <a:lnTo>
                  <a:pt x="364" y="476"/>
                </a:lnTo>
                <a:lnTo>
                  <a:pt x="364" y="476"/>
                </a:lnTo>
                <a:lnTo>
                  <a:pt x="364" y="476"/>
                </a:lnTo>
                <a:lnTo>
                  <a:pt x="364" y="471"/>
                </a:lnTo>
                <a:lnTo>
                  <a:pt x="360" y="466"/>
                </a:lnTo>
                <a:lnTo>
                  <a:pt x="354" y="463"/>
                </a:lnTo>
                <a:lnTo>
                  <a:pt x="349" y="463"/>
                </a:lnTo>
                <a:lnTo>
                  <a:pt x="235" y="477"/>
                </a:lnTo>
                <a:lnTo>
                  <a:pt x="235" y="477"/>
                </a:lnTo>
                <a:close/>
                <a:moveTo>
                  <a:pt x="158" y="197"/>
                </a:moveTo>
                <a:lnTo>
                  <a:pt x="171" y="174"/>
                </a:lnTo>
                <a:lnTo>
                  <a:pt x="122" y="147"/>
                </a:lnTo>
                <a:lnTo>
                  <a:pt x="109" y="170"/>
                </a:lnTo>
                <a:lnTo>
                  <a:pt x="158" y="197"/>
                </a:lnTo>
                <a:lnTo>
                  <a:pt x="158" y="197"/>
                </a:lnTo>
                <a:close/>
                <a:moveTo>
                  <a:pt x="414" y="171"/>
                </a:moveTo>
                <a:lnTo>
                  <a:pt x="427" y="194"/>
                </a:lnTo>
                <a:lnTo>
                  <a:pt x="478" y="166"/>
                </a:lnTo>
                <a:lnTo>
                  <a:pt x="465" y="144"/>
                </a:lnTo>
                <a:lnTo>
                  <a:pt x="414" y="171"/>
                </a:lnTo>
                <a:lnTo>
                  <a:pt x="414" y="171"/>
                </a:lnTo>
                <a:close/>
                <a:moveTo>
                  <a:pt x="355" y="124"/>
                </a:moveTo>
                <a:lnTo>
                  <a:pt x="378" y="137"/>
                </a:lnTo>
                <a:lnTo>
                  <a:pt x="406" y="86"/>
                </a:lnTo>
                <a:lnTo>
                  <a:pt x="383" y="73"/>
                </a:lnTo>
                <a:lnTo>
                  <a:pt x="355" y="124"/>
                </a:lnTo>
                <a:lnTo>
                  <a:pt x="355" y="124"/>
                </a:lnTo>
                <a:close/>
                <a:moveTo>
                  <a:pt x="207" y="139"/>
                </a:moveTo>
                <a:lnTo>
                  <a:pt x="230" y="126"/>
                </a:lnTo>
                <a:lnTo>
                  <a:pt x="201" y="75"/>
                </a:lnTo>
                <a:lnTo>
                  <a:pt x="178" y="88"/>
                </a:lnTo>
                <a:lnTo>
                  <a:pt x="207" y="139"/>
                </a:lnTo>
                <a:lnTo>
                  <a:pt x="207" y="139"/>
                </a:lnTo>
                <a:close/>
                <a:moveTo>
                  <a:pt x="279" y="111"/>
                </a:moveTo>
                <a:lnTo>
                  <a:pt x="305" y="111"/>
                </a:lnTo>
                <a:lnTo>
                  <a:pt x="305" y="54"/>
                </a:lnTo>
                <a:lnTo>
                  <a:pt x="279" y="54"/>
                </a:lnTo>
                <a:lnTo>
                  <a:pt x="279" y="111"/>
                </a:lnTo>
                <a:lnTo>
                  <a:pt x="279" y="111"/>
                </a:lnTo>
                <a:close/>
                <a:moveTo>
                  <a:pt x="235" y="432"/>
                </a:moveTo>
                <a:lnTo>
                  <a:pt x="235" y="432"/>
                </a:lnTo>
                <a:lnTo>
                  <a:pt x="230" y="433"/>
                </a:lnTo>
                <a:lnTo>
                  <a:pt x="225" y="438"/>
                </a:lnTo>
                <a:lnTo>
                  <a:pt x="220" y="443"/>
                </a:lnTo>
                <a:lnTo>
                  <a:pt x="220" y="450"/>
                </a:lnTo>
                <a:lnTo>
                  <a:pt x="220" y="450"/>
                </a:lnTo>
                <a:lnTo>
                  <a:pt x="220" y="450"/>
                </a:lnTo>
                <a:lnTo>
                  <a:pt x="220" y="455"/>
                </a:lnTo>
                <a:lnTo>
                  <a:pt x="225" y="459"/>
                </a:lnTo>
                <a:lnTo>
                  <a:pt x="230" y="463"/>
                </a:lnTo>
                <a:lnTo>
                  <a:pt x="235" y="463"/>
                </a:lnTo>
                <a:lnTo>
                  <a:pt x="349" y="448"/>
                </a:lnTo>
                <a:lnTo>
                  <a:pt x="349" y="448"/>
                </a:lnTo>
                <a:lnTo>
                  <a:pt x="354" y="446"/>
                </a:lnTo>
                <a:lnTo>
                  <a:pt x="360" y="443"/>
                </a:lnTo>
                <a:lnTo>
                  <a:pt x="364" y="437"/>
                </a:lnTo>
                <a:lnTo>
                  <a:pt x="364" y="432"/>
                </a:lnTo>
                <a:lnTo>
                  <a:pt x="364" y="432"/>
                </a:lnTo>
                <a:lnTo>
                  <a:pt x="364" y="432"/>
                </a:lnTo>
                <a:lnTo>
                  <a:pt x="364" y="425"/>
                </a:lnTo>
                <a:lnTo>
                  <a:pt x="360" y="420"/>
                </a:lnTo>
                <a:lnTo>
                  <a:pt x="354" y="417"/>
                </a:lnTo>
                <a:lnTo>
                  <a:pt x="349" y="417"/>
                </a:lnTo>
                <a:lnTo>
                  <a:pt x="235" y="432"/>
                </a:lnTo>
                <a:lnTo>
                  <a:pt x="235" y="432"/>
                </a:lnTo>
                <a:close/>
                <a:moveTo>
                  <a:pt x="292" y="153"/>
                </a:moveTo>
                <a:lnTo>
                  <a:pt x="292" y="153"/>
                </a:lnTo>
                <a:lnTo>
                  <a:pt x="280" y="153"/>
                </a:lnTo>
                <a:lnTo>
                  <a:pt x="269" y="155"/>
                </a:lnTo>
                <a:lnTo>
                  <a:pt x="258" y="158"/>
                </a:lnTo>
                <a:lnTo>
                  <a:pt x="248" y="161"/>
                </a:lnTo>
                <a:lnTo>
                  <a:pt x="238" y="166"/>
                </a:lnTo>
                <a:lnTo>
                  <a:pt x="228" y="171"/>
                </a:lnTo>
                <a:lnTo>
                  <a:pt x="212" y="183"/>
                </a:lnTo>
                <a:lnTo>
                  <a:pt x="206" y="191"/>
                </a:lnTo>
                <a:lnTo>
                  <a:pt x="199" y="199"/>
                </a:lnTo>
                <a:lnTo>
                  <a:pt x="193" y="207"/>
                </a:lnTo>
                <a:lnTo>
                  <a:pt x="188" y="215"/>
                </a:lnTo>
                <a:lnTo>
                  <a:pt x="184" y="225"/>
                </a:lnTo>
                <a:lnTo>
                  <a:pt x="181" y="235"/>
                </a:lnTo>
                <a:lnTo>
                  <a:pt x="179" y="244"/>
                </a:lnTo>
                <a:lnTo>
                  <a:pt x="179" y="256"/>
                </a:lnTo>
                <a:lnTo>
                  <a:pt x="179" y="256"/>
                </a:lnTo>
                <a:lnTo>
                  <a:pt x="179" y="266"/>
                </a:lnTo>
                <a:lnTo>
                  <a:pt x="183" y="275"/>
                </a:lnTo>
                <a:lnTo>
                  <a:pt x="184" y="285"/>
                </a:lnTo>
                <a:lnTo>
                  <a:pt x="189" y="295"/>
                </a:lnTo>
                <a:lnTo>
                  <a:pt x="199" y="311"/>
                </a:lnTo>
                <a:lnTo>
                  <a:pt x="210" y="328"/>
                </a:lnTo>
                <a:lnTo>
                  <a:pt x="222" y="344"/>
                </a:lnTo>
                <a:lnTo>
                  <a:pt x="232" y="362"/>
                </a:lnTo>
                <a:lnTo>
                  <a:pt x="237" y="370"/>
                </a:lnTo>
                <a:lnTo>
                  <a:pt x="240" y="380"/>
                </a:lnTo>
                <a:lnTo>
                  <a:pt x="243" y="389"/>
                </a:lnTo>
                <a:lnTo>
                  <a:pt x="243" y="401"/>
                </a:lnTo>
                <a:lnTo>
                  <a:pt x="341" y="401"/>
                </a:lnTo>
                <a:lnTo>
                  <a:pt x="341" y="401"/>
                </a:lnTo>
                <a:lnTo>
                  <a:pt x="341" y="389"/>
                </a:lnTo>
                <a:lnTo>
                  <a:pt x="344" y="380"/>
                </a:lnTo>
                <a:lnTo>
                  <a:pt x="347" y="370"/>
                </a:lnTo>
                <a:lnTo>
                  <a:pt x="352" y="362"/>
                </a:lnTo>
                <a:lnTo>
                  <a:pt x="362" y="344"/>
                </a:lnTo>
                <a:lnTo>
                  <a:pt x="373" y="328"/>
                </a:lnTo>
                <a:lnTo>
                  <a:pt x="385" y="311"/>
                </a:lnTo>
                <a:lnTo>
                  <a:pt x="395" y="295"/>
                </a:lnTo>
                <a:lnTo>
                  <a:pt x="398" y="285"/>
                </a:lnTo>
                <a:lnTo>
                  <a:pt x="401" y="275"/>
                </a:lnTo>
                <a:lnTo>
                  <a:pt x="403" y="266"/>
                </a:lnTo>
                <a:lnTo>
                  <a:pt x="403" y="256"/>
                </a:lnTo>
                <a:lnTo>
                  <a:pt x="403" y="256"/>
                </a:lnTo>
                <a:lnTo>
                  <a:pt x="403" y="244"/>
                </a:lnTo>
                <a:lnTo>
                  <a:pt x="401" y="235"/>
                </a:lnTo>
                <a:lnTo>
                  <a:pt x="398" y="225"/>
                </a:lnTo>
                <a:lnTo>
                  <a:pt x="395" y="215"/>
                </a:lnTo>
                <a:lnTo>
                  <a:pt x="390" y="207"/>
                </a:lnTo>
                <a:lnTo>
                  <a:pt x="385" y="199"/>
                </a:lnTo>
                <a:lnTo>
                  <a:pt x="378" y="191"/>
                </a:lnTo>
                <a:lnTo>
                  <a:pt x="370" y="183"/>
                </a:lnTo>
                <a:lnTo>
                  <a:pt x="354" y="171"/>
                </a:lnTo>
                <a:lnTo>
                  <a:pt x="344" y="166"/>
                </a:lnTo>
                <a:lnTo>
                  <a:pt x="334" y="161"/>
                </a:lnTo>
                <a:lnTo>
                  <a:pt x="324" y="158"/>
                </a:lnTo>
                <a:lnTo>
                  <a:pt x="315" y="155"/>
                </a:lnTo>
                <a:lnTo>
                  <a:pt x="303" y="153"/>
                </a:lnTo>
                <a:lnTo>
                  <a:pt x="292" y="153"/>
                </a:lnTo>
                <a:lnTo>
                  <a:pt x="292" y="153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30" name="Connecteur : en arc 129">
            <a:extLst>
              <a:ext uri="{FF2B5EF4-FFF2-40B4-BE49-F238E27FC236}">
                <a16:creationId xmlns:a16="http://schemas.microsoft.com/office/drawing/2014/main" id="{C73576D2-9872-495F-91D3-D028345DFBE0}"/>
              </a:ext>
            </a:extLst>
          </p:cNvPr>
          <p:cNvCxnSpPr>
            <a:cxnSpLocks/>
            <a:stCxn id="58" idx="3"/>
            <a:endCxn id="61" idx="1"/>
          </p:cNvCxnSpPr>
          <p:nvPr/>
        </p:nvCxnSpPr>
        <p:spPr>
          <a:xfrm flipV="1">
            <a:off x="5771352" y="2935987"/>
            <a:ext cx="939036" cy="505569"/>
          </a:xfrm>
          <a:prstGeom prst="curved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 : en arc 135">
            <a:extLst>
              <a:ext uri="{FF2B5EF4-FFF2-40B4-BE49-F238E27FC236}">
                <a16:creationId xmlns:a16="http://schemas.microsoft.com/office/drawing/2014/main" id="{414C2E31-39E6-4EF6-86CA-AE43592C69F4}"/>
              </a:ext>
            </a:extLst>
          </p:cNvPr>
          <p:cNvCxnSpPr>
            <a:cxnSpLocks/>
            <a:stCxn id="58" idx="3"/>
            <a:endCxn id="186" idx="1"/>
          </p:cNvCxnSpPr>
          <p:nvPr/>
        </p:nvCxnSpPr>
        <p:spPr>
          <a:xfrm>
            <a:off x="5771352" y="3441556"/>
            <a:ext cx="939036" cy="500610"/>
          </a:xfrm>
          <a:prstGeom prst="curved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 : en arc 140">
            <a:extLst>
              <a:ext uri="{FF2B5EF4-FFF2-40B4-BE49-F238E27FC236}">
                <a16:creationId xmlns:a16="http://schemas.microsoft.com/office/drawing/2014/main" id="{54098FF9-E21C-4C07-AEB8-7AD3AB28EA7A}"/>
              </a:ext>
            </a:extLst>
          </p:cNvPr>
          <p:cNvCxnSpPr>
            <a:cxnSpLocks/>
            <a:stCxn id="60" idx="3"/>
            <a:endCxn id="202" idx="1"/>
          </p:cNvCxnSpPr>
          <p:nvPr/>
        </p:nvCxnSpPr>
        <p:spPr>
          <a:xfrm flipV="1">
            <a:off x="5771351" y="5330386"/>
            <a:ext cx="939037" cy="249969"/>
          </a:xfrm>
          <a:prstGeom prst="curved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 : en arc 156">
            <a:extLst>
              <a:ext uri="{FF2B5EF4-FFF2-40B4-BE49-F238E27FC236}">
                <a16:creationId xmlns:a16="http://schemas.microsoft.com/office/drawing/2014/main" id="{E37EF577-B44B-4FDB-8927-54F98989EE2C}"/>
              </a:ext>
            </a:extLst>
          </p:cNvPr>
          <p:cNvCxnSpPr>
            <a:cxnSpLocks/>
            <a:stCxn id="60" idx="3"/>
            <a:endCxn id="203" idx="1"/>
          </p:cNvCxnSpPr>
          <p:nvPr/>
        </p:nvCxnSpPr>
        <p:spPr>
          <a:xfrm>
            <a:off x="5771351" y="5580355"/>
            <a:ext cx="939037" cy="251878"/>
          </a:xfrm>
          <a:prstGeom prst="curvedConnector3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1" name="Group 481">
            <a:extLst>
              <a:ext uri="{FF2B5EF4-FFF2-40B4-BE49-F238E27FC236}">
                <a16:creationId xmlns:a16="http://schemas.microsoft.com/office/drawing/2014/main" id="{ED09369A-928B-43B7-8DBF-A9EB7A74EAEB}"/>
              </a:ext>
            </a:extLst>
          </p:cNvPr>
          <p:cNvGrpSpPr/>
          <p:nvPr/>
        </p:nvGrpSpPr>
        <p:grpSpPr>
          <a:xfrm>
            <a:off x="7887955" y="2837676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2" name="Freeform 65">
              <a:extLst>
                <a:ext uri="{FF2B5EF4-FFF2-40B4-BE49-F238E27FC236}">
                  <a16:creationId xmlns:a16="http://schemas.microsoft.com/office/drawing/2014/main" id="{2112270E-378E-4371-9F9D-36B67AB832D0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3" name="Freeform 65">
              <a:extLst>
                <a:ext uri="{FF2B5EF4-FFF2-40B4-BE49-F238E27FC236}">
                  <a16:creationId xmlns:a16="http://schemas.microsoft.com/office/drawing/2014/main" id="{16DBB14F-71FA-46B1-B21B-53749E8622B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64" name="Group 481">
            <a:extLst>
              <a:ext uri="{FF2B5EF4-FFF2-40B4-BE49-F238E27FC236}">
                <a16:creationId xmlns:a16="http://schemas.microsoft.com/office/drawing/2014/main" id="{E014B487-4BB6-4154-A63F-F4A22F02B295}"/>
              </a:ext>
            </a:extLst>
          </p:cNvPr>
          <p:cNvGrpSpPr/>
          <p:nvPr/>
        </p:nvGrpSpPr>
        <p:grpSpPr>
          <a:xfrm>
            <a:off x="7887955" y="3347494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5" name="Freeform 65">
              <a:extLst>
                <a:ext uri="{FF2B5EF4-FFF2-40B4-BE49-F238E27FC236}">
                  <a16:creationId xmlns:a16="http://schemas.microsoft.com/office/drawing/2014/main" id="{64296490-4F22-4830-91C0-F648EE38CCF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6" name="Freeform 65">
              <a:extLst>
                <a:ext uri="{FF2B5EF4-FFF2-40B4-BE49-F238E27FC236}">
                  <a16:creationId xmlns:a16="http://schemas.microsoft.com/office/drawing/2014/main" id="{846519DD-0ABC-4330-8F3F-B3762739F39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67" name="Group 481">
            <a:extLst>
              <a:ext uri="{FF2B5EF4-FFF2-40B4-BE49-F238E27FC236}">
                <a16:creationId xmlns:a16="http://schemas.microsoft.com/office/drawing/2014/main" id="{D78D2444-02CD-40C7-B2E7-A185C7C43DDB}"/>
              </a:ext>
            </a:extLst>
          </p:cNvPr>
          <p:cNvGrpSpPr/>
          <p:nvPr/>
        </p:nvGrpSpPr>
        <p:grpSpPr>
          <a:xfrm>
            <a:off x="7887955" y="3857313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9" name="Freeform 65">
              <a:extLst>
                <a:ext uri="{FF2B5EF4-FFF2-40B4-BE49-F238E27FC236}">
                  <a16:creationId xmlns:a16="http://schemas.microsoft.com/office/drawing/2014/main" id="{E8BBFDBE-27C5-48FB-96BB-F13BE3BB6A36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0" name="Freeform 65">
              <a:extLst>
                <a:ext uri="{FF2B5EF4-FFF2-40B4-BE49-F238E27FC236}">
                  <a16:creationId xmlns:a16="http://schemas.microsoft.com/office/drawing/2014/main" id="{8E6DDB52-DA88-49D8-8C2A-94DF771F626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71" name="Group 481">
            <a:extLst>
              <a:ext uri="{FF2B5EF4-FFF2-40B4-BE49-F238E27FC236}">
                <a16:creationId xmlns:a16="http://schemas.microsoft.com/office/drawing/2014/main" id="{C85E2173-B7BC-47F8-9779-620F130BF74A}"/>
              </a:ext>
            </a:extLst>
          </p:cNvPr>
          <p:cNvGrpSpPr/>
          <p:nvPr/>
        </p:nvGrpSpPr>
        <p:grpSpPr>
          <a:xfrm>
            <a:off x="7887955" y="4488521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2" name="Freeform 65">
              <a:extLst>
                <a:ext uri="{FF2B5EF4-FFF2-40B4-BE49-F238E27FC236}">
                  <a16:creationId xmlns:a16="http://schemas.microsoft.com/office/drawing/2014/main" id="{3E0691C9-AA64-4FBC-8E40-5174F2383D1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3" name="Freeform 65">
              <a:extLst>
                <a:ext uri="{FF2B5EF4-FFF2-40B4-BE49-F238E27FC236}">
                  <a16:creationId xmlns:a16="http://schemas.microsoft.com/office/drawing/2014/main" id="{9AFD8610-FEE6-4E81-8182-A3FC98F45CF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74" name="Group 481">
            <a:extLst>
              <a:ext uri="{FF2B5EF4-FFF2-40B4-BE49-F238E27FC236}">
                <a16:creationId xmlns:a16="http://schemas.microsoft.com/office/drawing/2014/main" id="{320ACE00-9F51-468C-AD33-662958AA7ADF}"/>
              </a:ext>
            </a:extLst>
          </p:cNvPr>
          <p:cNvGrpSpPr/>
          <p:nvPr/>
        </p:nvGrpSpPr>
        <p:grpSpPr>
          <a:xfrm>
            <a:off x="7887955" y="5241322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5" name="Freeform 65">
              <a:extLst>
                <a:ext uri="{FF2B5EF4-FFF2-40B4-BE49-F238E27FC236}">
                  <a16:creationId xmlns:a16="http://schemas.microsoft.com/office/drawing/2014/main" id="{167BFD07-CB17-4372-A70A-69B12604F07A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6" name="Freeform 65">
              <a:extLst>
                <a:ext uri="{FF2B5EF4-FFF2-40B4-BE49-F238E27FC236}">
                  <a16:creationId xmlns:a16="http://schemas.microsoft.com/office/drawing/2014/main" id="{B43D4342-20BD-41D4-BC0D-927C6F10629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grpSp>
        <p:nvGrpSpPr>
          <p:cNvPr id="177" name="Group 481">
            <a:extLst>
              <a:ext uri="{FF2B5EF4-FFF2-40B4-BE49-F238E27FC236}">
                <a16:creationId xmlns:a16="http://schemas.microsoft.com/office/drawing/2014/main" id="{E357570E-E417-4D8B-A822-20BE9C3593A2}"/>
              </a:ext>
            </a:extLst>
          </p:cNvPr>
          <p:cNvGrpSpPr/>
          <p:nvPr/>
        </p:nvGrpSpPr>
        <p:grpSpPr>
          <a:xfrm>
            <a:off x="7887955" y="5745078"/>
            <a:ext cx="332934" cy="179434"/>
            <a:chOff x="5643454" y="5814413"/>
            <a:chExt cx="487447" cy="262710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8" name="Freeform 65">
              <a:extLst>
                <a:ext uri="{FF2B5EF4-FFF2-40B4-BE49-F238E27FC236}">
                  <a16:creationId xmlns:a16="http://schemas.microsoft.com/office/drawing/2014/main" id="{85594517-FB1D-4F4B-9D6E-02C0C0198267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5693002" y="576486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9" name="Freeform 65">
              <a:extLst>
                <a:ext uri="{FF2B5EF4-FFF2-40B4-BE49-F238E27FC236}">
                  <a16:creationId xmlns:a16="http://schemas.microsoft.com/office/drawing/2014/main" id="{5A7ADD39-90E5-4F59-859A-BA9E3B87A40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87233" y="5833455"/>
              <a:ext cx="194120" cy="293216"/>
            </a:xfrm>
            <a:custGeom>
              <a:avLst/>
              <a:gdLst>
                <a:gd name="T0" fmla="*/ 53 w 143"/>
                <a:gd name="T1" fmla="*/ 30 h 216"/>
                <a:gd name="T2" fmla="*/ 49 w 143"/>
                <a:gd name="T3" fmla="*/ 32 h 216"/>
                <a:gd name="T4" fmla="*/ 39 w 143"/>
                <a:gd name="T5" fmla="*/ 36 h 216"/>
                <a:gd name="T6" fmla="*/ 32 w 143"/>
                <a:gd name="T7" fmla="*/ 44 h 216"/>
                <a:gd name="T8" fmla="*/ 29 w 143"/>
                <a:gd name="T9" fmla="*/ 54 h 216"/>
                <a:gd name="T10" fmla="*/ 28 w 143"/>
                <a:gd name="T11" fmla="*/ 155 h 216"/>
                <a:gd name="T12" fmla="*/ 29 w 143"/>
                <a:gd name="T13" fmla="*/ 162 h 216"/>
                <a:gd name="T14" fmla="*/ 35 w 143"/>
                <a:gd name="T15" fmla="*/ 175 h 216"/>
                <a:gd name="T16" fmla="*/ 39 w 143"/>
                <a:gd name="T17" fmla="*/ 216 h 216"/>
                <a:gd name="T18" fmla="*/ 31 w 143"/>
                <a:gd name="T19" fmla="*/ 214 h 216"/>
                <a:gd name="T20" fmla="*/ 17 w 143"/>
                <a:gd name="T21" fmla="*/ 209 h 216"/>
                <a:gd name="T22" fmla="*/ 7 w 143"/>
                <a:gd name="T23" fmla="*/ 198 h 216"/>
                <a:gd name="T24" fmla="*/ 2 w 143"/>
                <a:gd name="T25" fmla="*/ 184 h 216"/>
                <a:gd name="T26" fmla="*/ 0 w 143"/>
                <a:gd name="T27" fmla="*/ 40 h 216"/>
                <a:gd name="T28" fmla="*/ 2 w 143"/>
                <a:gd name="T29" fmla="*/ 32 h 216"/>
                <a:gd name="T30" fmla="*/ 7 w 143"/>
                <a:gd name="T31" fmla="*/ 17 h 216"/>
                <a:gd name="T32" fmla="*/ 18 w 143"/>
                <a:gd name="T33" fmla="*/ 7 h 216"/>
                <a:gd name="T34" fmla="*/ 32 w 143"/>
                <a:gd name="T35" fmla="*/ 0 h 216"/>
                <a:gd name="T36" fmla="*/ 103 w 143"/>
                <a:gd name="T37" fmla="*/ 0 h 216"/>
                <a:gd name="T38" fmla="*/ 112 w 143"/>
                <a:gd name="T39" fmla="*/ 0 h 216"/>
                <a:gd name="T40" fmla="*/ 125 w 143"/>
                <a:gd name="T41" fmla="*/ 7 h 216"/>
                <a:gd name="T42" fmla="*/ 136 w 143"/>
                <a:gd name="T43" fmla="*/ 17 h 216"/>
                <a:gd name="T44" fmla="*/ 142 w 143"/>
                <a:gd name="T45" fmla="*/ 32 h 216"/>
                <a:gd name="T46" fmla="*/ 143 w 143"/>
                <a:gd name="T47" fmla="*/ 176 h 216"/>
                <a:gd name="T48" fmla="*/ 143 w 143"/>
                <a:gd name="T49" fmla="*/ 184 h 216"/>
                <a:gd name="T50" fmla="*/ 136 w 143"/>
                <a:gd name="T51" fmla="*/ 198 h 216"/>
                <a:gd name="T52" fmla="*/ 127 w 143"/>
                <a:gd name="T53" fmla="*/ 209 h 216"/>
                <a:gd name="T54" fmla="*/ 113 w 143"/>
                <a:gd name="T55" fmla="*/ 214 h 216"/>
                <a:gd name="T56" fmla="*/ 105 w 143"/>
                <a:gd name="T57" fmla="*/ 179 h 216"/>
                <a:gd name="T58" fmla="*/ 109 w 143"/>
                <a:gd name="T59" fmla="*/ 175 h 216"/>
                <a:gd name="T60" fmla="*/ 114 w 143"/>
                <a:gd name="T61" fmla="*/ 162 h 216"/>
                <a:gd name="T62" fmla="*/ 116 w 143"/>
                <a:gd name="T63" fmla="*/ 59 h 216"/>
                <a:gd name="T64" fmla="*/ 114 w 143"/>
                <a:gd name="T65" fmla="*/ 54 h 216"/>
                <a:gd name="T66" fmla="*/ 112 w 143"/>
                <a:gd name="T67" fmla="*/ 44 h 216"/>
                <a:gd name="T68" fmla="*/ 105 w 143"/>
                <a:gd name="T69" fmla="*/ 36 h 216"/>
                <a:gd name="T70" fmla="*/ 97 w 143"/>
                <a:gd name="T71" fmla="*/ 32 h 216"/>
                <a:gd name="T72" fmla="*/ 91 w 143"/>
                <a:gd name="T73" fmla="*/ 3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3" h="216">
                  <a:moveTo>
                    <a:pt x="91" y="30"/>
                  </a:moveTo>
                  <a:lnTo>
                    <a:pt x="53" y="30"/>
                  </a:lnTo>
                  <a:lnTo>
                    <a:pt x="53" y="30"/>
                  </a:lnTo>
                  <a:lnTo>
                    <a:pt x="49" y="32"/>
                  </a:lnTo>
                  <a:lnTo>
                    <a:pt x="43" y="33"/>
                  </a:lnTo>
                  <a:lnTo>
                    <a:pt x="39" y="36"/>
                  </a:lnTo>
                  <a:lnTo>
                    <a:pt x="36" y="39"/>
                  </a:lnTo>
                  <a:lnTo>
                    <a:pt x="32" y="44"/>
                  </a:lnTo>
                  <a:lnTo>
                    <a:pt x="31" y="48"/>
                  </a:lnTo>
                  <a:lnTo>
                    <a:pt x="29" y="54"/>
                  </a:lnTo>
                  <a:lnTo>
                    <a:pt x="28" y="59"/>
                  </a:lnTo>
                  <a:lnTo>
                    <a:pt x="28" y="155"/>
                  </a:lnTo>
                  <a:lnTo>
                    <a:pt x="28" y="155"/>
                  </a:lnTo>
                  <a:lnTo>
                    <a:pt x="29" y="162"/>
                  </a:lnTo>
                  <a:lnTo>
                    <a:pt x="31" y="169"/>
                  </a:lnTo>
                  <a:lnTo>
                    <a:pt x="35" y="175"/>
                  </a:lnTo>
                  <a:lnTo>
                    <a:pt x="39" y="179"/>
                  </a:lnTo>
                  <a:lnTo>
                    <a:pt x="39" y="216"/>
                  </a:lnTo>
                  <a:lnTo>
                    <a:pt x="39" y="216"/>
                  </a:lnTo>
                  <a:lnTo>
                    <a:pt x="31" y="214"/>
                  </a:lnTo>
                  <a:lnTo>
                    <a:pt x="24" y="212"/>
                  </a:lnTo>
                  <a:lnTo>
                    <a:pt x="17" y="209"/>
                  </a:lnTo>
                  <a:lnTo>
                    <a:pt x="11" y="203"/>
                  </a:lnTo>
                  <a:lnTo>
                    <a:pt x="7" y="198"/>
                  </a:lnTo>
                  <a:lnTo>
                    <a:pt x="3" y="191"/>
                  </a:lnTo>
                  <a:lnTo>
                    <a:pt x="2" y="184"/>
                  </a:lnTo>
                  <a:lnTo>
                    <a:pt x="0" y="176"/>
                  </a:lnTo>
                  <a:lnTo>
                    <a:pt x="0" y="40"/>
                  </a:lnTo>
                  <a:lnTo>
                    <a:pt x="0" y="40"/>
                  </a:lnTo>
                  <a:lnTo>
                    <a:pt x="2" y="32"/>
                  </a:lnTo>
                  <a:lnTo>
                    <a:pt x="3" y="23"/>
                  </a:lnTo>
                  <a:lnTo>
                    <a:pt x="7" y="17"/>
                  </a:lnTo>
                  <a:lnTo>
                    <a:pt x="13" y="11"/>
                  </a:lnTo>
                  <a:lnTo>
                    <a:pt x="18" y="7"/>
                  </a:lnTo>
                  <a:lnTo>
                    <a:pt x="25" y="3"/>
                  </a:lnTo>
                  <a:lnTo>
                    <a:pt x="32" y="0"/>
                  </a:lnTo>
                  <a:lnTo>
                    <a:pt x="40" y="0"/>
                  </a:lnTo>
                  <a:lnTo>
                    <a:pt x="103" y="0"/>
                  </a:lnTo>
                  <a:lnTo>
                    <a:pt x="103" y="0"/>
                  </a:lnTo>
                  <a:lnTo>
                    <a:pt x="112" y="0"/>
                  </a:lnTo>
                  <a:lnTo>
                    <a:pt x="119" y="3"/>
                  </a:lnTo>
                  <a:lnTo>
                    <a:pt x="125" y="7"/>
                  </a:lnTo>
                  <a:lnTo>
                    <a:pt x="131" y="11"/>
                  </a:lnTo>
                  <a:lnTo>
                    <a:pt x="136" y="17"/>
                  </a:lnTo>
                  <a:lnTo>
                    <a:pt x="141" y="23"/>
                  </a:lnTo>
                  <a:lnTo>
                    <a:pt x="142" y="32"/>
                  </a:lnTo>
                  <a:lnTo>
                    <a:pt x="143" y="40"/>
                  </a:lnTo>
                  <a:lnTo>
                    <a:pt x="143" y="176"/>
                  </a:lnTo>
                  <a:lnTo>
                    <a:pt x="143" y="176"/>
                  </a:lnTo>
                  <a:lnTo>
                    <a:pt x="143" y="184"/>
                  </a:lnTo>
                  <a:lnTo>
                    <a:pt x="141" y="191"/>
                  </a:lnTo>
                  <a:lnTo>
                    <a:pt x="136" y="198"/>
                  </a:lnTo>
                  <a:lnTo>
                    <a:pt x="132" y="203"/>
                  </a:lnTo>
                  <a:lnTo>
                    <a:pt x="127" y="209"/>
                  </a:lnTo>
                  <a:lnTo>
                    <a:pt x="120" y="212"/>
                  </a:lnTo>
                  <a:lnTo>
                    <a:pt x="113" y="214"/>
                  </a:lnTo>
                  <a:lnTo>
                    <a:pt x="105" y="216"/>
                  </a:lnTo>
                  <a:lnTo>
                    <a:pt x="105" y="179"/>
                  </a:lnTo>
                  <a:lnTo>
                    <a:pt x="105" y="179"/>
                  </a:lnTo>
                  <a:lnTo>
                    <a:pt x="109" y="175"/>
                  </a:lnTo>
                  <a:lnTo>
                    <a:pt x="113" y="169"/>
                  </a:lnTo>
                  <a:lnTo>
                    <a:pt x="114" y="162"/>
                  </a:lnTo>
                  <a:lnTo>
                    <a:pt x="116" y="155"/>
                  </a:lnTo>
                  <a:lnTo>
                    <a:pt x="116" y="59"/>
                  </a:lnTo>
                  <a:lnTo>
                    <a:pt x="116" y="59"/>
                  </a:lnTo>
                  <a:lnTo>
                    <a:pt x="114" y="54"/>
                  </a:lnTo>
                  <a:lnTo>
                    <a:pt x="113" y="48"/>
                  </a:lnTo>
                  <a:lnTo>
                    <a:pt x="112" y="44"/>
                  </a:lnTo>
                  <a:lnTo>
                    <a:pt x="109" y="39"/>
                  </a:lnTo>
                  <a:lnTo>
                    <a:pt x="105" y="36"/>
                  </a:lnTo>
                  <a:lnTo>
                    <a:pt x="101" y="33"/>
                  </a:lnTo>
                  <a:lnTo>
                    <a:pt x="97" y="32"/>
                  </a:lnTo>
                  <a:lnTo>
                    <a:pt x="91" y="30"/>
                  </a:lnTo>
                  <a:lnTo>
                    <a:pt x="91" y="3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78191" tIns="39095" rIns="78191" bIns="39095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E" sz="1368" b="0" i="0" u="none" strike="noStrike" kern="0" cap="none" spc="0" normalizeH="0" baseline="0" noProof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180" name="Rectangle : coins arrondis 179">
            <a:extLst>
              <a:ext uri="{FF2B5EF4-FFF2-40B4-BE49-F238E27FC236}">
                <a16:creationId xmlns:a16="http://schemas.microsoft.com/office/drawing/2014/main" id="{B84EE582-CB6C-41F4-931B-606585D7B155}"/>
              </a:ext>
            </a:extLst>
          </p:cNvPr>
          <p:cNvSpPr/>
          <p:nvPr/>
        </p:nvSpPr>
        <p:spPr>
          <a:xfrm>
            <a:off x="8261188" y="3254649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2</a:t>
            </a:r>
          </a:p>
        </p:txBody>
      </p:sp>
      <p:sp>
        <p:nvSpPr>
          <p:cNvPr id="181" name="Rectangle : coins arrondis 180">
            <a:extLst>
              <a:ext uri="{FF2B5EF4-FFF2-40B4-BE49-F238E27FC236}">
                <a16:creationId xmlns:a16="http://schemas.microsoft.com/office/drawing/2014/main" id="{D4F470D4-4B16-461F-9A42-AA6B141C5F1D}"/>
              </a:ext>
            </a:extLst>
          </p:cNvPr>
          <p:cNvSpPr/>
          <p:nvPr/>
        </p:nvSpPr>
        <p:spPr>
          <a:xfrm>
            <a:off x="8261188" y="3764468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3</a:t>
            </a:r>
          </a:p>
        </p:txBody>
      </p:sp>
      <p:sp>
        <p:nvSpPr>
          <p:cNvPr id="182" name="Rectangle : coins arrondis 181">
            <a:extLst>
              <a:ext uri="{FF2B5EF4-FFF2-40B4-BE49-F238E27FC236}">
                <a16:creationId xmlns:a16="http://schemas.microsoft.com/office/drawing/2014/main" id="{778F4E32-C8BA-4422-A895-66F3247520D0}"/>
              </a:ext>
            </a:extLst>
          </p:cNvPr>
          <p:cNvSpPr/>
          <p:nvPr/>
        </p:nvSpPr>
        <p:spPr>
          <a:xfrm>
            <a:off x="8261188" y="4395676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4</a:t>
            </a:r>
          </a:p>
        </p:txBody>
      </p:sp>
      <p:sp>
        <p:nvSpPr>
          <p:cNvPr id="183" name="Rectangle : coins arrondis 182">
            <a:extLst>
              <a:ext uri="{FF2B5EF4-FFF2-40B4-BE49-F238E27FC236}">
                <a16:creationId xmlns:a16="http://schemas.microsoft.com/office/drawing/2014/main" id="{8FFC0229-D5EB-44E2-B8CB-FFF8C1637CC7}"/>
              </a:ext>
            </a:extLst>
          </p:cNvPr>
          <p:cNvSpPr/>
          <p:nvPr/>
        </p:nvSpPr>
        <p:spPr>
          <a:xfrm>
            <a:off x="8261188" y="5148477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5</a:t>
            </a:r>
          </a:p>
        </p:txBody>
      </p:sp>
      <p:sp>
        <p:nvSpPr>
          <p:cNvPr id="184" name="Rectangle : coins arrondis 183">
            <a:extLst>
              <a:ext uri="{FF2B5EF4-FFF2-40B4-BE49-F238E27FC236}">
                <a16:creationId xmlns:a16="http://schemas.microsoft.com/office/drawing/2014/main" id="{E98945AE-7369-43B6-AA5F-2359DE4BBA99}"/>
              </a:ext>
            </a:extLst>
          </p:cNvPr>
          <p:cNvSpPr/>
          <p:nvPr/>
        </p:nvSpPr>
        <p:spPr>
          <a:xfrm>
            <a:off x="8261188" y="5652233"/>
            <a:ext cx="863933" cy="360000"/>
          </a:xfrm>
          <a:prstGeom prst="roundRect">
            <a:avLst>
              <a:gd name="adj" fmla="val 27633"/>
            </a:avLst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STORY 6</a:t>
            </a:r>
          </a:p>
        </p:txBody>
      </p:sp>
      <p:sp>
        <p:nvSpPr>
          <p:cNvPr id="185" name="Rectangle : coins arrondis 184">
            <a:extLst>
              <a:ext uri="{FF2B5EF4-FFF2-40B4-BE49-F238E27FC236}">
                <a16:creationId xmlns:a16="http://schemas.microsoft.com/office/drawing/2014/main" id="{9F2BC074-92CA-42B7-B49B-7DE8E1DAAF4D}"/>
              </a:ext>
            </a:extLst>
          </p:cNvPr>
          <p:cNvSpPr/>
          <p:nvPr/>
        </p:nvSpPr>
        <p:spPr>
          <a:xfrm>
            <a:off x="6710388" y="3261556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2</a:t>
            </a:r>
          </a:p>
        </p:txBody>
      </p:sp>
      <p:sp>
        <p:nvSpPr>
          <p:cNvPr id="186" name="Rectangle : coins arrondis 185">
            <a:extLst>
              <a:ext uri="{FF2B5EF4-FFF2-40B4-BE49-F238E27FC236}">
                <a16:creationId xmlns:a16="http://schemas.microsoft.com/office/drawing/2014/main" id="{E54180AD-D942-4AEF-8013-E4458E626B02}"/>
              </a:ext>
            </a:extLst>
          </p:cNvPr>
          <p:cNvSpPr/>
          <p:nvPr/>
        </p:nvSpPr>
        <p:spPr>
          <a:xfrm>
            <a:off x="6710388" y="3762166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3</a:t>
            </a:r>
          </a:p>
        </p:txBody>
      </p:sp>
      <p:sp>
        <p:nvSpPr>
          <p:cNvPr id="187" name="Rectangle : coins arrondis 186">
            <a:extLst>
              <a:ext uri="{FF2B5EF4-FFF2-40B4-BE49-F238E27FC236}">
                <a16:creationId xmlns:a16="http://schemas.microsoft.com/office/drawing/2014/main" id="{786D463D-0688-4D65-B28A-F16744E2ABA8}"/>
              </a:ext>
            </a:extLst>
          </p:cNvPr>
          <p:cNvSpPr/>
          <p:nvPr/>
        </p:nvSpPr>
        <p:spPr>
          <a:xfrm>
            <a:off x="6710388" y="4395677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4</a:t>
            </a:r>
          </a:p>
        </p:txBody>
      </p: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DC8422A5-923C-45D1-BA03-AD82C672D970}"/>
              </a:ext>
            </a:extLst>
          </p:cNvPr>
          <p:cNvCxnSpPr>
            <a:stCxn id="59" idx="3"/>
            <a:endCxn id="187" idx="1"/>
          </p:cNvCxnSpPr>
          <p:nvPr/>
        </p:nvCxnSpPr>
        <p:spPr>
          <a:xfrm>
            <a:off x="5771352" y="4575677"/>
            <a:ext cx="9390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2A433081-2EF4-43E1-8923-01712D198603}"/>
              </a:ext>
            </a:extLst>
          </p:cNvPr>
          <p:cNvCxnSpPr>
            <a:cxnSpLocks/>
            <a:stCxn id="57" idx="3"/>
            <a:endCxn id="59" idx="1"/>
          </p:cNvCxnSpPr>
          <p:nvPr/>
        </p:nvCxnSpPr>
        <p:spPr>
          <a:xfrm flipV="1">
            <a:off x="3845392" y="4575677"/>
            <a:ext cx="730468" cy="256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avec flèche 196">
            <a:extLst>
              <a:ext uri="{FF2B5EF4-FFF2-40B4-BE49-F238E27FC236}">
                <a16:creationId xmlns:a16="http://schemas.microsoft.com/office/drawing/2014/main" id="{1EEDFF92-98E0-4967-8740-C557F6D42DD6}"/>
              </a:ext>
            </a:extLst>
          </p:cNvPr>
          <p:cNvCxnSpPr>
            <a:cxnSpLocks/>
            <a:stCxn id="58" idx="3"/>
            <a:endCxn id="185" idx="1"/>
          </p:cNvCxnSpPr>
          <p:nvPr/>
        </p:nvCxnSpPr>
        <p:spPr>
          <a:xfrm>
            <a:off x="5771352" y="3441556"/>
            <a:ext cx="939036" cy="0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Rectangle : coins arrondis 201">
            <a:extLst>
              <a:ext uri="{FF2B5EF4-FFF2-40B4-BE49-F238E27FC236}">
                <a16:creationId xmlns:a16="http://schemas.microsoft.com/office/drawing/2014/main" id="{24D84029-C561-4F1F-8D93-634E2EF9F1D0}"/>
              </a:ext>
            </a:extLst>
          </p:cNvPr>
          <p:cNvSpPr/>
          <p:nvPr/>
        </p:nvSpPr>
        <p:spPr>
          <a:xfrm>
            <a:off x="6710388" y="5150386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2</a:t>
            </a:r>
          </a:p>
        </p:txBody>
      </p:sp>
      <p:sp>
        <p:nvSpPr>
          <p:cNvPr id="203" name="Rectangle : coins arrondis 202">
            <a:extLst>
              <a:ext uri="{FF2B5EF4-FFF2-40B4-BE49-F238E27FC236}">
                <a16:creationId xmlns:a16="http://schemas.microsoft.com/office/drawing/2014/main" id="{67E78303-F671-4054-9D4B-699B0134A2EB}"/>
              </a:ext>
            </a:extLst>
          </p:cNvPr>
          <p:cNvSpPr/>
          <p:nvPr/>
        </p:nvSpPr>
        <p:spPr>
          <a:xfrm>
            <a:off x="6710388" y="5652233"/>
            <a:ext cx="1147445" cy="360000"/>
          </a:xfrm>
          <a:prstGeom prst="roundRect">
            <a:avLst>
              <a:gd name="adj" fmla="val 25691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 anchorCtr="0"/>
          <a:lstStyle/>
          <a:p>
            <a:pPr algn="ctr"/>
            <a:r>
              <a:rPr lang="en-US" sz="1200" b="1">
                <a:solidFill>
                  <a:schemeClr val="bg1"/>
                </a:solidFill>
              </a:rPr>
              <a:t>ENHANC. 3</a:t>
            </a:r>
          </a:p>
        </p:txBody>
      </p:sp>
      <p:grpSp>
        <p:nvGrpSpPr>
          <p:cNvPr id="215" name="Groupe 214">
            <a:extLst>
              <a:ext uri="{FF2B5EF4-FFF2-40B4-BE49-F238E27FC236}">
                <a16:creationId xmlns:a16="http://schemas.microsoft.com/office/drawing/2014/main" id="{EAB1E09A-3D6C-4EB4-AB97-15C61BDD876E}"/>
              </a:ext>
            </a:extLst>
          </p:cNvPr>
          <p:cNvGrpSpPr/>
          <p:nvPr/>
        </p:nvGrpSpPr>
        <p:grpSpPr>
          <a:xfrm>
            <a:off x="9607836" y="2754302"/>
            <a:ext cx="1388408" cy="900000"/>
            <a:chOff x="9607836" y="2449576"/>
            <a:chExt cx="1388408" cy="90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3EE946A7-EF2F-4B1B-83CA-D1F10EEC3D94}"/>
                </a:ext>
              </a:extLst>
            </p:cNvPr>
            <p:cNvSpPr/>
            <p:nvPr/>
          </p:nvSpPr>
          <p:spPr>
            <a:xfrm>
              <a:off x="9607836" y="2449576"/>
              <a:ext cx="1388408" cy="900000"/>
            </a:xfrm>
            <a:prstGeom prst="rect">
              <a:avLst/>
            </a:prstGeom>
            <a:noFill/>
            <a:ln w="38100">
              <a:solidFill>
                <a:srgbClr val="23735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>
                  <a:solidFill>
                    <a:srgbClr val="23735D"/>
                  </a:solidFill>
                </a:rPr>
                <a:t>SPRINT 1</a:t>
              </a:r>
            </a:p>
          </p:txBody>
        </p:sp>
        <p:sp>
          <p:nvSpPr>
            <p:cNvPr id="206" name="Rectangle : coins arrondis 205">
              <a:extLst>
                <a:ext uri="{FF2B5EF4-FFF2-40B4-BE49-F238E27FC236}">
                  <a16:creationId xmlns:a16="http://schemas.microsoft.com/office/drawing/2014/main" id="{EFCED69F-E1EB-4CDC-9E32-E5BBE4172BD1}"/>
                </a:ext>
              </a:extLst>
            </p:cNvPr>
            <p:cNvSpPr/>
            <p:nvPr/>
          </p:nvSpPr>
          <p:spPr>
            <a:xfrm>
              <a:off x="9870074" y="2770053"/>
              <a:ext cx="863933" cy="360000"/>
            </a:xfrm>
            <a:prstGeom prst="roundRect">
              <a:avLst>
                <a:gd name="adj" fmla="val 27633"/>
              </a:avLst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r>
                <a:rPr lang="en-US" sz="1200" b="1">
                  <a:solidFill>
                    <a:schemeClr val="bg1"/>
                  </a:solidFill>
                </a:rPr>
                <a:t>STORY 1</a:t>
              </a:r>
            </a:p>
          </p:txBody>
        </p:sp>
      </p:grpSp>
      <p:grpSp>
        <p:nvGrpSpPr>
          <p:cNvPr id="216" name="Groupe 215">
            <a:extLst>
              <a:ext uri="{FF2B5EF4-FFF2-40B4-BE49-F238E27FC236}">
                <a16:creationId xmlns:a16="http://schemas.microsoft.com/office/drawing/2014/main" id="{C04D35F6-8FD8-4B44-B7BF-B434AA035FDE}"/>
              </a:ext>
            </a:extLst>
          </p:cNvPr>
          <p:cNvGrpSpPr/>
          <p:nvPr/>
        </p:nvGrpSpPr>
        <p:grpSpPr>
          <a:xfrm>
            <a:off x="9607836" y="3928131"/>
            <a:ext cx="1388408" cy="900000"/>
            <a:chOff x="9607836" y="3679133"/>
            <a:chExt cx="1388408" cy="900000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7A7ABE7F-4949-45EE-B7ED-1E0F7E68CC5B}"/>
                </a:ext>
              </a:extLst>
            </p:cNvPr>
            <p:cNvSpPr/>
            <p:nvPr/>
          </p:nvSpPr>
          <p:spPr>
            <a:xfrm>
              <a:off x="9607836" y="3679133"/>
              <a:ext cx="1388408" cy="900000"/>
            </a:xfrm>
            <a:prstGeom prst="rect">
              <a:avLst/>
            </a:prstGeom>
            <a:noFill/>
            <a:ln w="38100">
              <a:solidFill>
                <a:srgbClr val="23735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>
                  <a:solidFill>
                    <a:srgbClr val="23735D"/>
                  </a:solidFill>
                </a:rPr>
                <a:t>SPRINT 2</a:t>
              </a:r>
            </a:p>
          </p:txBody>
        </p:sp>
        <p:grpSp>
          <p:nvGrpSpPr>
            <p:cNvPr id="213" name="Groupe 212">
              <a:extLst>
                <a:ext uri="{FF2B5EF4-FFF2-40B4-BE49-F238E27FC236}">
                  <a16:creationId xmlns:a16="http://schemas.microsoft.com/office/drawing/2014/main" id="{E9FCE567-8341-4215-9AFC-97FDB74740B3}"/>
                </a:ext>
              </a:extLst>
            </p:cNvPr>
            <p:cNvGrpSpPr/>
            <p:nvPr/>
          </p:nvGrpSpPr>
          <p:grpSpPr>
            <a:xfrm>
              <a:off x="9648450" y="4025255"/>
              <a:ext cx="1307180" cy="360000"/>
              <a:chOff x="9689064" y="4115926"/>
              <a:chExt cx="1307180" cy="360000"/>
            </a:xfrm>
          </p:grpSpPr>
          <p:sp>
            <p:nvSpPr>
              <p:cNvPr id="207" name="Rectangle : coins arrondis 206">
                <a:extLst>
                  <a:ext uri="{FF2B5EF4-FFF2-40B4-BE49-F238E27FC236}">
                    <a16:creationId xmlns:a16="http://schemas.microsoft.com/office/drawing/2014/main" id="{EE711325-5FB9-4AA9-9CB3-00E05D7FFEFF}"/>
                  </a:ext>
                </a:extLst>
              </p:cNvPr>
              <p:cNvSpPr/>
              <p:nvPr/>
            </p:nvSpPr>
            <p:spPr>
              <a:xfrm>
                <a:off x="9689064" y="4115926"/>
                <a:ext cx="407783" cy="360000"/>
              </a:xfrm>
              <a:prstGeom prst="roundRect">
                <a:avLst>
                  <a:gd name="adj" fmla="val 2763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US 2</a:t>
                </a:r>
              </a:p>
            </p:txBody>
          </p:sp>
          <p:sp>
            <p:nvSpPr>
              <p:cNvPr id="208" name="Rectangle : coins arrondis 207">
                <a:extLst>
                  <a:ext uri="{FF2B5EF4-FFF2-40B4-BE49-F238E27FC236}">
                    <a16:creationId xmlns:a16="http://schemas.microsoft.com/office/drawing/2014/main" id="{33FA89EF-9ED2-424F-A834-AF15EC5DDA77}"/>
                  </a:ext>
                </a:extLst>
              </p:cNvPr>
              <p:cNvSpPr/>
              <p:nvPr/>
            </p:nvSpPr>
            <p:spPr>
              <a:xfrm>
                <a:off x="10138762" y="4115926"/>
                <a:ext cx="407783" cy="360000"/>
              </a:xfrm>
              <a:prstGeom prst="roundRect">
                <a:avLst>
                  <a:gd name="adj" fmla="val 2763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US 3</a:t>
                </a:r>
              </a:p>
            </p:txBody>
          </p:sp>
          <p:sp>
            <p:nvSpPr>
              <p:cNvPr id="209" name="Rectangle : coins arrondis 208">
                <a:extLst>
                  <a:ext uri="{FF2B5EF4-FFF2-40B4-BE49-F238E27FC236}">
                    <a16:creationId xmlns:a16="http://schemas.microsoft.com/office/drawing/2014/main" id="{4C17B859-03AE-4D35-953C-13C73240AD5E}"/>
                  </a:ext>
                </a:extLst>
              </p:cNvPr>
              <p:cNvSpPr/>
              <p:nvPr/>
            </p:nvSpPr>
            <p:spPr>
              <a:xfrm>
                <a:off x="10588461" y="4115926"/>
                <a:ext cx="407783" cy="360000"/>
              </a:xfrm>
              <a:prstGeom prst="roundRect">
                <a:avLst>
                  <a:gd name="adj" fmla="val 2763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US 6</a:t>
                </a:r>
              </a:p>
            </p:txBody>
          </p:sp>
        </p:grpSp>
      </p:grpSp>
      <p:grpSp>
        <p:nvGrpSpPr>
          <p:cNvPr id="217" name="Groupe 216">
            <a:extLst>
              <a:ext uri="{FF2B5EF4-FFF2-40B4-BE49-F238E27FC236}">
                <a16:creationId xmlns:a16="http://schemas.microsoft.com/office/drawing/2014/main" id="{1B9AF2A9-01F8-48AC-9187-12DE60B865F0}"/>
              </a:ext>
            </a:extLst>
          </p:cNvPr>
          <p:cNvGrpSpPr/>
          <p:nvPr/>
        </p:nvGrpSpPr>
        <p:grpSpPr>
          <a:xfrm>
            <a:off x="9607836" y="5101961"/>
            <a:ext cx="1388408" cy="900000"/>
            <a:chOff x="9607836" y="4797235"/>
            <a:chExt cx="1388408" cy="9000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CE50912-BEE4-4813-AB98-092D9FCD97D2}"/>
                </a:ext>
              </a:extLst>
            </p:cNvPr>
            <p:cNvSpPr/>
            <p:nvPr/>
          </p:nvSpPr>
          <p:spPr>
            <a:xfrm>
              <a:off x="9607836" y="4797235"/>
              <a:ext cx="1388408" cy="900000"/>
            </a:xfrm>
            <a:prstGeom prst="rect">
              <a:avLst/>
            </a:prstGeom>
            <a:noFill/>
            <a:ln w="38100">
              <a:solidFill>
                <a:srgbClr val="23735D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en-US" sz="1200" b="1">
                  <a:solidFill>
                    <a:srgbClr val="23735D"/>
                  </a:solidFill>
                </a:rPr>
                <a:t>SPRINT 3</a:t>
              </a:r>
            </a:p>
          </p:txBody>
        </p:sp>
        <p:grpSp>
          <p:nvGrpSpPr>
            <p:cNvPr id="214" name="Groupe 213">
              <a:extLst>
                <a:ext uri="{FF2B5EF4-FFF2-40B4-BE49-F238E27FC236}">
                  <a16:creationId xmlns:a16="http://schemas.microsoft.com/office/drawing/2014/main" id="{6FF785D1-DD24-4D0D-9B95-EF46537E41F9}"/>
                </a:ext>
              </a:extLst>
            </p:cNvPr>
            <p:cNvGrpSpPr/>
            <p:nvPr/>
          </p:nvGrpSpPr>
          <p:grpSpPr>
            <a:xfrm>
              <a:off x="9873300" y="5150949"/>
              <a:ext cx="857481" cy="360000"/>
              <a:chOff x="9689064" y="5420051"/>
              <a:chExt cx="857481" cy="360000"/>
            </a:xfrm>
          </p:grpSpPr>
          <p:sp>
            <p:nvSpPr>
              <p:cNvPr id="211" name="Rectangle : coins arrondis 210">
                <a:extLst>
                  <a:ext uri="{FF2B5EF4-FFF2-40B4-BE49-F238E27FC236}">
                    <a16:creationId xmlns:a16="http://schemas.microsoft.com/office/drawing/2014/main" id="{4C0CB32F-C32A-4BAD-95ED-2E2A43AADBC0}"/>
                  </a:ext>
                </a:extLst>
              </p:cNvPr>
              <p:cNvSpPr/>
              <p:nvPr/>
            </p:nvSpPr>
            <p:spPr>
              <a:xfrm>
                <a:off x="9689064" y="5420051"/>
                <a:ext cx="407783" cy="360000"/>
              </a:xfrm>
              <a:prstGeom prst="roundRect">
                <a:avLst>
                  <a:gd name="adj" fmla="val 2763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US 4</a:t>
                </a:r>
              </a:p>
            </p:txBody>
          </p:sp>
          <p:sp>
            <p:nvSpPr>
              <p:cNvPr id="212" name="Rectangle : coins arrondis 211">
                <a:extLst>
                  <a:ext uri="{FF2B5EF4-FFF2-40B4-BE49-F238E27FC236}">
                    <a16:creationId xmlns:a16="http://schemas.microsoft.com/office/drawing/2014/main" id="{7B392FAD-7C8C-47A2-845E-A9E94D31DC15}"/>
                  </a:ext>
                </a:extLst>
              </p:cNvPr>
              <p:cNvSpPr/>
              <p:nvPr/>
            </p:nvSpPr>
            <p:spPr>
              <a:xfrm>
                <a:off x="10138762" y="5420051"/>
                <a:ext cx="407783" cy="360000"/>
              </a:xfrm>
              <a:prstGeom prst="roundRect">
                <a:avLst>
                  <a:gd name="adj" fmla="val 27633"/>
                </a:avLst>
              </a:prstGeom>
              <a:solidFill>
                <a:schemeClr val="accent1"/>
              </a:solidFill>
              <a:ln>
                <a:noFill/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 anchorCtr="0"/>
              <a:lstStyle/>
              <a:p>
                <a:pPr algn="ctr"/>
                <a:r>
                  <a:rPr lang="en-US" sz="1200" b="1">
                    <a:solidFill>
                      <a:schemeClr val="bg1"/>
                    </a:solidFill>
                  </a:rPr>
                  <a:t>US 6</a:t>
                </a:r>
              </a:p>
            </p:txBody>
          </p:sp>
        </p:grp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6C5BF54F-44B4-498C-9D6E-95707F42B0D1}"/>
              </a:ext>
            </a:extLst>
          </p:cNvPr>
          <p:cNvSpPr/>
          <p:nvPr/>
        </p:nvSpPr>
        <p:spPr>
          <a:xfrm>
            <a:off x="9553876" y="2682978"/>
            <a:ext cx="1512000" cy="3420000"/>
          </a:xfrm>
          <a:prstGeom prst="rect">
            <a:avLst/>
          </a:prstGeom>
          <a:noFill/>
          <a:ln w="12700">
            <a:solidFill>
              <a:srgbClr val="4E67C8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b="1">
              <a:solidFill>
                <a:srgbClr val="23735D"/>
              </a:solidFill>
            </a:endParaRPr>
          </a:p>
        </p:txBody>
      </p:sp>
      <p:sp>
        <p:nvSpPr>
          <p:cNvPr id="220" name="Rectangle : coins arrondis 219">
            <a:extLst>
              <a:ext uri="{FF2B5EF4-FFF2-40B4-BE49-F238E27FC236}">
                <a16:creationId xmlns:a16="http://schemas.microsoft.com/office/drawing/2014/main" id="{2B4EDA7A-5D8D-4C37-90F6-5B7AB7B2E3B6}"/>
              </a:ext>
            </a:extLst>
          </p:cNvPr>
          <p:cNvSpPr/>
          <p:nvPr/>
        </p:nvSpPr>
        <p:spPr>
          <a:xfrm>
            <a:off x="9584323" y="2283609"/>
            <a:ext cx="1393519" cy="360000"/>
          </a:xfrm>
          <a:prstGeom prst="roundRect">
            <a:avLst>
              <a:gd name="adj" fmla="val 3528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>
                <a:solidFill>
                  <a:schemeClr val="accent1">
                    <a:lumMod val="75000"/>
                  </a:schemeClr>
                </a:solidFill>
              </a:rPr>
              <a:t>RELEASE</a:t>
            </a:r>
          </a:p>
        </p:txBody>
      </p:sp>
    </p:spTree>
    <p:extLst>
      <p:ext uri="{BB962C8B-B14F-4D97-AF65-F5344CB8AC3E}">
        <p14:creationId xmlns:p14="http://schemas.microsoft.com/office/powerpoint/2010/main" val="36509940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èche : pentagone 4">
            <a:extLst>
              <a:ext uri="{FF2B5EF4-FFF2-40B4-BE49-F238E27FC236}">
                <a16:creationId xmlns:a16="http://schemas.microsoft.com/office/drawing/2014/main" id="{B89F32DD-2555-41D5-99C8-5D9382DE02BD}"/>
              </a:ext>
            </a:extLst>
          </p:cNvPr>
          <p:cNvSpPr/>
          <p:nvPr/>
        </p:nvSpPr>
        <p:spPr>
          <a:xfrm>
            <a:off x="128016" y="261706"/>
            <a:ext cx="11157857" cy="662287"/>
          </a:xfrm>
          <a:prstGeom prst="homePlat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RELEASE</a:t>
            </a:r>
          </a:p>
        </p:txBody>
      </p:sp>
      <p:sp>
        <p:nvSpPr>
          <p:cNvPr id="6" name="Flèche : pentagone 5">
            <a:extLst>
              <a:ext uri="{FF2B5EF4-FFF2-40B4-BE49-F238E27FC236}">
                <a16:creationId xmlns:a16="http://schemas.microsoft.com/office/drawing/2014/main" id="{C74880A9-5880-407A-A68C-B71BA2AA5CED}"/>
              </a:ext>
            </a:extLst>
          </p:cNvPr>
          <p:cNvSpPr/>
          <p:nvPr/>
        </p:nvSpPr>
        <p:spPr>
          <a:xfrm>
            <a:off x="119743" y="1261872"/>
            <a:ext cx="8665029" cy="293697"/>
          </a:xfrm>
          <a:prstGeom prst="homePlat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DEVELOPEMENT</a:t>
            </a:r>
          </a:p>
        </p:txBody>
      </p:sp>
      <p:sp>
        <p:nvSpPr>
          <p:cNvPr id="7" name="Flèche : pentagone 6">
            <a:extLst>
              <a:ext uri="{FF2B5EF4-FFF2-40B4-BE49-F238E27FC236}">
                <a16:creationId xmlns:a16="http://schemas.microsoft.com/office/drawing/2014/main" id="{3289775F-F490-471F-BCDE-3D643637E4B2}"/>
              </a:ext>
            </a:extLst>
          </p:cNvPr>
          <p:cNvSpPr/>
          <p:nvPr/>
        </p:nvSpPr>
        <p:spPr>
          <a:xfrm>
            <a:off x="620486" y="4800601"/>
            <a:ext cx="9231085" cy="341374"/>
          </a:xfrm>
          <a:prstGeom prst="homePlat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TESTS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815431A0-7B60-4037-82DD-F8C28461073C}"/>
              </a:ext>
            </a:extLst>
          </p:cNvPr>
          <p:cNvSpPr/>
          <p:nvPr/>
        </p:nvSpPr>
        <p:spPr>
          <a:xfrm>
            <a:off x="544284" y="609601"/>
            <a:ext cx="195943" cy="206829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84936D5-E268-4EF6-A2BC-7929B9A19EAD}"/>
              </a:ext>
            </a:extLst>
          </p:cNvPr>
          <p:cNvCxnSpPr>
            <a:cxnSpLocks/>
            <a:stCxn id="8" idx="4"/>
            <a:endCxn id="7" idx="1"/>
          </p:cNvCxnSpPr>
          <p:nvPr/>
        </p:nvCxnSpPr>
        <p:spPr>
          <a:xfrm flipH="1">
            <a:off x="620486" y="816430"/>
            <a:ext cx="21770" cy="4154858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Flèche : chevron 19">
            <a:extLst>
              <a:ext uri="{FF2B5EF4-FFF2-40B4-BE49-F238E27FC236}">
                <a16:creationId xmlns:a16="http://schemas.microsoft.com/office/drawing/2014/main" id="{D09846CB-3301-4DDA-AD3B-56CD22EE8DB1}"/>
              </a:ext>
            </a:extLst>
          </p:cNvPr>
          <p:cNvSpPr/>
          <p:nvPr/>
        </p:nvSpPr>
        <p:spPr>
          <a:xfrm>
            <a:off x="8719459" y="1271210"/>
            <a:ext cx="1110341" cy="289728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8774BE52-D8CE-4A5F-9DDE-AC326AFCBF68}"/>
              </a:ext>
            </a:extLst>
          </p:cNvPr>
          <p:cNvSpPr/>
          <p:nvPr/>
        </p:nvSpPr>
        <p:spPr>
          <a:xfrm>
            <a:off x="8686798" y="609602"/>
            <a:ext cx="195943" cy="20682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109F9E35-89E8-4F81-9AB9-62ACE1E09377}"/>
              </a:ext>
            </a:extLst>
          </p:cNvPr>
          <p:cNvCxnSpPr>
            <a:cxnSpLocks/>
            <a:stCxn id="25" idx="4"/>
            <a:endCxn id="69" idx="3"/>
          </p:cNvCxnSpPr>
          <p:nvPr/>
        </p:nvCxnSpPr>
        <p:spPr>
          <a:xfrm>
            <a:off x="8784770" y="816431"/>
            <a:ext cx="0" cy="31612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Étoile : 4 branches 28">
            <a:extLst>
              <a:ext uri="{FF2B5EF4-FFF2-40B4-BE49-F238E27FC236}">
                <a16:creationId xmlns:a16="http://schemas.microsoft.com/office/drawing/2014/main" id="{5AD726B4-5872-495E-ABAF-A17224CB9653}"/>
              </a:ext>
            </a:extLst>
          </p:cNvPr>
          <p:cNvSpPr/>
          <p:nvPr/>
        </p:nvSpPr>
        <p:spPr>
          <a:xfrm>
            <a:off x="9590313" y="424543"/>
            <a:ext cx="500743" cy="468086"/>
          </a:xfrm>
          <a:prstGeom prst="star4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Étoile : 4 branches 29">
            <a:extLst>
              <a:ext uri="{FF2B5EF4-FFF2-40B4-BE49-F238E27FC236}">
                <a16:creationId xmlns:a16="http://schemas.microsoft.com/office/drawing/2014/main" id="{8A4C7A2A-BCB7-40A3-B96A-6599E317681A}"/>
              </a:ext>
            </a:extLst>
          </p:cNvPr>
          <p:cNvSpPr/>
          <p:nvPr/>
        </p:nvSpPr>
        <p:spPr>
          <a:xfrm>
            <a:off x="10482942" y="435429"/>
            <a:ext cx="500743" cy="468086"/>
          </a:xfrm>
          <a:prstGeom prst="star4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7489338B-B9C1-4AF7-B8E9-482B3849B5D6}"/>
              </a:ext>
            </a:extLst>
          </p:cNvPr>
          <p:cNvCxnSpPr>
            <a:cxnSpLocks/>
            <a:stCxn id="29" idx="2"/>
            <a:endCxn id="20" idx="3"/>
          </p:cNvCxnSpPr>
          <p:nvPr/>
        </p:nvCxnSpPr>
        <p:spPr>
          <a:xfrm flipH="1">
            <a:off x="9829800" y="892629"/>
            <a:ext cx="10885" cy="5234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316176A-F6BD-474F-A6AF-A5D44E9EB984}"/>
              </a:ext>
            </a:extLst>
          </p:cNvPr>
          <p:cNvCxnSpPr>
            <a:cxnSpLocks/>
            <a:stCxn id="20" idx="3"/>
            <a:endCxn id="7" idx="3"/>
          </p:cNvCxnSpPr>
          <p:nvPr/>
        </p:nvCxnSpPr>
        <p:spPr>
          <a:xfrm>
            <a:off x="9829800" y="1416074"/>
            <a:ext cx="21771" cy="3555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72A3C183-3AF2-41EE-BCF8-7575EB509878}"/>
              </a:ext>
            </a:extLst>
          </p:cNvPr>
          <p:cNvCxnSpPr>
            <a:cxnSpLocks/>
            <a:stCxn id="30" idx="2"/>
            <a:endCxn id="54" idx="3"/>
          </p:cNvCxnSpPr>
          <p:nvPr/>
        </p:nvCxnSpPr>
        <p:spPr>
          <a:xfrm flipH="1">
            <a:off x="10729080" y="903515"/>
            <a:ext cx="4234" cy="407049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èche : chevron 41">
            <a:extLst>
              <a:ext uri="{FF2B5EF4-FFF2-40B4-BE49-F238E27FC236}">
                <a16:creationId xmlns:a16="http://schemas.microsoft.com/office/drawing/2014/main" id="{BFEEA395-9CDC-4773-BEBC-6B2BED90BED5}"/>
              </a:ext>
            </a:extLst>
          </p:cNvPr>
          <p:cNvSpPr/>
          <p:nvPr/>
        </p:nvSpPr>
        <p:spPr>
          <a:xfrm>
            <a:off x="9829803" y="1265549"/>
            <a:ext cx="936170" cy="289728"/>
          </a:xfrm>
          <a:prstGeom prst="chevron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43" name="Diagramme 42">
            <a:extLst>
              <a:ext uri="{FF2B5EF4-FFF2-40B4-BE49-F238E27FC236}">
                <a16:creationId xmlns:a16="http://schemas.microsoft.com/office/drawing/2014/main" id="{E89A378F-920F-40A0-8B46-ADC0D237AA3C}"/>
              </a:ext>
            </a:extLst>
          </p:cNvPr>
          <p:cNvGraphicFramePr/>
          <p:nvPr/>
        </p:nvGraphicFramePr>
        <p:xfrm>
          <a:off x="638628" y="5303520"/>
          <a:ext cx="10352460" cy="1139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" name="Flèche : chevron 53">
            <a:extLst>
              <a:ext uri="{FF2B5EF4-FFF2-40B4-BE49-F238E27FC236}">
                <a16:creationId xmlns:a16="http://schemas.microsoft.com/office/drawing/2014/main" id="{F92AA8B8-E08C-4D73-BAC5-1149D3C74C47}"/>
              </a:ext>
            </a:extLst>
          </p:cNvPr>
          <p:cNvSpPr/>
          <p:nvPr/>
        </p:nvSpPr>
        <p:spPr>
          <a:xfrm flipV="1">
            <a:off x="9782024" y="4806984"/>
            <a:ext cx="947056" cy="334050"/>
          </a:xfrm>
          <a:prstGeom prst="chevron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Flèche : droite 55">
            <a:extLst>
              <a:ext uri="{FF2B5EF4-FFF2-40B4-BE49-F238E27FC236}">
                <a16:creationId xmlns:a16="http://schemas.microsoft.com/office/drawing/2014/main" id="{4B2EC6C5-F627-43A1-9054-0C1330F16475}"/>
              </a:ext>
            </a:extLst>
          </p:cNvPr>
          <p:cNvSpPr/>
          <p:nvPr/>
        </p:nvSpPr>
        <p:spPr>
          <a:xfrm>
            <a:off x="630936" y="3127248"/>
            <a:ext cx="10131552" cy="466344"/>
          </a:xfrm>
          <a:prstGeom prst="rightArrow">
            <a:avLst/>
          </a:prstGeom>
          <a:solidFill>
            <a:schemeClr val="bg2"/>
          </a:solidFill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DEPLOYMENT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F068C2F6-47FE-46C6-951E-1BE5BAF761FF}"/>
              </a:ext>
            </a:extLst>
          </p:cNvPr>
          <p:cNvSpPr txBox="1"/>
          <p:nvPr/>
        </p:nvSpPr>
        <p:spPr>
          <a:xfrm>
            <a:off x="128016" y="246888"/>
            <a:ext cx="115448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First deployment</a:t>
            </a:r>
          </a:p>
        </p:txBody>
      </p:sp>
      <p:sp>
        <p:nvSpPr>
          <p:cNvPr id="64" name="Flèche : double flèche horizontale 63">
            <a:extLst>
              <a:ext uri="{FF2B5EF4-FFF2-40B4-BE49-F238E27FC236}">
                <a16:creationId xmlns:a16="http://schemas.microsoft.com/office/drawing/2014/main" id="{A005A7F4-E8F8-444D-9B9A-0A9547064D55}"/>
              </a:ext>
            </a:extLst>
          </p:cNvPr>
          <p:cNvSpPr/>
          <p:nvPr/>
        </p:nvSpPr>
        <p:spPr>
          <a:xfrm>
            <a:off x="8787384" y="1042416"/>
            <a:ext cx="2404872" cy="219456"/>
          </a:xfrm>
          <a:prstGeom prst="left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/>
              <a:t>FREEZE ENVIRONEMENT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0267F71-A13A-46CE-823E-9132185B3800}"/>
              </a:ext>
            </a:extLst>
          </p:cNvPr>
          <p:cNvSpPr txBox="1"/>
          <p:nvPr/>
        </p:nvSpPr>
        <p:spPr>
          <a:xfrm>
            <a:off x="9323832" y="225552"/>
            <a:ext cx="10182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GO/NOGO NRT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BA1A6F1C-A58E-46ED-A3FB-508DDE49011A}"/>
              </a:ext>
            </a:extLst>
          </p:cNvPr>
          <p:cNvSpPr txBox="1"/>
          <p:nvPr/>
        </p:nvSpPr>
        <p:spPr>
          <a:xfrm>
            <a:off x="10262616" y="231648"/>
            <a:ext cx="7617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>
                <a:solidFill>
                  <a:schemeClr val="bg2"/>
                </a:solidFill>
              </a:rPr>
              <a:t>GO/NOGO</a:t>
            </a:r>
          </a:p>
        </p:txBody>
      </p:sp>
      <p:sp>
        <p:nvSpPr>
          <p:cNvPr id="67" name="ZoneTexte 66">
            <a:extLst>
              <a:ext uri="{FF2B5EF4-FFF2-40B4-BE49-F238E27FC236}">
                <a16:creationId xmlns:a16="http://schemas.microsoft.com/office/drawing/2014/main" id="{0F314ECC-27F7-4AB0-90A3-A7520BA7677E}"/>
              </a:ext>
            </a:extLst>
          </p:cNvPr>
          <p:cNvSpPr txBox="1"/>
          <p:nvPr/>
        </p:nvSpPr>
        <p:spPr>
          <a:xfrm>
            <a:off x="11338560" y="475488"/>
            <a:ext cx="544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PTP</a:t>
            </a:r>
          </a:p>
        </p:txBody>
      </p:sp>
      <p:graphicFrame>
        <p:nvGraphicFramePr>
          <p:cNvPr id="69" name="Diagramme 68">
            <a:extLst>
              <a:ext uri="{FF2B5EF4-FFF2-40B4-BE49-F238E27FC236}">
                <a16:creationId xmlns:a16="http://schemas.microsoft.com/office/drawing/2014/main" id="{DF3AABCE-719F-45C3-97DA-75FA9E8042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10319407"/>
              </p:ext>
            </p:extLst>
          </p:nvPr>
        </p:nvGraphicFramePr>
        <p:xfrm>
          <a:off x="644724" y="3584448"/>
          <a:ext cx="8140046" cy="786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4" name="Groupe 83">
            <a:extLst>
              <a:ext uri="{FF2B5EF4-FFF2-40B4-BE49-F238E27FC236}">
                <a16:creationId xmlns:a16="http://schemas.microsoft.com/office/drawing/2014/main" id="{11C4806E-27E7-436B-90E6-9FA51B3A197A}"/>
              </a:ext>
            </a:extLst>
          </p:cNvPr>
          <p:cNvGrpSpPr/>
          <p:nvPr/>
        </p:nvGrpSpPr>
        <p:grpSpPr>
          <a:xfrm>
            <a:off x="8900458" y="3615438"/>
            <a:ext cx="1706285" cy="316800"/>
            <a:chOff x="8266496" y="3558"/>
            <a:chExt cx="1706285" cy="3168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6C955E32-9D05-48A8-AC8C-5FC47BD6C723}"/>
                </a:ext>
              </a:extLst>
            </p:cNvPr>
            <p:cNvSpPr/>
            <p:nvPr/>
          </p:nvSpPr>
          <p:spPr>
            <a:xfrm>
              <a:off x="8266496" y="3558"/>
              <a:ext cx="1706285" cy="316800"/>
            </a:xfrm>
            <a:prstGeom prst="rect">
              <a:avLst/>
            </a:prstGeom>
          </p:spPr>
          <p:style>
            <a:lnRef idx="2">
              <a:schemeClr val="accent3"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9" name="ZoneTexte 88">
              <a:extLst>
                <a:ext uri="{FF2B5EF4-FFF2-40B4-BE49-F238E27FC236}">
                  <a16:creationId xmlns:a16="http://schemas.microsoft.com/office/drawing/2014/main" id="{C926B082-5AAC-4C08-8984-45248095F95D}"/>
                </a:ext>
              </a:extLst>
            </p:cNvPr>
            <p:cNvSpPr txBox="1"/>
            <p:nvPr/>
          </p:nvSpPr>
          <p:spPr>
            <a:xfrm>
              <a:off x="8266496" y="3558"/>
              <a:ext cx="1706285" cy="316800"/>
            </a:xfrm>
            <a:prstGeom prst="rect">
              <a:avLst/>
            </a:prstGeom>
            <a:solidFill>
              <a:schemeClr val="tx1"/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1120" tIns="40640" rIns="71120" bIns="4064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b="1" kern="1200"/>
                <a:t>Continuous deployment</a:t>
              </a:r>
            </a:p>
          </p:txBody>
        </p:sp>
      </p:grpSp>
      <p:grpSp>
        <p:nvGrpSpPr>
          <p:cNvPr id="85" name="Groupe 84">
            <a:extLst>
              <a:ext uri="{FF2B5EF4-FFF2-40B4-BE49-F238E27FC236}">
                <a16:creationId xmlns:a16="http://schemas.microsoft.com/office/drawing/2014/main" id="{BAB92B97-1AC0-4275-96DC-8F717F7F9AE8}"/>
              </a:ext>
            </a:extLst>
          </p:cNvPr>
          <p:cNvGrpSpPr/>
          <p:nvPr/>
        </p:nvGrpSpPr>
        <p:grpSpPr>
          <a:xfrm>
            <a:off x="8908374" y="3932239"/>
            <a:ext cx="1690453" cy="712914"/>
            <a:chOff x="8274412" y="320358"/>
            <a:chExt cx="1690453" cy="864803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68263E9-2C1D-4C2D-9226-06D77278E427}"/>
                </a:ext>
              </a:extLst>
            </p:cNvPr>
            <p:cNvSpPr/>
            <p:nvPr/>
          </p:nvSpPr>
          <p:spPr>
            <a:xfrm>
              <a:off x="8274412" y="320358"/>
              <a:ext cx="1690453" cy="864803"/>
            </a:xfrm>
            <a:prstGeom prst="rect">
              <a:avLst/>
            </a:prstGeom>
          </p:spPr>
          <p:style>
            <a:lnRef idx="2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7" name="ZoneTexte 86">
              <a:extLst>
                <a:ext uri="{FF2B5EF4-FFF2-40B4-BE49-F238E27FC236}">
                  <a16:creationId xmlns:a16="http://schemas.microsoft.com/office/drawing/2014/main" id="{C6E8C409-4D63-4FBF-9AEF-7D06C79692D6}"/>
                </a:ext>
              </a:extLst>
            </p:cNvPr>
            <p:cNvSpPr txBox="1"/>
            <p:nvPr/>
          </p:nvSpPr>
          <p:spPr>
            <a:xfrm>
              <a:off x="8274412" y="320358"/>
              <a:ext cx="1690453" cy="864803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53340" tIns="53340" rIns="71120" bIns="80010" numCol="1" spcCol="1270" anchor="t" anchorCtr="0">
              <a:noAutofit/>
            </a:bodyPr>
            <a:lstStyle/>
            <a:p>
              <a:pPr marL="57150" lvl="1" indent="-5715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>
                  <a:solidFill>
                    <a:schemeClr val="bg1"/>
                  </a:solidFill>
                </a:rPr>
                <a:t>Only new version of an existing US or defects correction can be deployed</a:t>
              </a:r>
            </a:p>
            <a:p>
              <a:pPr marL="57150" lvl="1" indent="-5715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900" kern="1200">
                  <a:solidFill>
                    <a:schemeClr val="bg1"/>
                  </a:solidFill>
                </a:rPr>
                <a:t>All other developments are not merged until PTP</a:t>
              </a:r>
            </a:p>
          </p:txBody>
        </p:sp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3F0F4B3A-56F5-4833-83B4-F0EE398F0EED}"/>
              </a:ext>
            </a:extLst>
          </p:cNvPr>
          <p:cNvGrpSpPr/>
          <p:nvPr/>
        </p:nvGrpSpPr>
        <p:grpSpPr>
          <a:xfrm>
            <a:off x="8814816" y="1713167"/>
            <a:ext cx="978408" cy="280225"/>
            <a:chOff x="8772094" y="24405"/>
            <a:chExt cx="915448" cy="432000"/>
          </a:xfrm>
          <a:solidFill>
            <a:schemeClr val="accent1"/>
          </a:solidFill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CE59BBD-DCB5-444B-BB20-71EC77504ED5}"/>
                </a:ext>
              </a:extLst>
            </p:cNvPr>
            <p:cNvSpPr/>
            <p:nvPr/>
          </p:nvSpPr>
          <p:spPr>
            <a:xfrm>
              <a:off x="8772094" y="24405"/>
              <a:ext cx="915448" cy="4320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lnRef>
            <a:fillRef idx="1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fillRef>
            <a:effectRef idx="0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9" name="ZoneTexte 108">
              <a:extLst>
                <a:ext uri="{FF2B5EF4-FFF2-40B4-BE49-F238E27FC236}">
                  <a16:creationId xmlns:a16="http://schemas.microsoft.com/office/drawing/2014/main" id="{DEBE1068-A3FB-4C0A-8F14-BE9921A982CB}"/>
                </a:ext>
              </a:extLst>
            </p:cNvPr>
            <p:cNvSpPr txBox="1"/>
            <p:nvPr/>
          </p:nvSpPr>
          <p:spPr>
            <a:xfrm>
              <a:off x="8772094" y="24405"/>
              <a:ext cx="915448" cy="4320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896" tIns="32512" rIns="56896" bIns="3251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b="1" kern="1200"/>
                <a:t>Correction UAT</a:t>
              </a:r>
            </a:p>
          </p:txBody>
        </p:sp>
      </p:grpSp>
      <p:grpSp>
        <p:nvGrpSpPr>
          <p:cNvPr id="99" name="Groupe 98">
            <a:extLst>
              <a:ext uri="{FF2B5EF4-FFF2-40B4-BE49-F238E27FC236}">
                <a16:creationId xmlns:a16="http://schemas.microsoft.com/office/drawing/2014/main" id="{F1257C01-AE86-41ED-BB3F-D4F9CE5E5A40}"/>
              </a:ext>
            </a:extLst>
          </p:cNvPr>
          <p:cNvGrpSpPr/>
          <p:nvPr/>
        </p:nvGrpSpPr>
        <p:grpSpPr>
          <a:xfrm>
            <a:off x="8823960" y="1998864"/>
            <a:ext cx="960119" cy="1183248"/>
            <a:chOff x="8772094" y="456406"/>
            <a:chExt cx="915448" cy="86320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C8444300-6CE1-46DD-99E8-F595BE05AEF5}"/>
                </a:ext>
              </a:extLst>
            </p:cNvPr>
            <p:cNvSpPr/>
            <p:nvPr/>
          </p:nvSpPr>
          <p:spPr>
            <a:xfrm>
              <a:off x="8772094" y="456406"/>
              <a:ext cx="915448" cy="658800"/>
            </a:xfrm>
            <a:prstGeom prst="rect">
              <a:avLst/>
            </a:prstGeom>
          </p:spPr>
          <p:style>
            <a:lnRef idx="2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7" name="ZoneTexte 106">
              <a:extLst>
                <a:ext uri="{FF2B5EF4-FFF2-40B4-BE49-F238E27FC236}">
                  <a16:creationId xmlns:a16="http://schemas.microsoft.com/office/drawing/2014/main" id="{00C7E202-776F-4389-BA26-7AB4E7564574}"/>
                </a:ext>
              </a:extLst>
            </p:cNvPr>
            <p:cNvSpPr txBox="1"/>
            <p:nvPr/>
          </p:nvSpPr>
          <p:spPr>
            <a:xfrm>
              <a:off x="8772094" y="456406"/>
              <a:ext cx="915448" cy="86320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672" tIns="42672" rIns="56896" bIns="64008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800"/>
                <a:t>Developers are working only on Defects and not finished developments in order to secure the UAT </a:t>
              </a:r>
              <a:r>
                <a:rPr lang="en-US" sz="800" err="1"/>
                <a:t>environement</a:t>
              </a:r>
              <a:endParaRPr lang="en-US" sz="800" kern="1200"/>
            </a:p>
          </p:txBody>
        </p:sp>
      </p:grpSp>
      <p:grpSp>
        <p:nvGrpSpPr>
          <p:cNvPr id="100" name="Groupe 99">
            <a:extLst>
              <a:ext uri="{FF2B5EF4-FFF2-40B4-BE49-F238E27FC236}">
                <a16:creationId xmlns:a16="http://schemas.microsoft.com/office/drawing/2014/main" id="{B01DB4D3-8510-49E0-A5C2-D12923755B24}"/>
              </a:ext>
            </a:extLst>
          </p:cNvPr>
          <p:cNvGrpSpPr/>
          <p:nvPr/>
        </p:nvGrpSpPr>
        <p:grpSpPr>
          <a:xfrm>
            <a:off x="9915236" y="1740599"/>
            <a:ext cx="748748" cy="261937"/>
            <a:chOff x="9893845" y="24405"/>
            <a:chExt cx="748748" cy="432000"/>
          </a:xfrm>
          <a:solidFill>
            <a:schemeClr val="accent1">
              <a:lumMod val="75000"/>
            </a:schemeClr>
          </a:solidFill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A83870B-E8D8-46FA-99D2-35CADE591E08}"/>
                </a:ext>
              </a:extLst>
            </p:cNvPr>
            <p:cNvSpPr/>
            <p:nvPr/>
          </p:nvSpPr>
          <p:spPr>
            <a:xfrm>
              <a:off x="9893845" y="24405"/>
              <a:ext cx="748748" cy="432000"/>
            </a:xfrm>
            <a:prstGeom prst="rect">
              <a:avLst/>
            </a:prstGeom>
            <a:grpFill/>
          </p:spPr>
          <p:style>
            <a:lnRef idx="2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lnRef>
            <a:fillRef idx="1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fillRef>
            <a:effectRef idx="0">
              <a:schemeClr val="accent5">
                <a:shade val="50000"/>
                <a:hueOff val="222839"/>
                <a:satOff val="5970"/>
                <a:lumOff val="26302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5" name="ZoneTexte 104">
              <a:extLst>
                <a:ext uri="{FF2B5EF4-FFF2-40B4-BE49-F238E27FC236}">
                  <a16:creationId xmlns:a16="http://schemas.microsoft.com/office/drawing/2014/main" id="{71FD8FF8-956F-448D-BBC1-47336C5B22AB}"/>
                </a:ext>
              </a:extLst>
            </p:cNvPr>
            <p:cNvSpPr txBox="1"/>
            <p:nvPr/>
          </p:nvSpPr>
          <p:spPr>
            <a:xfrm>
              <a:off x="9893845" y="24405"/>
              <a:ext cx="748748" cy="432000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56896" tIns="32512" rIns="56896" bIns="32512" numCol="1" spcCol="1270" anchor="ctr" anchorCtr="0">
              <a:noAutofit/>
            </a:bodyPr>
            <a:lstStyle/>
            <a:p>
              <a:pPr marL="0" lvl="0" indent="0" algn="ctr" defTabSz="355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b="1" kern="1200"/>
                <a:t>Correction NRT</a:t>
              </a:r>
            </a:p>
          </p:txBody>
        </p: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AD20C91E-23D6-4724-8ECC-09783A79DF34}"/>
              </a:ext>
            </a:extLst>
          </p:cNvPr>
          <p:cNvGrpSpPr/>
          <p:nvPr/>
        </p:nvGrpSpPr>
        <p:grpSpPr>
          <a:xfrm>
            <a:off x="9915236" y="2008008"/>
            <a:ext cx="748748" cy="899784"/>
            <a:chOff x="9893845" y="456406"/>
            <a:chExt cx="748748" cy="6588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3966B3F-225B-4B81-9782-3EB25FD7C2BD}"/>
                </a:ext>
              </a:extLst>
            </p:cNvPr>
            <p:cNvSpPr/>
            <p:nvPr/>
          </p:nvSpPr>
          <p:spPr>
            <a:xfrm>
              <a:off x="9893845" y="456406"/>
              <a:ext cx="748748" cy="658800"/>
            </a:xfrm>
            <a:prstGeom prst="rect">
              <a:avLst/>
            </a:prstGeom>
          </p:spPr>
          <p:style>
            <a:lnRef idx="2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alpha val="90000"/>
                <a:tint val="55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03" name="ZoneTexte 102">
              <a:extLst>
                <a:ext uri="{FF2B5EF4-FFF2-40B4-BE49-F238E27FC236}">
                  <a16:creationId xmlns:a16="http://schemas.microsoft.com/office/drawing/2014/main" id="{A46947F3-A7C1-47E4-B36D-19C24CF45450}"/>
                </a:ext>
              </a:extLst>
            </p:cNvPr>
            <p:cNvSpPr txBox="1"/>
            <p:nvPr/>
          </p:nvSpPr>
          <p:spPr>
            <a:xfrm>
              <a:off x="9893845" y="456406"/>
              <a:ext cx="748748" cy="6588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2672" tIns="42672" rIns="56896" bIns="64008" numCol="1" spcCol="1270" anchor="t" anchorCtr="0">
              <a:noAutofit/>
            </a:bodyPr>
            <a:lstStyle/>
            <a:p>
              <a:pPr marL="57150" lvl="1" indent="-57150" algn="l" defTabSz="3556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r>
                <a:rPr lang="en-US" sz="800" kern="1200"/>
                <a:t>Developers are working only to correct NRT critical defects</a:t>
              </a:r>
            </a:p>
          </p:txBody>
        </p:sp>
      </p:grpSp>
      <p:graphicFrame>
        <p:nvGraphicFramePr>
          <p:cNvPr id="114" name="Diagramme 113">
            <a:extLst>
              <a:ext uri="{FF2B5EF4-FFF2-40B4-BE49-F238E27FC236}">
                <a16:creationId xmlns:a16="http://schemas.microsoft.com/office/drawing/2014/main" id="{5704449F-69C7-4118-A135-A847D62E5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17437815"/>
              </p:ext>
            </p:extLst>
          </p:nvPr>
        </p:nvGraphicFramePr>
        <p:xfrm>
          <a:off x="105228" y="1673352"/>
          <a:ext cx="8627292" cy="12710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20" name="Flèche : double flèche verticale 119">
            <a:extLst>
              <a:ext uri="{FF2B5EF4-FFF2-40B4-BE49-F238E27FC236}">
                <a16:creationId xmlns:a16="http://schemas.microsoft.com/office/drawing/2014/main" id="{2CC1DE25-115C-412F-B23E-3791815FAE40}"/>
              </a:ext>
            </a:extLst>
          </p:cNvPr>
          <p:cNvSpPr/>
          <p:nvPr/>
        </p:nvSpPr>
        <p:spPr>
          <a:xfrm rot="10800000">
            <a:off x="192024" y="3008376"/>
            <a:ext cx="155448" cy="3392424"/>
          </a:xfrm>
          <a:prstGeom prst="upDownArrow">
            <a:avLst/>
          </a:prstGeom>
          <a:gradFill>
            <a:gsLst>
              <a:gs pos="0">
                <a:schemeClr val="accent5"/>
              </a:gs>
              <a:gs pos="42000">
                <a:schemeClr val="accent3"/>
              </a:gs>
              <a:gs pos="100000">
                <a:schemeClr val="accent4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49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entagone 10"/>
          <p:cNvSpPr/>
          <p:nvPr/>
        </p:nvSpPr>
        <p:spPr>
          <a:xfrm>
            <a:off x="361004" y="1238491"/>
            <a:ext cx="11317853" cy="3622876"/>
          </a:xfrm>
          <a:prstGeom prst="homePlat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8" algn="ctr"/>
            <a:r>
              <a:rPr lang="en-US" b="1"/>
              <a:t>			        RELEASE</a:t>
            </a:r>
          </a:p>
        </p:txBody>
      </p:sp>
      <p:pic>
        <p:nvPicPr>
          <p:cNvPr id="4" name="Image 4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6357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935558" y="2999903"/>
            <a:ext cx="926953" cy="20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954958" y="3150378"/>
            <a:ext cx="926953" cy="57116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DEVELOP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5327719" y="3150378"/>
            <a:ext cx="926953" cy="57116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0005507" y="3150378"/>
            <a:ext cx="926953" cy="571166"/>
          </a:xfrm>
          <a:prstGeom prst="rect">
            <a:avLst/>
          </a:prstGeom>
          <a:solidFill>
            <a:schemeClr val="tx1"/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PROD</a:t>
            </a:r>
          </a:p>
        </p:txBody>
      </p:sp>
      <p:sp>
        <p:nvSpPr>
          <p:cNvPr id="10" name="Pentagone 9"/>
          <p:cNvSpPr/>
          <p:nvPr/>
        </p:nvSpPr>
        <p:spPr>
          <a:xfrm>
            <a:off x="718458" y="1238491"/>
            <a:ext cx="8483416" cy="3622876"/>
          </a:xfrm>
          <a:prstGeom prst="homePlat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/>
              <a:t>		SPRINT</a:t>
            </a:r>
          </a:p>
        </p:txBody>
      </p:sp>
      <p:cxnSp>
        <p:nvCxnSpPr>
          <p:cNvPr id="13" name="Connecteur en angle 12"/>
          <p:cNvCxnSpPr>
            <a:cxnSpLocks/>
          </p:cNvCxnSpPr>
          <p:nvPr/>
        </p:nvCxnSpPr>
        <p:spPr>
          <a:xfrm>
            <a:off x="6283120" y="3308639"/>
            <a:ext cx="1535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en angle 12"/>
          <p:cNvCxnSpPr>
            <a:stCxn id="8" idx="3"/>
            <a:endCxn id="9" idx="1"/>
          </p:cNvCxnSpPr>
          <p:nvPr/>
        </p:nvCxnSpPr>
        <p:spPr>
          <a:xfrm>
            <a:off x="8745968" y="3435961"/>
            <a:ext cx="125953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en angle 12"/>
          <p:cNvCxnSpPr>
            <a:cxnSpLocks/>
          </p:cNvCxnSpPr>
          <p:nvPr/>
        </p:nvCxnSpPr>
        <p:spPr>
          <a:xfrm>
            <a:off x="4378209" y="3264271"/>
            <a:ext cx="94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en angle 12"/>
          <p:cNvCxnSpPr>
            <a:cxnSpLocks/>
          </p:cNvCxnSpPr>
          <p:nvPr/>
        </p:nvCxnSpPr>
        <p:spPr>
          <a:xfrm>
            <a:off x="6283120" y="3520842"/>
            <a:ext cx="153975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en angle 12"/>
          <p:cNvCxnSpPr>
            <a:cxnSpLocks/>
          </p:cNvCxnSpPr>
          <p:nvPr/>
        </p:nvCxnSpPr>
        <p:spPr>
          <a:xfrm>
            <a:off x="4378209" y="3347221"/>
            <a:ext cx="94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en angle 12"/>
          <p:cNvCxnSpPr>
            <a:cxnSpLocks/>
            <a:endCxn id="7" idx="1"/>
          </p:cNvCxnSpPr>
          <p:nvPr/>
        </p:nvCxnSpPr>
        <p:spPr>
          <a:xfrm>
            <a:off x="4378209" y="3430171"/>
            <a:ext cx="949510" cy="57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en angle 12"/>
          <p:cNvCxnSpPr>
            <a:cxnSpLocks/>
          </p:cNvCxnSpPr>
          <p:nvPr/>
        </p:nvCxnSpPr>
        <p:spPr>
          <a:xfrm>
            <a:off x="4378209" y="3489973"/>
            <a:ext cx="938232" cy="8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en angle 12"/>
          <p:cNvCxnSpPr>
            <a:cxnSpLocks/>
          </p:cNvCxnSpPr>
          <p:nvPr/>
        </p:nvCxnSpPr>
        <p:spPr>
          <a:xfrm>
            <a:off x="4378209" y="3561352"/>
            <a:ext cx="94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en angle 12"/>
          <p:cNvCxnSpPr>
            <a:cxnSpLocks/>
          </p:cNvCxnSpPr>
          <p:nvPr/>
        </p:nvCxnSpPr>
        <p:spPr>
          <a:xfrm>
            <a:off x="4378209" y="3632724"/>
            <a:ext cx="9382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en angle 25"/>
          <p:cNvCxnSpPr>
            <a:stCxn id="6" idx="0"/>
            <a:endCxn id="5" idx="0"/>
          </p:cNvCxnSpPr>
          <p:nvPr/>
        </p:nvCxnSpPr>
        <p:spPr>
          <a:xfrm rot="16200000" flipV="1">
            <a:off x="2333498" y="2065441"/>
            <a:ext cx="150475" cy="2019400"/>
          </a:xfrm>
          <a:prstGeom prst="bentConnector3">
            <a:avLst>
              <a:gd name="adj1" fmla="val 2519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Connecteur en angle 12"/>
          <p:cNvCxnSpPr>
            <a:cxnSpLocks/>
          </p:cNvCxnSpPr>
          <p:nvPr/>
        </p:nvCxnSpPr>
        <p:spPr>
          <a:xfrm>
            <a:off x="4385365" y="3194821"/>
            <a:ext cx="9423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en angle 28"/>
          <p:cNvCxnSpPr>
            <a:stCxn id="7" idx="0"/>
            <a:endCxn id="5" idx="0"/>
          </p:cNvCxnSpPr>
          <p:nvPr/>
        </p:nvCxnSpPr>
        <p:spPr>
          <a:xfrm rot="16200000" flipV="1">
            <a:off x="3519879" y="879060"/>
            <a:ext cx="150475" cy="4392161"/>
          </a:xfrm>
          <a:prstGeom prst="bentConnector3">
            <a:avLst>
              <a:gd name="adj1" fmla="val 2519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eur en angle 32"/>
          <p:cNvCxnSpPr>
            <a:stCxn id="8" idx="0"/>
            <a:endCxn id="5" idx="0"/>
          </p:cNvCxnSpPr>
          <p:nvPr/>
        </p:nvCxnSpPr>
        <p:spPr>
          <a:xfrm rot="16200000" flipV="1">
            <a:off x="4765527" y="-366588"/>
            <a:ext cx="150475" cy="6883457"/>
          </a:xfrm>
          <a:prstGeom prst="bentConnector3">
            <a:avLst>
              <a:gd name="adj1" fmla="val 25191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3460830" y="2509261"/>
            <a:ext cx="5266480" cy="276999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TESTED KO</a:t>
            </a: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 : </a:t>
            </a:r>
            <a:r>
              <a:rPr lang="en-US" sz="1200">
                <a:solidFill>
                  <a:schemeClr val="bg1"/>
                </a:solidFill>
                <a:latin typeface="Calibri" panose="020F0502020204030204"/>
              </a:rPr>
              <a:t>back in Dev for a </a:t>
            </a:r>
            <a:r>
              <a:rPr kumimoji="0" lang="en-US" sz="1200" b="0" i="0" u="none" strike="noStrike" kern="1200" cap="none" spc="0" normalizeH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 panose="020F0502020204030204"/>
              </a:rPr>
              <a:t>PRIORITIZED correction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8" name="Rectangle à coins arrondis 37"/>
          <p:cNvSpPr/>
          <p:nvPr/>
        </p:nvSpPr>
        <p:spPr>
          <a:xfrm>
            <a:off x="2923459" y="3729948"/>
            <a:ext cx="995423" cy="32409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/>
                </a:solidFill>
              </a:rPr>
              <a:t>DEV TESTS</a:t>
            </a:r>
          </a:p>
        </p:txBody>
      </p:sp>
      <p:sp>
        <p:nvSpPr>
          <p:cNvPr id="39" name="Rectangle à coins arrondis 38"/>
          <p:cNvSpPr/>
          <p:nvPr/>
        </p:nvSpPr>
        <p:spPr>
          <a:xfrm>
            <a:off x="5287697" y="3741523"/>
            <a:ext cx="995423" cy="32409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100">
                <a:solidFill>
                  <a:schemeClr val="accent4"/>
                </a:solidFill>
              </a:rPr>
              <a:t>BA TESTS</a:t>
            </a:r>
          </a:p>
        </p:txBody>
      </p:sp>
      <p:sp>
        <p:nvSpPr>
          <p:cNvPr id="40" name="Rectangle à coins arrondis 39"/>
          <p:cNvSpPr/>
          <p:nvPr/>
        </p:nvSpPr>
        <p:spPr>
          <a:xfrm>
            <a:off x="7805194" y="3741523"/>
            <a:ext cx="979991" cy="324091"/>
          </a:xfrm>
          <a:prstGeom prst="roundRect">
            <a:avLst/>
          </a:prstGeom>
          <a:solidFill>
            <a:schemeClr val="bg1"/>
          </a:solidFill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r>
              <a:rPr lang="en-US" sz="1100"/>
              <a:t>BUS TESTS</a:t>
            </a:r>
          </a:p>
        </p:txBody>
      </p:sp>
      <p:sp>
        <p:nvSpPr>
          <p:cNvPr id="24" name="Organigramme : Connecteur page suivante 23"/>
          <p:cNvSpPr/>
          <p:nvPr/>
        </p:nvSpPr>
        <p:spPr>
          <a:xfrm>
            <a:off x="3895732" y="2974701"/>
            <a:ext cx="509286" cy="925976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/>
              <a:t>If ALL US are tested in DEV</a:t>
            </a:r>
          </a:p>
        </p:txBody>
      </p:sp>
      <p:sp>
        <p:nvSpPr>
          <p:cNvPr id="44" name="ZoneTexte 43"/>
          <p:cNvSpPr txBox="1"/>
          <p:nvPr/>
        </p:nvSpPr>
        <p:spPr>
          <a:xfrm>
            <a:off x="935558" y="3476400"/>
            <a:ext cx="926953" cy="20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45" name="ZoneTexte 44"/>
          <p:cNvSpPr txBox="1"/>
          <p:nvPr/>
        </p:nvSpPr>
        <p:spPr>
          <a:xfrm>
            <a:off x="935558" y="3244903"/>
            <a:ext cx="926953" cy="20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sp>
        <p:nvSpPr>
          <p:cNvPr id="46" name="ZoneTexte 45"/>
          <p:cNvSpPr txBox="1"/>
          <p:nvPr/>
        </p:nvSpPr>
        <p:spPr>
          <a:xfrm>
            <a:off x="935558" y="3698245"/>
            <a:ext cx="926953" cy="20628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Dev</a:t>
            </a:r>
          </a:p>
        </p:txBody>
      </p:sp>
      <p:cxnSp>
        <p:nvCxnSpPr>
          <p:cNvPr id="57" name="Connecteur droit avec flèche 56"/>
          <p:cNvCxnSpPr>
            <a:stCxn id="5" idx="3"/>
            <a:endCxn id="6" idx="1"/>
          </p:cNvCxnSpPr>
          <p:nvPr/>
        </p:nvCxnSpPr>
        <p:spPr>
          <a:xfrm>
            <a:off x="1862511" y="3103047"/>
            <a:ext cx="1092447" cy="332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45" idx="3"/>
            <a:endCxn id="6" idx="1"/>
          </p:cNvCxnSpPr>
          <p:nvPr/>
        </p:nvCxnSpPr>
        <p:spPr>
          <a:xfrm>
            <a:off x="1862511" y="3348047"/>
            <a:ext cx="1092447" cy="879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Organigramme : Connecteur page suivante 59"/>
          <p:cNvSpPr/>
          <p:nvPr/>
        </p:nvSpPr>
        <p:spPr>
          <a:xfrm>
            <a:off x="8844987" y="2997851"/>
            <a:ext cx="356888" cy="937550"/>
          </a:xfrm>
          <a:prstGeom prst="flowChartOffpageConnector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/>
              <a:t>GO/</a:t>
            </a:r>
          </a:p>
          <a:p>
            <a:pPr algn="ctr"/>
            <a:r>
              <a:rPr lang="en-US" sz="1000" b="1"/>
              <a:t>NOGO</a:t>
            </a:r>
          </a:p>
        </p:txBody>
      </p:sp>
      <p:cxnSp>
        <p:nvCxnSpPr>
          <p:cNvPr id="62" name="Connecteur droit avec flèche 61"/>
          <p:cNvCxnSpPr>
            <a:stCxn id="44" idx="3"/>
            <a:endCxn id="6" idx="1"/>
          </p:cNvCxnSpPr>
          <p:nvPr/>
        </p:nvCxnSpPr>
        <p:spPr>
          <a:xfrm flipV="1">
            <a:off x="1862511" y="3435961"/>
            <a:ext cx="1092447" cy="1435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/>
          <p:cNvCxnSpPr>
            <a:stCxn id="46" idx="3"/>
            <a:endCxn id="6" idx="1"/>
          </p:cNvCxnSpPr>
          <p:nvPr/>
        </p:nvCxnSpPr>
        <p:spPr>
          <a:xfrm flipV="1">
            <a:off x="1862511" y="3435961"/>
            <a:ext cx="1092447" cy="365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ZoneTexte 68"/>
          <p:cNvSpPr txBox="1"/>
          <p:nvPr/>
        </p:nvSpPr>
        <p:spPr>
          <a:xfrm>
            <a:off x="1954246" y="4248134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All day long</a:t>
            </a:r>
          </a:p>
        </p:txBody>
      </p:sp>
      <p:sp>
        <p:nvSpPr>
          <p:cNvPr id="70" name="ZoneTexte 69"/>
          <p:cNvSpPr txBox="1"/>
          <p:nvPr/>
        </p:nvSpPr>
        <p:spPr>
          <a:xfrm>
            <a:off x="3947023" y="4238166"/>
            <a:ext cx="15600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Once a day before 5 PM</a:t>
            </a:r>
          </a:p>
        </p:txBody>
      </p:sp>
      <p:sp>
        <p:nvSpPr>
          <p:cNvPr id="74" name="ZoneTexte 73"/>
          <p:cNvSpPr txBox="1"/>
          <p:nvPr/>
        </p:nvSpPr>
        <p:spPr>
          <a:xfrm>
            <a:off x="6600888" y="4251768"/>
            <a:ext cx="20906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Twice a sprint</a:t>
            </a:r>
          </a:p>
          <a:p>
            <a:r>
              <a:rPr lang="en-US" sz="1100"/>
              <a:t>(Wednesday &amp; Monday morning)</a:t>
            </a:r>
          </a:p>
        </p:txBody>
      </p:sp>
      <p:sp>
        <p:nvSpPr>
          <p:cNvPr id="75" name="ZoneTexte 74"/>
          <p:cNvSpPr txBox="1"/>
          <p:nvPr/>
        </p:nvSpPr>
        <p:spPr>
          <a:xfrm>
            <a:off x="9080338" y="4265272"/>
            <a:ext cx="10278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/>
              <a:t>Once a release</a:t>
            </a:r>
          </a:p>
        </p:txBody>
      </p:sp>
      <p:sp>
        <p:nvSpPr>
          <p:cNvPr id="77" name="Rectangle 76"/>
          <p:cNvSpPr/>
          <p:nvPr/>
        </p:nvSpPr>
        <p:spPr>
          <a:xfrm>
            <a:off x="1180618" y="4977113"/>
            <a:ext cx="9699585" cy="4861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All deployment are full merge, no cherry picking, the gate is between DEVELOP and INT environment : only IF ALL US are OK the merge will happen </a:t>
            </a:r>
          </a:p>
        </p:txBody>
      </p:sp>
      <p:cxnSp>
        <p:nvCxnSpPr>
          <p:cNvPr id="79" name="Connecteur droit avec flèche 78"/>
          <p:cNvCxnSpPr>
            <a:stCxn id="77" idx="1"/>
          </p:cNvCxnSpPr>
          <p:nvPr/>
        </p:nvCxnSpPr>
        <p:spPr>
          <a:xfrm>
            <a:off x="1180618" y="5220182"/>
            <a:ext cx="30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Rectangle à coins arrondis 81"/>
          <p:cNvSpPr/>
          <p:nvPr/>
        </p:nvSpPr>
        <p:spPr>
          <a:xfrm>
            <a:off x="1570504" y="1818007"/>
            <a:ext cx="1147674" cy="470061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Read</a:t>
            </a:r>
            <a:r>
              <a:rPr lang="fr-FR" sz="900" b="1">
                <a:solidFill>
                  <a:prstClr val="white"/>
                </a:solidFill>
                <a:latin typeface="Calibri" panose="020F0502020204030204"/>
              </a:rPr>
              <a:t>y – not </a:t>
            </a:r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started</a:t>
            </a:r>
            <a:endParaRPr kumimoji="0" lang="fr-FR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3" name="Rectangle à coins arrondis 82"/>
          <p:cNvSpPr/>
          <p:nvPr/>
        </p:nvSpPr>
        <p:spPr>
          <a:xfrm>
            <a:off x="2799349" y="1831510"/>
            <a:ext cx="1147674" cy="41677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 panose="020F0502020204030204"/>
              </a:rPr>
              <a:t>Read</a:t>
            </a:r>
            <a:r>
              <a:rPr lang="fr-FR" sz="900" b="1">
                <a:solidFill>
                  <a:schemeClr val="accent4"/>
                </a:solidFill>
                <a:latin typeface="Calibri" panose="020F0502020204030204"/>
              </a:rPr>
              <a:t>y – In Progress</a:t>
            </a:r>
            <a:endParaRPr kumimoji="0" lang="fr-FR" sz="900" b="1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84" name="Rectangle à coins arrondis 83"/>
          <p:cNvSpPr/>
          <p:nvPr/>
        </p:nvSpPr>
        <p:spPr>
          <a:xfrm>
            <a:off x="3993471" y="1821865"/>
            <a:ext cx="1147674" cy="397137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Ready</a:t>
            </a:r>
            <a:r>
              <a:rPr lang="fr-FR" sz="900" b="1">
                <a:solidFill>
                  <a:prstClr val="white"/>
                </a:solidFill>
                <a:latin typeface="Calibri" panose="020F0502020204030204"/>
              </a:rPr>
              <a:t> for </a:t>
            </a:r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testing</a:t>
            </a:r>
            <a:r>
              <a:rPr lang="fr-FR" sz="900" b="1">
                <a:solidFill>
                  <a:prstClr val="white"/>
                </a:solidFill>
                <a:latin typeface="Calibri" panose="020F0502020204030204"/>
              </a:rPr>
              <a:t> – not </a:t>
            </a:r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started</a:t>
            </a:r>
            <a:endParaRPr lang="fr-FR" sz="9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5" name="Rectangle à coins arrondis 84"/>
          <p:cNvSpPr/>
          <p:nvPr/>
        </p:nvSpPr>
        <p:spPr>
          <a:xfrm>
            <a:off x="5222317" y="1812219"/>
            <a:ext cx="1147674" cy="3971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err="1">
                <a:solidFill>
                  <a:schemeClr val="accent4"/>
                </a:solidFill>
                <a:latin typeface="Calibri" panose="020F0502020204030204"/>
              </a:rPr>
              <a:t>Testing</a:t>
            </a:r>
            <a:r>
              <a:rPr lang="fr-FR" sz="900" b="1">
                <a:solidFill>
                  <a:schemeClr val="accent4"/>
                </a:solidFill>
                <a:latin typeface="Calibri" panose="020F0502020204030204"/>
              </a:rPr>
              <a:t> – Not </a:t>
            </a:r>
            <a:r>
              <a:rPr lang="fr-FR" sz="900" b="1" err="1">
                <a:solidFill>
                  <a:schemeClr val="accent4"/>
                </a:solidFill>
                <a:latin typeface="Calibri" panose="020F0502020204030204"/>
              </a:rPr>
              <a:t>started</a:t>
            </a:r>
            <a:endParaRPr lang="fr-FR" sz="900" b="1">
              <a:solidFill>
                <a:schemeClr val="accent4"/>
              </a:solidFill>
              <a:latin typeface="Calibri" panose="020F0502020204030204"/>
            </a:endParaRPr>
          </a:p>
        </p:txBody>
      </p:sp>
      <p:sp>
        <p:nvSpPr>
          <p:cNvPr id="86" name="Rectangle à coins arrondis 85"/>
          <p:cNvSpPr/>
          <p:nvPr/>
        </p:nvSpPr>
        <p:spPr>
          <a:xfrm>
            <a:off x="6428013" y="1814148"/>
            <a:ext cx="1147674" cy="397137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Testing</a:t>
            </a:r>
            <a:r>
              <a:rPr lang="fr-FR" sz="900" b="1">
                <a:solidFill>
                  <a:prstClr val="white"/>
                </a:solidFill>
                <a:latin typeface="Calibri" panose="020F0502020204030204"/>
              </a:rPr>
              <a:t> – In </a:t>
            </a:r>
            <a:r>
              <a:rPr lang="fr-FR" sz="900" b="1" err="1">
                <a:solidFill>
                  <a:prstClr val="white"/>
                </a:solidFill>
                <a:latin typeface="Calibri" panose="020F0502020204030204"/>
              </a:rPr>
              <a:t>progress</a:t>
            </a:r>
            <a:endParaRPr lang="fr-FR" sz="900" b="1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7" name="Rectangle à coins arrondis 86"/>
          <p:cNvSpPr/>
          <p:nvPr/>
        </p:nvSpPr>
        <p:spPr>
          <a:xfrm>
            <a:off x="7622135" y="1816079"/>
            <a:ext cx="1147674" cy="39713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err="1">
                <a:solidFill>
                  <a:schemeClr val="accent4"/>
                </a:solidFill>
                <a:latin typeface="Calibri" panose="020F0502020204030204"/>
              </a:rPr>
              <a:t>Testing</a:t>
            </a:r>
            <a:r>
              <a:rPr lang="fr-FR" sz="900" b="1">
                <a:solidFill>
                  <a:schemeClr val="accent4"/>
                </a:solidFill>
                <a:latin typeface="Calibri" panose="020F0502020204030204"/>
              </a:rPr>
              <a:t> – </a:t>
            </a:r>
            <a:r>
              <a:rPr lang="fr-FR" sz="900" b="1" err="1">
                <a:solidFill>
                  <a:schemeClr val="accent4"/>
                </a:solidFill>
                <a:latin typeface="Calibri" panose="020F0502020204030204"/>
              </a:rPr>
              <a:t>Done</a:t>
            </a:r>
            <a:endParaRPr lang="fr-FR" sz="900" b="1">
              <a:solidFill>
                <a:schemeClr val="accent4"/>
              </a:solidFill>
              <a:latin typeface="Calibri" panose="020F0502020204030204"/>
            </a:endParaRPr>
          </a:p>
        </p:txBody>
      </p:sp>
      <p:sp>
        <p:nvSpPr>
          <p:cNvPr id="88" name="Rectangle 87"/>
          <p:cNvSpPr/>
          <p:nvPr/>
        </p:nvSpPr>
        <p:spPr>
          <a:xfrm>
            <a:off x="1170973" y="5546201"/>
            <a:ext cx="9699585" cy="819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i="1">
                <a:solidFill>
                  <a:schemeClr val="tx1"/>
                </a:solidFill>
              </a:rPr>
              <a:t>Snow status : </a:t>
            </a:r>
          </a:p>
          <a:p>
            <a:pPr lvl="3"/>
            <a:r>
              <a:rPr lang="en-US" sz="1200" i="1">
                <a:solidFill>
                  <a:schemeClr val="tx1"/>
                </a:solidFill>
              </a:rPr>
              <a:t>Just pushed : To test in the environment</a:t>
            </a:r>
          </a:p>
          <a:p>
            <a:pPr lvl="3"/>
            <a:r>
              <a:rPr lang="en-US" sz="1200" i="1">
                <a:solidFill>
                  <a:schemeClr val="tx1"/>
                </a:solidFill>
              </a:rPr>
              <a:t>Just validated : To push to the new environment</a:t>
            </a:r>
          </a:p>
          <a:p>
            <a:pPr lvl="3"/>
            <a:r>
              <a:rPr lang="en-US" sz="1200" i="1">
                <a:solidFill>
                  <a:schemeClr val="tx1"/>
                </a:solidFill>
              </a:rPr>
              <a:t>All items KO must be at “Work in progress – not started”</a:t>
            </a:r>
          </a:p>
        </p:txBody>
      </p:sp>
      <p:sp>
        <p:nvSpPr>
          <p:cNvPr id="92" name="Rectangle à coins arrondis 91"/>
          <p:cNvSpPr/>
          <p:nvPr/>
        </p:nvSpPr>
        <p:spPr>
          <a:xfrm>
            <a:off x="8860626" y="1827652"/>
            <a:ext cx="1147674" cy="397137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>
                <a:solidFill>
                  <a:prstClr val="white"/>
                </a:solidFill>
                <a:latin typeface="Calibri" panose="020F0502020204030204"/>
              </a:rPr>
              <a:t>Complete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7819015" y="3150378"/>
            <a:ext cx="926953" cy="57116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rgbClr val="0071C6"/>
            </a:solidFill>
          </a:ln>
        </p:spPr>
        <p:txBody>
          <a:bodyPr wrap="square" rtlCol="0" anchor="ctr">
            <a:noAutofit/>
          </a:bodyPr>
          <a:lstStyle>
            <a:defPPr>
              <a:defRPr lang="en-US"/>
            </a:defPPr>
            <a:lvl1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1" i="0" u="none" strike="noStrike" cap="none" spc="0" normalizeH="0" baseline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UAT</a:t>
            </a:r>
          </a:p>
        </p:txBody>
      </p:sp>
      <p:sp>
        <p:nvSpPr>
          <p:cNvPr id="93" name="Rectangle à coins arrondis 92"/>
          <p:cNvSpPr/>
          <p:nvPr/>
        </p:nvSpPr>
        <p:spPr>
          <a:xfrm>
            <a:off x="1248343" y="5732181"/>
            <a:ext cx="1147674" cy="19405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accent4"/>
            </a:solidFill>
            <a:prstDash val="dash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>
                <a:solidFill>
                  <a:schemeClr val="accent4"/>
                </a:solidFill>
                <a:latin typeface="Calibri" panose="020F0502020204030204"/>
              </a:rPr>
              <a:t>To test</a:t>
            </a:r>
          </a:p>
        </p:txBody>
      </p:sp>
      <p:sp>
        <p:nvSpPr>
          <p:cNvPr id="94" name="Rectangle à coins arrondis 93"/>
          <p:cNvSpPr/>
          <p:nvPr/>
        </p:nvSpPr>
        <p:spPr>
          <a:xfrm>
            <a:off x="1250272" y="5942454"/>
            <a:ext cx="1147674" cy="240356"/>
          </a:xfrm>
          <a:prstGeom prst="roundRect">
            <a:avLst>
              <a:gd name="adj" fmla="val 50000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To push</a:t>
            </a:r>
          </a:p>
        </p:txBody>
      </p:sp>
      <p:sp>
        <p:nvSpPr>
          <p:cNvPr id="95" name="Rectangle à coins arrondis 94"/>
          <p:cNvSpPr/>
          <p:nvPr/>
        </p:nvSpPr>
        <p:spPr>
          <a:xfrm>
            <a:off x="7016391" y="2558005"/>
            <a:ext cx="1560449" cy="198698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 err="1">
                <a:solidFill>
                  <a:prstClr val="white"/>
                </a:solidFill>
                <a:latin typeface="Calibri" panose="020F0502020204030204"/>
              </a:rPr>
              <a:t>Work</a:t>
            </a:r>
            <a:r>
              <a:rPr lang="fr-FR" sz="800" b="1">
                <a:solidFill>
                  <a:prstClr val="white"/>
                </a:solidFill>
                <a:latin typeface="Calibri" panose="020F0502020204030204"/>
              </a:rPr>
              <a:t> in </a:t>
            </a:r>
            <a:r>
              <a:rPr lang="fr-FR" sz="800" b="1" err="1">
                <a:solidFill>
                  <a:prstClr val="white"/>
                </a:solidFill>
                <a:latin typeface="Calibri" panose="020F0502020204030204"/>
              </a:rPr>
              <a:t>progress</a:t>
            </a:r>
            <a:r>
              <a:rPr lang="fr-FR" sz="800" b="1">
                <a:solidFill>
                  <a:prstClr val="white"/>
                </a:solidFill>
                <a:latin typeface="Calibri" panose="020F0502020204030204"/>
              </a:rPr>
              <a:t> – not </a:t>
            </a:r>
            <a:r>
              <a:rPr lang="fr-FR" sz="800" b="1" err="1">
                <a:solidFill>
                  <a:prstClr val="white"/>
                </a:solidFill>
                <a:latin typeface="Calibri" panose="020F0502020204030204"/>
              </a:rPr>
              <a:t>started</a:t>
            </a:r>
            <a:r>
              <a:rPr lang="fr-FR" sz="800" b="1">
                <a:solidFill>
                  <a:prstClr val="white"/>
                </a:solidFill>
                <a:latin typeface="Calibri" panose="020F0502020204030204"/>
              </a:rPr>
              <a:t> </a:t>
            </a:r>
          </a:p>
        </p:txBody>
      </p:sp>
      <p:sp>
        <p:nvSpPr>
          <p:cNvPr id="96" name="Rectangle à coins arrondis 95"/>
          <p:cNvSpPr/>
          <p:nvPr/>
        </p:nvSpPr>
        <p:spPr>
          <a:xfrm>
            <a:off x="1265702" y="6180880"/>
            <a:ext cx="1130257" cy="189053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800" b="1">
                <a:solidFill>
                  <a:prstClr val="white"/>
                </a:solidFill>
                <a:latin typeface="Calibri" panose="020F0502020204030204"/>
              </a:rPr>
              <a:t>KO</a:t>
            </a:r>
          </a:p>
        </p:txBody>
      </p:sp>
      <p:cxnSp>
        <p:nvCxnSpPr>
          <p:cNvPr id="98" name="Connecteur droit 97"/>
          <p:cNvCxnSpPr/>
          <p:nvPr/>
        </p:nvCxnSpPr>
        <p:spPr>
          <a:xfrm>
            <a:off x="8808336" y="1238491"/>
            <a:ext cx="46299" cy="3611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itre 3">
            <a:extLst>
              <a:ext uri="{FF2B5EF4-FFF2-40B4-BE49-F238E27FC236}">
                <a16:creationId xmlns:a16="http://schemas.microsoft.com/office/drawing/2014/main" id="{66ECD54D-0B59-4386-B575-27FD0CAAD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382176"/>
            <a:ext cx="9066764" cy="882396"/>
          </a:xfrm>
        </p:spPr>
        <p:txBody>
          <a:bodyPr>
            <a:noAutofit/>
          </a:bodyPr>
          <a:lstStyle/>
          <a:p>
            <a:r>
              <a:rPr lang="en-US" sz="2500" b="1"/>
              <a:t>Deployment process &amp; SNOW statuses</a:t>
            </a:r>
            <a:br>
              <a:rPr lang="en-US" sz="2500" b="1"/>
            </a:br>
            <a:endParaRPr lang="en-US" sz="2500" b="1"/>
          </a:p>
        </p:txBody>
      </p:sp>
      <p:sp>
        <p:nvSpPr>
          <p:cNvPr id="91" name="Rectangle à coins arrondis 81">
            <a:extLst>
              <a:ext uri="{FF2B5EF4-FFF2-40B4-BE49-F238E27FC236}">
                <a16:creationId xmlns:a16="http://schemas.microsoft.com/office/drawing/2014/main" id="{5B4A30BF-D0D7-4896-8EA9-D437468EA1B0}"/>
              </a:ext>
            </a:extLst>
          </p:cNvPr>
          <p:cNvSpPr/>
          <p:nvPr/>
        </p:nvSpPr>
        <p:spPr>
          <a:xfrm>
            <a:off x="361004" y="1818007"/>
            <a:ext cx="1147674" cy="470061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9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Draft – not </a:t>
            </a:r>
            <a:r>
              <a:rPr kumimoji="0" lang="fr-FR" sz="900" b="1" i="0" u="none" strike="noStrike" kern="1200" cap="none" spc="0" normalizeH="0" baseline="0" noProof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</a:rPr>
              <a:t>started</a:t>
            </a:r>
            <a:endParaRPr kumimoji="0" lang="fr-FR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27968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43;p11"/>
          <p:cNvSpPr txBox="1">
            <a:spLocks/>
          </p:cNvSpPr>
          <p:nvPr/>
        </p:nvSpPr>
        <p:spPr>
          <a:xfrm>
            <a:off x="1893093" y="381402"/>
            <a:ext cx="8405813" cy="935769"/>
          </a:xfrm>
          <a:prstGeom prst="rect">
            <a:avLst/>
          </a:prstGeom>
        </p:spPr>
        <p:txBody>
          <a:bodyPr spcFirstLastPara="1" vert="horz" wrap="square" lIns="189575" tIns="189575" rIns="189575" bIns="189575" rtlCol="0" anchor="b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Push to Environment: </a:t>
            </a:r>
            <a:r>
              <a:rPr kumimoji="0" lang="en-US" sz="40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criterias</a:t>
            </a:r>
            <a:endParaRPr kumimoji="0" lang="en-US" sz="40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+mj-ea"/>
              <a:cs typeface="+mj-cs"/>
            </a:endParaRPr>
          </a:p>
        </p:txBody>
      </p:sp>
      <p:pic>
        <p:nvPicPr>
          <p:cNvPr id="7" name="Image 4" descr="image0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" y="5663572"/>
            <a:ext cx="12191996" cy="1228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93" y="467693"/>
            <a:ext cx="714532" cy="714532"/>
          </a:xfrm>
          <a:prstGeom prst="rect">
            <a:avLst/>
          </a:prstGeom>
        </p:spPr>
      </p:pic>
      <p:graphicFrame>
        <p:nvGraphicFramePr>
          <p:cNvPr id="8" name="Tableau 7">
            <a:extLst>
              <a:ext uri="{FF2B5EF4-FFF2-40B4-BE49-F238E27FC236}">
                <a16:creationId xmlns:a16="http://schemas.microsoft.com/office/drawing/2014/main" id="{E1B4A92F-D628-443A-8760-9045FD1E2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409116"/>
              </p:ext>
            </p:extLst>
          </p:nvPr>
        </p:nvGraphicFramePr>
        <p:xfrm>
          <a:off x="2375944" y="2116724"/>
          <a:ext cx="7762278" cy="38404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70853">
                  <a:extLst>
                    <a:ext uri="{9D8B030D-6E8A-4147-A177-3AD203B41FA5}">
                      <a16:colId xmlns:a16="http://schemas.microsoft.com/office/drawing/2014/main" val="1546503469"/>
                    </a:ext>
                  </a:extLst>
                </a:gridCol>
                <a:gridCol w="5691425">
                  <a:extLst>
                    <a:ext uri="{9D8B030D-6E8A-4147-A177-3AD203B41FA5}">
                      <a16:colId xmlns:a16="http://schemas.microsoft.com/office/drawing/2014/main" val="1977012344"/>
                    </a:ext>
                  </a:extLst>
                </a:gridCol>
              </a:tblGrid>
              <a:tr h="268583">
                <a:tc>
                  <a:txBody>
                    <a:bodyPr/>
                    <a:lstStyle/>
                    <a:p>
                      <a:r>
                        <a:rPr lang="en-US"/>
                        <a:t>Phase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Which criteria</a:t>
                      </a:r>
                      <a:r>
                        <a:rPr lang="en-US" baseline="0"/>
                        <a:t> to be reviewed by Release Managers ?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5403342"/>
                  </a:ext>
                </a:extLst>
              </a:tr>
              <a:tr h="937695">
                <a:tc>
                  <a:txBody>
                    <a:bodyPr/>
                    <a:lstStyle/>
                    <a:p>
                      <a:r>
                        <a:rPr lang="en-US"/>
                        <a:t>Before</a:t>
                      </a:r>
                      <a:r>
                        <a:rPr lang="en-US" baseline="0"/>
                        <a:t> pushing to INT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User story is created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User story scoped to the release &amp; sprint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Evidence of testing attached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Status “ready for testing – not started”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873514"/>
                  </a:ext>
                </a:extLst>
              </a:tr>
              <a:tr h="937695">
                <a:tc>
                  <a:txBody>
                    <a:bodyPr/>
                    <a:lstStyle/>
                    <a:p>
                      <a:r>
                        <a:rPr lang="en-US"/>
                        <a:t>Before pushing to UAT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User story is created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User story scoped to the release &amp; sprint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Evidence of testing attached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ü"/>
                      </a:pPr>
                      <a:r>
                        <a:rPr lang="en-US" sz="1400" baseline="0"/>
                        <a:t>Status “testing – in progress”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5914676"/>
                  </a:ext>
                </a:extLst>
              </a:tr>
              <a:tr h="937695">
                <a:tc>
                  <a:txBody>
                    <a:bodyPr/>
                    <a:lstStyle/>
                    <a:p>
                      <a:r>
                        <a:rPr lang="en-US"/>
                        <a:t>Before Push to Prod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All items in UAT are tested OK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NRT scoped is validated by business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NRT are OK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NRT steps are updated for next push to prod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Release note is completed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List of testers and release managers is known</a:t>
                      </a:r>
                    </a:p>
                    <a:p>
                      <a:pPr marL="285750" indent="-285750" algn="l" defTabSz="914400" rtl="0" eaLnBrk="1" latinLnBrk="0" hangingPunct="1">
                        <a:buFont typeface="Wingdings" panose="05000000000000000000" pitchFamily="2" charset="2"/>
                        <a:buChar char="ü"/>
                      </a:pPr>
                      <a:r>
                        <a:rPr lang="en-US" sz="14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Cut-over validated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62972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6406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nqvs_b7ST6_5Kigv.UeEg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9d908cf-545c-41da-addd-dadf801ea986">
      <Terms xmlns="http://schemas.microsoft.com/office/infopath/2007/PartnerControls"/>
    </lcf76f155ced4ddcb4097134ff3c332f>
    <TaxCatchAll xmlns="fbee86bc-e482-4944-8154-ad614cf5f07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5702A8FAB4D9418E50FA5A4DAA70AA" ma:contentTypeVersion="17" ma:contentTypeDescription="Crée un document." ma:contentTypeScope="" ma:versionID="9747933ea929ac5bd3c43d404f1d0aa3">
  <xsd:schema xmlns:xsd="http://www.w3.org/2001/XMLSchema" xmlns:xs="http://www.w3.org/2001/XMLSchema" xmlns:p="http://schemas.microsoft.com/office/2006/metadata/properties" xmlns:ns2="d9d908cf-545c-41da-addd-dadf801ea986" xmlns:ns3="fbee86bc-e482-4944-8154-ad614cf5f07d" targetNamespace="http://schemas.microsoft.com/office/2006/metadata/properties" ma:root="true" ma:fieldsID="33558f4c1252bdc833c33d7d4782d20e" ns2:_="" ns3:_="">
    <xsd:import namespace="d9d908cf-545c-41da-addd-dadf801ea986"/>
    <xsd:import namespace="fbee86bc-e482-4944-8154-ad614cf5f0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d908cf-545c-41da-addd-dadf801ea9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Balises d’image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ee86bc-e482-4944-8154-ad614cf5f07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4820e9b3-351e-4fe7-8256-cd044126f5f3}" ma:internalName="TaxCatchAll" ma:showField="CatchAllData" ma:web="fbee86bc-e482-4944-8154-ad614cf5f07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5682381-6A5F-490E-B871-B88804EF58A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E0F33E9-9E8C-4A86-9138-9B07AFA75D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F382C9D-1C26-401E-951B-2A551EB8F7A3}"/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5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Thème Office</vt:lpstr>
      <vt:lpstr>1_Thème Office</vt:lpstr>
      <vt:lpstr>PowerPoint Presentation</vt:lpstr>
      <vt:lpstr>PowerPoint Presentation</vt:lpstr>
      <vt:lpstr>NEXTGEN - Typical Release Planning </vt:lpstr>
      <vt:lpstr>NEXTGEN - Typical Release Planning Example </vt:lpstr>
      <vt:lpstr>SNOW: MACRO-PROCESSES</vt:lpstr>
      <vt:lpstr>KEPLER Global Agile Process : Demands  </vt:lpstr>
      <vt:lpstr>PowerPoint Presentation</vt:lpstr>
      <vt:lpstr>Deployment process &amp; SNOW statuses </vt:lpstr>
      <vt:lpstr>PowerPoint Presentation</vt:lpstr>
      <vt:lpstr>KEPLER Landscape</vt:lpstr>
      <vt:lpstr>HOTFIX PROCESS</vt:lpstr>
      <vt:lpstr>PowerPoint Presentation</vt:lpstr>
      <vt:lpstr>Hotfix template requirement</vt:lpstr>
      <vt:lpstr>PowerPoint Presentation</vt:lpstr>
      <vt:lpstr>CONCLUSION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HOFFMANN Anne-Laure</dc:creator>
  <cp:revision>4</cp:revision>
  <dcterms:created xsi:type="dcterms:W3CDTF">2022-01-19T20:43:41Z</dcterms:created>
  <dcterms:modified xsi:type="dcterms:W3CDTF">2022-05-20T07:57:13Z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3b7177-c66c-4b22-a350-7ee86f9a1e74_Enabled">
    <vt:lpwstr>true</vt:lpwstr>
  </property>
  <property fmtid="{D5CDD505-2E9C-101B-9397-08002B2CF9AE}" pid="3" name="MSIP_Label_f43b7177-c66c-4b22-a350-7ee86f9a1e74_SetDate">
    <vt:lpwstr>2022-01-19T21:48:05Z</vt:lpwstr>
  </property>
  <property fmtid="{D5CDD505-2E9C-101B-9397-08002B2CF9AE}" pid="4" name="MSIP_Label_f43b7177-c66c-4b22-a350-7ee86f9a1e74_Method">
    <vt:lpwstr>Standard</vt:lpwstr>
  </property>
  <property fmtid="{D5CDD505-2E9C-101B-9397-08002B2CF9AE}" pid="5" name="MSIP_Label_f43b7177-c66c-4b22-a350-7ee86f9a1e74_Name">
    <vt:lpwstr>C1_Internal use</vt:lpwstr>
  </property>
  <property fmtid="{D5CDD505-2E9C-101B-9397-08002B2CF9AE}" pid="6" name="MSIP_Label_f43b7177-c66c-4b22-a350-7ee86f9a1e74_SiteId">
    <vt:lpwstr>e4e1abd9-eac7-4a71-ab52-da5c998aa7ba</vt:lpwstr>
  </property>
  <property fmtid="{D5CDD505-2E9C-101B-9397-08002B2CF9AE}" pid="7" name="MSIP_Label_f43b7177-c66c-4b22-a350-7ee86f9a1e74_ActionId">
    <vt:lpwstr>3c16479a-2398-4545-a655-220b07ab7747</vt:lpwstr>
  </property>
  <property fmtid="{D5CDD505-2E9C-101B-9397-08002B2CF9AE}" pid="8" name="MSIP_Label_f43b7177-c66c-4b22-a350-7ee86f9a1e74_ContentBits">
    <vt:lpwstr>2</vt:lpwstr>
  </property>
  <property fmtid="{D5CDD505-2E9C-101B-9397-08002B2CF9AE}" pid="9" name="ContentTypeId">
    <vt:lpwstr>0x010100950F25267B412E48B17900163317ADBC</vt:lpwstr>
  </property>
</Properties>
</file>