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7"/>
  </p:notesMasterIdLst>
  <p:sldIdLst>
    <p:sldId id="1097" r:id="rId2"/>
    <p:sldId id="2147482858" r:id="rId3"/>
    <p:sldId id="2147482859" r:id="rId4"/>
    <p:sldId id="2147482860" r:id="rId5"/>
    <p:sldId id="21474828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6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84661-299F-4E40-A232-C70B0EDD4D80}" type="datetimeFigureOut">
              <a:rPr lang="en-IN" smtClean="0"/>
              <a:t>07-05-2024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5F78D5-2470-4A0C-B628-AB843E6CC16D}" type="slidenum">
              <a:rPr lang="en-IN" smtClean="0"/>
              <a:t>‹#›</a:t>
            </a:fld>
            <a:endParaRPr lang="en-IN"/>
          </a:p>
        </p:txBody>
      </p:sp>
    </p:spTree>
    <p:extLst>
      <p:ext uri="{BB962C8B-B14F-4D97-AF65-F5344CB8AC3E}">
        <p14:creationId xmlns:p14="http://schemas.microsoft.com/office/powerpoint/2010/main" val="173259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7.png"/><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8615684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83166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a:p>
        </p:txBody>
      </p:sp>
    </p:spTree>
    <p:extLst>
      <p:ext uri="{BB962C8B-B14F-4D97-AF65-F5344CB8AC3E}">
        <p14:creationId xmlns:p14="http://schemas.microsoft.com/office/powerpoint/2010/main" val="75129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281389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95180733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a:p>
        </p:txBody>
      </p:sp>
    </p:spTree>
    <p:extLst>
      <p:ext uri="{BB962C8B-B14F-4D97-AF65-F5344CB8AC3E}">
        <p14:creationId xmlns:p14="http://schemas.microsoft.com/office/powerpoint/2010/main" val="677823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14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98408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3216120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5720538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286203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8435994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172054041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dark grey">
    <p:bg>
      <p:bgPr>
        <a:solidFill>
          <a:schemeClr val="accent4"/>
        </a:solidFill>
        <a:effectLst/>
      </p:bgPr>
    </p:bg>
    <p:spTree>
      <p:nvGrpSpPr>
        <p:cNvPr id="1" name=""/>
        <p:cNvGrpSpPr/>
        <p:nvPr/>
      </p:nvGrpSpPr>
      <p:grpSpPr>
        <a:xfrm>
          <a:off x="0" y="0"/>
          <a:ext cx="0" cy="0"/>
          <a:chOff x="0" y="0"/>
          <a:chExt cx="0" cy="0"/>
        </a:xfrm>
      </p:grpSpPr>
      <p:pic>
        <p:nvPicPr>
          <p:cNvPr id="2" name="Picture 1" descr="A person standing on a balcony with a tablet&#10;&#10;Description automatically generated">
            <a:extLst>
              <a:ext uri="{FF2B5EF4-FFF2-40B4-BE49-F238E27FC236}">
                <a16:creationId xmlns:a16="http://schemas.microsoft.com/office/drawing/2014/main" id="{E6FB4745-9896-3FA4-8C54-7C3D0B036B8B}"/>
              </a:ext>
            </a:extLst>
          </p:cNvPr>
          <p:cNvPicPr/>
          <p:nvPr userDrawn="1"/>
        </p:nvPicPr>
        <p:blipFill rotWithShape="1">
          <a:blip r:embed="rId2">
            <a:extLst>
              <a:ext uri="{28A0092B-C50C-407E-A947-70E740481C1C}">
                <a14:useLocalDpi xmlns:a14="http://schemas.microsoft.com/office/drawing/2010/main" val="0"/>
              </a:ext>
            </a:extLst>
          </a:blip>
          <a:srcRect l="14279" t="19994" r="14279" b="19728"/>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35FC18A-A6E2-C7BF-5E57-043724928E43}"/>
              </a:ext>
            </a:extLst>
          </p:cNvPr>
          <p:cNvSpPr/>
          <p:nvPr userDrawn="1"/>
        </p:nvSpPr>
        <p:spPr>
          <a:xfrm>
            <a:off x="0" y="0"/>
            <a:ext cx="12192000" cy="6858000"/>
          </a:xfrm>
          <a:prstGeom prst="rect">
            <a:avLst/>
          </a:prstGeom>
          <a:solidFill>
            <a:schemeClr val="accent4">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err="1"/>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7">
            <a:extLst>
              <a:ext uri="{FF2B5EF4-FFF2-40B4-BE49-F238E27FC236}">
                <a16:creationId xmlns:a16="http://schemas.microsoft.com/office/drawing/2014/main" id="{3DAC7BF6-C7A5-B41D-7172-643412A31693}"/>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11" name="Rectangle 43">
            <a:extLst>
              <a:ext uri="{FF2B5EF4-FFF2-40B4-BE49-F238E27FC236}">
                <a16:creationId xmlns:a16="http://schemas.microsoft.com/office/drawing/2014/main" id="{F63A8475-546D-34B0-C0B8-CE96DA8A2FE1}"/>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grpSp>
        <p:nvGrpSpPr>
          <p:cNvPr id="5" name="Groupe 1">
            <a:extLst>
              <a:ext uri="{FF2B5EF4-FFF2-40B4-BE49-F238E27FC236}">
                <a16:creationId xmlns:a16="http://schemas.microsoft.com/office/drawing/2014/main" id="{CC4C7190-4BB4-9412-E273-EAC7A64C319F}"/>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6" name="Freeform 13">
              <a:extLst>
                <a:ext uri="{FF2B5EF4-FFF2-40B4-BE49-F238E27FC236}">
                  <a16:creationId xmlns:a16="http://schemas.microsoft.com/office/drawing/2014/main" id="{CB1B9E15-E475-93FA-B41C-D8F6702F6568}"/>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14">
              <a:extLst>
                <a:ext uri="{FF2B5EF4-FFF2-40B4-BE49-F238E27FC236}">
                  <a16:creationId xmlns:a16="http://schemas.microsoft.com/office/drawing/2014/main" id="{3DB13F82-E1FE-C5C7-D51F-290E2DCE79CE}"/>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71673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nly Title_New">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540758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2_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pic>
        <p:nvPicPr>
          <p:cNvPr id="24" name="Image 12" descr="Une image contenant texte&#10;&#10;Description générée automatiquement">
            <a:extLst>
              <a:ext uri="{FF2B5EF4-FFF2-40B4-BE49-F238E27FC236}">
                <a16:creationId xmlns:a16="http://schemas.microsoft.com/office/drawing/2014/main" id="{65492AC8-F2EF-A84A-B5BE-B783FB81A65E}"/>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
        <p:nvSpPr>
          <p:cNvPr id="2" name="Title 16">
            <a:extLst>
              <a:ext uri="{FF2B5EF4-FFF2-40B4-BE49-F238E27FC236}">
                <a16:creationId xmlns:a16="http://schemas.microsoft.com/office/drawing/2014/main" id="{3CFCF87D-D3B3-0911-4311-F052B2743E7B}"/>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Ubuntu" panose="020B0504030602030204" pitchFamily="34" charset="0"/>
                <a:ea typeface="+mn-ea"/>
                <a:cs typeface="+mn-cs"/>
              </a:rPr>
              <a:t>About Capgemini</a:t>
            </a:r>
          </a:p>
        </p:txBody>
      </p:sp>
      <p:sp>
        <p:nvSpPr>
          <p:cNvPr id="3" name="Rectangle 2">
            <a:extLst>
              <a:ext uri="{FF2B5EF4-FFF2-40B4-BE49-F238E27FC236}">
                <a16:creationId xmlns:a16="http://schemas.microsoft.com/office/drawing/2014/main" id="{7E5A9E4C-E08A-9D3A-B1DB-C3B3EE5FE866}"/>
              </a:ext>
            </a:extLst>
          </p:cNvPr>
          <p:cNvSpPr/>
          <p:nvPr userDrawn="1"/>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IN" sz="90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360,000 team members in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2022 global revenues of €22 billion</a:t>
            </a:r>
            <a:endParaRPr lang="en-US" sz="900">
              <a:solidFill>
                <a:schemeClr val="bg1"/>
              </a:solidFill>
              <a:effectLst/>
              <a:ea typeface="Verdana" panose="020B0604030504040204" pitchFamily="34" charset="0"/>
            </a:endParaRPr>
          </a:p>
        </p:txBody>
      </p:sp>
      <p:sp>
        <p:nvSpPr>
          <p:cNvPr id="4" name="Rectangle 3">
            <a:extLst>
              <a:ext uri="{FF2B5EF4-FFF2-40B4-BE49-F238E27FC236}">
                <a16:creationId xmlns:a16="http://schemas.microsoft.com/office/drawing/2014/main" id="{7CA702E3-D1A1-FD96-D66B-1E97D5F04F59}"/>
              </a:ext>
            </a:extLst>
          </p:cNvPr>
          <p:cNvSpPr/>
          <p:nvPr userDrawn="1"/>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46580079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3C75-2E6F-59DC-2034-53CAAA6B6F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E16932-7052-17B7-EE39-E9373BC51F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71180-35EB-818C-50E1-5BA610B79963}"/>
              </a:ext>
            </a:extLst>
          </p:cNvPr>
          <p:cNvSpPr>
            <a:spLocks noGrp="1"/>
          </p:cNvSpPr>
          <p:nvPr>
            <p:ph type="dt" sz="half" idx="10"/>
          </p:nvPr>
        </p:nvSpPr>
        <p:spPr/>
        <p:txBody>
          <a:bodyPr/>
          <a:lstStyle/>
          <a:p>
            <a:fld id="{C07FCBA7-84D9-4E0F-82D6-4D9AFA890C57}" type="datetimeFigureOut">
              <a:rPr lang="en-IN" smtClean="0"/>
              <a:t>07-05-2024</a:t>
            </a:fld>
            <a:endParaRPr lang="en-IN"/>
          </a:p>
        </p:txBody>
      </p:sp>
      <p:sp>
        <p:nvSpPr>
          <p:cNvPr id="5" name="Footer Placeholder 4">
            <a:extLst>
              <a:ext uri="{FF2B5EF4-FFF2-40B4-BE49-F238E27FC236}">
                <a16:creationId xmlns:a16="http://schemas.microsoft.com/office/drawing/2014/main" id="{EDF80D18-2AE1-1162-E74F-EDE005679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9AEAFD-195A-599F-56A0-7F6A8050D81D}"/>
              </a:ext>
            </a:extLst>
          </p:cNvPr>
          <p:cNvSpPr>
            <a:spLocks noGrp="1"/>
          </p:cNvSpPr>
          <p:nvPr>
            <p:ph type="sldNum" sz="quarter" idx="12"/>
          </p:nvPr>
        </p:nvSpPr>
        <p:spPr/>
        <p:txBody>
          <a:bodyPr/>
          <a:lstStyle/>
          <a:p>
            <a:fld id="{86853E38-EF4F-40B9-810C-ABA323A15D8C}" type="slidenum">
              <a:rPr lang="en-IN" smtClean="0"/>
              <a:t>‹#›</a:t>
            </a:fld>
            <a:endParaRPr lang="en-IN"/>
          </a:p>
        </p:txBody>
      </p:sp>
    </p:spTree>
    <p:extLst>
      <p:ext uri="{BB962C8B-B14F-4D97-AF65-F5344CB8AC3E}">
        <p14:creationId xmlns:p14="http://schemas.microsoft.com/office/powerpoint/2010/main" val="38717408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a:xfrm>
            <a:off x="307537" y="154724"/>
            <a:ext cx="10947772" cy="716711"/>
          </a:xfrm>
        </p:spPr>
        <p:txBody>
          <a:bodyPr/>
          <a:lstStyle/>
          <a:p>
            <a:r>
              <a:rPr lang="en-US"/>
              <a:t>Click to edit Master title style</a:t>
            </a:r>
            <a:endParaRPr lang="de-DE"/>
          </a:p>
        </p:txBody>
      </p:sp>
    </p:spTree>
    <p:extLst>
      <p:ext uri="{BB962C8B-B14F-4D97-AF65-F5344CB8AC3E}">
        <p14:creationId xmlns:p14="http://schemas.microsoft.com/office/powerpoint/2010/main" val="2942453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2229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62312823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238800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52927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623748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6190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722767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1669520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116966476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698FBC-823E-4DC5-7E5E-D597DDC74F22}"/>
              </a:ext>
            </a:extLst>
          </p:cNvPr>
          <p:cNvSpPr>
            <a:spLocks noGrp="1"/>
          </p:cNvSpPr>
          <p:nvPr>
            <p:ph type="body" sz="quarter" idx="10"/>
          </p:nvPr>
        </p:nvSpPr>
        <p:spPr>
          <a:xfrm>
            <a:off x="1876925" y="1447201"/>
            <a:ext cx="7170821" cy="5022612"/>
          </a:xfrm>
        </p:spPr>
        <p:txBody>
          <a:bodyPr>
            <a:normAutofit/>
          </a:bodyPr>
          <a:lstStyle/>
          <a:p>
            <a:r>
              <a:rPr lang="en-IN" sz="4800" dirty="0"/>
              <a:t>Kepler Improvement Plan</a:t>
            </a:r>
          </a:p>
        </p:txBody>
      </p:sp>
    </p:spTree>
    <p:extLst>
      <p:ext uri="{BB962C8B-B14F-4D97-AF65-F5344CB8AC3E}">
        <p14:creationId xmlns:p14="http://schemas.microsoft.com/office/powerpoint/2010/main" val="2647651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191536"/>
            <a:ext cx="10515600" cy="1325563"/>
          </a:xfrm>
        </p:spPr>
        <p:txBody>
          <a:bodyPr/>
          <a:lstStyle/>
          <a:p>
            <a:r>
              <a:rPr lang="fr-FR" dirty="0"/>
              <a:t>Run </a:t>
            </a:r>
            <a:r>
              <a:rPr lang="fr-FR" dirty="0" err="1"/>
              <a:t>Improvement</a:t>
            </a:r>
            <a:r>
              <a:rPr lang="fr-FR" dirty="0"/>
              <a:t> Plan</a:t>
            </a:r>
            <a:endParaRPr lang="fr-FR" sz="1050" dirty="0">
              <a:latin typeface="+mn-lt"/>
            </a:endParaRPr>
          </a:p>
        </p:txBody>
      </p:sp>
      <p:graphicFrame>
        <p:nvGraphicFramePr>
          <p:cNvPr id="7" name="Table 7">
            <a:extLst>
              <a:ext uri="{FF2B5EF4-FFF2-40B4-BE49-F238E27FC236}">
                <a16:creationId xmlns:a16="http://schemas.microsoft.com/office/drawing/2014/main" id="{23BDB51F-305B-3B3B-7D3F-6E2EE90B20C3}"/>
              </a:ext>
            </a:extLst>
          </p:cNvPr>
          <p:cNvGraphicFramePr>
            <a:graphicFrameLocks noGrp="1"/>
          </p:cNvGraphicFramePr>
          <p:nvPr>
            <p:extLst>
              <p:ext uri="{D42A27DB-BD31-4B8C-83A1-F6EECF244321}">
                <p14:modId xmlns:p14="http://schemas.microsoft.com/office/powerpoint/2010/main" val="2196540151"/>
              </p:ext>
            </p:extLst>
          </p:nvPr>
        </p:nvGraphicFramePr>
        <p:xfrm>
          <a:off x="694360" y="1241809"/>
          <a:ext cx="11131194" cy="5764834"/>
        </p:xfrm>
        <a:graphic>
          <a:graphicData uri="http://schemas.openxmlformats.org/drawingml/2006/table">
            <a:tbl>
              <a:tblPr firstRow="1" bandRow="1">
                <a:tableStyleId>{5C22544A-7EE6-4342-B048-85BDC9FD1C3A}</a:tableStyleId>
              </a:tblPr>
              <a:tblGrid>
                <a:gridCol w="3710398">
                  <a:extLst>
                    <a:ext uri="{9D8B030D-6E8A-4147-A177-3AD203B41FA5}">
                      <a16:colId xmlns:a16="http://schemas.microsoft.com/office/drawing/2014/main" val="3459598368"/>
                    </a:ext>
                  </a:extLst>
                </a:gridCol>
                <a:gridCol w="3710398">
                  <a:extLst>
                    <a:ext uri="{9D8B030D-6E8A-4147-A177-3AD203B41FA5}">
                      <a16:colId xmlns:a16="http://schemas.microsoft.com/office/drawing/2014/main" val="1958099930"/>
                    </a:ext>
                  </a:extLst>
                </a:gridCol>
                <a:gridCol w="3710398">
                  <a:extLst>
                    <a:ext uri="{9D8B030D-6E8A-4147-A177-3AD203B41FA5}">
                      <a16:colId xmlns:a16="http://schemas.microsoft.com/office/drawing/2014/main" val="2162885731"/>
                    </a:ext>
                  </a:extLst>
                </a:gridCol>
              </a:tblGrid>
              <a:tr h="413537">
                <a:tc>
                  <a:txBody>
                    <a:bodyPr/>
                    <a:lstStyle/>
                    <a:p>
                      <a:pPr algn="ctr"/>
                      <a:r>
                        <a:rPr lang="en-IN" dirty="0"/>
                        <a:t>Problem Area</a:t>
                      </a:r>
                    </a:p>
                  </a:txBody>
                  <a:tcPr/>
                </a:tc>
                <a:tc>
                  <a:txBody>
                    <a:bodyPr/>
                    <a:lstStyle/>
                    <a:p>
                      <a:pPr algn="ctr"/>
                      <a:r>
                        <a:rPr lang="en-IN" dirty="0"/>
                        <a:t>Improvement Pointers</a:t>
                      </a:r>
                    </a:p>
                  </a:txBody>
                  <a:tcPr/>
                </a:tc>
                <a:tc>
                  <a:txBody>
                    <a:bodyPr/>
                    <a:lstStyle/>
                    <a:p>
                      <a:pPr algn="ctr"/>
                      <a:r>
                        <a:rPr lang="en-IN" dirty="0"/>
                        <a:t>Support required</a:t>
                      </a:r>
                    </a:p>
                  </a:txBody>
                  <a:tcPr/>
                </a:tc>
                <a:extLst>
                  <a:ext uri="{0D108BD9-81ED-4DB2-BD59-A6C34878D82A}">
                    <a16:rowId xmlns:a16="http://schemas.microsoft.com/office/drawing/2014/main" val="2156700017"/>
                  </a:ext>
                </a:extLst>
              </a:tr>
              <a:tr h="735615">
                <a:tc>
                  <a:txBody>
                    <a:bodyPr/>
                    <a:lstStyle/>
                    <a:p>
                      <a:r>
                        <a:rPr lang="en-IN" dirty="0"/>
                        <a:t>Increase in no. of P2 incidents</a:t>
                      </a:r>
                    </a:p>
                  </a:txBody>
                  <a:tcPr/>
                </a:tc>
                <a:tc>
                  <a:txBody>
                    <a:bodyPr/>
                    <a:lstStyle/>
                    <a:p>
                      <a:r>
                        <a:rPr lang="en-IN" dirty="0"/>
                        <a:t>Bridge needs to be created immediately with all support members</a:t>
                      </a:r>
                    </a:p>
                  </a:txBody>
                  <a:tcPr/>
                </a:tc>
                <a:tc>
                  <a:txBody>
                    <a:bodyPr/>
                    <a:lstStyle/>
                    <a:p>
                      <a:r>
                        <a:rPr lang="en-IN" dirty="0"/>
                        <a:t>All stakeholders should be the participants of the call including Capgemini and Loreal</a:t>
                      </a:r>
                    </a:p>
                  </a:txBody>
                  <a:tcPr/>
                </a:tc>
                <a:extLst>
                  <a:ext uri="{0D108BD9-81ED-4DB2-BD59-A6C34878D82A}">
                    <a16:rowId xmlns:a16="http://schemas.microsoft.com/office/drawing/2014/main" val="1079581472"/>
                  </a:ext>
                </a:extLst>
              </a:tr>
              <a:tr h="735615">
                <a:tc>
                  <a:txBody>
                    <a:bodyPr/>
                    <a:lstStyle/>
                    <a:p>
                      <a:r>
                        <a:rPr lang="en-IN" dirty="0"/>
                        <a:t>PA Approval is not received for SR and Incident meant for mass update</a:t>
                      </a:r>
                    </a:p>
                  </a:txBody>
                  <a:tcPr/>
                </a:tc>
                <a:tc>
                  <a:txBody>
                    <a:bodyPr/>
                    <a:lstStyle/>
                    <a:p>
                      <a:r>
                        <a:rPr lang="en-IN" dirty="0"/>
                        <a:t>PA approval process needs to be streamlined with change control board</a:t>
                      </a:r>
                    </a:p>
                  </a:txBody>
                  <a:tcPr/>
                </a:tc>
                <a:tc>
                  <a:txBody>
                    <a:bodyPr/>
                    <a:lstStyle/>
                    <a:p>
                      <a:r>
                        <a:rPr lang="en-IN" dirty="0"/>
                        <a:t>Change control board is not setup</a:t>
                      </a:r>
                    </a:p>
                  </a:txBody>
                  <a:tcPr/>
                </a:tc>
                <a:extLst>
                  <a:ext uri="{0D108BD9-81ED-4DB2-BD59-A6C34878D82A}">
                    <a16:rowId xmlns:a16="http://schemas.microsoft.com/office/drawing/2014/main" val="1890369073"/>
                  </a:ext>
                </a:extLst>
              </a:tr>
              <a:tr h="735615">
                <a:tc>
                  <a:txBody>
                    <a:bodyPr/>
                    <a:lstStyle/>
                    <a:p>
                      <a:r>
                        <a:rPr lang="en-IN" dirty="0"/>
                        <a:t>Problem tickets are not being created on regular basis</a:t>
                      </a:r>
                    </a:p>
                  </a:txBody>
                  <a:tcPr/>
                </a:tc>
                <a:tc>
                  <a:txBody>
                    <a:bodyPr/>
                    <a:lstStyle/>
                    <a:p>
                      <a:r>
                        <a:rPr lang="en-IN" sz="1800" kern="1200" dirty="0">
                          <a:solidFill>
                            <a:schemeClr val="dk1"/>
                          </a:solidFill>
                          <a:effectLst/>
                          <a:latin typeface="+mn-lt"/>
                          <a:ea typeface="+mn-ea"/>
                          <a:cs typeface="+mn-cs"/>
                        </a:rPr>
                        <a:t>Incident analysis from monthly data and creation of problem tickets</a:t>
                      </a:r>
                      <a:endParaRPr lang="en-IN" dirty="0"/>
                    </a:p>
                  </a:txBody>
                  <a:tcPr/>
                </a:tc>
                <a:tc>
                  <a:txBody>
                    <a:bodyPr/>
                    <a:lstStyle/>
                    <a:p>
                      <a:r>
                        <a:rPr lang="en-IN" dirty="0"/>
                        <a:t>Additional support may be required from Build team for problem analysis.</a:t>
                      </a:r>
                    </a:p>
                  </a:txBody>
                  <a:tcPr/>
                </a:tc>
                <a:extLst>
                  <a:ext uri="{0D108BD9-81ED-4DB2-BD59-A6C34878D82A}">
                    <a16:rowId xmlns:a16="http://schemas.microsoft.com/office/drawing/2014/main" val="3580130294"/>
                  </a:ext>
                </a:extLst>
              </a:tr>
              <a:tr h="514931">
                <a:tc>
                  <a:txBody>
                    <a:bodyPr/>
                    <a:lstStyle/>
                    <a:p>
                      <a:r>
                        <a:rPr lang="en-IN" dirty="0"/>
                        <a:t>Daily activity tasks consume around 2-3 hours</a:t>
                      </a:r>
                    </a:p>
                  </a:txBody>
                  <a:tcPr/>
                </a:tc>
                <a:tc>
                  <a:txBody>
                    <a:bodyPr/>
                    <a:lstStyle/>
                    <a:p>
                      <a:r>
                        <a:rPr lang="en-IN" dirty="0"/>
                        <a:t>Automation of the Monitoring tasks needed</a:t>
                      </a:r>
                    </a:p>
                  </a:txBody>
                  <a:tcPr/>
                </a:tc>
                <a:tc>
                  <a:txBody>
                    <a:bodyPr/>
                    <a:lstStyle/>
                    <a:p>
                      <a:r>
                        <a:rPr lang="en-IN" dirty="0"/>
                        <a:t>Review and approval</a:t>
                      </a:r>
                    </a:p>
                  </a:txBody>
                  <a:tcPr/>
                </a:tc>
                <a:extLst>
                  <a:ext uri="{0D108BD9-81ED-4DB2-BD59-A6C34878D82A}">
                    <a16:rowId xmlns:a16="http://schemas.microsoft.com/office/drawing/2014/main" val="3130837500"/>
                  </a:ext>
                </a:extLst>
              </a:tr>
              <a:tr h="735615">
                <a:tc>
                  <a:txBody>
                    <a:bodyPr/>
                    <a:lstStyle/>
                    <a:p>
                      <a:r>
                        <a:rPr lang="en-IN" dirty="0"/>
                        <a:t>High backlog of SRs</a:t>
                      </a:r>
                    </a:p>
                  </a:txBody>
                  <a:tcPr/>
                </a:tc>
                <a:tc>
                  <a:txBody>
                    <a:bodyPr/>
                    <a:lstStyle/>
                    <a:p>
                      <a:r>
                        <a:rPr lang="en-IN" sz="1800" kern="1200" dirty="0">
                          <a:solidFill>
                            <a:schemeClr val="dk1"/>
                          </a:solidFill>
                          <a:effectLst/>
                          <a:latin typeface="+mn-lt"/>
                          <a:ea typeface="+mn-ea"/>
                          <a:cs typeface="+mn-cs"/>
                        </a:rPr>
                        <a:t>Dedicated  SR Hours in a week for the team so that SRs can be addressed in timely manner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Review and approval</a:t>
                      </a:r>
                    </a:p>
                    <a:p>
                      <a:endParaRPr lang="en-IN" dirty="0"/>
                    </a:p>
                  </a:txBody>
                  <a:tcPr/>
                </a:tc>
                <a:extLst>
                  <a:ext uri="{0D108BD9-81ED-4DB2-BD59-A6C34878D82A}">
                    <a16:rowId xmlns:a16="http://schemas.microsoft.com/office/drawing/2014/main" val="1822677307"/>
                  </a:ext>
                </a:extLst>
              </a:tr>
              <a:tr h="514931">
                <a:tc>
                  <a:txBody>
                    <a:bodyPr/>
                    <a:lstStyle/>
                    <a:p>
                      <a:r>
                        <a:rPr lang="en-IN" dirty="0"/>
                        <a:t>Tracking of SR updates is not possible during P1/P2 RCA</a:t>
                      </a:r>
                    </a:p>
                  </a:txBody>
                  <a:tcPr/>
                </a:tc>
                <a:tc>
                  <a:txBody>
                    <a:bodyPr/>
                    <a:lstStyle/>
                    <a:p>
                      <a:r>
                        <a:rPr lang="en-IN" sz="1800" kern="1200" dirty="0">
                          <a:solidFill>
                            <a:schemeClr val="dk1"/>
                          </a:solidFill>
                          <a:effectLst/>
                          <a:latin typeface="+mn-lt"/>
                          <a:ea typeface="+mn-ea"/>
                          <a:cs typeface="+mn-cs"/>
                        </a:rPr>
                        <a:t>Upload ALL files to SRs when there is PROD update.</a:t>
                      </a:r>
                      <a:endParaRPr lang="en-IN" dirty="0"/>
                    </a:p>
                  </a:txBody>
                  <a:tcPr/>
                </a:tc>
                <a:tc>
                  <a:txBody>
                    <a:bodyPr/>
                    <a:lstStyle/>
                    <a:p>
                      <a:endParaRPr lang="en-IN"/>
                    </a:p>
                  </a:txBody>
                  <a:tcPr/>
                </a:tc>
                <a:extLst>
                  <a:ext uri="{0D108BD9-81ED-4DB2-BD59-A6C34878D82A}">
                    <a16:rowId xmlns:a16="http://schemas.microsoft.com/office/drawing/2014/main" val="1606949865"/>
                  </a:ext>
                </a:extLst>
              </a:tr>
              <a:tr h="413537">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93599383"/>
                  </a:ext>
                </a:extLst>
              </a:tr>
            </a:tbl>
          </a:graphicData>
        </a:graphic>
      </p:graphicFrame>
    </p:spTree>
    <p:extLst>
      <p:ext uri="{BB962C8B-B14F-4D97-AF65-F5344CB8AC3E}">
        <p14:creationId xmlns:p14="http://schemas.microsoft.com/office/powerpoint/2010/main" val="292937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191536"/>
            <a:ext cx="10515600" cy="1325563"/>
          </a:xfrm>
        </p:spPr>
        <p:txBody>
          <a:bodyPr/>
          <a:lstStyle/>
          <a:p>
            <a:r>
              <a:rPr lang="fr-FR" dirty="0" err="1"/>
              <a:t>Build</a:t>
            </a:r>
            <a:r>
              <a:rPr lang="fr-FR" dirty="0"/>
              <a:t> </a:t>
            </a:r>
            <a:r>
              <a:rPr lang="fr-FR" dirty="0" err="1"/>
              <a:t>Improvement</a:t>
            </a:r>
            <a:r>
              <a:rPr lang="fr-FR" dirty="0"/>
              <a:t> Plan</a:t>
            </a:r>
            <a:endParaRPr lang="fr-FR" sz="1050" dirty="0">
              <a:latin typeface="+mn-lt"/>
            </a:endParaRPr>
          </a:p>
        </p:txBody>
      </p:sp>
      <p:graphicFrame>
        <p:nvGraphicFramePr>
          <p:cNvPr id="7" name="Table 7">
            <a:extLst>
              <a:ext uri="{FF2B5EF4-FFF2-40B4-BE49-F238E27FC236}">
                <a16:creationId xmlns:a16="http://schemas.microsoft.com/office/drawing/2014/main" id="{23BDB51F-305B-3B3B-7D3F-6E2EE90B20C3}"/>
              </a:ext>
            </a:extLst>
          </p:cNvPr>
          <p:cNvGraphicFramePr>
            <a:graphicFrameLocks noGrp="1"/>
          </p:cNvGraphicFramePr>
          <p:nvPr/>
        </p:nvGraphicFramePr>
        <p:xfrm>
          <a:off x="838200" y="1508937"/>
          <a:ext cx="10515600" cy="4699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459598368"/>
                    </a:ext>
                  </a:extLst>
                </a:gridCol>
                <a:gridCol w="3505200">
                  <a:extLst>
                    <a:ext uri="{9D8B030D-6E8A-4147-A177-3AD203B41FA5}">
                      <a16:colId xmlns:a16="http://schemas.microsoft.com/office/drawing/2014/main" val="1958099930"/>
                    </a:ext>
                  </a:extLst>
                </a:gridCol>
                <a:gridCol w="3505200">
                  <a:extLst>
                    <a:ext uri="{9D8B030D-6E8A-4147-A177-3AD203B41FA5}">
                      <a16:colId xmlns:a16="http://schemas.microsoft.com/office/drawing/2014/main" val="2162885731"/>
                    </a:ext>
                  </a:extLst>
                </a:gridCol>
              </a:tblGrid>
              <a:tr h="587420">
                <a:tc>
                  <a:txBody>
                    <a:bodyPr/>
                    <a:lstStyle/>
                    <a:p>
                      <a:pPr algn="ctr"/>
                      <a:r>
                        <a:rPr lang="en-IN" dirty="0"/>
                        <a:t>Problem Area</a:t>
                      </a:r>
                    </a:p>
                  </a:txBody>
                  <a:tcPr/>
                </a:tc>
                <a:tc>
                  <a:txBody>
                    <a:bodyPr/>
                    <a:lstStyle/>
                    <a:p>
                      <a:pPr algn="ctr"/>
                      <a:r>
                        <a:rPr lang="en-IN" dirty="0"/>
                        <a:t>Improvement Pointers</a:t>
                      </a:r>
                    </a:p>
                  </a:txBody>
                  <a:tcPr/>
                </a:tc>
                <a:tc>
                  <a:txBody>
                    <a:bodyPr/>
                    <a:lstStyle/>
                    <a:p>
                      <a:pPr algn="ctr"/>
                      <a:r>
                        <a:rPr lang="en-IN" dirty="0"/>
                        <a:t>Support required</a:t>
                      </a:r>
                    </a:p>
                  </a:txBody>
                  <a:tcPr/>
                </a:tc>
                <a:extLst>
                  <a:ext uri="{0D108BD9-81ED-4DB2-BD59-A6C34878D82A}">
                    <a16:rowId xmlns:a16="http://schemas.microsoft.com/office/drawing/2014/main" val="2156700017"/>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79581472"/>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90369073"/>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80130294"/>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30837500"/>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22677307"/>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06949865"/>
                  </a:ext>
                </a:extLst>
              </a:tr>
              <a:tr h="58742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93599383"/>
                  </a:ext>
                </a:extLst>
              </a:tr>
            </a:tbl>
          </a:graphicData>
        </a:graphic>
      </p:graphicFrame>
    </p:spTree>
    <p:extLst>
      <p:ext uri="{BB962C8B-B14F-4D97-AF65-F5344CB8AC3E}">
        <p14:creationId xmlns:p14="http://schemas.microsoft.com/office/powerpoint/2010/main" val="125856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191536"/>
            <a:ext cx="10515600" cy="1325563"/>
          </a:xfrm>
        </p:spPr>
        <p:txBody>
          <a:bodyPr/>
          <a:lstStyle/>
          <a:p>
            <a:r>
              <a:rPr lang="fr-FR" dirty="0"/>
              <a:t>QA </a:t>
            </a:r>
            <a:r>
              <a:rPr lang="fr-FR" dirty="0" err="1"/>
              <a:t>Improvement</a:t>
            </a:r>
            <a:r>
              <a:rPr lang="fr-FR" dirty="0"/>
              <a:t> Plan</a:t>
            </a:r>
            <a:endParaRPr lang="fr-FR" sz="1050" dirty="0">
              <a:latin typeface="+mn-lt"/>
            </a:endParaRPr>
          </a:p>
        </p:txBody>
      </p:sp>
      <p:graphicFrame>
        <p:nvGraphicFramePr>
          <p:cNvPr id="7" name="Table 7">
            <a:extLst>
              <a:ext uri="{FF2B5EF4-FFF2-40B4-BE49-F238E27FC236}">
                <a16:creationId xmlns:a16="http://schemas.microsoft.com/office/drawing/2014/main" id="{23BDB51F-305B-3B3B-7D3F-6E2EE90B20C3}"/>
              </a:ext>
            </a:extLst>
          </p:cNvPr>
          <p:cNvGraphicFramePr>
            <a:graphicFrameLocks noGrp="1"/>
          </p:cNvGraphicFramePr>
          <p:nvPr/>
        </p:nvGraphicFramePr>
        <p:xfrm>
          <a:off x="838200" y="1508937"/>
          <a:ext cx="10515600" cy="4699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459598368"/>
                    </a:ext>
                  </a:extLst>
                </a:gridCol>
                <a:gridCol w="3505200">
                  <a:extLst>
                    <a:ext uri="{9D8B030D-6E8A-4147-A177-3AD203B41FA5}">
                      <a16:colId xmlns:a16="http://schemas.microsoft.com/office/drawing/2014/main" val="1958099930"/>
                    </a:ext>
                  </a:extLst>
                </a:gridCol>
                <a:gridCol w="3505200">
                  <a:extLst>
                    <a:ext uri="{9D8B030D-6E8A-4147-A177-3AD203B41FA5}">
                      <a16:colId xmlns:a16="http://schemas.microsoft.com/office/drawing/2014/main" val="2162885731"/>
                    </a:ext>
                  </a:extLst>
                </a:gridCol>
              </a:tblGrid>
              <a:tr h="587420">
                <a:tc>
                  <a:txBody>
                    <a:bodyPr/>
                    <a:lstStyle/>
                    <a:p>
                      <a:pPr algn="ctr"/>
                      <a:r>
                        <a:rPr lang="en-IN" dirty="0"/>
                        <a:t>Problem Area</a:t>
                      </a:r>
                    </a:p>
                  </a:txBody>
                  <a:tcPr/>
                </a:tc>
                <a:tc>
                  <a:txBody>
                    <a:bodyPr/>
                    <a:lstStyle/>
                    <a:p>
                      <a:pPr algn="ctr"/>
                      <a:r>
                        <a:rPr lang="en-IN" dirty="0"/>
                        <a:t>Improvement Pointers</a:t>
                      </a:r>
                    </a:p>
                  </a:txBody>
                  <a:tcPr/>
                </a:tc>
                <a:tc>
                  <a:txBody>
                    <a:bodyPr/>
                    <a:lstStyle/>
                    <a:p>
                      <a:pPr algn="ctr"/>
                      <a:r>
                        <a:rPr lang="en-IN" dirty="0"/>
                        <a:t>Support required</a:t>
                      </a:r>
                    </a:p>
                  </a:txBody>
                  <a:tcPr/>
                </a:tc>
                <a:extLst>
                  <a:ext uri="{0D108BD9-81ED-4DB2-BD59-A6C34878D82A}">
                    <a16:rowId xmlns:a16="http://schemas.microsoft.com/office/drawing/2014/main" val="2156700017"/>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79581472"/>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90369073"/>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80130294"/>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30837500"/>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22677307"/>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06949865"/>
                  </a:ext>
                </a:extLst>
              </a:tr>
              <a:tr h="58742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93599383"/>
                  </a:ext>
                </a:extLst>
              </a:tr>
            </a:tbl>
          </a:graphicData>
        </a:graphic>
      </p:graphicFrame>
    </p:spTree>
    <p:extLst>
      <p:ext uri="{BB962C8B-B14F-4D97-AF65-F5344CB8AC3E}">
        <p14:creationId xmlns:p14="http://schemas.microsoft.com/office/powerpoint/2010/main" val="318644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838200" y="-191536"/>
            <a:ext cx="10515600" cy="1325563"/>
          </a:xfrm>
        </p:spPr>
        <p:txBody>
          <a:bodyPr/>
          <a:lstStyle/>
          <a:p>
            <a:r>
              <a:rPr lang="fr-FR" dirty="0"/>
              <a:t>Release Process </a:t>
            </a:r>
            <a:r>
              <a:rPr lang="fr-FR" dirty="0" err="1"/>
              <a:t>Improvement</a:t>
            </a:r>
            <a:r>
              <a:rPr lang="fr-FR" dirty="0"/>
              <a:t> Plan</a:t>
            </a:r>
            <a:endParaRPr lang="fr-FR" sz="1050" dirty="0">
              <a:latin typeface="+mn-lt"/>
            </a:endParaRPr>
          </a:p>
        </p:txBody>
      </p:sp>
      <p:graphicFrame>
        <p:nvGraphicFramePr>
          <p:cNvPr id="7" name="Table 7">
            <a:extLst>
              <a:ext uri="{FF2B5EF4-FFF2-40B4-BE49-F238E27FC236}">
                <a16:creationId xmlns:a16="http://schemas.microsoft.com/office/drawing/2014/main" id="{23BDB51F-305B-3B3B-7D3F-6E2EE90B20C3}"/>
              </a:ext>
            </a:extLst>
          </p:cNvPr>
          <p:cNvGraphicFramePr>
            <a:graphicFrameLocks noGrp="1"/>
          </p:cNvGraphicFramePr>
          <p:nvPr/>
        </p:nvGraphicFramePr>
        <p:xfrm>
          <a:off x="838200" y="1508937"/>
          <a:ext cx="10515600" cy="4699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459598368"/>
                    </a:ext>
                  </a:extLst>
                </a:gridCol>
                <a:gridCol w="3505200">
                  <a:extLst>
                    <a:ext uri="{9D8B030D-6E8A-4147-A177-3AD203B41FA5}">
                      <a16:colId xmlns:a16="http://schemas.microsoft.com/office/drawing/2014/main" val="1958099930"/>
                    </a:ext>
                  </a:extLst>
                </a:gridCol>
                <a:gridCol w="3505200">
                  <a:extLst>
                    <a:ext uri="{9D8B030D-6E8A-4147-A177-3AD203B41FA5}">
                      <a16:colId xmlns:a16="http://schemas.microsoft.com/office/drawing/2014/main" val="2162885731"/>
                    </a:ext>
                  </a:extLst>
                </a:gridCol>
              </a:tblGrid>
              <a:tr h="587420">
                <a:tc>
                  <a:txBody>
                    <a:bodyPr/>
                    <a:lstStyle/>
                    <a:p>
                      <a:pPr algn="ctr"/>
                      <a:r>
                        <a:rPr lang="en-IN" dirty="0"/>
                        <a:t>Problem Area</a:t>
                      </a:r>
                    </a:p>
                  </a:txBody>
                  <a:tcPr/>
                </a:tc>
                <a:tc>
                  <a:txBody>
                    <a:bodyPr/>
                    <a:lstStyle/>
                    <a:p>
                      <a:pPr algn="ctr"/>
                      <a:r>
                        <a:rPr lang="en-IN" dirty="0"/>
                        <a:t>Improvement Pointers</a:t>
                      </a:r>
                    </a:p>
                  </a:txBody>
                  <a:tcPr/>
                </a:tc>
                <a:tc>
                  <a:txBody>
                    <a:bodyPr/>
                    <a:lstStyle/>
                    <a:p>
                      <a:pPr algn="ctr"/>
                      <a:r>
                        <a:rPr lang="en-IN" dirty="0"/>
                        <a:t>Support required</a:t>
                      </a:r>
                    </a:p>
                  </a:txBody>
                  <a:tcPr/>
                </a:tc>
                <a:extLst>
                  <a:ext uri="{0D108BD9-81ED-4DB2-BD59-A6C34878D82A}">
                    <a16:rowId xmlns:a16="http://schemas.microsoft.com/office/drawing/2014/main" val="2156700017"/>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79581472"/>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90369073"/>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580130294"/>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130837500"/>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22677307"/>
                  </a:ext>
                </a:extLst>
              </a:tr>
              <a:tr h="58742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606949865"/>
                  </a:ext>
                </a:extLst>
              </a:tr>
              <a:tr h="58742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93599383"/>
                  </a:ext>
                </a:extLst>
              </a:tr>
            </a:tbl>
          </a:graphicData>
        </a:graphic>
      </p:graphicFrame>
    </p:spTree>
    <p:extLst>
      <p:ext uri="{BB962C8B-B14F-4D97-AF65-F5344CB8AC3E}">
        <p14:creationId xmlns:p14="http://schemas.microsoft.com/office/powerpoint/2010/main" val="945614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10282</TotalTime>
  <Words>195</Words>
  <Application>Microsoft Office PowerPoint</Application>
  <PresentationFormat>Widescreen</PresentationFormat>
  <Paragraphs>34</Paragraphs>
  <Slides>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3" baseType="lpstr">
      <vt:lpstr>Arial</vt:lpstr>
      <vt:lpstr>Calibri</vt:lpstr>
      <vt:lpstr>Ubuntu</vt:lpstr>
      <vt:lpstr>Ubuntu Light</vt:lpstr>
      <vt:lpstr>Ubuntu Medium</vt:lpstr>
      <vt:lpstr>Wingdings</vt:lpstr>
      <vt:lpstr>Capgemini Master 2021</vt:lpstr>
      <vt:lpstr>think-cell Slide</vt:lpstr>
      <vt:lpstr>PowerPoint Presentation</vt:lpstr>
      <vt:lpstr>Run Improvement Plan</vt:lpstr>
      <vt:lpstr>Build Improvement Plan</vt:lpstr>
      <vt:lpstr>QA Improvement Plan</vt:lpstr>
      <vt:lpstr>Release Process Improvement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to Customers –D2C</dc:title>
  <dc:creator>Chaubey, Manjusha</dc:creator>
  <cp:lastModifiedBy>Padayachi, Prabhu</cp:lastModifiedBy>
  <cp:revision>27</cp:revision>
  <dcterms:created xsi:type="dcterms:W3CDTF">2024-03-20T06:11:51Z</dcterms:created>
  <dcterms:modified xsi:type="dcterms:W3CDTF">2024-05-07T08:38:43Z</dcterms:modified>
</cp:coreProperties>
</file>