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8" r:id="rId4"/>
    <p:sldId id="261" r:id="rId5"/>
    <p:sldId id="262" r:id="rId6"/>
    <p:sldId id="257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FC1E-8779-45ED-8412-06ECA348F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FF4DB-1AC5-4C44-8E05-B0C4BAE65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F7AE-733E-455D-A16B-41AB1CF2B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3F2CC-7E37-4506-BC9D-F62AA1A2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8941-3073-44C0-8E04-C8DBAE844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8359-9D43-4AA3-A44E-F9EB1BDA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FDBA8-DF15-459B-85E3-85548B6CF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1E720-3876-4444-A481-6F144A5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567F-974E-4AF2-BF30-EDD1971C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44A91-18C9-4870-9132-ED7D34BE3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F3A06-7C63-469F-A65A-2BE7CD381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147B1-44E1-4278-8E7E-C2306585F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3AB77-91E2-44D9-9044-C88F44C9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CD7A-C3B5-4909-8F88-ADCACFA7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C081-5418-4E1E-B9BD-10154ACA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0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B869-389A-4DAA-8B52-B6573507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4B7D-84C3-414C-9AAB-6C19E4929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BCF56-4C18-4F49-ACA9-F9775742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EB61A-BA2D-4E19-9E8C-D422924C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7B698-1F3D-4A34-9731-3CE7EC53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1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7E1C7-7A33-4E69-8402-688D36AA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49427-5352-4FDE-B62F-460403077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4A050-8286-4A8E-80BD-69BBE112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1A6F-22A7-472D-85DC-01B9258AE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B675D-62E5-4A8D-8DE4-C30AC479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2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ABD0-047C-4886-88F4-6595FD4F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DDFC-A8A4-4C1A-A220-74BE8AC26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64F61-58C7-4346-81A7-EF08F87ED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283A1-28C4-4BF0-9B98-EC5778A3E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BD690-3EFF-4FDC-BEC4-09DC5F48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A03E5-9C8B-4004-B6C8-E63C77DF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35D5-7A35-4C19-BE1C-E3E9A98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C617-A096-4535-BCF8-04B8AE16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795A4-0D6A-421B-A9A8-A6B170086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2DA25-6157-4B0F-8B9F-21278526A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CD60F-5C4C-4779-B4FB-7A33A4E06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15C48-82CF-4065-BC00-AA5760B8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ACF4A3-6FEB-4B85-95AB-89FD0D21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FE368-EA8E-47AA-AAEF-C683317C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E82D-04C8-49DF-9B6B-2B57CFD1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AB56A-3E72-4652-91BE-E7D48698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024BF-0C30-4BE2-9930-EA8C9DF0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B4BA01-6FD4-4694-9911-1575BFD9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27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D1DB2-E254-4ED9-BF18-52233F0F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3E2B1F-768F-407E-A044-94183C554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1C9BE-05FF-4A7C-BE04-6EFAF8CB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8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808A-CC41-4765-AE69-9D00563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E2DBC-9A1C-4CB6-B2E3-A2142B2CC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39167-62F4-42F6-B320-47AC1573C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9CBA8-096D-4D91-BCCE-944F8AC5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A34B6-0CEA-45BD-983D-622B11CA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B7FB7-5E3E-45A1-A6AF-66B6E1E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5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4358-32A2-4D43-9A95-62CE04B8E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3ABEE-7B3C-4831-8099-5E6EB5E99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9F2B5-13FD-4BCE-A62A-21063B918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00925-23A5-4A62-919E-10564EBB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D3AD6-B70E-4D9B-A137-0F6C8AC2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08079-C39A-4B62-B962-E733CB69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62DC5-5225-4467-93D1-E87D69CE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9AC50-0871-4C59-9F2C-091B5769A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B058-D3C5-4D38-B0D3-085474600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9D51-36CE-4047-ACE6-632CF1126598}" type="datetimeFigureOut">
              <a:rPr lang="en-US" smtClean="0"/>
              <a:t>9/23/2020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0954B-AF2A-4516-9ABC-D1457E57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A4BA3-8794-43DF-AAE4-2311B5665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5054-0D1E-4C73-A650-57DACA3CC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6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1115878" y="1844298"/>
            <a:ext cx="105388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very complicated and progressive process to generate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Targets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Assignment to campaigns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Creation of business objects on SFDC Service Cloud</a:t>
            </a:r>
          </a:p>
        </p:txBody>
      </p:sp>
    </p:spTree>
    <p:extLst>
      <p:ext uri="{BB962C8B-B14F-4D97-AF65-F5344CB8AC3E}">
        <p14:creationId xmlns:p14="http://schemas.microsoft.com/office/powerpoint/2010/main" val="414418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426331" y="255341"/>
            <a:ext cx="110861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Today some UNHCR key users exploit a tailored and custom solution where they can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Select a target (T1) of contacts by using inclusion and/or exclusion criteria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Save this target (T1) as temporary set  (S1)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200" dirty="0"/>
              <a:t>Assign this set (S1) to a specific campaign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1BD447-D58A-4756-ABC8-F0640C3AA316}"/>
              </a:ext>
            </a:extLst>
          </p:cNvPr>
          <p:cNvSpPr txBox="1"/>
          <p:nvPr/>
        </p:nvSpPr>
        <p:spPr>
          <a:xfrm>
            <a:off x="426331" y="3429000"/>
            <a:ext cx="110861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they want, it is possible add and/or subtract new targets (T2, T3) to the previous ones (</a:t>
            </a:r>
            <a:r>
              <a:rPr lang="en-US" sz="3200" dirty="0" err="1"/>
              <a:t>i.e</a:t>
            </a:r>
            <a:r>
              <a:rPr lang="en-US" sz="3200" dirty="0"/>
              <a:t> (S1 minus T2) union t3)</a:t>
            </a:r>
          </a:p>
        </p:txBody>
      </p:sp>
    </p:spTree>
    <p:extLst>
      <p:ext uri="{BB962C8B-B14F-4D97-AF65-F5344CB8AC3E}">
        <p14:creationId xmlns:p14="http://schemas.microsoft.com/office/powerpoint/2010/main" val="4748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542440" y="371959"/>
            <a:ext cx="11453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EA support “set operations” such as union, intersect and minus 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3B9B2-1D33-4139-8029-63EE24E2D0B3}"/>
              </a:ext>
            </a:extLst>
          </p:cNvPr>
          <p:cNvSpPr/>
          <p:nvPr/>
        </p:nvSpPr>
        <p:spPr>
          <a:xfrm>
            <a:off x="1855916" y="1678148"/>
            <a:ext cx="1694481" cy="38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A4317D-9858-46B5-9630-6F60F585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031" y="1764727"/>
            <a:ext cx="1238250" cy="123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2ECA75-B9FB-42DB-835D-3B979C2AE47F}"/>
              </a:ext>
            </a:extLst>
          </p:cNvPr>
          <p:cNvSpPr txBox="1"/>
          <p:nvPr/>
        </p:nvSpPr>
        <p:spPr>
          <a:xfrm>
            <a:off x="61987" y="2091451"/>
            <a:ext cx="15808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Inclusion and exclusion criteria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1C844EB-37D2-4201-AEC3-3493A1ED631A}"/>
              </a:ext>
            </a:extLst>
          </p:cNvPr>
          <p:cNvSpPr/>
          <p:nvPr/>
        </p:nvSpPr>
        <p:spPr>
          <a:xfrm>
            <a:off x="2472377" y="3277901"/>
            <a:ext cx="461558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A442D-31B3-43D8-9C3C-75C052A39402}"/>
              </a:ext>
            </a:extLst>
          </p:cNvPr>
          <p:cNvSpPr txBox="1"/>
          <p:nvPr/>
        </p:nvSpPr>
        <p:spPr>
          <a:xfrm>
            <a:off x="1912743" y="3847068"/>
            <a:ext cx="15808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List of Donors (</a:t>
            </a:r>
            <a:r>
              <a:rPr lang="en-US" dirty="0" err="1"/>
              <a:t>contact_ids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296C37-84E9-4189-B1E2-DB78F8480DEC}"/>
              </a:ext>
            </a:extLst>
          </p:cNvPr>
          <p:cNvSpPr txBox="1"/>
          <p:nvPr/>
        </p:nvSpPr>
        <p:spPr>
          <a:xfrm>
            <a:off x="3983064" y="1764727"/>
            <a:ext cx="63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steps of progressive refinements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8F9E67-3FF9-4A49-AC8F-AEA0349EBB85}"/>
              </a:ext>
            </a:extLst>
          </p:cNvPr>
          <p:cNvSpPr txBox="1"/>
          <p:nvPr/>
        </p:nvSpPr>
        <p:spPr>
          <a:xfrm>
            <a:off x="4107052" y="2448732"/>
            <a:ext cx="11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Step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83C00CF-C083-46BB-B5D3-2363E82F2703}"/>
              </a:ext>
            </a:extLst>
          </p:cNvPr>
          <p:cNvSpPr/>
          <p:nvPr/>
        </p:nvSpPr>
        <p:spPr>
          <a:xfrm>
            <a:off x="5122190" y="2448732"/>
            <a:ext cx="11468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2C6648-15BD-44D7-B9FC-E5666615AA2A}"/>
              </a:ext>
            </a:extLst>
          </p:cNvPr>
          <p:cNvSpPr/>
          <p:nvPr/>
        </p:nvSpPr>
        <p:spPr>
          <a:xfrm>
            <a:off x="6780507" y="2171733"/>
            <a:ext cx="1007390" cy="923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1D5C39-D008-4A2D-AF26-9E52D4C5E54E}"/>
              </a:ext>
            </a:extLst>
          </p:cNvPr>
          <p:cNvSpPr txBox="1"/>
          <p:nvPr/>
        </p:nvSpPr>
        <p:spPr>
          <a:xfrm>
            <a:off x="4107052" y="3693398"/>
            <a:ext cx="114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Step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C7FF61C-4C10-44A2-B219-0247A4F2E53C}"/>
              </a:ext>
            </a:extLst>
          </p:cNvPr>
          <p:cNvSpPr/>
          <p:nvPr/>
        </p:nvSpPr>
        <p:spPr>
          <a:xfrm>
            <a:off x="5122190" y="3693398"/>
            <a:ext cx="114687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28E47E-ECB4-40CB-B2E6-CC2BA1E550F3}"/>
              </a:ext>
            </a:extLst>
          </p:cNvPr>
          <p:cNvSpPr txBox="1"/>
          <p:nvPr/>
        </p:nvSpPr>
        <p:spPr>
          <a:xfrm>
            <a:off x="3983064" y="5144579"/>
            <a:ext cx="7891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Which “Set operators” are available on EA ? -&gt; list of Donor’s IDs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Can we save the temporary results ? (i.e. B – A) and re-use this temp result for other operations / selections 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70EE07-37C7-49BD-AF4F-DE7DAC1FD5A3}"/>
              </a:ext>
            </a:extLst>
          </p:cNvPr>
          <p:cNvSpPr txBox="1"/>
          <p:nvPr/>
        </p:nvSpPr>
        <p:spPr>
          <a:xfrm flipH="1" flipV="1">
            <a:off x="11024511" y="3262293"/>
            <a:ext cx="555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-</a:t>
            </a:r>
          </a:p>
        </p:txBody>
      </p:sp>
      <p:pic>
        <p:nvPicPr>
          <p:cNvPr id="46" name="Picture 4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B192E6FA-78B9-4E7C-A0FC-C6947379C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633" y="1532492"/>
            <a:ext cx="3391329" cy="327579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C965CB25-B3EF-4A44-ADA2-193F49B6AEC4}"/>
              </a:ext>
            </a:extLst>
          </p:cNvPr>
          <p:cNvSpPr/>
          <p:nvPr/>
        </p:nvSpPr>
        <p:spPr>
          <a:xfrm>
            <a:off x="6777926" y="3409018"/>
            <a:ext cx="1007390" cy="923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0290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542440" y="371959"/>
            <a:ext cx="1145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Direct Mailing Use Cases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D5366C-2F84-4ED9-B4E8-5EAF0FBF4E73}"/>
              </a:ext>
            </a:extLst>
          </p:cNvPr>
          <p:cNvCxnSpPr/>
          <p:nvPr/>
        </p:nvCxnSpPr>
        <p:spPr>
          <a:xfrm>
            <a:off x="689548" y="1813810"/>
            <a:ext cx="103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A73D59F-ED62-4629-93D5-0B1F31EE0701}"/>
              </a:ext>
            </a:extLst>
          </p:cNvPr>
          <p:cNvSpPr txBox="1"/>
          <p:nvPr/>
        </p:nvSpPr>
        <p:spPr>
          <a:xfrm>
            <a:off x="689548" y="1424066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49B3B-2DB7-43E5-87B8-E739D0EDFA95}"/>
              </a:ext>
            </a:extLst>
          </p:cNvPr>
          <p:cNvCxnSpPr/>
          <p:nvPr/>
        </p:nvCxnSpPr>
        <p:spPr>
          <a:xfrm>
            <a:off x="3345300" y="1831300"/>
            <a:ext cx="103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36EA70-6269-4DD5-8438-0E5FCBBC3FB8}"/>
              </a:ext>
            </a:extLst>
          </p:cNvPr>
          <p:cNvSpPr txBox="1"/>
          <p:nvPr/>
        </p:nvSpPr>
        <p:spPr>
          <a:xfrm>
            <a:off x="3345300" y="1441556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FA65FB-BCB0-4193-BDA9-1E5796CC6E4C}"/>
              </a:ext>
            </a:extLst>
          </p:cNvPr>
          <p:cNvCxnSpPr/>
          <p:nvPr/>
        </p:nvCxnSpPr>
        <p:spPr>
          <a:xfrm>
            <a:off x="5296516" y="1813810"/>
            <a:ext cx="103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8491AEF-ACD0-41C1-9C45-22E4C1483511}"/>
              </a:ext>
            </a:extLst>
          </p:cNvPr>
          <p:cNvSpPr txBox="1"/>
          <p:nvPr/>
        </p:nvSpPr>
        <p:spPr>
          <a:xfrm>
            <a:off x="5296516" y="1424066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8E75B-E7A3-4FFA-864E-4CF4FB855A2A}"/>
              </a:ext>
            </a:extLst>
          </p:cNvPr>
          <p:cNvCxnSpPr/>
          <p:nvPr/>
        </p:nvCxnSpPr>
        <p:spPr>
          <a:xfrm>
            <a:off x="10518100" y="1851712"/>
            <a:ext cx="1034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B2388E5-026A-4CAD-838E-1D5BFF1F0AAD}"/>
              </a:ext>
            </a:extLst>
          </p:cNvPr>
          <p:cNvSpPr txBox="1"/>
          <p:nvPr/>
        </p:nvSpPr>
        <p:spPr>
          <a:xfrm>
            <a:off x="10518100" y="1461968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&lt;n&gt;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5E70CF-E404-46D5-9524-6BCF6916EDD3}"/>
              </a:ext>
            </a:extLst>
          </p:cNvPr>
          <p:cNvSpPr txBox="1"/>
          <p:nvPr/>
        </p:nvSpPr>
        <p:spPr>
          <a:xfrm>
            <a:off x="9278911" y="1506939"/>
            <a:ext cx="1034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BBC8C-991C-4C87-8DBE-67EAB02A9B41}"/>
              </a:ext>
            </a:extLst>
          </p:cNvPr>
          <p:cNvSpPr txBox="1"/>
          <p:nvPr/>
        </p:nvSpPr>
        <p:spPr>
          <a:xfrm>
            <a:off x="374755" y="2207947"/>
            <a:ext cx="212860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Direct Mailing key users </a:t>
            </a:r>
          </a:p>
          <a:p>
            <a:endParaRPr lang="en-US" sz="1600" b="1" dirty="0"/>
          </a:p>
          <a:p>
            <a:pPr marL="342900" indent="-342900">
              <a:buAutoNum type="arabicParenR"/>
            </a:pPr>
            <a:r>
              <a:rPr lang="en-US" sz="1600" dirty="0"/>
              <a:t>execute a dashboard on Einstein Analytics and generate a first target (T1) of </a:t>
            </a:r>
            <a:r>
              <a:rPr lang="en-US" sz="1600" dirty="0" err="1"/>
              <a:t>donors_ids</a:t>
            </a:r>
            <a:endParaRPr lang="en-US" sz="1600" dirty="0"/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Save this target T1 as a set (S0)</a:t>
            </a:r>
          </a:p>
          <a:p>
            <a:pPr marL="342900" indent="-342900">
              <a:buAutoNum type="arabicParenR"/>
            </a:pPr>
            <a:endParaRPr lang="en-US" sz="1600" dirty="0"/>
          </a:p>
          <a:p>
            <a:pPr marL="342900" indent="-342900">
              <a:buAutoNum type="arabicParenR"/>
            </a:pPr>
            <a:r>
              <a:rPr lang="en-US" sz="1600" dirty="0"/>
              <a:t>Optionally they can identify a new target T2 and </a:t>
            </a:r>
            <a:r>
              <a:rPr lang="en-US" sz="1600" b="1" dirty="0"/>
              <a:t>add</a:t>
            </a:r>
            <a:r>
              <a:rPr lang="en-US" sz="1600" dirty="0"/>
              <a:t> and/or </a:t>
            </a:r>
            <a:r>
              <a:rPr lang="en-US" sz="1600" b="1" dirty="0"/>
              <a:t>subtract</a:t>
            </a:r>
            <a:r>
              <a:rPr lang="en-US" sz="1600" dirty="0"/>
              <a:t> to set (S0) – the new set is </a:t>
            </a:r>
            <a:r>
              <a:rPr lang="en-US" sz="1600" b="1" dirty="0"/>
              <a:t>S1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59FA73-13A3-4AC5-9A28-88A31AF0EE61}"/>
              </a:ext>
            </a:extLst>
          </p:cNvPr>
          <p:cNvSpPr txBox="1"/>
          <p:nvPr/>
        </p:nvSpPr>
        <p:spPr>
          <a:xfrm>
            <a:off x="2985542" y="2207947"/>
            <a:ext cx="212860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Direct Mailing key users </a:t>
            </a:r>
          </a:p>
          <a:p>
            <a:endParaRPr lang="en-US" sz="1600" b="1" dirty="0"/>
          </a:p>
          <a:p>
            <a:r>
              <a:rPr lang="en-US" sz="1600" dirty="0"/>
              <a:t>1) Assign this target </a:t>
            </a:r>
            <a:r>
              <a:rPr lang="en-US" sz="1600" b="1" dirty="0"/>
              <a:t>(S1) </a:t>
            </a:r>
            <a:r>
              <a:rPr lang="en-US" sz="1600" dirty="0"/>
              <a:t>obtained by applying “set operations” to a specific campaign (CMP1) as “campaign members”  </a:t>
            </a:r>
          </a:p>
          <a:p>
            <a:endParaRPr lang="en-US" sz="1600" b="1" dirty="0"/>
          </a:p>
          <a:p>
            <a:r>
              <a:rPr lang="en-US" sz="1600" b="1" dirty="0"/>
              <a:t>2</a:t>
            </a:r>
            <a:r>
              <a:rPr lang="en-US" sz="1600" dirty="0"/>
              <a:t>)  Optionally we have to create some “cases” related to the contacts (campaign members related to CMP1)</a:t>
            </a:r>
          </a:p>
          <a:p>
            <a:endParaRPr lang="en-US" sz="16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DC12BF-B9BB-49DF-A51F-D41619128BF4}"/>
              </a:ext>
            </a:extLst>
          </p:cNvPr>
          <p:cNvSpPr txBox="1"/>
          <p:nvPr/>
        </p:nvSpPr>
        <p:spPr>
          <a:xfrm>
            <a:off x="5114145" y="2207947"/>
            <a:ext cx="24708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At this stage Direct Mailing Key users have</a:t>
            </a:r>
          </a:p>
          <a:p>
            <a:endParaRPr lang="en-US" sz="1600" b="1" dirty="0"/>
          </a:p>
          <a:p>
            <a:pPr marL="342900" indent="-342900">
              <a:buAutoNum type="arabicParenR"/>
            </a:pPr>
            <a:r>
              <a:rPr lang="en-US" sz="1600" dirty="0"/>
              <a:t>A set (S1) of contacts (donor ids) on which they want to continue to work</a:t>
            </a:r>
          </a:p>
          <a:p>
            <a:pPr marL="342900" indent="-342900">
              <a:buAutoNum type="arabicParenR"/>
            </a:pPr>
            <a:r>
              <a:rPr lang="en-US" sz="1600" dirty="0"/>
              <a:t>So they can select a new target T3 and </a:t>
            </a:r>
            <a:r>
              <a:rPr lang="en-US" sz="1600" b="1" dirty="0"/>
              <a:t>add</a:t>
            </a:r>
            <a:r>
              <a:rPr lang="en-US" sz="1600" dirty="0"/>
              <a:t> or </a:t>
            </a:r>
            <a:r>
              <a:rPr lang="en-US" sz="1600" b="1" dirty="0"/>
              <a:t>subtract</a:t>
            </a:r>
            <a:r>
              <a:rPr lang="en-US" sz="1600" dirty="0"/>
              <a:t> to S1 by obtaining S2</a:t>
            </a:r>
            <a:endParaRPr lang="en-US" sz="1600" b="1" dirty="0"/>
          </a:p>
          <a:p>
            <a:pPr marL="342900" indent="-342900">
              <a:buAutoNum type="arabicParenR"/>
            </a:pPr>
            <a:r>
              <a:rPr lang="en-US" sz="1600" dirty="0"/>
              <a:t>Also in this case they want to assign this set S2 to a different campaign called </a:t>
            </a:r>
            <a:r>
              <a:rPr lang="en-US" sz="1600" b="1" dirty="0"/>
              <a:t>CMP2</a:t>
            </a:r>
          </a:p>
          <a:p>
            <a:pPr marL="342900" indent="-342900">
              <a:buAutoNum type="arabicParenR"/>
            </a:pPr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754C05-5D87-4434-98B1-1AC04D47A4F5}"/>
              </a:ext>
            </a:extLst>
          </p:cNvPr>
          <p:cNvSpPr txBox="1"/>
          <p:nvPr/>
        </p:nvSpPr>
        <p:spPr>
          <a:xfrm>
            <a:off x="9346368" y="2207947"/>
            <a:ext cx="247087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After “n” steps Direct Mailing Key users have</a:t>
            </a:r>
          </a:p>
          <a:p>
            <a:endParaRPr lang="en-US" sz="1600" b="1" dirty="0"/>
          </a:p>
          <a:p>
            <a:pPr marL="342900" indent="-342900">
              <a:buAutoNum type="arabicParenR"/>
            </a:pPr>
            <a:r>
              <a:rPr lang="en-US" sz="1600" dirty="0"/>
              <a:t>A set (Sn) of contacts (donor ids) on which they want to continue to work</a:t>
            </a:r>
          </a:p>
          <a:p>
            <a:pPr marL="342900" indent="-342900">
              <a:buAutoNum type="arabicParenR"/>
            </a:pPr>
            <a:r>
              <a:rPr lang="en-US" sz="1600" dirty="0"/>
              <a:t>So they can select a new target Tn+1 and </a:t>
            </a:r>
            <a:r>
              <a:rPr lang="en-US" sz="1600" b="1" dirty="0"/>
              <a:t>add</a:t>
            </a:r>
            <a:r>
              <a:rPr lang="en-US" sz="1600" dirty="0"/>
              <a:t> or </a:t>
            </a:r>
            <a:r>
              <a:rPr lang="en-US" sz="1600" b="1" dirty="0"/>
              <a:t>subtract</a:t>
            </a:r>
            <a:r>
              <a:rPr lang="en-US" sz="1600" dirty="0"/>
              <a:t> to Sn = </a:t>
            </a:r>
            <a:r>
              <a:rPr lang="en-US" sz="1600" b="1" dirty="0"/>
              <a:t>Sn+1</a:t>
            </a:r>
          </a:p>
          <a:p>
            <a:pPr marL="342900" indent="-342900">
              <a:buAutoNum type="arabicParenR"/>
            </a:pPr>
            <a:r>
              <a:rPr lang="en-US" sz="1600" dirty="0"/>
              <a:t>Also in this case they want to assign this set S3 to a campaign called </a:t>
            </a:r>
            <a:r>
              <a:rPr lang="en-US" sz="1600" b="1" dirty="0"/>
              <a:t>CMP(n)</a:t>
            </a:r>
          </a:p>
          <a:p>
            <a:pPr marL="342900" indent="-342900">
              <a:buAutoNum type="arabicParenR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2485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542440" y="371959"/>
            <a:ext cx="11453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to cover these use cases with Einstein Analytics + manual operation + something else ?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7E8B23-26D3-45BF-8CFD-39298122A5E1}"/>
              </a:ext>
            </a:extLst>
          </p:cNvPr>
          <p:cNvSpPr/>
          <p:nvPr/>
        </p:nvSpPr>
        <p:spPr>
          <a:xfrm>
            <a:off x="542440" y="1768839"/>
            <a:ext cx="3025219" cy="674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Einstein Analytics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C8B635-BC3F-44DA-B998-A684F73A0473}"/>
              </a:ext>
            </a:extLst>
          </p:cNvPr>
          <p:cNvSpPr txBox="1"/>
          <p:nvPr/>
        </p:nvSpPr>
        <p:spPr>
          <a:xfrm>
            <a:off x="4452078" y="1873770"/>
            <a:ext cx="70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recommended EA because to overpass limits on reporting (4 objects)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53E9714-2801-420F-AD03-425427FA4674}"/>
              </a:ext>
            </a:extLst>
          </p:cNvPr>
          <p:cNvSpPr/>
          <p:nvPr/>
        </p:nvSpPr>
        <p:spPr>
          <a:xfrm>
            <a:off x="542440" y="2910590"/>
            <a:ext cx="3025219" cy="175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 this stage UNHCR execute many manual operations to change Excel file and send to communication channels (</a:t>
            </a:r>
            <a:r>
              <a:rPr lang="en-US" dirty="0" err="1"/>
              <a:t>eail</a:t>
            </a:r>
            <a:r>
              <a:rPr lang="en-US" dirty="0"/>
              <a:t>, Direct Mailing, SMS,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2F93AF-6ABA-4183-8D06-DE40C22B4452}"/>
              </a:ext>
            </a:extLst>
          </p:cNvPr>
          <p:cNvSpPr txBox="1"/>
          <p:nvPr/>
        </p:nvSpPr>
        <p:spPr>
          <a:xfrm>
            <a:off x="4452078" y="3059668"/>
            <a:ext cx="704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not experts on EA: we have two options: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Temporary tables are available and we can save targets on these temporary tables by applying “set operators” like INNER JOIN, LEFT JOIN, RIGHT JOIN</a:t>
            </a:r>
          </a:p>
          <a:p>
            <a:pPr marL="285750" indent="-285750">
              <a:buFontTx/>
              <a:buChar char="-"/>
            </a:pPr>
            <a:r>
              <a:rPr lang="en-US" dirty="0"/>
              <a:t>If no, we need to identify a solution: save the target to excel and then  import in a “data set” or what else 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29B26D-B570-4992-92AA-CCB3C508E857}"/>
              </a:ext>
            </a:extLst>
          </p:cNvPr>
          <p:cNvSpPr/>
          <p:nvPr/>
        </p:nvSpPr>
        <p:spPr>
          <a:xfrm>
            <a:off x="572420" y="4981731"/>
            <a:ext cx="3025219" cy="17543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of contacts (S1, S2 and </a:t>
            </a:r>
            <a:r>
              <a:rPr lang="en-US" dirty="0" err="1"/>
              <a:t>etc</a:t>
            </a:r>
            <a:r>
              <a:rPr lang="en-US" dirty="0"/>
              <a:t>) must be used to create campaign members and optionally cases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FD6E4-ABA1-4575-B7A0-02B768625627}"/>
              </a:ext>
            </a:extLst>
          </p:cNvPr>
          <p:cNvSpPr txBox="1"/>
          <p:nvPr/>
        </p:nvSpPr>
        <p:spPr>
          <a:xfrm>
            <a:off x="4452078" y="4893465"/>
            <a:ext cx="7045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content of SET is ready to be sent to campaign we need to create automatically new campaign members related to a specific campaign name (i.e. CMP1)</a:t>
            </a:r>
          </a:p>
          <a:p>
            <a:r>
              <a:rPr lang="en-US" dirty="0"/>
              <a:t>In our architecture we also have: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Heroku</a:t>
            </a:r>
            <a:r>
              <a:rPr lang="en-US" dirty="0"/>
              <a:t> that play the role FTP server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ETL (i.e. Talend)</a:t>
            </a:r>
            <a:r>
              <a:rPr lang="en-US" dirty="0"/>
              <a:t> to elaborate files (import data on SFDC)</a:t>
            </a:r>
          </a:p>
        </p:txBody>
      </p:sp>
    </p:spTree>
    <p:extLst>
      <p:ext uri="{BB962C8B-B14F-4D97-AF65-F5344CB8AC3E}">
        <p14:creationId xmlns:p14="http://schemas.microsoft.com/office/powerpoint/2010/main" val="339797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B2EB56-6E14-4AC6-8B8C-3C855693535F}"/>
              </a:ext>
            </a:extLst>
          </p:cNvPr>
          <p:cNvSpPr txBox="1"/>
          <p:nvPr/>
        </p:nvSpPr>
        <p:spPr>
          <a:xfrm>
            <a:off x="542440" y="371959"/>
            <a:ext cx="114532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Architecture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462A3D-248B-4173-B508-1DB41D78F4CD}"/>
              </a:ext>
            </a:extLst>
          </p:cNvPr>
          <p:cNvSpPr/>
          <p:nvPr/>
        </p:nvSpPr>
        <p:spPr>
          <a:xfrm>
            <a:off x="2743200" y="1239253"/>
            <a:ext cx="3518115" cy="38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A35F58-F356-4265-9719-B4DCEC840FB7}"/>
              </a:ext>
            </a:extLst>
          </p:cNvPr>
          <p:cNvSpPr/>
          <p:nvPr/>
        </p:nvSpPr>
        <p:spPr>
          <a:xfrm>
            <a:off x="4622370" y="1434469"/>
            <a:ext cx="158082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B4DDD6-139D-454C-97AF-13FC68E9362D}"/>
              </a:ext>
            </a:extLst>
          </p:cNvPr>
          <p:cNvSpPr/>
          <p:nvPr/>
        </p:nvSpPr>
        <p:spPr>
          <a:xfrm>
            <a:off x="2849933" y="1434469"/>
            <a:ext cx="158082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0938-F20C-437E-BEC2-7D94C3E38984}"/>
              </a:ext>
            </a:extLst>
          </p:cNvPr>
          <p:cNvSpPr/>
          <p:nvPr/>
        </p:nvSpPr>
        <p:spPr>
          <a:xfrm>
            <a:off x="3711844" y="3439556"/>
            <a:ext cx="158082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EBAB5-0D95-4DC4-B8D1-D66EA87329D2}"/>
              </a:ext>
            </a:extLst>
          </p:cNvPr>
          <p:cNvSpPr txBox="1"/>
          <p:nvPr/>
        </p:nvSpPr>
        <p:spPr>
          <a:xfrm>
            <a:off x="3006671" y="4505064"/>
            <a:ext cx="29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+ NPSP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3B9B2-1D33-4139-8029-63EE24E2D0B3}"/>
              </a:ext>
            </a:extLst>
          </p:cNvPr>
          <p:cNvSpPr/>
          <p:nvPr/>
        </p:nvSpPr>
        <p:spPr>
          <a:xfrm>
            <a:off x="6350431" y="1237087"/>
            <a:ext cx="1694481" cy="3885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2CA4317D-9858-46B5-9630-6F60F585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46" y="1323666"/>
            <a:ext cx="1238250" cy="1238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26347-7274-4CA5-85A3-7079F28B9A95}"/>
              </a:ext>
            </a:extLst>
          </p:cNvPr>
          <p:cNvSpPr txBox="1"/>
          <p:nvPr/>
        </p:nvSpPr>
        <p:spPr>
          <a:xfrm>
            <a:off x="1073257" y="1611235"/>
            <a:ext cx="15808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Donors =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ECA75-B9FB-42DB-835D-3B979C2AE47F}"/>
              </a:ext>
            </a:extLst>
          </p:cNvPr>
          <p:cNvSpPr txBox="1"/>
          <p:nvPr/>
        </p:nvSpPr>
        <p:spPr>
          <a:xfrm>
            <a:off x="8044911" y="2570578"/>
            <a:ext cx="15808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Inclusion and exclusion criteria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1C844EB-37D2-4201-AEC3-3493A1ED631A}"/>
              </a:ext>
            </a:extLst>
          </p:cNvPr>
          <p:cNvSpPr/>
          <p:nvPr/>
        </p:nvSpPr>
        <p:spPr>
          <a:xfrm>
            <a:off x="6966892" y="2836840"/>
            <a:ext cx="461558" cy="418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A442D-31B3-43D8-9C3C-75C052A39402}"/>
              </a:ext>
            </a:extLst>
          </p:cNvPr>
          <p:cNvSpPr txBox="1"/>
          <p:nvPr/>
        </p:nvSpPr>
        <p:spPr>
          <a:xfrm>
            <a:off x="6407258" y="3406007"/>
            <a:ext cx="158082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List of Donors (</a:t>
            </a:r>
            <a:r>
              <a:rPr lang="en-US" dirty="0" err="1"/>
              <a:t>contact_ids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6C7339-5ABD-41AC-A857-926036F5C0F3}"/>
              </a:ext>
            </a:extLst>
          </p:cNvPr>
          <p:cNvSpPr/>
          <p:nvPr/>
        </p:nvSpPr>
        <p:spPr>
          <a:xfrm>
            <a:off x="6578546" y="4125919"/>
            <a:ext cx="439425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C6BD-3F40-4179-9AB0-73DDC882DD9D}"/>
              </a:ext>
            </a:extLst>
          </p:cNvPr>
          <p:cNvSpPr/>
          <p:nvPr/>
        </p:nvSpPr>
        <p:spPr>
          <a:xfrm>
            <a:off x="6772760" y="4233846"/>
            <a:ext cx="170481" cy="160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B820BA-16CD-404A-B3EA-165E8FC53198}"/>
              </a:ext>
            </a:extLst>
          </p:cNvPr>
          <p:cNvSpPr txBox="1"/>
          <p:nvPr/>
        </p:nvSpPr>
        <p:spPr>
          <a:xfrm>
            <a:off x="7062303" y="4125919"/>
            <a:ext cx="201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&lt;Campaign Name&gt;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832AF-9CA3-4888-9A4B-95C1AF35D76C}"/>
              </a:ext>
            </a:extLst>
          </p:cNvPr>
          <p:cNvSpPr/>
          <p:nvPr/>
        </p:nvSpPr>
        <p:spPr>
          <a:xfrm>
            <a:off x="6785676" y="4603221"/>
            <a:ext cx="170481" cy="1605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7A896A-3BCD-4C24-8A68-16BCEDBE4441}"/>
              </a:ext>
            </a:extLst>
          </p:cNvPr>
          <p:cNvSpPr txBox="1"/>
          <p:nvPr/>
        </p:nvSpPr>
        <p:spPr>
          <a:xfrm>
            <a:off x="7075218" y="4495294"/>
            <a:ext cx="3518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&lt;Type&gt;, &lt;</a:t>
            </a:r>
            <a:r>
              <a:rPr lang="en-US" dirty="0" err="1"/>
              <a:t>SubType</a:t>
            </a:r>
            <a:r>
              <a:rPr lang="en-US" dirty="0"/>
              <a:t>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CDA4DD-87DC-44E6-B6E7-D005E83E36EA}"/>
              </a:ext>
            </a:extLst>
          </p:cNvPr>
          <p:cNvSpPr/>
          <p:nvPr/>
        </p:nvSpPr>
        <p:spPr>
          <a:xfrm>
            <a:off x="6816672" y="5273544"/>
            <a:ext cx="3055748" cy="693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Automatic Creation of Campaign Members and Cases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4C0A471-92F1-4929-9A8F-E7256B2ECA0E}"/>
              </a:ext>
            </a:extLst>
          </p:cNvPr>
          <p:cNvCxnSpPr>
            <a:stCxn id="15" idx="3"/>
            <a:endCxn id="20" idx="3"/>
          </p:cNvCxnSpPr>
          <p:nvPr/>
        </p:nvCxnSpPr>
        <p:spPr>
          <a:xfrm flipH="1">
            <a:off x="9872420" y="4587584"/>
            <a:ext cx="1100379" cy="1032649"/>
          </a:xfrm>
          <a:prstGeom prst="bentConnector3">
            <a:avLst>
              <a:gd name="adj1" fmla="val -207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ABC4D8C-61EF-4918-A56A-BB7485F31DE9}"/>
              </a:ext>
            </a:extLst>
          </p:cNvPr>
          <p:cNvCxnSpPr>
            <a:stCxn id="20" idx="1"/>
            <a:endCxn id="6" idx="1"/>
          </p:cNvCxnSpPr>
          <p:nvPr/>
        </p:nvCxnSpPr>
        <p:spPr>
          <a:xfrm rot="10800000">
            <a:off x="3711844" y="3796017"/>
            <a:ext cx="3104828" cy="1824216"/>
          </a:xfrm>
          <a:prstGeom prst="bentConnector3">
            <a:avLst>
              <a:gd name="adj1" fmla="val 167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B3CA99-031C-433B-BBDD-79BEE5D28470}"/>
              </a:ext>
            </a:extLst>
          </p:cNvPr>
          <p:cNvCxnSpPr>
            <a:cxnSpLocks/>
            <a:stCxn id="20" idx="1"/>
            <a:endCxn id="29" idx="1"/>
          </p:cNvCxnSpPr>
          <p:nvPr/>
        </p:nvCxnSpPr>
        <p:spPr>
          <a:xfrm rot="10800000">
            <a:off x="2849934" y="2603697"/>
            <a:ext cx="3966739" cy="3016536"/>
          </a:xfrm>
          <a:prstGeom prst="bentConnector3">
            <a:avLst>
              <a:gd name="adj1" fmla="val 1311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5CC7F0A-BD44-4382-9967-F7DB1433E04B}"/>
              </a:ext>
            </a:extLst>
          </p:cNvPr>
          <p:cNvSpPr/>
          <p:nvPr/>
        </p:nvSpPr>
        <p:spPr>
          <a:xfrm>
            <a:off x="2849933" y="2247236"/>
            <a:ext cx="158082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Campaign Members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70E1DD-7944-4215-90CA-F17CF38F78EB}"/>
              </a:ext>
            </a:extLst>
          </p:cNvPr>
          <p:cNvSpPr/>
          <p:nvPr/>
        </p:nvSpPr>
        <p:spPr>
          <a:xfrm>
            <a:off x="4619385" y="2247236"/>
            <a:ext cx="1580827" cy="712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Campaigns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436EE-8D8C-4DA8-9344-BE647F811647}"/>
              </a:ext>
            </a:extLst>
          </p:cNvPr>
          <p:cNvSpPr/>
          <p:nvPr/>
        </p:nvSpPr>
        <p:spPr>
          <a:xfrm>
            <a:off x="1693889" y="6140670"/>
            <a:ext cx="9503763" cy="55843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HEROKU (FTP SERVER) </a:t>
            </a:r>
            <a:r>
              <a:rPr lang="en-US"/>
              <a:t>+ ETL (Talend)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36B208-0AD3-4CB0-AA71-74B2A9A24099}"/>
              </a:ext>
            </a:extLst>
          </p:cNvPr>
          <p:cNvSpPr txBox="1"/>
          <p:nvPr/>
        </p:nvSpPr>
        <p:spPr>
          <a:xfrm>
            <a:off x="8874177" y="584616"/>
            <a:ext cx="27753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We are experienced a lot of issues with REMOTE ACTIONS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Might Talend  be an alternative ? </a:t>
            </a:r>
          </a:p>
        </p:txBody>
      </p:sp>
    </p:spTree>
    <p:extLst>
      <p:ext uri="{BB962C8B-B14F-4D97-AF65-F5344CB8AC3E}">
        <p14:creationId xmlns:p14="http://schemas.microsoft.com/office/powerpoint/2010/main" val="198316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720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Filippone, Alberto</dc:creator>
  <cp:lastModifiedBy>Filippone, Alberto</cp:lastModifiedBy>
  <cp:revision>11</cp:revision>
  <dcterms:created xsi:type="dcterms:W3CDTF">2020-07-14T09:15:39Z</dcterms:created>
  <dcterms:modified xsi:type="dcterms:W3CDTF">2020-09-23T07:57:21Z</dcterms:modified>
</cp:coreProperties>
</file>