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73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583D2-D4C4-4EF5-A547-A8CC692E4D7C}" type="datetimeFigureOut">
              <a:rPr lang="it-IT" smtClean="0"/>
              <a:t>22/09/2020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5CC16-2F78-44C8-B362-45C30C88F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66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6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FC1E-8779-45ED-8412-06ECA348F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FF4DB-1AC5-4C44-8E05-B0C4BAE6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F7AE-733E-455D-A16B-41AB1CF2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F2CC-7E37-4506-BC9D-F62AA1A2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8941-3073-44C0-8E04-C8DBAE84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8359-9D43-4AA3-A44E-F9EB1BDA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FDBA8-DF15-459B-85E3-85548B6CF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E720-3876-4444-A481-6F144A57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567F-974E-4AF2-BF30-EDD1971C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4A91-18C9-4870-9132-ED7D34BE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F3A06-7C63-469F-A65A-2BE7CD381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147B1-44E1-4278-8E7E-C2306585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3AB77-91E2-44D9-9044-C88F44C9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CD7A-C3B5-4909-8F88-ADCACFA7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C081-5418-4E1E-B9BD-10154AC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6611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B869-389A-4DAA-8B52-B6573507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4B7D-84C3-414C-9AAB-6C19E492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BCF56-4C18-4F49-ACA9-F9775742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B61A-BA2D-4E19-9E8C-D422924C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B698-1F3D-4A34-9731-3CE7EC5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E1C7-7A33-4E69-8402-688D36A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49427-5352-4FDE-B62F-46040307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A050-8286-4A8E-80BD-69BBE112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A6F-22A7-472D-85DC-01B9258A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675D-62E5-4A8D-8DE4-C30AC479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ABD0-047C-4886-88F4-6595FD4F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DDFC-A8A4-4C1A-A220-74BE8AC26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64F61-58C7-4346-81A7-EF08F87E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283A1-28C4-4BF0-9B98-EC5778A3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BD690-3EFF-4FDC-BEC4-09DC5F48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A03E5-9C8B-4004-B6C8-E63C77DF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35D5-7A35-4C19-BE1C-E3E9A98E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9C617-A096-4535-BCF8-04B8AE16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795A4-0D6A-421B-A9A8-A6B17008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2DA25-6157-4B0F-8B9F-21278526A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CD60F-5C4C-4779-B4FB-7A33A4E06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15C48-82CF-4065-BC00-AA5760B8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CF4A3-6FEB-4B85-95AB-89FD0D21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FE368-EA8E-47AA-AAEF-C683317C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E82D-04C8-49DF-9B6B-2B57CFD1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AB56A-3E72-4652-91BE-E7D48698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024BF-0C30-4BE2-9930-EA8C9DF0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BA01-6FD4-4694-9911-1575BFD9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1DB2-E254-4ED9-BF18-52233F0F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E2B1F-768F-407E-A044-94183C55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1C9BE-05FF-4A7C-BE04-6EFAF8CB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808A-CC41-4765-AE69-9D00563A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2DBC-9A1C-4CB6-B2E3-A2142B2C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9167-62F4-42F6-B320-47AC1573C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CBA8-096D-4D91-BCCE-944F8AC5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A34B6-0CEA-45BD-983D-622B11CA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B7FB7-5E3E-45A1-A6AF-66B6E1E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4358-32A2-4D43-9A95-62CE04B8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3ABEE-7B3C-4831-8099-5E6EB5E99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F2B5-13FD-4BCE-A62A-21063B918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0925-23A5-4A62-919E-10564EBB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D3AD6-B70E-4D9B-A137-0F6C8AC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08079-C39A-4B62-B962-E733CB69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62DC5-5225-4467-93D1-E87D69CE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9AC50-0871-4C59-9F2C-091B5769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B058-D3C5-4D38-B0D3-08547460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9D51-36CE-4047-ACE6-632CF112659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954B-AF2A-4516-9ABC-D1457E57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4BA3-8794-43DF-AAE4-2311B5665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284FDF-A617-4724-A7C5-FD18EE1F01DD}"/>
              </a:ext>
            </a:extLst>
          </p:cNvPr>
          <p:cNvSpPr txBox="1">
            <a:spLocks/>
          </p:cNvSpPr>
          <p:nvPr/>
        </p:nvSpPr>
        <p:spPr>
          <a:xfrm>
            <a:off x="417003" y="2420888"/>
            <a:ext cx="5688012" cy="720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UNHCR-PSP </a:t>
            </a:r>
            <a:r>
              <a:rPr lang="it-IT" dirty="0" err="1"/>
              <a:t>Italy</a:t>
            </a:r>
            <a:r>
              <a:rPr lang="it-IT" dirty="0"/>
              <a:t> – DRM</a:t>
            </a:r>
          </a:p>
          <a:p>
            <a:r>
              <a:rPr lang="it-IT" sz="2000" dirty="0"/>
              <a:t>Accounts vs Contacts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62E167-8CA7-45A5-AE1E-74A008912726}"/>
              </a:ext>
            </a:extLst>
          </p:cNvPr>
          <p:cNvSpPr txBox="1">
            <a:spLocks/>
          </p:cNvSpPr>
          <p:nvPr/>
        </p:nvSpPr>
        <p:spPr>
          <a:xfrm>
            <a:off x="417003" y="3284487"/>
            <a:ext cx="4967932" cy="12239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Date 22/09/2020</a:t>
            </a:r>
          </a:p>
          <a:p>
            <a:r>
              <a:rPr lang="it-IT" dirty="0"/>
              <a:t>Version 1.0</a:t>
            </a:r>
          </a:p>
        </p:txBody>
      </p:sp>
      <p:pic>
        <p:nvPicPr>
          <p:cNvPr id="7" name="Immagine 1">
            <a:extLst>
              <a:ext uri="{FF2B5EF4-FFF2-40B4-BE49-F238E27FC236}">
                <a16:creationId xmlns:a16="http://schemas.microsoft.com/office/drawing/2014/main" id="{4A4BBC4B-326E-4597-907F-15F2CD0D048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982162" y="326338"/>
            <a:ext cx="2777927" cy="29581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2.2.d - PRIMARY AFFILIATION 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A24C-CAA0-4915-B0EB-0AF7D27CE1A7}"/>
              </a:ext>
            </a:extLst>
          </p:cNvPr>
          <p:cNvSpPr/>
          <p:nvPr/>
        </p:nvSpPr>
        <p:spPr>
          <a:xfrm>
            <a:off x="838199" y="1375200"/>
            <a:ext cx="107287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It is possible that, in the course of time, </a:t>
            </a:r>
            <a:r>
              <a:rPr lang="it-IT" b="1" dirty="0"/>
              <a:t>the Primary Affiliation has to be changed</a:t>
            </a:r>
            <a:r>
              <a:rPr lang="it-IT" dirty="0"/>
              <a:t>. We will introduce a button that allows easily to change the Primary Affiliation (among the other Affiliations) that will also:</a:t>
            </a:r>
          </a:p>
          <a:p>
            <a:pPr marL="285750" indent="-285750">
              <a:buFontTx/>
              <a:buChar char="-"/>
            </a:pPr>
            <a:r>
              <a:rPr lang="it-IT" dirty="0"/>
              <a:t>Move the Primary Affiliation flag to the new one</a:t>
            </a:r>
          </a:p>
          <a:p>
            <a:pPr marL="285750" indent="-285750">
              <a:buFontTx/>
              <a:buChar char="-"/>
            </a:pPr>
            <a:r>
              <a:rPr lang="it-IT" dirty="0"/>
              <a:t>Move the Cases/Asks (all or some selected ones) to the new affiliation, because they are used to evaulate KPI’s</a:t>
            </a:r>
          </a:p>
          <a:p>
            <a:pPr marL="285750" indent="-285750">
              <a:buFontTx/>
              <a:buChar char="-"/>
            </a:pPr>
            <a:r>
              <a:rPr lang="it-IT" dirty="0"/>
              <a:t>Copy some field values from the old Contact to the new (to be defined).</a:t>
            </a:r>
          </a:p>
          <a:p>
            <a:r>
              <a:rPr lang="it-IT" dirty="0"/>
              <a:t>The new Primary Affiliation must have no individual donations in order to be selected. Otherwise, it has to be cloned and used as Affiliation only.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43A78-B118-4D39-800F-433F66749F2D}"/>
              </a:ext>
            </a:extLst>
          </p:cNvPr>
          <p:cNvSpPr txBox="1"/>
          <p:nvPr/>
        </p:nvSpPr>
        <p:spPr>
          <a:xfrm>
            <a:off x="838200" y="3593947"/>
            <a:ext cx="3572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suggest that Web Events, Campaign Member and Marketing Consents will stay on the old Contact, so to identify easily, for example, which Contact got a particular email.</a:t>
            </a:r>
          </a:p>
          <a:p>
            <a:r>
              <a:rPr lang="it-IT" dirty="0"/>
              <a:t>A new component on Account </a:t>
            </a:r>
            <a:r>
              <a:rPr lang="it-IT" b="1" dirty="0"/>
              <a:t>will gather data from all Affiliations</a:t>
            </a:r>
            <a:r>
              <a:rPr lang="it-IT" dirty="0"/>
              <a:t>, meaning – for example – that it will be possible to see all the Campaigns for that Account.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EE9F0-180A-4326-836E-6AC695D92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08" y="3429000"/>
            <a:ext cx="7058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1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2.2.e - ACCOUNT AGGREGATED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A24C-CAA0-4915-B0EB-0AF7D27CE1A7}"/>
              </a:ext>
            </a:extLst>
          </p:cNvPr>
          <p:cNvSpPr/>
          <p:nvPr/>
        </p:nvSpPr>
        <p:spPr>
          <a:xfrm>
            <a:off x="838200" y="128751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All information regarding the records related to the Affiliation Contact are gathered on the Account in the Affiliated Contact Information tab. Below is a sample. Fields to be displayed for each object have to be defined.</a:t>
            </a:r>
          </a:p>
          <a:p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976237-7F7F-4643-A840-B7D4D253F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17" y="2137463"/>
            <a:ext cx="7449766" cy="451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82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2.3 CONTACT ORGANIZATION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A24C-CAA0-4915-B0EB-0AF7D27CE1A7}"/>
              </a:ext>
            </a:extLst>
          </p:cNvPr>
          <p:cNvSpPr/>
          <p:nvPr/>
        </p:nvSpPr>
        <p:spPr>
          <a:xfrm>
            <a:off x="838200" y="1287518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For some of the IG Accounts, there is no personal contact available, meaning that there is only a company name and email address. </a:t>
            </a:r>
          </a:p>
          <a:p>
            <a:endParaRPr lang="it-IT" dirty="0"/>
          </a:p>
          <a:p>
            <a:r>
              <a:rPr lang="it-IT" dirty="0"/>
              <a:t>In order to avoid having no Contacts for an Account, </a:t>
            </a:r>
            <a:r>
              <a:rPr lang="it-IT" b="1" dirty="0"/>
              <a:t>we introduced the Contact Organization</a:t>
            </a:r>
            <a:r>
              <a:rPr lang="it-IT" dirty="0"/>
              <a:t>: every time an Account (Record Type = PPH Organization) is created, a new Contact is created afterwards, copying all Account information on it and setting Gender = Organization. By default, it is set as Primary Affiliation.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B8F6116-CBE6-4F91-9663-15B36926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429000"/>
            <a:ext cx="6772275" cy="258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F60D4-7C57-49B5-9BED-38BD466E2016}"/>
              </a:ext>
            </a:extLst>
          </p:cNvPr>
          <p:cNvSpPr txBox="1"/>
          <p:nvPr/>
        </p:nvSpPr>
        <p:spPr>
          <a:xfrm>
            <a:off x="838200" y="3318843"/>
            <a:ext cx="3525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The Contact Organization is always created for each new Account</a:t>
            </a:r>
            <a:r>
              <a:rPr lang="it-IT" dirty="0"/>
              <a:t>, both during the migration process and after the go-live. </a:t>
            </a:r>
          </a:p>
          <a:p>
            <a:r>
              <a:rPr lang="it-IT" dirty="0"/>
              <a:t>In particular for the migration, we set it as Primary Affiliation only when there is no personal Contact available.</a:t>
            </a:r>
          </a:p>
        </p:txBody>
      </p:sp>
    </p:spTree>
    <p:extLst>
      <p:ext uri="{BB962C8B-B14F-4D97-AF65-F5344CB8AC3E}">
        <p14:creationId xmlns:p14="http://schemas.microsoft.com/office/powerpoint/2010/main" val="92643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3 - USE CASES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C1D58-496E-42B3-9FEB-8410FF05E4A7}"/>
              </a:ext>
            </a:extLst>
          </p:cNvPr>
          <p:cNvSpPr txBox="1"/>
          <p:nvPr/>
        </p:nvSpPr>
        <p:spPr>
          <a:xfrm>
            <a:off x="993422" y="1580444"/>
            <a:ext cx="6874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it-IT" sz="3600" dirty="0"/>
              <a:t>FACE TO FACE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dirty="0"/>
              <a:t>WEBSITE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dirty="0"/>
              <a:t>TMK/EMAIL/DIRECT MAILING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dirty="0"/>
              <a:t>TAX MAILING/NEWSLETTER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6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3.1 FACE TO 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A7613-69E3-4BB8-9CAF-EEF84A791C72}"/>
              </a:ext>
            </a:extLst>
          </p:cNvPr>
          <p:cNvSpPr/>
          <p:nvPr/>
        </p:nvSpPr>
        <p:spPr>
          <a:xfrm>
            <a:off x="838200" y="1351011"/>
            <a:ext cx="1051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/>
              <a:t>No change will be made to the current Face2Face processes</a:t>
            </a:r>
            <a:r>
              <a:rPr lang="it-IT" sz="3200" dirty="0"/>
              <a:t>: only Contacts will be created, since the current batch file only has an additional field («Ragione Sociale») and it is not enough to have the required data.</a:t>
            </a:r>
          </a:p>
          <a:p>
            <a:endParaRPr lang="it-IT" sz="3200" dirty="0"/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78442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3.2 WEBSITE /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A7613-69E3-4BB8-9CAF-EEF84A791C72}"/>
              </a:ext>
            </a:extLst>
          </p:cNvPr>
          <p:cNvSpPr/>
          <p:nvPr/>
        </p:nvSpPr>
        <p:spPr>
          <a:xfrm>
            <a:off x="838200" y="135101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Two different flows will be available, based on the current possible selections: individual donor and company.</a:t>
            </a:r>
          </a:p>
          <a:p>
            <a:r>
              <a:rPr lang="it-IT" dirty="0"/>
              <a:t>An </a:t>
            </a:r>
            <a:r>
              <a:rPr lang="it-IT" b="1" dirty="0"/>
              <a:t>individual donor </a:t>
            </a:r>
            <a:r>
              <a:rPr lang="it-IT" dirty="0"/>
              <a:t>will always be mapped onto a Contact.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84B71E-4B47-4C4F-8CD2-6B22D9C1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54274"/>
            <a:ext cx="5257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3.2 WEBSITE /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A7613-69E3-4BB8-9CAF-EEF84A791C72}"/>
              </a:ext>
            </a:extLst>
          </p:cNvPr>
          <p:cNvSpPr/>
          <p:nvPr/>
        </p:nvSpPr>
        <p:spPr>
          <a:xfrm>
            <a:off x="807170" y="126532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 donation </a:t>
            </a:r>
            <a:r>
              <a:rPr lang="it-IT" b="1" dirty="0"/>
              <a:t>made by a company </a:t>
            </a:r>
            <a:r>
              <a:rPr lang="it-IT" dirty="0"/>
              <a:t>will be mapped as follows: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BA3E9D1-6989-4A89-9677-526E46512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70" y="1720343"/>
            <a:ext cx="7353300" cy="458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E9463D-63B9-4D43-8E85-AE1D2C724E73}"/>
              </a:ext>
            </a:extLst>
          </p:cNvPr>
          <p:cNvSpPr txBox="1"/>
          <p:nvPr/>
        </p:nvSpPr>
        <p:spPr>
          <a:xfrm>
            <a:off x="807170" y="1720343"/>
            <a:ext cx="29788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Sections in pink </a:t>
            </a:r>
            <a:r>
              <a:rPr lang="it-IT" dirty="0"/>
              <a:t>will be mapped onto Account, and will be subsequently copied onto the Contact Organization (automatically created).</a:t>
            </a:r>
          </a:p>
          <a:p>
            <a:endParaRPr lang="it-IT" dirty="0"/>
          </a:p>
          <a:p>
            <a:r>
              <a:rPr lang="it-IT" b="1" dirty="0"/>
              <a:t>Sections in blue </a:t>
            </a:r>
            <a:r>
              <a:rPr lang="it-IT" dirty="0"/>
              <a:t>will be mapped onto the personal Contact which will be created as well, and will be flagged as Primary Contact.</a:t>
            </a:r>
          </a:p>
          <a:p>
            <a:endParaRPr lang="it-IT" dirty="0"/>
          </a:p>
          <a:p>
            <a:r>
              <a:rPr lang="it-IT" dirty="0"/>
              <a:t>All donation and payment information will be linked to the Account.</a:t>
            </a:r>
          </a:p>
        </p:txBody>
      </p:sp>
    </p:spTree>
    <p:extLst>
      <p:ext uri="{BB962C8B-B14F-4D97-AF65-F5344CB8AC3E}">
        <p14:creationId xmlns:p14="http://schemas.microsoft.com/office/powerpoint/2010/main" val="154860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3.2 WEBSITE /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A7613-69E3-4BB8-9CAF-EEF84A791C72}"/>
              </a:ext>
            </a:extLst>
          </p:cNvPr>
          <p:cNvSpPr/>
          <p:nvPr/>
        </p:nvSpPr>
        <p:spPr>
          <a:xfrm>
            <a:off x="838200" y="1351011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OPEN POINTS:</a:t>
            </a:r>
          </a:p>
          <a:p>
            <a:endParaRPr lang="it-IT" dirty="0"/>
          </a:p>
          <a:p>
            <a:r>
              <a:rPr lang="it-IT" dirty="0"/>
              <a:t>It has to be decided what to do in case a donor who already has a recurring donation through an Account makes a donation from the website as an individual, since </a:t>
            </a:r>
            <a:r>
              <a:rPr lang="it-IT" i="1" u="sng" dirty="0"/>
              <a:t>it’s not possible to have a Contact who is at the same time a Primary Affiliation AND a donor</a:t>
            </a:r>
            <a:r>
              <a:rPr lang="it-IT" dirty="0"/>
              <a:t>. In this case, the Contact has to be cloned, so that one will have its own segmentation as a donor and the other its Account’s segmentation.</a:t>
            </a:r>
          </a:p>
          <a:p>
            <a:endParaRPr lang="it-IT" dirty="0"/>
          </a:p>
          <a:p>
            <a:r>
              <a:rPr lang="it-IT" dirty="0"/>
              <a:t>A possible scenario is a warning that tells the user that he already has a donation as an Account, so he can proceed either making a one off linked to his Account, or create a new Contact to be used as Donor (being the existing one a Primary Affiliation).</a:t>
            </a:r>
          </a:p>
        </p:txBody>
      </p:sp>
    </p:spTree>
    <p:extLst>
      <p:ext uri="{BB962C8B-B14F-4D97-AF65-F5344CB8AC3E}">
        <p14:creationId xmlns:p14="http://schemas.microsoft.com/office/powerpoint/2010/main" val="22764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3.3 TMK/EMAIL/DIRECT MAILING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A7613-69E3-4BB8-9CAF-EEF84A791C72}"/>
              </a:ext>
            </a:extLst>
          </p:cNvPr>
          <p:cNvSpPr/>
          <p:nvPr/>
        </p:nvSpPr>
        <p:spPr>
          <a:xfrm>
            <a:off x="838200" y="1351011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All extractions will be made on Contacts, as they are added to Campaigns. </a:t>
            </a:r>
          </a:p>
          <a:p>
            <a:r>
              <a:rPr lang="it-IT" dirty="0"/>
              <a:t>Flexibility is available, since there are lots of fields to be used as filters, not only the Primary Affiliations</a:t>
            </a:r>
          </a:p>
          <a:p>
            <a:endParaRPr lang="it-IT" dirty="0"/>
          </a:p>
          <a:p>
            <a:r>
              <a:rPr lang="it-IT" dirty="0"/>
              <a:t>All return flows will be redirected:</a:t>
            </a:r>
          </a:p>
          <a:p>
            <a:pPr marL="285750" indent="-285750">
              <a:buFontTx/>
              <a:buChar char="-"/>
            </a:pPr>
            <a:r>
              <a:rPr lang="it-IT" dirty="0"/>
              <a:t>On the Contact, if a Case is created or if the address or the marketing consents are modified.</a:t>
            </a:r>
          </a:p>
          <a:p>
            <a:pPr marL="285750" indent="-285750">
              <a:buFontTx/>
              <a:buChar char="-"/>
            </a:pPr>
            <a:r>
              <a:rPr lang="it-IT" dirty="0"/>
              <a:t>On the Account, if the variation is related to donations and payment methods.</a:t>
            </a:r>
          </a:p>
        </p:txBody>
      </p:sp>
    </p:spTree>
    <p:extLst>
      <p:ext uri="{BB962C8B-B14F-4D97-AF65-F5344CB8AC3E}">
        <p14:creationId xmlns:p14="http://schemas.microsoft.com/office/powerpoint/2010/main" val="862369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3.4 TAX MAILING/NEWSLETTER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A7613-69E3-4BB8-9CAF-EEF84A791C72}"/>
              </a:ext>
            </a:extLst>
          </p:cNvPr>
          <p:cNvSpPr/>
          <p:nvPr/>
        </p:nvSpPr>
        <p:spPr>
          <a:xfrm>
            <a:off x="838200" y="1351011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Multiple flags are available on Contact, making easy to filter specific Affiliations (not necessarily the primary) for different purposes.</a:t>
            </a:r>
          </a:p>
          <a:p>
            <a:endParaRPr lang="it-IT" dirty="0"/>
          </a:p>
          <a:p>
            <a:r>
              <a:rPr lang="it-IT" dirty="0"/>
              <a:t>For example:</a:t>
            </a:r>
          </a:p>
          <a:p>
            <a:pPr marL="285750" indent="-285750">
              <a:buFontTx/>
              <a:buChar char="-"/>
            </a:pPr>
            <a:r>
              <a:rPr lang="it-IT" dirty="0"/>
              <a:t>Newsletter flag</a:t>
            </a:r>
          </a:p>
          <a:p>
            <a:pPr marL="285750" indent="-285750">
              <a:buFontTx/>
              <a:buChar char="-"/>
            </a:pPr>
            <a:r>
              <a:rPr lang="it-IT" dirty="0"/>
              <a:t>Tax Mailing flag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585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29"/>
          </a:xfrm>
          <a:solidFill>
            <a:schemeClr val="accent1"/>
          </a:solidFill>
        </p:spPr>
        <p:txBody>
          <a:bodyPr/>
          <a:lstStyle/>
          <a:p>
            <a:r>
              <a:rPr lang="it-IT" dirty="0"/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8774C-04A5-4F41-95B4-49B9B70ACB01}"/>
              </a:ext>
            </a:extLst>
          </p:cNvPr>
          <p:cNvSpPr txBox="1"/>
          <p:nvPr/>
        </p:nvSpPr>
        <p:spPr>
          <a:xfrm>
            <a:off x="838200" y="1443841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/>
              <a:t>1. Main Scenario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it-IT" sz="2800" dirty="0"/>
              <a:t>1.1 Additional Scenario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/>
              <a:t>2.1 Recurring Donations from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/>
              <a:t>2.2 Primary Affiliations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/>
              <a:t>2.3 Contact 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/>
              <a:t>3. Use Cases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800" dirty="0"/>
              <a:t>Face2Face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800" dirty="0"/>
              <a:t>Website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800" dirty="0"/>
              <a:t>TMK / Email / Direct Mailing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it-IT" sz="2800" dirty="0"/>
              <a:t>Tax Mailing / Newsletter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b="1" dirty="0"/>
              <a:t>4. Open Points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8524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4 OPEN POINTS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A7613-69E3-4BB8-9CAF-EEF84A791C72}"/>
              </a:ext>
            </a:extLst>
          </p:cNvPr>
          <p:cNvSpPr/>
          <p:nvPr/>
        </p:nvSpPr>
        <p:spPr>
          <a:xfrm>
            <a:off x="838200" y="1351011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This is a brief recap of the open points: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Primary Affiliation change</a:t>
            </a:r>
            <a:r>
              <a:rPr lang="it-IT" dirty="0"/>
              <a:t>: what fields/objects have to be copied/moved onto the new Primary Affiliation.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Website</a:t>
            </a:r>
            <a:r>
              <a:rPr lang="it-IT" dirty="0"/>
              <a:t>: if an existing Primary Affiliation wants to do an individual donation.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Tax Mailing recipient </a:t>
            </a:r>
            <a:r>
              <a:rPr lang="it-IT" dirty="0"/>
              <a:t>(PPH in particular).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Accounts on F2F</a:t>
            </a:r>
            <a:r>
              <a:rPr lang="it-IT" dirty="0"/>
              <a:t>: how to handle the data on the current excel file.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IG Accounts migration</a:t>
            </a:r>
            <a:r>
              <a:rPr lang="it-IT" dirty="0"/>
              <a:t>: hybrid cases with donations related to Accounts and payments to the Contact.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8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1 - MAIN 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8774C-04A5-4F41-95B4-49B9B70ACB01}"/>
              </a:ext>
            </a:extLst>
          </p:cNvPr>
          <p:cNvSpPr txBox="1"/>
          <p:nvPr/>
        </p:nvSpPr>
        <p:spPr>
          <a:xfrm>
            <a:off x="838200" y="1355554"/>
            <a:ext cx="10997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general scenario is made up as follows:</a:t>
            </a:r>
          </a:p>
          <a:p>
            <a:pPr marL="342900" indent="-342900">
              <a:buFontTx/>
              <a:buChar char="-"/>
            </a:pPr>
            <a:r>
              <a:rPr lang="it-IT" sz="2400" b="1" dirty="0"/>
              <a:t>IG Donors </a:t>
            </a:r>
            <a:r>
              <a:rPr lang="it-IT" sz="2400" dirty="0"/>
              <a:t>(typically Donor Type = 08-09), who have recurring donations and receive mass communications</a:t>
            </a:r>
          </a:p>
          <a:p>
            <a:pPr marL="342900" indent="-342900">
              <a:buFontTx/>
              <a:buChar char="-"/>
            </a:pPr>
            <a:r>
              <a:rPr lang="it-IT" sz="2400" b="1" dirty="0"/>
              <a:t>PPH Donors </a:t>
            </a:r>
            <a:r>
              <a:rPr lang="it-IT" sz="2400" dirty="0"/>
              <a:t>(typically Donor Type = 51-58), who have single donations and receive one to one communications</a:t>
            </a:r>
          </a:p>
        </p:txBody>
      </p:sp>
      <p:pic>
        <p:nvPicPr>
          <p:cNvPr id="4" name="Picture 3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38F760BA-4DD6-4D7C-AA77-C6C24367C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49" y="3563454"/>
            <a:ext cx="4799637" cy="2502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9979AB-66A5-4936-B19A-45AC23BAC136}"/>
              </a:ext>
            </a:extLst>
          </p:cNvPr>
          <p:cNvSpPr/>
          <p:nvPr/>
        </p:nvSpPr>
        <p:spPr>
          <a:xfrm>
            <a:off x="838200" y="3563454"/>
            <a:ext cx="56380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/>
              <a:t>They have been mapped on Salesforce as follows, according also to Unicorn’s data model:</a:t>
            </a:r>
          </a:p>
          <a:p>
            <a:pPr marL="285750" indent="-285750">
              <a:buFontTx/>
              <a:buChar char="-"/>
            </a:pPr>
            <a:r>
              <a:rPr lang="it-IT" sz="2400" b="1" dirty="0"/>
              <a:t>IG Donors on Contact</a:t>
            </a:r>
          </a:p>
          <a:p>
            <a:pPr marL="285750" indent="-285750">
              <a:buFontTx/>
              <a:buChar char="-"/>
            </a:pPr>
            <a:r>
              <a:rPr lang="it-IT" sz="2400" b="1" dirty="0"/>
              <a:t>PPH Donors on Contact</a:t>
            </a:r>
          </a:p>
          <a:p>
            <a:pPr marL="285750" indent="-285750">
              <a:buFontTx/>
              <a:buChar char="-"/>
            </a:pPr>
            <a:r>
              <a:rPr lang="it-IT" sz="2400" b="1" dirty="0"/>
              <a:t>PPH Organizations on Account</a:t>
            </a:r>
          </a:p>
        </p:txBody>
      </p:sp>
    </p:spTree>
    <p:extLst>
      <p:ext uri="{BB962C8B-B14F-4D97-AF65-F5344CB8AC3E}">
        <p14:creationId xmlns:p14="http://schemas.microsoft.com/office/powerpoint/2010/main" val="253431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1.1 - ADDITIONAL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A24C-CAA0-4915-B0EB-0AF7D27CE1A7}"/>
              </a:ext>
            </a:extLst>
          </p:cNvPr>
          <p:cNvSpPr/>
          <p:nvPr/>
        </p:nvSpPr>
        <p:spPr>
          <a:xfrm>
            <a:off x="838200" y="1158384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Two additional requirements have been added, in particular UNHCR needs to: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Treat some IG Donors as Accounts</a:t>
            </a:r>
            <a:r>
              <a:rPr lang="it-IT" dirty="0"/>
              <a:t>: it is the case in which they have a company name («Ragione Sociale»), a personal name (when available) and the donations are made using the company’s tax code. Their Donor Type is in the IG range.</a:t>
            </a:r>
          </a:p>
          <a:p>
            <a:pPr marL="285750" indent="-285750">
              <a:buFontTx/>
              <a:buChar char="-"/>
            </a:pPr>
            <a:r>
              <a:rPr lang="it-IT" b="1" dirty="0"/>
              <a:t>Be able to mass-communicate with Accounts</a:t>
            </a:r>
            <a:r>
              <a:rPr lang="it-IT" dirty="0"/>
              <a:t>, in particular for the case above described, but also for the others.</a:t>
            </a:r>
          </a:p>
          <a:p>
            <a:endParaRPr lang="it-IT" dirty="0"/>
          </a:p>
          <a:p>
            <a:r>
              <a:rPr lang="it-IT" dirty="0"/>
              <a:t>The result is that we have to add IG Accounts to the data model, as in the picture below.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B13E2B5-0421-4EB9-8D8A-AADBACEDB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74" y="3537347"/>
            <a:ext cx="4765626" cy="26475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DF3E-7F78-4204-885D-5921483AAFC1}"/>
              </a:ext>
            </a:extLst>
          </p:cNvPr>
          <p:cNvSpPr txBox="1"/>
          <p:nvPr/>
        </p:nvSpPr>
        <p:spPr>
          <a:xfrm>
            <a:off x="838200" y="3541909"/>
            <a:ext cx="54494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Three additional developments are needed: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Add the possibility to create Recurring Donations from Accounts.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Identify one (or more) Contact(s), affiliated to an Account, who will be the recipient(s) of the mass communications.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Find a solution for all the cases in which there is only a company name («Ragione Sociale») for an IG Account, therefore there is no proper contact to send communications to.</a:t>
            </a:r>
          </a:p>
        </p:txBody>
      </p:sp>
    </p:spTree>
    <p:extLst>
      <p:ext uri="{BB962C8B-B14F-4D97-AF65-F5344CB8AC3E}">
        <p14:creationId xmlns:p14="http://schemas.microsoft.com/office/powerpoint/2010/main" val="37396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2.1 - CREATE RECURRING DONATIONS FROM ACCOUNTS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A24C-CAA0-4915-B0EB-0AF7D27CE1A7}"/>
              </a:ext>
            </a:extLst>
          </p:cNvPr>
          <p:cNvSpPr/>
          <p:nvPr/>
        </p:nvSpPr>
        <p:spPr>
          <a:xfrm>
            <a:off x="838200" y="1375200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Salesforce’s NonProfit Success Pack («NPSP») provides a data model that allows to make Recurring Donations from Accounts. </a:t>
            </a:r>
          </a:p>
          <a:p>
            <a:r>
              <a:rPr lang="it-IT" b="1" dirty="0"/>
              <a:t>Our development is to create Quick Action Buttons to make Single and Recurring Donations from Accounts, duplicating the ones already availabe on Contact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/>
              <a:t>The data model will be exactly the same</a:t>
            </a:r>
            <a:r>
              <a:rPr lang="it-IT" dirty="0"/>
              <a:t>: both the Contact and the Account will be linked to the donations (single or recurring) and to the Payment Profile (and Mandate, in case of Recurring Donations), as in figure.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3CA1C-64B6-45DB-A2DC-A7445CA12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46" y="3593947"/>
            <a:ext cx="6955263" cy="2986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3C043-CCAF-4A86-9C64-0A74B1EF8AD3}"/>
              </a:ext>
            </a:extLst>
          </p:cNvPr>
          <p:cNvSpPr txBox="1"/>
          <p:nvPr/>
        </p:nvSpPr>
        <p:spPr>
          <a:xfrm>
            <a:off x="838201" y="3506771"/>
            <a:ext cx="30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We also cloned on Accounts all segmentation rules used for Contacts</a:t>
            </a:r>
            <a:r>
              <a:rPr lang="it-IT" dirty="0"/>
              <a:t>, since they are based on donations, so that – for example - an IG Account who has an active recurring donation will have Donor Type = 09</a:t>
            </a:r>
          </a:p>
        </p:txBody>
      </p:sp>
    </p:spTree>
    <p:extLst>
      <p:ext uri="{BB962C8B-B14F-4D97-AF65-F5344CB8AC3E}">
        <p14:creationId xmlns:p14="http://schemas.microsoft.com/office/powerpoint/2010/main" val="89688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it-IT" sz="3600" dirty="0"/>
              <a:t>2.2.a - AFFILIATED CONTACTS AND PRIMARY AFFILIATIONS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A24C-CAA0-4915-B0EB-0AF7D27CE1A7}"/>
              </a:ext>
            </a:extLst>
          </p:cNvPr>
          <p:cNvSpPr/>
          <p:nvPr/>
        </p:nvSpPr>
        <p:spPr>
          <a:xfrm>
            <a:off x="838200" y="1375200"/>
            <a:ext cx="1051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Salesforce’s standard data model does not allow to add Accounts to Campaigns, only Contacts</a:t>
            </a:r>
            <a:r>
              <a:rPr lang="it-IT" dirty="0"/>
              <a:t>. In order to have a Contact, related to an Account, that will be the recipient of the mass communications, we used Salesforce NPSP’s Affiliation. </a:t>
            </a:r>
          </a:p>
          <a:p>
            <a:endParaRPr lang="it-IT" dirty="0"/>
          </a:p>
          <a:p>
            <a:r>
              <a:rPr lang="it-IT" b="1" dirty="0"/>
              <a:t>An Affiliation is a relationship between a Contact and an Account</a:t>
            </a:r>
            <a:r>
              <a:rPr lang="it-IT" dirty="0"/>
              <a:t>. One (or more) Contact(s) can be Primary Affiliation(s), which means that they easily extracted as the target of the mass-communications. We suggest to use one Primary Affiliation for each Account.</a:t>
            </a:r>
          </a:p>
          <a:p>
            <a:r>
              <a:rPr lang="it-IT" dirty="0"/>
              <a:t>If a Contact is no longer an Affiliation to an Account, it must be set as «Former» so to keep all the information related to him (campaigns, web events, etc.), </a:t>
            </a:r>
            <a:r>
              <a:rPr lang="it-IT" b="1" dirty="0"/>
              <a:t>it doesn’t have to bel deleted as Affiliation</a:t>
            </a:r>
            <a:r>
              <a:rPr lang="it-IT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DCC9EC-E837-4CFA-9A2F-4842AFAC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5" y="3911599"/>
            <a:ext cx="6772275" cy="2581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243A78-B118-4D39-800F-433F66749F2D}"/>
              </a:ext>
            </a:extLst>
          </p:cNvPr>
          <p:cNvSpPr txBox="1"/>
          <p:nvPr/>
        </p:nvSpPr>
        <p:spPr>
          <a:xfrm>
            <a:off x="838200" y="3960523"/>
            <a:ext cx="3572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fields can be added/used in order to </a:t>
            </a:r>
            <a:r>
              <a:rPr lang="en-US" b="1" dirty="0"/>
              <a:t>give flexibility on extracting recipients for different types of communications.</a:t>
            </a:r>
          </a:p>
          <a:p>
            <a:endParaRPr lang="en-US" b="1" dirty="0"/>
          </a:p>
          <a:p>
            <a:r>
              <a:rPr lang="en-US" dirty="0"/>
              <a:t>For example, the Fiscal Recap flag will mark the affiliation contact that will receive it, be it primary or not).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78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2.2.b - IG ACCOUNTS DATA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A24C-CAA0-4915-B0EB-0AF7D27CE1A7}"/>
              </a:ext>
            </a:extLst>
          </p:cNvPr>
          <p:cNvSpPr/>
          <p:nvPr/>
        </p:nvSpPr>
        <p:spPr>
          <a:xfrm>
            <a:off x="838200" y="1375200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While on the as-is system the IG Accounts are on a single table, on Salesforce they must be split on two Objects: </a:t>
            </a:r>
          </a:p>
          <a:p>
            <a:r>
              <a:rPr lang="it-IT" dirty="0"/>
              <a:t>- </a:t>
            </a:r>
            <a:r>
              <a:rPr lang="it-IT" b="1" dirty="0"/>
              <a:t>Account</a:t>
            </a:r>
            <a:r>
              <a:rPr lang="it-IT" dirty="0"/>
              <a:t> will have all the donations- and payments-related information</a:t>
            </a:r>
          </a:p>
          <a:p>
            <a:r>
              <a:rPr lang="it-IT" dirty="0"/>
              <a:t>- </a:t>
            </a:r>
            <a:r>
              <a:rPr lang="it-IT" b="1" dirty="0"/>
              <a:t>Contact</a:t>
            </a:r>
            <a:r>
              <a:rPr lang="it-IT" dirty="0"/>
              <a:t> (the Primary Affiliation) will have the contact information and personal preferences, such as Marketing Consents, Cases, Asks, etc.</a:t>
            </a:r>
          </a:p>
          <a:p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243A78-B118-4D39-800F-433F66749F2D}"/>
              </a:ext>
            </a:extLst>
          </p:cNvPr>
          <p:cNvSpPr txBox="1"/>
          <p:nvPr/>
        </p:nvSpPr>
        <p:spPr>
          <a:xfrm>
            <a:off x="838200" y="3244334"/>
            <a:ext cx="3572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Segmentation rules are calculated on the Account (because they are based on donations) but, using the Primary Affiliation, they can be displayed on the Contact.</a:t>
            </a:r>
          </a:p>
          <a:p>
            <a:endParaRPr lang="it-IT" dirty="0"/>
          </a:p>
          <a:p>
            <a:r>
              <a:rPr lang="it-IT" dirty="0"/>
              <a:t>We used formula fields so that, wheter the Contact is a donor or a Primary Affiliation, the fields to be extracted will always be the same.</a:t>
            </a:r>
          </a:p>
          <a:p>
            <a:endParaRPr lang="it-IT" dirty="0"/>
          </a:p>
          <a:p>
            <a:r>
              <a:rPr lang="it-IT" dirty="0"/>
              <a:t>(continues)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EE9F0-180A-4326-836E-6AC695D92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908" y="3429000"/>
            <a:ext cx="7058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8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2.2.c - CONTACTS’ DUAL USAGE /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A24C-CAA0-4915-B0EB-0AF7D27CE1A7}"/>
              </a:ext>
            </a:extLst>
          </p:cNvPr>
          <p:cNvSpPr/>
          <p:nvPr/>
        </p:nvSpPr>
        <p:spPr>
          <a:xfrm>
            <a:off x="838200" y="1375200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This Contact is a Donor, he has no Primary Affiliations, so the Donor Segmentation fields will show the information based on his own donations</a:t>
            </a:r>
          </a:p>
          <a:p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27008-CF04-4823-81A8-3B86F99900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73549"/>
            <a:ext cx="10515599" cy="3978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343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/>
              <a:t>2.2.c - CONTACTS’ DUAL USAGE /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2A24C-CAA0-4915-B0EB-0AF7D27CE1A7}"/>
              </a:ext>
            </a:extLst>
          </p:cNvPr>
          <p:cNvSpPr/>
          <p:nvPr/>
        </p:nvSpPr>
        <p:spPr>
          <a:xfrm>
            <a:off x="838200" y="1375200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This Contact is a Primary Affiliations, so the Donor Segmentation fields will show the information based on the Account’s donations. It is suggested to use a specific Donor Type for the Affiliated Contacts that are not donors.</a:t>
            </a:r>
          </a:p>
          <a:p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B28AC-7FF2-41BC-BA81-27B0C0F1303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1"/>
          <a:stretch/>
        </p:blipFill>
        <p:spPr bwMode="auto">
          <a:xfrm>
            <a:off x="838200" y="2246851"/>
            <a:ext cx="5110114" cy="4437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493FA5-AE31-4388-AF64-8FD29A89DF6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3677" r="51620" b="-3677"/>
          <a:stretch/>
        </p:blipFill>
        <p:spPr bwMode="auto">
          <a:xfrm>
            <a:off x="6243688" y="3166908"/>
            <a:ext cx="5125427" cy="3325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AC1C88-B666-4EA1-B1F7-35EBB3F325B6}"/>
              </a:ext>
            </a:extLst>
          </p:cNvPr>
          <p:cNvCxnSpPr>
            <a:cxnSpLocks/>
          </p:cNvCxnSpPr>
          <p:nvPr/>
        </p:nvCxnSpPr>
        <p:spPr>
          <a:xfrm>
            <a:off x="2592372" y="3547938"/>
            <a:ext cx="4110086" cy="0"/>
          </a:xfrm>
          <a:prstGeom prst="straightConnector1">
            <a:avLst/>
          </a:prstGeom>
          <a:ln w="698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24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1787</Words>
  <Application>Microsoft Office PowerPoint</Application>
  <PresentationFormat>Widescreen</PresentationFormat>
  <Paragraphs>138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think-cell Slide</vt:lpstr>
      <vt:lpstr>PowerPoint Presentation</vt:lpstr>
      <vt:lpstr>SUMMARY</vt:lpstr>
      <vt:lpstr>1 - MAIN SCENARIO</vt:lpstr>
      <vt:lpstr>1.1 - ADDITIONAL SCENARIO</vt:lpstr>
      <vt:lpstr>2.1 - CREATE RECURRING DONATIONS FROM ACCOUNTS</vt:lpstr>
      <vt:lpstr>2.2.a - AFFILIATED CONTACTS AND PRIMARY AFFILIATIONS</vt:lpstr>
      <vt:lpstr>2.2.b - IG ACCOUNTS DATA MODEL</vt:lpstr>
      <vt:lpstr>2.2.c - CONTACTS’ DUAL USAGE / 1</vt:lpstr>
      <vt:lpstr>2.2.c - CONTACTS’ DUAL USAGE / 2</vt:lpstr>
      <vt:lpstr>2.2.d - PRIMARY AFFILIATION CHANGE</vt:lpstr>
      <vt:lpstr>2.2.e - ACCOUNT AGGREGATED DATA</vt:lpstr>
      <vt:lpstr>2.3 CONTACT ORGANIZATION</vt:lpstr>
      <vt:lpstr>3 - USE CASES</vt:lpstr>
      <vt:lpstr>3.1 FACE TO FACE</vt:lpstr>
      <vt:lpstr>3.2 WEBSITE / 1</vt:lpstr>
      <vt:lpstr>3.2 WEBSITE / 2</vt:lpstr>
      <vt:lpstr>3.2 WEBSITE / 3</vt:lpstr>
      <vt:lpstr>3.3 TMK/EMAIL/DIRECT MAILING</vt:lpstr>
      <vt:lpstr>3.4 TAX MAILING/NEWSLETTER</vt:lpstr>
      <vt:lpstr>4 OPEN POINTS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Filippone, Alberto</dc:creator>
  <cp:lastModifiedBy>Iacovacci, Roberto</cp:lastModifiedBy>
  <cp:revision>51</cp:revision>
  <dcterms:created xsi:type="dcterms:W3CDTF">2020-07-14T09:15:39Z</dcterms:created>
  <dcterms:modified xsi:type="dcterms:W3CDTF">2020-09-23T15:49:03Z</dcterms:modified>
</cp:coreProperties>
</file>