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82" r:id="rId4"/>
    <p:sldId id="286" r:id="rId5"/>
    <p:sldId id="294" r:id="rId6"/>
    <p:sldId id="264" r:id="rId7"/>
    <p:sldId id="263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8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99" autoAdjust="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583D2-D4C4-4EF5-A547-A8CC692E4D7C}" type="datetimeFigureOut">
              <a:rPr lang="it-IT" smtClean="0"/>
              <a:t>10/12/2020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CC16-2F78-44C8-B362-45C30C88F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766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6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7DFC1E-8779-45ED-8412-06ECA348F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73FF4DB-1AC5-4C44-8E05-B0C4BAE6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53F7AE-733E-455D-A16B-41AB1CF2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33F2CC-7E37-4506-BC9D-F62AA1A2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798941-3073-44C0-8E04-C8DBAE84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D88359-9D43-4AA3-A44E-F9EB1BDA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3FDBA8-DF15-459B-85E3-85548B6C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11E720-3876-4444-A481-6F144A57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E0567F-974E-4AF2-BF30-EDD1971C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144A91-18C9-4870-9132-ED7D34B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49F3A06-7C63-469F-A65A-2BE7CD381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1147B1-44E1-4278-8E7E-C2306585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D3AB77-91E2-44D9-9044-C88F44C9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33CD7A-C3B5-4909-8F88-ADCACFA7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96C081-5418-4E1E-B9BD-10154AC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6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7" name="Object 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6611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57B869-389A-4DAA-8B52-B657350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904B7D-84C3-414C-9AAB-6C19E492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8BCF56-4C18-4F49-ACA9-F9775742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0EB61A-BA2D-4E19-9E8C-D422924C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77B698-1F3D-4A34-9731-3CE7EC5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E7E1C7-7A33-4E69-8402-688D36A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49427-5352-4FDE-B62F-46040307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04A050-8286-4A8E-80BD-69BBE112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9561A6F-22A7-472D-85DC-01B9258A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5B675D-62E5-4A8D-8DE4-C30AC47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FABD0-047C-4886-88F4-6595FD4F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8DDFC-A8A4-4C1A-A220-74BE8AC2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764F61-58C7-4346-81A7-EF08F87E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4283A1-28C4-4BF0-9B98-EC5778A3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0BD690-3EFF-4FDC-BEC4-09DC5F48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2BA03E5-9C8B-4004-B6C8-E63C77DF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8335D5-7A35-4C19-BE1C-E3E9A98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89C617-A096-4535-BCF8-04B8AE16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A795A4-0D6A-421B-A9A8-A6B1700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92DA25-6157-4B0F-8B9F-21278526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4ACD60F-5C4C-4779-B4FB-7A33A4E06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FA15C48-82CF-4065-BC00-AA5760B8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2ACF4A3-6FEB-4B85-95AB-89FD0D21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DFE368-EA8E-47AA-AAEF-C683317C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26E82D-04C8-49DF-9B6B-2B57CFD1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60AB56A-3E72-4652-91BE-E7D48698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D9024BF-0C30-4BE2-9930-EA8C9DF0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B4BA01-6FD4-4694-9911-1575BFD9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9DD1DB2-E254-4ED9-BF18-52233F0F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3E2B1F-768F-407E-A044-94183C5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891C9BE-05FF-4A7C-BE04-6EFAF8CB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DC808A-CC41-4765-AE69-9D00563A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5E2DBC-9A1C-4CB6-B2E3-A2142B2C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D39167-62F4-42F6-B320-47AC1573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69CBA8-096D-4D91-BCCE-944F8AC5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CA34B6-0CEA-45BD-983D-622B11CA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3B7FB7-5E3E-45A1-A6AF-66B6E1E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DE4358-32A2-4D43-9A95-62CE04B8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E3ABEE-7B3C-4831-8099-5E6EB5E99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1A9F2B5-13FD-4BCE-A62A-21063B918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800925-23A5-4A62-919E-10564EBB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9FD3AD6-B70E-4D9B-A137-0F6C8AC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908079-C39A-4B62-B962-E733CB69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0362DC5-5225-4467-93D1-E87D69CE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29AC50-0871-4C59-9F2C-091B5769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13B058-D3C5-4D38-B0D3-08547460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9D51-36CE-4047-ACE6-632CF112659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90954B-AF2A-4516-9ABC-D1457E57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4A4BA3-8794-43DF-AAE4-2311B566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6284FDF-A617-4724-A7C5-FD18EE1F01DD}"/>
              </a:ext>
            </a:extLst>
          </p:cNvPr>
          <p:cNvSpPr txBox="1">
            <a:spLocks/>
          </p:cNvSpPr>
          <p:nvPr/>
        </p:nvSpPr>
        <p:spPr>
          <a:xfrm>
            <a:off x="417003" y="2420888"/>
            <a:ext cx="5688012" cy="720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UNHCR</a:t>
            </a:r>
          </a:p>
          <a:p>
            <a:r>
              <a:rPr lang="it-IT" sz="2000" dirty="0"/>
              <a:t>Einstein Implementation Walkthrough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Dasboard Approach                                        -Pg2</a:t>
            </a:r>
            <a:endParaRPr lang="it-IT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54100" y="1531144"/>
          <a:ext cx="8413750" cy="833582"/>
        </p:xfrm>
        <a:graphic>
          <a:graphicData uri="http://schemas.openxmlformats.org/drawingml/2006/table">
            <a:tbl>
              <a:tblPr/>
              <a:tblGrid>
                <a:gridCol w="4644792"/>
                <a:gridCol w="3768958"/>
              </a:tblGrid>
              <a:tr h="121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38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dashboard can have only 20 Pages.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would need 30 pages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dashboard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2 separate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Dashboard organized based on categories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86539"/>
            <a:ext cx="10946553" cy="38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5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 smtClean="0"/>
              <a:t>Dataflow Approach					Page 1</a:t>
            </a:r>
            <a:endParaRPr lang="it-I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84960"/>
              </p:ext>
            </p:extLst>
          </p:nvPr>
        </p:nvGraphicFramePr>
        <p:xfrm>
          <a:off x="1054100" y="1531144"/>
          <a:ext cx="10071100" cy="1292860"/>
        </p:xfrm>
        <a:graphic>
          <a:graphicData uri="http://schemas.openxmlformats.org/drawingml/2006/table">
            <a:tbl>
              <a:tblPr/>
              <a:tblGrid>
                <a:gridCol w="5559729"/>
                <a:gridCol w="4511371"/>
              </a:tblGrid>
              <a:tr h="178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71671">
                <a:tc>
                  <a:txBody>
                    <a:bodyPr/>
                    <a:lstStyle/>
                    <a:p>
                      <a:pPr marL="342900" indent="-342900" algn="l" fontAlgn="t">
                        <a:buAutoNum type="arabicParenR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Exclude Contacts based on child entity criteria. Create Multiple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Dataflow and use </a:t>
                      </a:r>
                      <a:r>
                        <a:rPr lang="en-US" sz="1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Step exclude contacts.</a:t>
                      </a:r>
                    </a:p>
                    <a:p>
                      <a:pPr marL="0" indent="0" algn="l" fontAlgn="t">
                        <a:buNone/>
                      </a:pPr>
                      <a:endParaRPr lang="en-US" sz="14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Having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one flow for each will result 30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Dataflows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but Einstein </a:t>
                      </a:r>
                      <a:r>
                        <a:rPr lang="en-US" sz="14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dataflows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executes only Sequentially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1) Group the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Dataflows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similar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Exlcusion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criteria</a:t>
                      </a:r>
                    </a:p>
                    <a:p>
                      <a:pPr algn="l" fontAlgn="t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 Handle the inclusion on separately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Dashboard queries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054100" y="2916019"/>
            <a:ext cx="8642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Exclusion criteria with Parallel flows for Similar Campaign Scenarios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4" y="3363009"/>
            <a:ext cx="9972675" cy="334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6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 smtClean="0"/>
              <a:t>Dataflow Approach					Page 2</a:t>
            </a:r>
            <a:endParaRPr lang="it-I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4338"/>
              </p:ext>
            </p:extLst>
          </p:nvPr>
        </p:nvGraphicFramePr>
        <p:xfrm>
          <a:off x="1054099" y="1531144"/>
          <a:ext cx="9890125" cy="866140"/>
        </p:xfrm>
        <a:graphic>
          <a:graphicData uri="http://schemas.openxmlformats.org/drawingml/2006/table">
            <a:tbl>
              <a:tblPr/>
              <a:tblGrid>
                <a:gridCol w="4941330"/>
                <a:gridCol w="4948795"/>
              </a:tblGrid>
              <a:tr h="121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3872">
                <a:tc>
                  <a:txBody>
                    <a:bodyPr/>
                    <a:lstStyle/>
                    <a:p>
                      <a:pPr marL="342900" indent="-342900" algn="l" fontAlgn="t">
                        <a:buAutoNum type="arabicParenR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 Contacts based on file upload.</a:t>
                      </a:r>
                    </a:p>
                    <a:p>
                      <a:pPr marL="342900" indent="-342900" algn="l" fontAlgn="t">
                        <a:buAutoNum type="arabicParenR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Joining datasets on Dashboard using Co-group gives Time out issue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1) Use Datasets to upload the csv containing contacts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filter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2 ) Use Filter criteria in Dataflow.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5875" y="2572874"/>
            <a:ext cx="7810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Contacts via csv and Filter them in.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086100"/>
            <a:ext cx="10061666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32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 smtClean="0"/>
              <a:t>Dataflow Approach					Page 3</a:t>
            </a:r>
            <a:endParaRPr lang="it-IT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8200" y="1505635"/>
            <a:ext cx="6553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Exclusion criteria that has subset criteria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2000251"/>
            <a:ext cx="9972675" cy="409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81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 smtClean="0"/>
              <a:t>Dataflow Approach					Page 4</a:t>
            </a:r>
            <a:endParaRPr lang="it-IT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62050" y="1541887"/>
            <a:ext cx="83058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1 and 2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62050" y="2832416"/>
            <a:ext cx="9658350" cy="263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6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 smtClean="0"/>
              <a:t>Dataflow Approach					Page 5</a:t>
            </a:r>
            <a:endParaRPr lang="it-IT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62050" y="1541887"/>
            <a:ext cx="83058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Combination of 1 and 3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2105024"/>
            <a:ext cx="10201276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14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 smtClean="0"/>
              <a:t>Dataflow Approach					Page 6</a:t>
            </a:r>
            <a:endParaRPr lang="it-IT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22892"/>
              </p:ext>
            </p:extLst>
          </p:nvPr>
        </p:nvGraphicFramePr>
        <p:xfrm>
          <a:off x="1054099" y="1531144"/>
          <a:ext cx="9890125" cy="866140"/>
        </p:xfrm>
        <a:graphic>
          <a:graphicData uri="http://schemas.openxmlformats.org/drawingml/2006/table">
            <a:tbl>
              <a:tblPr/>
              <a:tblGrid>
                <a:gridCol w="4941330"/>
                <a:gridCol w="4948795"/>
              </a:tblGrid>
              <a:tr h="121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3872">
                <a:tc>
                  <a:txBody>
                    <a:bodyPr/>
                    <a:lstStyle/>
                    <a:p>
                      <a:pPr marL="342900" indent="-342900" algn="l" fontAlgn="t">
                        <a:buAutoNum type="arabicParenR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Exclude Contacts based on file upload.</a:t>
                      </a:r>
                    </a:p>
                    <a:p>
                      <a:pPr marL="342900" indent="-342900" algn="l" fontAlgn="t">
                        <a:buAutoNum type="arabicParenR"/>
                      </a:pP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Joining datasets on Dashboard using Co-group gives Time out issue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1) Use Datasets to upload the csv containing contacts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filter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2 ) Use Filter criteria in Dataflow to exclude.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5875" y="2572874"/>
            <a:ext cx="781050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 Contacts via csv and Filter them out.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85875" y="3188427"/>
            <a:ext cx="8181975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7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22576"/>
            <a:ext cx="10515600" cy="822652"/>
          </a:xfr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it-IT" sz="3600" dirty="0" smtClean="0"/>
              <a:t>Thank You</a:t>
            </a:r>
            <a:endParaRPr lang="it-IT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284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Requirement overview</a:t>
            </a:r>
            <a:endParaRPr lang="it-IT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59245"/>
              </p:ext>
            </p:extLst>
          </p:nvPr>
        </p:nvGraphicFramePr>
        <p:xfrm>
          <a:off x="1257298" y="1820066"/>
          <a:ext cx="10096502" cy="4590261"/>
        </p:xfrm>
        <a:graphic>
          <a:graphicData uri="http://schemas.openxmlformats.org/drawingml/2006/table">
            <a:tbl>
              <a:tblPr/>
              <a:tblGrid>
                <a:gridCol w="4983028"/>
                <a:gridCol w="2739361"/>
                <a:gridCol w="2374113"/>
              </a:tblGrid>
              <a:tr h="457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9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Export Entities from Salesforce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(Main Entiity)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89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Filter Contacts based on different campaign critera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scenarios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(each has 8-15 criteria)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44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22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Download in Excel.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Using Share option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1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Entity Objects data storage</a:t>
            </a:r>
            <a:endParaRPr lang="it-IT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139"/>
            <a:ext cx="12192000" cy="466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Design Diagram</a:t>
            </a:r>
            <a:endParaRPr lang="it-IT" sz="3600" dirty="0"/>
          </a:p>
        </p:txBody>
      </p:sp>
      <p:sp>
        <p:nvSpPr>
          <p:cNvPr id="2" name="Rounded Rectangle 1"/>
          <p:cNvSpPr/>
          <p:nvPr/>
        </p:nvSpPr>
        <p:spPr>
          <a:xfrm>
            <a:off x="4191000" y="1285875"/>
            <a:ext cx="2638425" cy="419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UNHCR Salesforce NSP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5205412" y="1760929"/>
            <a:ext cx="185738" cy="34409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10212" y="1661250"/>
            <a:ext cx="17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Incremental Sync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866111"/>
              </p:ext>
            </p:extLst>
          </p:nvPr>
        </p:nvGraphicFramePr>
        <p:xfrm>
          <a:off x="1712912" y="2157852"/>
          <a:ext cx="7594600" cy="482600"/>
        </p:xfrm>
        <a:graphic>
          <a:graphicData uri="http://schemas.openxmlformats.org/drawingml/2006/table">
            <a:tbl>
              <a:tblPr/>
              <a:tblGrid>
                <a:gridCol w="635000"/>
                <a:gridCol w="1181100"/>
                <a:gridCol w="749300"/>
                <a:gridCol w="749300"/>
                <a:gridCol w="660400"/>
                <a:gridCol w="660400"/>
                <a:gridCol w="774700"/>
                <a:gridCol w="711200"/>
                <a:gridCol w="812800"/>
                <a:gridCol w="660400"/>
              </a:tblGrid>
              <a:tr h="4826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Consent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 Profile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Member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Donations Allocation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Down Arrow 10"/>
          <p:cNvSpPr/>
          <p:nvPr/>
        </p:nvSpPr>
        <p:spPr>
          <a:xfrm>
            <a:off x="5205412" y="2695743"/>
            <a:ext cx="185738" cy="2570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933825" y="2951274"/>
            <a:ext cx="2743200" cy="619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Base Dataflow</a:t>
            </a:r>
          </a:p>
          <a:p>
            <a:pPr algn="ctr"/>
            <a:r>
              <a:rPr lang="en-US" dirty="0"/>
              <a:t>(UNHCR_DF </a:t>
            </a:r>
            <a:r>
              <a:rPr lang="en-US" dirty="0" smtClean="0"/>
              <a:t>– Base)</a:t>
            </a:r>
            <a:endParaRPr lang="en-US" dirty="0"/>
          </a:p>
        </p:txBody>
      </p:sp>
      <p:sp>
        <p:nvSpPr>
          <p:cNvPr id="15" name="Down Arrow 14"/>
          <p:cNvSpPr/>
          <p:nvPr/>
        </p:nvSpPr>
        <p:spPr>
          <a:xfrm>
            <a:off x="5205411" y="3604184"/>
            <a:ext cx="185738" cy="2570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 Side Corner Rectangle 15"/>
          <p:cNvSpPr/>
          <p:nvPr/>
        </p:nvSpPr>
        <p:spPr>
          <a:xfrm rot="16200000">
            <a:off x="3790950" y="2984890"/>
            <a:ext cx="638175" cy="2390775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 Same Side Corner Rectangle 16"/>
          <p:cNvSpPr/>
          <p:nvPr/>
        </p:nvSpPr>
        <p:spPr>
          <a:xfrm rot="5400000">
            <a:off x="6070695" y="3102463"/>
            <a:ext cx="638175" cy="2155632"/>
          </a:xfrm>
          <a:prstGeom prst="round2Same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91149" y="3908379"/>
            <a:ext cx="237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Recurring Donations </a:t>
            </a:r>
          </a:p>
          <a:p>
            <a:r>
              <a:rPr lang="en-US" dirty="0" smtClean="0"/>
              <a:t>(UNHCR-</a:t>
            </a:r>
            <a:r>
              <a:rPr lang="en-US" dirty="0" err="1" smtClean="0"/>
              <a:t>Don_Recipe</a:t>
            </a:r>
            <a:r>
              <a:rPr lang="en-US" dirty="0"/>
              <a:t>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05137" y="3884785"/>
            <a:ext cx="250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Recipe for Single </a:t>
            </a:r>
            <a:r>
              <a:rPr lang="en-US" dirty="0" err="1" smtClean="0"/>
              <a:t>Opty</a:t>
            </a:r>
            <a:endParaRPr lang="en-US" dirty="0" smtClean="0"/>
          </a:p>
          <a:p>
            <a:r>
              <a:rPr lang="en-US" dirty="0"/>
              <a:t>(</a:t>
            </a:r>
            <a:r>
              <a:rPr lang="en-US" dirty="0" smtClean="0"/>
              <a:t>UNHCR-</a:t>
            </a:r>
            <a:r>
              <a:rPr lang="en-US" dirty="0" err="1" smtClean="0"/>
              <a:t>Opty_Recipe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21" name="Left-Right-Up Arrow 20"/>
          <p:cNvSpPr/>
          <p:nvPr/>
        </p:nvSpPr>
        <p:spPr>
          <a:xfrm>
            <a:off x="3492696" y="5129118"/>
            <a:ext cx="3611168" cy="76657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76222" y="4637406"/>
            <a:ext cx="3171828" cy="214622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467599" y="4601898"/>
            <a:ext cx="3171828" cy="2146223"/>
          </a:xfrm>
          <a:prstGeom prst="roundRect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05773" y="4231544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57263" y="4236323"/>
            <a:ext cx="260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Dashboard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3995" y="5542640"/>
            <a:ext cx="1523407" cy="369332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Recapturing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3996" y="6112514"/>
            <a:ext cx="2350889" cy="369332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Recapturing 2</a:t>
            </a:r>
            <a:r>
              <a:rPr lang="en-US" baseline="30000" dirty="0" smtClean="0"/>
              <a:t>nd</a:t>
            </a:r>
            <a:r>
              <a:rPr lang="en-US" dirty="0" smtClean="0"/>
              <a:t> Time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1376" y="4896606"/>
            <a:ext cx="1546027" cy="369332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Re-Activation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2318146" y="4844056"/>
            <a:ext cx="866773" cy="9668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 Data flows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2347" y="5220933"/>
            <a:ext cx="1523407" cy="369332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Upgrade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42347" y="5711026"/>
            <a:ext cx="1523407" cy="369332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Cross-Sell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9727" y="4759786"/>
            <a:ext cx="1546027" cy="369332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Retention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569204" y="5128897"/>
            <a:ext cx="866773" cy="96689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 Data flows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62590" y="6220698"/>
            <a:ext cx="1523407" cy="369332"/>
          </a:xfrm>
          <a:prstGeom prst="rect">
            <a:avLst/>
          </a:prstGeom>
          <a:ln w="9525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8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Entity Objects and their Relation</a:t>
            </a:r>
            <a:endParaRPr lang="it-IT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203118"/>
              </p:ext>
            </p:extLst>
          </p:nvPr>
        </p:nvGraphicFramePr>
        <p:xfrm>
          <a:off x="838200" y="1412399"/>
          <a:ext cx="10039350" cy="4239180"/>
        </p:xfrm>
        <a:graphic>
          <a:graphicData uri="http://schemas.openxmlformats.org/drawingml/2006/table">
            <a:tbl>
              <a:tblPr/>
              <a:tblGrid>
                <a:gridCol w="4699794"/>
                <a:gridCol w="2583656"/>
                <a:gridCol w="2755900"/>
              </a:tblGrid>
              <a:tr h="3958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 with Contact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Criteria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Consent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 Profile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"1:1"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"1:1"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Campaign Member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"1:1"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Donations Allocation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Donations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 and Exclusion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85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 and Exclusion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M:1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Inclusion and Exclusion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1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7EAFB-4FA2-4EAC-93A9-675B979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Design Approach Approach</a:t>
            </a:r>
            <a:endParaRPr lang="it-IT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9D2A24C-CAA0-4915-B0EB-0AF7D27CE1A7}"/>
              </a:ext>
            </a:extLst>
          </p:cNvPr>
          <p:cNvSpPr/>
          <p:nvPr/>
        </p:nvSpPr>
        <p:spPr>
          <a:xfrm>
            <a:off x="838200" y="1158384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.</a:t>
            </a:r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7114D0F-34A9-424E-9477-740284A5D83B}"/>
              </a:ext>
            </a:extLst>
          </p:cNvPr>
          <p:cNvSpPr/>
          <p:nvPr/>
        </p:nvSpPr>
        <p:spPr>
          <a:xfrm>
            <a:off x="3048000" y="-257264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Courier New" panose="02070309020205020404" pitchFamily="49" charset="0"/>
              </a:rPr>
              <a:t>%j</a:t>
            </a:r>
            <a:endParaRPr lang="it-IT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3826"/>
              </p:ext>
            </p:extLst>
          </p:nvPr>
        </p:nvGraphicFramePr>
        <p:xfrm>
          <a:off x="1028699" y="1740692"/>
          <a:ext cx="9096375" cy="4317208"/>
        </p:xfrm>
        <a:graphic>
          <a:graphicData uri="http://schemas.openxmlformats.org/drawingml/2006/table">
            <a:tbl>
              <a:tblPr/>
              <a:tblGrid>
                <a:gridCol w="4258352"/>
                <a:gridCol w="2340979"/>
                <a:gridCol w="2497044"/>
              </a:tblGrid>
              <a:tr h="47785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Einstein Capability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91143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 Objects for Inclusion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Dataflow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Augment Functionality of Dataflow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Creation of Multiple Datasets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7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Join Object for 1:M relation that has exclsuion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Recipe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Inner Join Functionality of Recipe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2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 with less performance impact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Queries in Dashboard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 Free Filter and easier BA modification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64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429"/>
          </a:xfrm>
          <a:solidFill>
            <a:schemeClr val="accent1"/>
          </a:solidFill>
        </p:spPr>
        <p:txBody>
          <a:bodyPr/>
          <a:lstStyle/>
          <a:p>
            <a:r>
              <a:rPr lang="it-IT" dirty="0" smtClean="0"/>
              <a:t>Base Dataflow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71040"/>
            <a:ext cx="10506075" cy="436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Recipe Approach</a:t>
            </a:r>
            <a:endParaRPr lang="it-IT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658579"/>
              </p:ext>
            </p:extLst>
          </p:nvPr>
        </p:nvGraphicFramePr>
        <p:xfrm>
          <a:off x="1054100" y="1531144"/>
          <a:ext cx="8413750" cy="866140"/>
        </p:xfrm>
        <a:graphic>
          <a:graphicData uri="http://schemas.openxmlformats.org/drawingml/2006/table">
            <a:tbl>
              <a:tblPr/>
              <a:tblGrid>
                <a:gridCol w="4644792"/>
                <a:gridCol w="3768958"/>
              </a:tblGrid>
              <a:tr h="121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38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dataset can have only 20 Billion rows. 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 Joining Oportunities with recurring donation increaed the count.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2 separate datasets for Single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Opty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recurring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using 2 Recipes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511585"/>
            <a:ext cx="4843429" cy="3955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83" y="2511585"/>
            <a:ext cx="4725049" cy="40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75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4AC82C0-0F99-495F-A046-8AFB5E11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it-IT" sz="3600" dirty="0" smtClean="0"/>
              <a:t>Dasboard Approach                                        -Pg1</a:t>
            </a:r>
            <a:endParaRPr lang="it-IT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81515"/>
              </p:ext>
            </p:extLst>
          </p:nvPr>
        </p:nvGraphicFramePr>
        <p:xfrm>
          <a:off x="1054100" y="1531144"/>
          <a:ext cx="8413750" cy="833582"/>
        </p:xfrm>
        <a:graphic>
          <a:graphicData uri="http://schemas.openxmlformats.org/drawingml/2006/table">
            <a:tbl>
              <a:tblPr/>
              <a:tblGrid>
                <a:gridCol w="4644792"/>
                <a:gridCol w="3768958"/>
              </a:tblGrid>
              <a:tr h="121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138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Each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dashboard can have only 20 Pages.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/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would need 30 pages</a:t>
                      </a:r>
                      <a:r>
                        <a:rPr lang="en-US" sz="1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dashboard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Have 2 separate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Dashboard organized based on categories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2851832"/>
            <a:ext cx="10060258" cy="326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4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479</Words>
  <Application>Microsoft Office PowerPoint</Application>
  <PresentationFormat>Widescreen</PresentationFormat>
  <Paragraphs>158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think-cell Slide</vt:lpstr>
      <vt:lpstr>PowerPoint Presentation</vt:lpstr>
      <vt:lpstr>Requirement overview</vt:lpstr>
      <vt:lpstr>Entity Objects data storage</vt:lpstr>
      <vt:lpstr>Design Diagram</vt:lpstr>
      <vt:lpstr>Entity Objects and their Relation</vt:lpstr>
      <vt:lpstr>Design Approach Approach</vt:lpstr>
      <vt:lpstr>Base Dataflow</vt:lpstr>
      <vt:lpstr>Recipe Approach</vt:lpstr>
      <vt:lpstr>Dasboard Approach                                        -Pg1</vt:lpstr>
      <vt:lpstr>Dasboard Approach                                        -Pg2</vt:lpstr>
      <vt:lpstr>Dataflow Approach     Page 1</vt:lpstr>
      <vt:lpstr>Dataflow Approach     Page 2</vt:lpstr>
      <vt:lpstr>Dataflow Approach     Page 3</vt:lpstr>
      <vt:lpstr>Dataflow Approach     Page 4</vt:lpstr>
      <vt:lpstr>Dataflow Approach     Page 5</vt:lpstr>
      <vt:lpstr>Dataflow Approach     Page 6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Filippone, Alberto</dc:creator>
  <cp:lastModifiedBy>Padayachi, Prabhu</cp:lastModifiedBy>
  <cp:revision>85</cp:revision>
  <dcterms:created xsi:type="dcterms:W3CDTF">2020-07-14T09:15:39Z</dcterms:created>
  <dcterms:modified xsi:type="dcterms:W3CDTF">2020-12-10T09:47:42Z</dcterms:modified>
</cp:coreProperties>
</file>