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2" r:id="rId2"/>
    <p:sldId id="3341" r:id="rId3"/>
    <p:sldId id="3343" r:id="rId4"/>
    <p:sldId id="3344" r:id="rId5"/>
    <p:sldId id="334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921E7B-6654-4BF6-930E-2E9359683C35}" v="8" dt="2024-10-17T14:18:14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az, Mohammed" userId="S::mohammed.albaz@capgemini.com::48f47d3a-0bf9-4861-816a-0cc4e44c375a" providerId="AD" clId="Web-{97921E7B-6654-4BF6-930E-2E9359683C35}"/>
    <pc:docChg chg="modSld">
      <pc:chgData name="Albaz, Mohammed" userId="S::mohammed.albaz@capgemini.com::48f47d3a-0bf9-4861-816a-0cc4e44c375a" providerId="AD" clId="Web-{97921E7B-6654-4BF6-930E-2E9359683C35}" dt="2024-10-17T14:18:11.332" v="6" actId="20577"/>
      <pc:docMkLst>
        <pc:docMk/>
      </pc:docMkLst>
      <pc:sldChg chg="modSp">
        <pc:chgData name="Albaz, Mohammed" userId="S::mohammed.albaz@capgemini.com::48f47d3a-0bf9-4861-816a-0cc4e44c375a" providerId="AD" clId="Web-{97921E7B-6654-4BF6-930E-2E9359683C35}" dt="2024-10-17T14:18:11.332" v="6" actId="20577"/>
        <pc:sldMkLst>
          <pc:docMk/>
          <pc:sldMk cId="362841179" sldId="3342"/>
        </pc:sldMkLst>
        <pc:spChg chg="mod">
          <ac:chgData name="Albaz, Mohammed" userId="S::mohammed.albaz@capgemini.com::48f47d3a-0bf9-4861-816a-0cc4e44c375a" providerId="AD" clId="Web-{97921E7B-6654-4BF6-930E-2E9359683C35}" dt="2024-10-17T14:18:11.332" v="6" actId="20577"/>
          <ac:spMkLst>
            <pc:docMk/>
            <pc:sldMk cId="362841179" sldId="3342"/>
            <ac:spMk id="3" creationId="{F2B262C0-474F-6876-EC06-BD56BD67FE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CB22-2468-D3D3-84AC-A9719228A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9CEBE-B0FD-82CE-23A3-0DB7D699A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0C170-6B67-7435-0D40-90B65EDC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786F-A7FC-4948-BDEA-1777F2C512B3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1637F-1DF1-1DCA-921D-74BD3231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75326-1633-C2F9-4323-6470F085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EF81-67D0-4688-8AF3-2568210C4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22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705D-E941-B8F4-5C9C-C99FC3DD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2E1E6-3F8D-2487-57F2-ED7FADCC4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60C1A-6E35-F819-6BE5-67D5867A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786F-A7FC-4948-BDEA-1777F2C512B3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05AC6-D657-E95F-A7BE-5352FDC5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32B0-0195-AED3-ED08-80509B93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EF81-67D0-4688-8AF3-2568210C4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64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2909F-7557-6033-AE4D-20226BCBE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98265-47C0-D6EA-9664-5B00DF654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405DF-8490-E425-3814-F656E1F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786F-A7FC-4948-BDEA-1777F2C512B3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9F1C-22B2-3334-ED5D-75AD92E0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101F9-B802-D4B1-3651-8304E6DA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EF81-67D0-4688-8AF3-2568210C4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7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87A8E43-7332-DF44-A6BF-F4D11A8FFF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1533143" cy="574161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E6B1D5E-254E-6747-A4E9-CAD0D0911B0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4786" y="396159"/>
            <a:ext cx="1782428" cy="3871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8367" y="2025616"/>
            <a:ext cx="11235267" cy="3547869"/>
          </a:xfrm>
        </p:spPr>
        <p:txBody>
          <a:bodyPr anchor="t" anchorCtr="0">
            <a:noAutofit/>
          </a:bodyPr>
          <a:lstStyle>
            <a:lvl1pPr algn="ctr">
              <a:lnSpc>
                <a:spcPts val="5333"/>
              </a:lnSpc>
              <a:defRPr sz="5067" b="0" i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fr-FR" dirty="0" err="1"/>
              <a:t>Title</a:t>
            </a:r>
            <a:r>
              <a:rPr lang="fr-FR" dirty="0"/>
              <a:t> in Georgia</a:t>
            </a:r>
            <a:br>
              <a:rPr lang="fr-FR" dirty="0"/>
            </a:br>
            <a:r>
              <a:rPr lang="fr-FR" dirty="0"/>
              <a:t>Normal C.38 pt</a:t>
            </a:r>
            <a:br>
              <a:rPr lang="fr-FR" dirty="0"/>
            </a:br>
            <a:r>
              <a:rPr lang="fr-FR" dirty="0"/>
              <a:t>on 3 or more </a:t>
            </a:r>
            <a:r>
              <a:rPr lang="fr-FR" dirty="0" err="1"/>
              <a:t>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76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11">
          <p15:clr>
            <a:srgbClr val="FBAE40"/>
          </p15:clr>
        </p15:guide>
        <p15:guide id="2" pos="244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916E-1240-BE2D-004C-DEFFBD40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D7647-1839-98EA-BFA5-2D81FD32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24B0A-4A7C-891B-33A0-FF177128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786F-A7FC-4948-BDEA-1777F2C512B3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27FE-8FD4-8C95-D136-B90BA132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54732-1FF4-54AC-729D-2647F94A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EF81-67D0-4688-8AF3-2568210C4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41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B344-3E9E-774A-FCBE-CE1E5686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887E4-B7AC-7533-5036-2063BAF0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A9E2-C37E-BE4E-49A4-CB816CDA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786F-A7FC-4948-BDEA-1777F2C512B3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33724-2D75-2F55-2C07-5733DE4E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7C39D-5E15-BAAA-0EBE-C7455F63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EF81-67D0-4688-8AF3-2568210C4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80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F704-7064-6647-F211-54BD2CA1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9EDF-CBFA-02B4-CE42-4A93FE4C8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96762-E07D-CD36-E352-D2F880FCF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65F1C-A5E6-9CEE-5F61-2AE967B9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786F-A7FC-4948-BDEA-1777F2C512B3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7190B-85EE-721F-81CE-6D0A6042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6E1CD-2BC8-EC3D-C782-31553CBD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EF81-67D0-4688-8AF3-2568210C4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02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40AB-63FB-087C-DF65-1D7D1E79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D5D5A-4262-0FF7-A8B1-DA1E06239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F7DD0-7EAE-767F-671F-DACBEEB9A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D9A9E-619B-108F-0F41-3968B4B15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7DB7B-E984-867B-FC6D-73C701C93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69ACB-110B-11CB-0794-E51FDF21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786F-A7FC-4948-BDEA-1777F2C512B3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27D21-839F-A081-747D-76690E44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4E04D-2E86-E547-FF8C-D9A30449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EF81-67D0-4688-8AF3-2568210C4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6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0548-D1B3-3EAA-D000-55E854DB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49F75-2826-E9EA-7C3E-1C182643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786F-A7FC-4948-BDEA-1777F2C512B3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D02DF-B0A9-2C88-4EFD-41D2A0F4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C724B-2A54-63F9-B050-02B1AF57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EF81-67D0-4688-8AF3-2568210C4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81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87282-8802-4F33-B104-B6DBF6B4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786F-A7FC-4948-BDEA-1777F2C512B3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A7041-BFC9-9654-FC43-3C0AD3A2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EC80F-68DA-197D-94C2-3F54F575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EF81-67D0-4688-8AF3-2568210C4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7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ADF5-3487-9799-E758-94FDDD0B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8C25-C259-8838-00DD-21FD93AAD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21EEA-AEA0-675D-4F38-7DBF45A6F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063ED-D59D-67FE-8D09-98B0D13E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786F-A7FC-4948-BDEA-1777F2C512B3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6BFB4-38F1-9803-19B1-484079C9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6FF83-016B-50A7-7838-16759074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EF81-67D0-4688-8AF3-2568210C4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71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5D43-E4B7-396F-21D7-EC55EE69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2704F-E702-1AA7-086C-DBDB32773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DA666-152D-AE2F-11D5-2AD49786A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A2B0A-0985-1579-AAA5-95B2FDF9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786F-A7FC-4948-BDEA-1777F2C512B3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FE32B-ECF3-9B62-D4E8-300251FC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8C479-E5B7-FEA2-0C02-38A8E0B7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EF81-67D0-4688-8AF3-2568210C4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46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40EFD-0F5A-E430-ADBB-31C01360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5434A-0D2C-E96C-DACD-3729289C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B2CF2-BF8C-F147-A31A-CD42F163B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1D786F-A7FC-4948-BDEA-1777F2C512B3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F5BF-A8A7-6FEC-93BE-B17A0F5A2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2B555-A61E-3D4A-ACF9-9CE45B640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98EF81-67D0-4688-8AF3-2568210C4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65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C1DD1-4E3D-820A-8710-2F9909750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53" y="1110613"/>
            <a:ext cx="11235267" cy="2677886"/>
          </a:xfrm>
        </p:spPr>
        <p:txBody>
          <a:bodyPr/>
          <a:lstStyle/>
          <a:p>
            <a:r>
              <a:rPr lang="en-GB" sz="6500" dirty="0" err="1"/>
              <a:t>L’oreal</a:t>
            </a:r>
            <a:br>
              <a:rPr lang="en-GB" sz="7000" dirty="0"/>
            </a:br>
            <a:r>
              <a:rPr lang="en-GB" sz="6500" dirty="0" err="1"/>
              <a:t>kepler</a:t>
            </a:r>
            <a:endParaRPr lang="en-US" sz="6500" i="1" dirty="0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F2B262C0-474F-6876-EC06-BD56BD67FE63}"/>
              </a:ext>
            </a:extLst>
          </p:cNvPr>
          <p:cNvSpPr txBox="1">
            <a:spLocks/>
          </p:cNvSpPr>
          <p:nvPr/>
        </p:nvSpPr>
        <p:spPr>
          <a:xfrm>
            <a:off x="709613" y="3004456"/>
            <a:ext cx="11386134" cy="298268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Kepler Service Case Object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C1DD1-4E3D-820A-8710-2F9909750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53" y="2090057"/>
            <a:ext cx="11235267" cy="2677886"/>
          </a:xfrm>
        </p:spPr>
        <p:txBody>
          <a:bodyPr/>
          <a:lstStyle/>
          <a:p>
            <a:br>
              <a:rPr lang="en-US" sz="6500" i="1" dirty="0"/>
            </a:br>
            <a:endParaRPr lang="en-US" sz="6500" i="1" dirty="0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F2B262C0-474F-6876-EC06-BD56BD67FE63}"/>
              </a:ext>
            </a:extLst>
          </p:cNvPr>
          <p:cNvSpPr txBox="1">
            <a:spLocks/>
          </p:cNvSpPr>
          <p:nvPr/>
        </p:nvSpPr>
        <p:spPr>
          <a:xfrm>
            <a:off x="404813" y="2917371"/>
            <a:ext cx="11386134" cy="29826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F902B19-1442-AED0-36D4-B55302719FD4}"/>
              </a:ext>
            </a:extLst>
          </p:cNvPr>
          <p:cNvSpPr txBox="1">
            <a:spLocks/>
          </p:cNvSpPr>
          <p:nvPr/>
        </p:nvSpPr>
        <p:spPr>
          <a:xfrm>
            <a:off x="245312" y="859566"/>
            <a:ext cx="11235267" cy="29829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ts val="5333"/>
              </a:lnSpc>
              <a:spcBef>
                <a:spcPct val="0"/>
              </a:spcBef>
              <a:buNone/>
              <a:defRPr sz="5067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+mn-ea"/>
                <a:cs typeface="+mn-cs"/>
              </a:rPr>
              <a:t>Different type of Case Origin</a:t>
            </a:r>
            <a:br>
              <a:rPr lang="en-US" sz="6500" i="1" dirty="0"/>
            </a:br>
            <a:endParaRPr lang="en-US" sz="6500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9E733F-8F64-2830-F345-D6CD99137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11631"/>
              </p:ext>
            </p:extLst>
          </p:nvPr>
        </p:nvGraphicFramePr>
        <p:xfrm>
          <a:off x="555680" y="1729522"/>
          <a:ext cx="10842459" cy="3909279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1956775">
                  <a:extLst>
                    <a:ext uri="{9D8B030D-6E8A-4147-A177-3AD203B41FA5}">
                      <a16:colId xmlns:a16="http://schemas.microsoft.com/office/drawing/2014/main" val="474991683"/>
                    </a:ext>
                  </a:extLst>
                </a:gridCol>
                <a:gridCol w="8885684">
                  <a:extLst>
                    <a:ext uri="{9D8B030D-6E8A-4147-A177-3AD203B41FA5}">
                      <a16:colId xmlns:a16="http://schemas.microsoft.com/office/drawing/2014/main" val="176081267"/>
                    </a:ext>
                  </a:extLst>
                </a:gridCol>
              </a:tblGrid>
              <a:tr h="24296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Email</a:t>
                      </a:r>
                      <a:endParaRPr lang="en-IN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Traditional method for customer inquiries and support.</a:t>
                      </a:r>
                      <a:endParaRPr lang="en-IN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9525" marB="9525" anchor="ctr"/>
                </a:tc>
                <a:extLst>
                  <a:ext uri="{0D108BD9-81ED-4DB2-BD59-A6C34878D82A}">
                    <a16:rowId xmlns:a16="http://schemas.microsoft.com/office/drawing/2014/main" val="651054426"/>
                  </a:ext>
                </a:extLst>
              </a:tr>
              <a:tr h="51613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Email2Case</a:t>
                      </a:r>
                      <a:endParaRPr lang="en-IN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Automated conversion of emails to support tickets.</a:t>
                      </a:r>
                      <a:endParaRPr lang="en-IN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9525" marB="9525" anchor="ctr"/>
                </a:tc>
                <a:extLst>
                  <a:ext uri="{0D108BD9-81ED-4DB2-BD59-A6C34878D82A}">
                    <a16:rowId xmlns:a16="http://schemas.microsoft.com/office/drawing/2014/main" val="2007608536"/>
                  </a:ext>
                </a:extLst>
              </a:tr>
              <a:tr h="51613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200" b="1" u="none" strike="noStrike" kern="1200">
                          <a:solidFill>
                            <a:schemeClr val="tx1"/>
                          </a:solidFill>
                          <a:effectLst/>
                        </a:rPr>
                        <a:t>Phone</a:t>
                      </a:r>
                      <a:endParaRPr lang="en-IN" sz="12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Direct communication for immediate assistance.</a:t>
                      </a:r>
                      <a:endParaRPr lang="en-IN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9525" marB="9525" anchor="ctr"/>
                </a:tc>
                <a:extLst>
                  <a:ext uri="{0D108BD9-81ED-4DB2-BD59-A6C34878D82A}">
                    <a16:rowId xmlns:a16="http://schemas.microsoft.com/office/drawing/2014/main" val="4223652693"/>
                  </a:ext>
                </a:extLst>
              </a:tr>
              <a:tr h="51613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Internal</a:t>
                      </a:r>
                      <a:endParaRPr lang="en-IN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Internal communication channels for team collaboration.</a:t>
                      </a:r>
                      <a:endParaRPr lang="en-IN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9525" marB="9525" anchor="ctr"/>
                </a:tc>
                <a:extLst>
                  <a:ext uri="{0D108BD9-81ED-4DB2-BD59-A6C34878D82A}">
                    <a16:rowId xmlns:a16="http://schemas.microsoft.com/office/drawing/2014/main" val="486611594"/>
                  </a:ext>
                </a:extLst>
              </a:tr>
              <a:tr h="51613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200" b="1" u="none" strike="noStrike" kern="1200">
                          <a:solidFill>
                            <a:schemeClr val="tx1"/>
                          </a:solidFill>
                          <a:effectLst/>
                        </a:rPr>
                        <a:t>SAP</a:t>
                      </a:r>
                      <a:endParaRPr lang="en-IN" sz="12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Enterprise resource planning system for managing customer data.</a:t>
                      </a:r>
                      <a:endParaRPr lang="en-IN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9525" marB="9525" anchor="ctr"/>
                </a:tc>
                <a:extLst>
                  <a:ext uri="{0D108BD9-81ED-4DB2-BD59-A6C34878D82A}">
                    <a16:rowId xmlns:a16="http://schemas.microsoft.com/office/drawing/2014/main" val="3642924792"/>
                  </a:ext>
                </a:extLst>
              </a:tr>
              <a:tr h="51613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200" b="1" u="none" strike="noStrike" kern="1200">
                          <a:solidFill>
                            <a:schemeClr val="tx1"/>
                          </a:solidFill>
                          <a:effectLst/>
                        </a:rPr>
                        <a:t>LiveChat</a:t>
                      </a:r>
                      <a:endParaRPr lang="en-IN" sz="12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Real-time chat support for immediate customer interaction.</a:t>
                      </a:r>
                      <a:endParaRPr lang="en-IN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9525" marB="9525" anchor="ctr"/>
                </a:tc>
                <a:extLst>
                  <a:ext uri="{0D108BD9-81ED-4DB2-BD59-A6C34878D82A}">
                    <a16:rowId xmlns:a16="http://schemas.microsoft.com/office/drawing/2014/main" val="2998984539"/>
                  </a:ext>
                </a:extLst>
              </a:tr>
              <a:tr h="56952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200" b="1" u="none" strike="noStrike" kern="1200">
                          <a:solidFill>
                            <a:schemeClr val="tx1"/>
                          </a:solidFill>
                          <a:effectLst/>
                        </a:rPr>
                        <a:t>Transactional NPS</a:t>
                      </a:r>
                      <a:endParaRPr lang="en-IN" sz="12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Net Promoter Score surveys sent after transactions to gauge customer satisfaction.</a:t>
                      </a:r>
                      <a:endParaRPr lang="en-IN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9525" marB="9525" anchor="ctr"/>
                </a:tc>
                <a:extLst>
                  <a:ext uri="{0D108BD9-81ED-4DB2-BD59-A6C34878D82A}">
                    <a16:rowId xmlns:a16="http://schemas.microsoft.com/office/drawing/2014/main" val="1566318279"/>
                  </a:ext>
                </a:extLst>
              </a:tr>
              <a:tr h="51613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Other</a:t>
                      </a:r>
                      <a:endParaRPr lang="en-IN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Any additional channels not listed above.</a:t>
                      </a:r>
                      <a:endParaRPr lang="en-IN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9525" marB="9525" anchor="ctr"/>
                </a:tc>
                <a:extLst>
                  <a:ext uri="{0D108BD9-81ED-4DB2-BD59-A6C34878D82A}">
                    <a16:rowId xmlns:a16="http://schemas.microsoft.com/office/drawing/2014/main" val="2555108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4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F2B262C0-474F-6876-EC06-BD56BD67FE63}"/>
              </a:ext>
            </a:extLst>
          </p:cNvPr>
          <p:cNvSpPr txBox="1">
            <a:spLocks/>
          </p:cNvSpPr>
          <p:nvPr/>
        </p:nvSpPr>
        <p:spPr>
          <a:xfrm>
            <a:off x="557213" y="1139371"/>
            <a:ext cx="11386134" cy="29826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Most Frequent type of cases being received in Kepler: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6483FC-F868-660E-E3C0-E56CD2554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62661"/>
              </p:ext>
            </p:extLst>
          </p:nvPr>
        </p:nvGraphicFramePr>
        <p:xfrm>
          <a:off x="627856" y="1790701"/>
          <a:ext cx="10936287" cy="36703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162601">
                  <a:extLst>
                    <a:ext uri="{9D8B030D-6E8A-4147-A177-3AD203B41FA5}">
                      <a16:colId xmlns:a16="http://schemas.microsoft.com/office/drawing/2014/main" val="12505745"/>
                    </a:ext>
                  </a:extLst>
                </a:gridCol>
                <a:gridCol w="6773686">
                  <a:extLst>
                    <a:ext uri="{9D8B030D-6E8A-4147-A177-3AD203B41FA5}">
                      <a16:colId xmlns:a16="http://schemas.microsoft.com/office/drawing/2014/main" val="807771100"/>
                    </a:ext>
                  </a:extLst>
                </a:gridCol>
              </a:tblGrid>
              <a:tr h="52452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Defective /Damaged </a:t>
                      </a:r>
                      <a:r>
                        <a:rPr lang="en-IN" sz="1200" u="none" strike="noStrike" dirty="0">
                          <a:effectLst/>
                        </a:rPr>
                        <a:t>Products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9525" marB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Issues related to products that are faulty or not in acceptable condition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7972070"/>
                  </a:ext>
                </a:extLst>
              </a:tr>
              <a:tr h="5173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Missing /Wrong Parcel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Problems concerning packages that are not received or contain incorrect items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9803708"/>
                  </a:ext>
                </a:extLst>
              </a:tr>
              <a:tr h="5173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Order Creation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Requests or issues related to placing or processing orders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8255385"/>
                  </a:ext>
                </a:extLst>
              </a:tr>
              <a:tr h="5173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Logistic claim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Claims related to shipping errors or delays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37588366"/>
                  </a:ext>
                </a:extLst>
              </a:tr>
              <a:tr h="5173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Return/Refusal request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Requests to return items or decline delivery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8690161"/>
                  </a:ext>
                </a:extLst>
              </a:tr>
              <a:tr h="5173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Change of Bank Account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Requests to update bank account details for transactions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4270636"/>
                  </a:ext>
                </a:extLst>
              </a:tr>
              <a:tr h="5588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Price/Discount Claim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Issues regarding pricing errors or requests for discounts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483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59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C1DD1-4E3D-820A-8710-2F9909750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953" y="729612"/>
            <a:ext cx="11829047" cy="5937888"/>
          </a:xfrm>
        </p:spPr>
        <p:txBody>
          <a:bodyPr/>
          <a:lstStyle/>
          <a:p>
            <a:pPr marL="285750" lvl="0" indent="-285750" algn="l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16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Use Case</a:t>
            </a:r>
            <a:br>
              <a:rPr lang="en-IN" sz="16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Customer Identifies an Issue </a:t>
            </a:r>
            <a:r>
              <a:rPr lang="en-IN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-The customer realizes a problem (e.g., defective product, wrong parcel).</a:t>
            </a:r>
            <a:br>
              <a:rPr lang="en-IN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Customer Contacts Support </a:t>
            </a:r>
            <a:r>
              <a:rPr lang="en-IN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-The customer reaches out via email, phone, live chat, or other channels to report the issue.</a:t>
            </a:r>
            <a:br>
              <a:rPr lang="en-IN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Support Agent Logs the Issue/Bots</a:t>
            </a:r>
            <a:r>
              <a:rPr lang="en-IN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-The agent captures the customer's information, order number, specific issue type (e.g., defective product, missing parcel).</a:t>
            </a:r>
            <a:br>
              <a:rPr lang="en-IN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Verification Process(Mainly </a:t>
            </a:r>
            <a:r>
              <a:rPr lang="en-IN" sz="16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SalesRep</a:t>
            </a:r>
            <a:r>
              <a:rPr lang="en-IN" sz="16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IN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-The agent verifies the issue by asking for necessary details, such as photos for defective items or tracking information for missing parcels.</a:t>
            </a:r>
            <a:br>
              <a:rPr lang="en-IN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Resolution Offered </a:t>
            </a:r>
            <a:r>
              <a:rPr lang="en-IN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-  Based on the issue type, the agent provides possible resolutions:</a:t>
            </a:r>
            <a:br>
              <a:rPr lang="en-IN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Defective/Damaged Products </a:t>
            </a:r>
            <a:r>
              <a:rPr lang="en-IN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- Offer refund or replacement.</a:t>
            </a:r>
            <a:br>
              <a:rPr lang="en-IN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Missing/Wrong Parcel </a:t>
            </a:r>
            <a:r>
              <a:rPr lang="en-IN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-  Investigate shipment status and reissue the correct item.</a:t>
            </a:r>
            <a:br>
              <a:rPr lang="en-IN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Order Creation </a:t>
            </a:r>
            <a:r>
              <a:rPr lang="en-IN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-Assist with creating or modifying the order.</a:t>
            </a:r>
            <a:b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6500" i="1" dirty="0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F2B262C0-474F-6876-EC06-BD56BD67FE63}"/>
              </a:ext>
            </a:extLst>
          </p:cNvPr>
          <p:cNvSpPr txBox="1">
            <a:spLocks/>
          </p:cNvSpPr>
          <p:nvPr/>
        </p:nvSpPr>
        <p:spPr>
          <a:xfrm>
            <a:off x="709613" y="889000"/>
            <a:ext cx="11386134" cy="5098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46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C1DD1-4E3D-820A-8710-2F9909750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53" y="1110613"/>
            <a:ext cx="11235267" cy="2677886"/>
          </a:xfrm>
        </p:spPr>
        <p:txBody>
          <a:bodyPr/>
          <a:lstStyle/>
          <a:p>
            <a:r>
              <a:rPr lang="en-US" sz="6500" i="1" dirty="0"/>
              <a:t>Thank You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F2B262C0-474F-6876-EC06-BD56BD67FE63}"/>
              </a:ext>
            </a:extLst>
          </p:cNvPr>
          <p:cNvSpPr txBox="1">
            <a:spLocks/>
          </p:cNvSpPr>
          <p:nvPr/>
        </p:nvSpPr>
        <p:spPr>
          <a:xfrm>
            <a:off x="709613" y="3004456"/>
            <a:ext cx="11386134" cy="29826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08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358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L’oreal kepler</vt:lpstr>
      <vt:lpstr> </vt:lpstr>
      <vt:lpstr>PowerPoint Presentation</vt:lpstr>
      <vt:lpstr>Use Case Customer Identifies an Issue -The customer realizes a problem (e.g., defective product, wrong parcel). Customer Contacts Support -The customer reaches out via email, phone, live chat, or other channels to report the issue. Support Agent Logs the Issue/Bots-The agent captures the customer's information, order number, specific issue type (e.g., defective product, missing parcel). Verification Process(Mainly SalesRep) -The agent verifies the issue by asking for necessary details, such as photos for defective items or tracking information for missing parcels. Resolution Offered -  Based on the issue type, the agent provides possible resolutions: Defective/Damaged Products - Offer refund or replacement. Missing/Wrong Parcel -  Investigate shipment status and reissue the correct item. Order Creation -Assist with creating or modifying the order. </vt:lpstr>
      <vt:lpstr>Thank You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Albaz, Mohammed</dc:creator>
  <cp:lastModifiedBy>Albaz, Mohammed</cp:lastModifiedBy>
  <cp:revision>3</cp:revision>
  <dcterms:created xsi:type="dcterms:W3CDTF">2024-10-17T13:19:21Z</dcterms:created>
  <dcterms:modified xsi:type="dcterms:W3CDTF">2024-10-17T14:18:19Z</dcterms:modified>
</cp:coreProperties>
</file>