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43" r:id="rId7"/>
    <p:sldId id="258" r:id="rId8"/>
    <p:sldId id="264" r:id="rId9"/>
    <p:sldId id="267" r:id="rId10"/>
    <p:sldId id="266" r:id="rId11"/>
    <p:sldId id="265" r:id="rId12"/>
    <p:sldId id="261" r:id="rId13"/>
    <p:sldId id="34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A131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2400" b="1" i="0" u="sng" dirty="0"/>
            <a:t>Technical </a:t>
          </a:r>
        </a:p>
        <a:p>
          <a:pPr marL="0" algn="ctr">
            <a:buNone/>
          </a:pPr>
          <a:r>
            <a:rPr lang="en-US" sz="2400" b="1" i="0" u="sng" dirty="0"/>
            <a:t>Architect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B8522824-FA6F-46EC-A2C5-80F66C0BE600}">
      <dgm:prSet phldrT="[Text]" custT="1"/>
      <dgm:spPr/>
      <dgm:t>
        <a:bodyPr/>
        <a:lstStyle/>
        <a:p>
          <a:pPr>
            <a:buNone/>
          </a:pPr>
          <a:r>
            <a:rPr lang="en-US" sz="2400" b="1" i="0" u="sng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Daytona Condensed Light"/>
              <a:ea typeface="+mn-ea"/>
              <a:cs typeface="+mn-cs"/>
            </a:rPr>
            <a:t>AI   Expertise</a:t>
          </a:r>
        </a:p>
      </dgm:t>
    </dgm:pt>
    <dgm:pt modelId="{4A8E2990-CF77-423D-B834-CE3C0778038D}" type="parTrans" cxnId="{70CB98C8-0257-4420-ADCB-F210E3E8F687}">
      <dgm:prSet/>
      <dgm:spPr/>
      <dgm:t>
        <a:bodyPr/>
        <a:lstStyle/>
        <a:p>
          <a:endParaRPr lang="en-IN"/>
        </a:p>
      </dgm:t>
    </dgm:pt>
    <dgm:pt modelId="{A4D9A653-F434-4F1E-88C1-82B887E77A61}" type="sibTrans" cxnId="{70CB98C8-0257-4420-ADCB-F210E3E8F687}">
      <dgm:prSet/>
      <dgm:spPr/>
      <dgm:t>
        <a:bodyPr/>
        <a:lstStyle/>
        <a:p>
          <a:endParaRPr lang="en-IN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2" custScaleX="40362" custScaleY="76004" custLinFactNeighborX="-46613" custLinFactNeighborY="3203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2" custLinFactNeighborX="65723" custLinFactNeighborY="23687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2105B969-57EF-41B7-AEEB-E7DAF19165AE}" type="pres">
      <dgm:prSet presAssocID="{B8522824-FA6F-46EC-A2C5-80F66C0BE600}" presName="compositeB" presStyleCnt="0"/>
      <dgm:spPr/>
    </dgm:pt>
    <dgm:pt modelId="{EF26C508-CD3C-4E3D-9D4A-325ED6348CC8}" type="pres">
      <dgm:prSet presAssocID="{B8522824-FA6F-46EC-A2C5-80F66C0BE600}" presName="textB" presStyleLbl="revTx" presStyleIdx="1" presStyleCnt="2" custScaleX="28187" custScaleY="73843" custLinFactX="-40909" custLinFactNeighborX="-100000" custLinFactNeighborY="-10516">
        <dgm:presLayoutVars>
          <dgm:bulletEnabled val="1"/>
        </dgm:presLayoutVars>
      </dgm:prSet>
      <dgm:spPr/>
    </dgm:pt>
    <dgm:pt modelId="{A9DD0F0B-1E75-4283-BB37-20A236F06A6B}" type="pres">
      <dgm:prSet presAssocID="{B8522824-FA6F-46EC-A2C5-80F66C0BE600}" presName="circleB" presStyleLbl="node1" presStyleIdx="1" presStyleCnt="2" custLinFactX="300000" custLinFactNeighborX="366032" custLinFactNeighborY="-30710"/>
      <dgm:spPr/>
    </dgm:pt>
    <dgm:pt modelId="{37DDE93C-9268-45DE-8188-E8A4279636CD}" type="pres">
      <dgm:prSet presAssocID="{B8522824-FA6F-46EC-A2C5-80F66C0BE600}" presName="spaceB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70CB98C8-0257-4420-ADCB-F210E3E8F687}" srcId="{B6A966AA-C2D0-420D-89FC-1A1AB0AD4072}" destId="{B8522824-FA6F-46EC-A2C5-80F66C0BE600}" srcOrd="1" destOrd="0" parTransId="{4A8E2990-CF77-423D-B834-CE3C0778038D}" sibTransId="{A4D9A653-F434-4F1E-88C1-82B887E77A61}"/>
    <dgm:cxn modelId="{F95DF9CF-FCA9-4218-99CC-B5943663B383}" type="presOf" srcId="{B8522824-FA6F-46EC-A2C5-80F66C0BE600}" destId="{EF26C508-CD3C-4E3D-9D4A-325ED6348CC8}" srcOrd="0" destOrd="0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5B93E038-D672-40DB-83DE-6A78C3F622CD}" type="presParOf" srcId="{0C0EFEA6-53DB-4B11-B914-678B897CA613}" destId="{2105B969-57EF-41B7-AEEB-E7DAF19165AE}" srcOrd="2" destOrd="0" presId="urn:microsoft.com/office/officeart/2005/8/layout/hProcess11"/>
    <dgm:cxn modelId="{EB37B7CA-6A0E-49E3-B19C-750084FA2680}" type="presParOf" srcId="{2105B969-57EF-41B7-AEEB-E7DAF19165AE}" destId="{EF26C508-CD3C-4E3D-9D4A-325ED6348CC8}" srcOrd="0" destOrd="0" presId="urn:microsoft.com/office/officeart/2005/8/layout/hProcess11"/>
    <dgm:cxn modelId="{5C950A0D-9FED-435E-8286-8A5A9A25C9B3}" type="presParOf" srcId="{2105B969-57EF-41B7-AEEB-E7DAF19165AE}" destId="{A9DD0F0B-1E75-4283-BB37-20A236F06A6B}" srcOrd="1" destOrd="0" presId="urn:microsoft.com/office/officeart/2005/8/layout/hProcess11"/>
    <dgm:cxn modelId="{FEB98457-043B-4CD5-A871-22525A70CB8A}" type="presParOf" srcId="{2105B969-57EF-41B7-AEEB-E7DAF19165AE}" destId="{37DDE93C-9268-45DE-8188-E8A4279636CD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94744"/>
          <a:ext cx="11262294" cy="132632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0" y="122048"/>
          <a:ext cx="1995618" cy="100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Technical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/>
            <a:t>Architect</a:t>
          </a:r>
        </a:p>
      </dsp:txBody>
      <dsp:txXfrm>
        <a:off x="0" y="122048"/>
        <a:ext cx="1995618" cy="1008060"/>
      </dsp:txXfrm>
    </dsp:sp>
    <dsp:sp modelId="{69242FCE-B1A3-4CB0-90C2-CB5EC309668C}">
      <dsp:nvSpPr>
        <dsp:cNvPr id="0" name=""/>
        <dsp:cNvSpPr/>
      </dsp:nvSpPr>
      <dsp:spPr>
        <a:xfrm>
          <a:off x="2524408" y="1491091"/>
          <a:ext cx="331581" cy="33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6C508-CD3C-4E3D-9D4A-325ED6348CC8}">
      <dsp:nvSpPr>
        <dsp:cNvPr id="0" name=""/>
        <dsp:cNvSpPr/>
      </dsp:nvSpPr>
      <dsp:spPr>
        <a:xfrm>
          <a:off x="0" y="2110207"/>
          <a:ext cx="1393650" cy="979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sng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Daytona Condensed Light"/>
              <a:ea typeface="+mn-ea"/>
              <a:cs typeface="+mn-cs"/>
            </a:rPr>
            <a:t>AI   Expertise</a:t>
          </a:r>
        </a:p>
      </dsp:txBody>
      <dsp:txXfrm>
        <a:off x="0" y="2110207"/>
        <a:ext cx="1393650" cy="979398"/>
      </dsp:txXfrm>
    </dsp:sp>
    <dsp:sp modelId="{A9DD0F0B-1E75-4283-BB37-20A236F06A6B}">
      <dsp:nvSpPr>
        <dsp:cNvPr id="0" name=""/>
        <dsp:cNvSpPr/>
      </dsp:nvSpPr>
      <dsp:spPr>
        <a:xfrm>
          <a:off x="9706437" y="1477019"/>
          <a:ext cx="331581" cy="33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853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54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3483429" cy="4591594"/>
          </a:xfrm>
        </p:spPr>
        <p:txBody>
          <a:bodyPr/>
          <a:lstStyle/>
          <a:p>
            <a:r>
              <a:rPr lang="en-US" sz="2000" b="1" cap="none" dirty="0"/>
              <a:t>Thank You </a:t>
            </a:r>
            <a:r>
              <a:rPr lang="en-US" sz="2000" cap="none" dirty="0"/>
              <a:t>for understanding my concerns and giving me your time, I also </a:t>
            </a:r>
            <a:r>
              <a:rPr lang="en-US" sz="2000" b="1" cap="none" dirty="0"/>
              <a:t>Feel Sorry </a:t>
            </a:r>
            <a:r>
              <a:rPr lang="en-US" sz="2000" cap="none" dirty="0"/>
              <a:t>that I could not meet some expectations. </a:t>
            </a:r>
            <a:br>
              <a:rPr lang="en-US" sz="2000" cap="none" dirty="0"/>
            </a:br>
            <a:endParaRPr lang="en-US" sz="20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73061-5772-3322-E4F1-24255E2EAF83}"/>
              </a:ext>
            </a:extLst>
          </p:cNvPr>
          <p:cNvSpPr txBox="1"/>
          <p:nvPr/>
        </p:nvSpPr>
        <p:spPr>
          <a:xfrm>
            <a:off x="8469085" y="2161790"/>
            <a:ext cx="3276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300" dirty="0">
                <a:latin typeface="+mj-lt"/>
                <a:ea typeface="+mj-ea"/>
                <a:cs typeface="Posterama" panose="020B0504020200020000" pitchFamily="34" charset="0"/>
              </a:rPr>
              <a:t>Purpose I’m here, in this meeting is to express the reason </a:t>
            </a:r>
            <a:r>
              <a:rPr lang="en-US" sz="2000" b="1" spc="300" dirty="0">
                <a:latin typeface="+mj-lt"/>
                <a:ea typeface="+mj-ea"/>
                <a:cs typeface="Posterama" panose="020B0504020200020000" pitchFamily="34" charset="0"/>
              </a:rPr>
              <a:t>for the Gap that was created, </a:t>
            </a:r>
            <a:r>
              <a:rPr lang="en-US" sz="2000" spc="300" dirty="0">
                <a:latin typeface="+mj-lt"/>
                <a:ea typeface="+mj-ea"/>
                <a:cs typeface="Posterama" panose="020B0504020200020000" pitchFamily="34" charset="0"/>
              </a:rPr>
              <a:t>and it may benefit someone from Capgemini in the future.</a:t>
            </a:r>
            <a:endParaRPr lang="en-IN" sz="2000" spc="300" dirty="0">
              <a:latin typeface="+mj-lt"/>
              <a:ea typeface="+mj-ea"/>
              <a:cs typeface="Posterama" panose="020B0504020200020000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3ED62-02C0-570C-476F-25D88213F065}"/>
              </a:ext>
            </a:extLst>
          </p:cNvPr>
          <p:cNvSpPr txBox="1"/>
          <p:nvPr/>
        </p:nvSpPr>
        <p:spPr>
          <a:xfrm>
            <a:off x="4158343" y="3167390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G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44E24-EABA-F410-8841-7F7090EA1D9E}"/>
              </a:ext>
            </a:extLst>
          </p:cNvPr>
          <p:cNvSpPr txBox="1"/>
          <p:nvPr/>
        </p:nvSpPr>
        <p:spPr>
          <a:xfrm>
            <a:off x="7456717" y="2569380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3F7A4-09AB-02C8-99F3-AB1D6698FA33}"/>
              </a:ext>
            </a:extLst>
          </p:cNvPr>
          <p:cNvSpPr txBox="1"/>
          <p:nvPr/>
        </p:nvSpPr>
        <p:spPr>
          <a:xfrm>
            <a:off x="7228094" y="1971370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CB249-00FA-AE7C-F29A-D7F5F84BEB86}"/>
              </a:ext>
            </a:extLst>
          </p:cNvPr>
          <p:cNvSpPr txBox="1"/>
          <p:nvPr/>
        </p:nvSpPr>
        <p:spPr>
          <a:xfrm>
            <a:off x="6749143" y="1518939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FF8E2-5206-6035-93B0-FA75E1AC82C4}"/>
              </a:ext>
            </a:extLst>
          </p:cNvPr>
          <p:cNvSpPr txBox="1"/>
          <p:nvPr/>
        </p:nvSpPr>
        <p:spPr>
          <a:xfrm>
            <a:off x="7609106" y="3189897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E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6EF9C-A2B6-45FC-1853-702B5025B08A}"/>
              </a:ext>
            </a:extLst>
          </p:cNvPr>
          <p:cNvSpPr txBox="1"/>
          <p:nvPr/>
        </p:nvSpPr>
        <p:spPr>
          <a:xfrm>
            <a:off x="5889151" y="1257329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I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FED03-1493-FC0F-5D1E-D20F4913C184}"/>
              </a:ext>
            </a:extLst>
          </p:cNvPr>
          <p:cNvSpPr txBox="1"/>
          <p:nvPr/>
        </p:nvSpPr>
        <p:spPr>
          <a:xfrm>
            <a:off x="4952958" y="1518939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T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8E13A-5080-B3E7-8AB8-8232ADCFBB5D}"/>
              </a:ext>
            </a:extLst>
          </p:cNvPr>
          <p:cNvSpPr txBox="1"/>
          <p:nvPr/>
        </p:nvSpPr>
        <p:spPr>
          <a:xfrm>
            <a:off x="4408703" y="1971370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40248-C2AB-5188-8A48-2964918421DB}"/>
              </a:ext>
            </a:extLst>
          </p:cNvPr>
          <p:cNvSpPr txBox="1"/>
          <p:nvPr/>
        </p:nvSpPr>
        <p:spPr>
          <a:xfrm>
            <a:off x="4158342" y="2569380"/>
            <a:ext cx="32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BFA13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</a:t>
            </a:r>
            <a:endParaRPr lang="en-IN" sz="2800" b="1" dirty="0">
              <a:solidFill>
                <a:srgbClr val="BFA131"/>
              </a:solidFill>
              <a:latin typeface="Bahnschrift" panose="020B0502040204020203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097279"/>
            <a:ext cx="8554865" cy="4802778"/>
          </a:xfrm>
        </p:spPr>
        <p:txBody>
          <a:bodyPr/>
          <a:lstStyle/>
          <a:p>
            <a:r>
              <a:rPr lang="en-US" dirty="0"/>
              <a:t>Feedbacks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54" y="1873431"/>
            <a:ext cx="10375175" cy="42852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cap="none" dirty="0"/>
              <a:t>Simson</a:t>
            </a:r>
            <a:r>
              <a:rPr lang="en-US" sz="2000" cap="none" dirty="0"/>
              <a:t> : I'm more of a management person</a:t>
            </a:r>
          </a:p>
          <a:p>
            <a:endParaRPr lang="en-US" sz="2000" cap="none" dirty="0"/>
          </a:p>
          <a:p>
            <a:r>
              <a:rPr lang="en-US" sz="2000" b="1" cap="none" dirty="0"/>
              <a:t>Manu</a:t>
            </a:r>
            <a:r>
              <a:rPr lang="en-US" sz="2000" cap="none" dirty="0"/>
              <a:t> : Contribution low in below areas</a:t>
            </a:r>
          </a:p>
          <a:p>
            <a:pPr marL="0" indent="0">
              <a:buNone/>
            </a:pPr>
            <a:r>
              <a:rPr lang="en-US" sz="2000" cap="none" dirty="0"/>
              <a:t>	1) Contribution Practice, : :Interview quota not met , Einstein analytics is not applicable</a:t>
            </a:r>
          </a:p>
          <a:p>
            <a:pPr marL="0" indent="0">
              <a:buNone/>
            </a:pPr>
            <a:r>
              <a:rPr lang="en-US" sz="2000" cap="none" dirty="0"/>
              <a:t>	2) Account feedback was negative</a:t>
            </a:r>
          </a:p>
          <a:p>
            <a:pPr marL="0" indent="0">
              <a:buNone/>
            </a:pPr>
            <a:r>
              <a:rPr lang="en-US" sz="2000" cap="none" dirty="0"/>
              <a:t>	3) ) Self growth : less certification</a:t>
            </a:r>
          </a:p>
          <a:p>
            <a:pPr marL="0" indent="0">
              <a:buNone/>
            </a:pPr>
            <a:endParaRPr lang="en-US" sz="2000" cap="none" dirty="0"/>
          </a:p>
          <a:p>
            <a:r>
              <a:rPr lang="en-US" sz="2000" cap="none" dirty="0"/>
              <a:t>Loreal Project feedback from </a:t>
            </a:r>
            <a:r>
              <a:rPr lang="en-US" sz="2000" b="1" cap="none" dirty="0"/>
              <a:t>Rohit Tanna</a:t>
            </a:r>
            <a:r>
              <a:rPr lang="en-US" sz="2000" cap="none" dirty="0"/>
              <a:t>: </a:t>
            </a:r>
          </a:p>
          <a:p>
            <a:pPr marL="0" indent="0">
              <a:buNone/>
            </a:pPr>
            <a:r>
              <a:rPr lang="en-US" sz="2000" cap="none" dirty="0"/>
              <a:t>	I have better skills as technical manager and could be  utilized elsewhere.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9835025" y="699298"/>
            <a:ext cx="1632166" cy="1100763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5D2A-0F56-AF4E-2291-4D85CB51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7774-8B47-AA58-8B80-7A3E7194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1097279"/>
            <a:ext cx="8554865" cy="4802778"/>
          </a:xfrm>
        </p:spPr>
        <p:txBody>
          <a:bodyPr/>
          <a:lstStyle/>
          <a:p>
            <a:r>
              <a:rPr lang="en-US" dirty="0"/>
              <a:t>Feedback -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15A5F-508A-7D19-CA14-2A5019985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54" y="1873431"/>
            <a:ext cx="10375175" cy="480277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000" b="1" cap="none" dirty="0"/>
              <a:t>Simson</a:t>
            </a:r>
            <a:r>
              <a:rPr lang="en-US" sz="2000" cap="none" dirty="0"/>
              <a:t> : I'm more of a management person</a:t>
            </a:r>
          </a:p>
          <a:p>
            <a:r>
              <a:rPr lang="en-US" sz="2000" i="1" cap="none" dirty="0"/>
              <a:t>Reason : As the support  from management  was less ,I had to wear THE Hat</a:t>
            </a:r>
          </a:p>
          <a:p>
            <a:r>
              <a:rPr lang="en-US" sz="2000" b="1" cap="none" dirty="0"/>
              <a:t>Manu</a:t>
            </a:r>
            <a:r>
              <a:rPr lang="en-US" sz="2000" cap="none" dirty="0"/>
              <a:t> : Contribution low in below areas</a:t>
            </a:r>
          </a:p>
          <a:p>
            <a:pPr marL="0" indent="0">
              <a:buNone/>
            </a:pPr>
            <a:r>
              <a:rPr lang="en-US" sz="2000" cap="none" dirty="0"/>
              <a:t>	1) Contribution Practice, : :Interview quota not met , Einstein analytics is not applicable</a:t>
            </a:r>
          </a:p>
          <a:p>
            <a:pPr marL="0" indent="0">
              <a:buNone/>
            </a:pPr>
            <a:r>
              <a:rPr lang="en-US" sz="2000" cap="none" dirty="0"/>
              <a:t>	2) Account feedback was negative</a:t>
            </a:r>
          </a:p>
          <a:p>
            <a:pPr marL="0" indent="0">
              <a:buNone/>
            </a:pPr>
            <a:r>
              <a:rPr lang="en-US" sz="2000" cap="none" dirty="0"/>
              <a:t>	3) ) Self growth : less certification</a:t>
            </a:r>
          </a:p>
          <a:p>
            <a:pPr marL="0" indent="0">
              <a:buNone/>
            </a:pPr>
            <a:r>
              <a:rPr lang="en-US" sz="2000" i="1" cap="none" dirty="0"/>
              <a:t>       Reason : Latest feedback and  contributions were  not considered</a:t>
            </a:r>
            <a:endParaRPr lang="en-US" sz="2000" cap="none" dirty="0"/>
          </a:p>
          <a:p>
            <a:r>
              <a:rPr lang="en-US" sz="2000" cap="none" dirty="0"/>
              <a:t>Loreal Project feedback from </a:t>
            </a:r>
            <a:r>
              <a:rPr lang="en-US" sz="2000" b="1" cap="none" dirty="0"/>
              <a:t>Rohit Tanna</a:t>
            </a:r>
            <a:r>
              <a:rPr lang="en-US" sz="2000" cap="none" dirty="0"/>
              <a:t>: </a:t>
            </a:r>
          </a:p>
          <a:p>
            <a:pPr marL="0" indent="0">
              <a:buNone/>
            </a:pPr>
            <a:r>
              <a:rPr lang="en-US" sz="2000" cap="none" dirty="0"/>
              <a:t>	I have better skills as technical manager and could be  utilized elsewhere.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3EB0FE9C-5241-0A0D-D992-E6257A11E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9835025" y="699298"/>
            <a:ext cx="1632166" cy="1100763"/>
          </a:xfrm>
        </p:spPr>
      </p:pic>
    </p:spTree>
    <p:extLst>
      <p:ext uri="{BB962C8B-B14F-4D97-AF65-F5344CB8AC3E}">
        <p14:creationId xmlns:p14="http://schemas.microsoft.com/office/powerpoint/2010/main" val="92370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380999" y="425413"/>
            <a:ext cx="11445843" cy="58665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1562" y="425413"/>
            <a:ext cx="5080581" cy="670560"/>
          </a:xfrm>
          <a:noFill/>
        </p:spPr>
        <p:txBody>
          <a:bodyPr anchor="ctr" anchorCtr="0"/>
          <a:lstStyle/>
          <a:p>
            <a:r>
              <a:rPr lang="en-US" sz="2800" dirty="0"/>
              <a:t>Appraisal Cycle KPI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83AAF-D890-0870-9A20-FCF9EA6224ED}"/>
              </a:ext>
            </a:extLst>
          </p:cNvPr>
          <p:cNvSpPr txBox="1"/>
          <p:nvPr/>
        </p:nvSpPr>
        <p:spPr>
          <a:xfrm>
            <a:off x="1276951" y="1351508"/>
            <a:ext cx="100808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2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Delivery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: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1) Onboarding and mentoring of resources (5 new resources)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2) Have addressed and analyzed all P2 incidents and none were breached in my timelines.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3) Received appreciation from Client Manager, Platform authority, Onsite SDM and Managers. Please find attached.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4) Proposed best practices and technical improvements that were highly appreciated by Rohit Tanna from offshore.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5) Technical/functional grooming of all team members by conducting daily doubt clearing\knowledge sessions.</a:t>
            </a:r>
          </a:p>
          <a:p>
            <a:pPr algn="l" fontAlgn="base"/>
            <a:b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2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Practice :</a:t>
            </a:r>
            <a:endParaRPr lang="en-US" sz="12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1) Michelin Account for Skill set evaluation for Salesforce AI (with Kesar Govind)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2) Panasonic Account Resource Evaluation (with Rohit Tanna)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3) Online Fresher recruitment for DCX (5 days-12 candidates)(by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Sumedh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4) Always provided my availability for L2 F2C interview at Mumbai location (screened at least 10 candidates)(Rashi)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5) MOV solutioning for DCX client: Fresenius Kabi (with Bibin)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6) Agent force prep work for DCX community (with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Sumedh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algn="l" fontAlgn="base"/>
            <a:b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US" sz="12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2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Self Development :</a:t>
            </a:r>
            <a:endParaRPr lang="en-US" sz="12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1) Salesforce AI associate certification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2) Heroku and Service cloud trainings for Project needs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3) 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inherit"/>
              </a:rPr>
              <a:t>Consumer Products &amp; Retail (CPR) Industry Certification</a:t>
            </a:r>
            <a:endParaRPr lang="en-US" sz="12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4) SF Technical architect pathway(in Progress) and AI Specialist pathway(in Progress)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261" y="914401"/>
            <a:ext cx="6436093" cy="413886"/>
          </a:xfrm>
          <a:noFill/>
        </p:spPr>
        <p:txBody>
          <a:bodyPr anchor="t" anchorCtr="0"/>
          <a:lstStyle/>
          <a:p>
            <a:r>
              <a:rPr lang="en-US" dirty="0"/>
              <a:t>Project KPI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9785" y="1525604"/>
            <a:ext cx="5029200" cy="4148488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i="1" dirty="0"/>
              <a:t>Responsibilities</a:t>
            </a:r>
          </a:p>
          <a:p>
            <a:r>
              <a:rPr lang="en-US" dirty="0"/>
              <a:t>P2 ownership and the RCA</a:t>
            </a:r>
          </a:p>
          <a:p>
            <a:r>
              <a:rPr lang="en-US" dirty="0"/>
              <a:t>Prod tickets solutioning </a:t>
            </a:r>
          </a:p>
          <a:p>
            <a:r>
              <a:rPr lang="en-US" dirty="0"/>
              <a:t>Prod error assessments</a:t>
            </a:r>
          </a:p>
          <a:p>
            <a:r>
              <a:rPr lang="en-US" dirty="0"/>
              <a:t>Working with PA team</a:t>
            </a:r>
          </a:p>
          <a:p>
            <a:r>
              <a:rPr lang="en-US" dirty="0"/>
              <a:t>SF support team co-ordination</a:t>
            </a:r>
          </a:p>
          <a:p>
            <a:r>
              <a:rPr lang="en-US" dirty="0"/>
              <a:t>Team mentorship and growth</a:t>
            </a:r>
          </a:p>
          <a:p>
            <a:r>
              <a:rPr lang="en-US" dirty="0"/>
              <a:t>On demand availability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1806" y="1525604"/>
            <a:ext cx="5342021" cy="4148488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b="1" i="1" dirty="0"/>
              <a:t>	Performance</a:t>
            </a:r>
          </a:p>
          <a:p>
            <a:r>
              <a:rPr lang="en-US" dirty="0"/>
              <a:t>Min 2 tickets per month</a:t>
            </a:r>
          </a:p>
          <a:p>
            <a:r>
              <a:rPr lang="en-US" dirty="0"/>
              <a:t>Daily Solutioning call with team </a:t>
            </a:r>
          </a:p>
          <a:p>
            <a:r>
              <a:rPr lang="en-US" dirty="0"/>
              <a:t>Min 4/month – 25 Problem tickets addressed</a:t>
            </a:r>
          </a:p>
          <a:p>
            <a:r>
              <a:rPr lang="en-US" dirty="0"/>
              <a:t>Non-SF issues: Heroku, Custom middleware, etc.</a:t>
            </a:r>
          </a:p>
          <a:p>
            <a:r>
              <a:rPr lang="en-US" dirty="0"/>
              <a:t>Created and resolved 6 SF tickets</a:t>
            </a:r>
          </a:p>
          <a:p>
            <a:r>
              <a:rPr lang="en-US" dirty="0"/>
              <a:t>Technical onboarding and Hand holding(~10) </a:t>
            </a:r>
          </a:p>
          <a:p>
            <a:r>
              <a:rPr lang="en-US" dirty="0"/>
              <a:t>SO monitor improvement, KB improvement, Candidate screening (1/</a:t>
            </a:r>
            <a:r>
              <a:rPr lang="en-US" dirty="0" err="1"/>
              <a:t>mon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Top Challenges faced in project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30461332"/>
              </p:ext>
            </p:extLst>
          </p:nvPr>
        </p:nvGraphicFramePr>
        <p:xfrm>
          <a:off x="827314" y="1746704"/>
          <a:ext cx="10896599" cy="43520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27315">
                  <a:extLst>
                    <a:ext uri="{9D8B030D-6E8A-4147-A177-3AD203B41FA5}">
                      <a16:colId xmlns:a16="http://schemas.microsoft.com/office/drawing/2014/main" val="173137334"/>
                    </a:ext>
                  </a:extLst>
                </a:gridCol>
                <a:gridCol w="3211285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862943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3995056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</a:tblGrid>
              <a:tr h="676529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Flags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 documentation, No handover,</a:t>
                      </a:r>
                    </a:p>
                    <a:p>
                      <a:pPr algn="ctr"/>
                      <a:r>
                        <a:rPr lang="en-US" sz="1600" dirty="0"/>
                        <a:t> No onboarding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Informed Onshore, Offshore &amp;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Extensive collaboration and Organized the recorded material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Insufficient support provided by offshore SDM w.r.t to resource availability and process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Discussed with Account Manager Offshore and Onshore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Extended working hours till the SDM was replaced.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Offshore team members skillset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Escalations from client side and onshore and rotations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Screening, onboarding and hand holding of new members(6)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New SDM availability issues and lack of ITIL process.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Onsite escalation and Skip level meeting with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Implemented few ITIL process myself and was appreciated by onshore SDM and offshore Senior account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Lack of team commitment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Raised it with Account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Introduced tracking mechanism, daily connects and tools for transparency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98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635267"/>
          </a:xfrm>
          <a:noFill/>
        </p:spPr>
        <p:txBody>
          <a:bodyPr anchor="t" anchorCtr="0"/>
          <a:lstStyle/>
          <a:p>
            <a:r>
              <a:rPr lang="en-US" dirty="0"/>
              <a:t>Project appreciations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Loreal Account Manager : Prabhu is confident and efficient in co-ordination</a:t>
            </a:r>
          </a:p>
          <a:p>
            <a:r>
              <a:rPr lang="en-US" dirty="0"/>
              <a:t>Loreal SF platform Authority owner: Prabhu is capable to handle and resolve any issue related to SF and Heroku</a:t>
            </a:r>
          </a:p>
          <a:p>
            <a:r>
              <a:rPr lang="en-US" dirty="0"/>
              <a:t>Loreal Deployment and Release Coordinator : Prabhu is good in resolving any technical blockages in deployment.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Onshore project manager: Client has a positive feedback and prabhu has handled P2 issues with confidence</a:t>
            </a:r>
          </a:p>
          <a:p>
            <a:r>
              <a:rPr lang="en-US" dirty="0"/>
              <a:t>Onshore SDM : Prabhu manages the team well and is proactive</a:t>
            </a:r>
          </a:p>
          <a:p>
            <a:r>
              <a:rPr lang="en-US" dirty="0"/>
              <a:t>Offshore Manager: Prabhu is a key resource of run team and have provided many solutions and improvement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BC7C7-8A90-436C-956F-09643EBE1C17}"/>
              </a:ext>
            </a:extLst>
          </p:cNvPr>
          <p:cNvSpPr txBox="1"/>
          <p:nvPr/>
        </p:nvSpPr>
        <p:spPr>
          <a:xfrm>
            <a:off x="2435192" y="1915775"/>
            <a:ext cx="2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 Side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847DA-8428-D907-AA4E-4014FE174F2C}"/>
              </a:ext>
            </a:extLst>
          </p:cNvPr>
          <p:cNvSpPr txBox="1"/>
          <p:nvPr/>
        </p:nvSpPr>
        <p:spPr>
          <a:xfrm>
            <a:off x="7948864" y="1915774"/>
            <a:ext cx="212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CG Side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731520"/>
          </a:xfrm>
          <a:noFill/>
        </p:spPr>
        <p:txBody>
          <a:bodyPr anchor="t" anchorCtr="0"/>
          <a:lstStyle/>
          <a:p>
            <a:r>
              <a:rPr lang="en-US" dirty="0"/>
              <a:t>Career roadmap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4816875"/>
              </p:ext>
            </p:extLst>
          </p:nvPr>
        </p:nvGraphicFramePr>
        <p:xfrm>
          <a:off x="817411" y="2022578"/>
          <a:ext cx="11262294" cy="3315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3B1EA3-8B5A-BBE2-5825-3E1152A1543C}"/>
              </a:ext>
            </a:extLst>
          </p:cNvPr>
          <p:cNvSpPr txBox="1"/>
          <p:nvPr/>
        </p:nvSpPr>
        <p:spPr>
          <a:xfrm>
            <a:off x="2685449" y="3392074"/>
            <a:ext cx="80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ABE0B-90BC-76DE-51B9-8989FA91029A}"/>
              </a:ext>
            </a:extLst>
          </p:cNvPr>
          <p:cNvSpPr txBox="1"/>
          <p:nvPr/>
        </p:nvSpPr>
        <p:spPr>
          <a:xfrm>
            <a:off x="4649742" y="3392074"/>
            <a:ext cx="80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7BB9E-DBA0-5E0E-606D-A4A5FC3F3A9F}"/>
              </a:ext>
            </a:extLst>
          </p:cNvPr>
          <p:cNvSpPr txBox="1"/>
          <p:nvPr/>
        </p:nvSpPr>
        <p:spPr>
          <a:xfrm>
            <a:off x="7056730" y="3396430"/>
            <a:ext cx="80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6CDF8-4CEC-60D1-77A1-4201AD793B45}"/>
              </a:ext>
            </a:extLst>
          </p:cNvPr>
          <p:cNvSpPr txBox="1"/>
          <p:nvPr/>
        </p:nvSpPr>
        <p:spPr>
          <a:xfrm>
            <a:off x="9742920" y="3368217"/>
            <a:ext cx="80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930C89-27A4-38B2-DFAA-CA4331018B56}"/>
              </a:ext>
            </a:extLst>
          </p:cNvPr>
          <p:cNvSpPr/>
          <p:nvPr/>
        </p:nvSpPr>
        <p:spPr>
          <a:xfrm>
            <a:off x="5326717" y="3392074"/>
            <a:ext cx="310832" cy="310832"/>
          </a:xfrm>
          <a:prstGeom prst="ellipse">
            <a:avLst/>
          </a:pr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84F9FE-A355-62C9-8ADE-DAC1E2977C44}"/>
              </a:ext>
            </a:extLst>
          </p:cNvPr>
          <p:cNvSpPr/>
          <p:nvPr/>
        </p:nvSpPr>
        <p:spPr>
          <a:xfrm>
            <a:off x="7778627" y="3421324"/>
            <a:ext cx="310832" cy="310832"/>
          </a:xfrm>
          <a:prstGeom prst="ellipse">
            <a:avLst/>
          </a:prstGeom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9A221-BA8B-26EE-CDED-8A2683584B26}"/>
              </a:ext>
            </a:extLst>
          </p:cNvPr>
          <p:cNvSpPr txBox="1"/>
          <p:nvPr/>
        </p:nvSpPr>
        <p:spPr>
          <a:xfrm>
            <a:off x="2935705" y="2191216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UNHRC</a:t>
            </a:r>
          </a:p>
          <a:p>
            <a:r>
              <a:rPr lang="en-US" dirty="0"/>
              <a:t>Analytics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78A8F-F2E1-FB07-F456-610A01FEBE61}"/>
              </a:ext>
            </a:extLst>
          </p:cNvPr>
          <p:cNvSpPr txBox="1"/>
          <p:nvPr/>
        </p:nvSpPr>
        <p:spPr>
          <a:xfrm>
            <a:off x="4616666" y="2064930"/>
            <a:ext cx="208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Marelli</a:t>
            </a:r>
          </a:p>
          <a:p>
            <a:r>
              <a:rPr lang="en-US" dirty="0"/>
              <a:t>Solution Design – </a:t>
            </a:r>
            <a:r>
              <a:rPr lang="en-US" dirty="0" err="1"/>
              <a:t>SalesCloud</a:t>
            </a:r>
            <a:endParaRPr lang="en-US" dirty="0"/>
          </a:p>
          <a:p>
            <a:r>
              <a:rPr lang="en-US" dirty="0"/>
              <a:t>Integration - </a:t>
            </a:r>
            <a:r>
              <a:rPr lang="en-US" dirty="0" err="1"/>
              <a:t>Mulesoft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8D3B0-5053-81A9-FF98-1ED24013E9AC}"/>
              </a:ext>
            </a:extLst>
          </p:cNvPr>
          <p:cNvSpPr txBox="1"/>
          <p:nvPr/>
        </p:nvSpPr>
        <p:spPr>
          <a:xfrm>
            <a:off x="6852502" y="2064930"/>
            <a:ext cx="202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Valmet</a:t>
            </a:r>
          </a:p>
          <a:p>
            <a:r>
              <a:rPr lang="en-US" dirty="0"/>
              <a:t>TL  – Managed package - </a:t>
            </a:r>
            <a:r>
              <a:rPr lang="en-US" dirty="0" err="1"/>
              <a:t>ServiceMax</a:t>
            </a:r>
            <a:endParaRPr lang="en-US" dirty="0"/>
          </a:p>
          <a:p>
            <a:r>
              <a:rPr lang="en-US" dirty="0"/>
              <a:t>Deployment - Copado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7D3D24-CE57-31E3-5F79-B6E7F555493E}"/>
              </a:ext>
            </a:extLst>
          </p:cNvPr>
          <p:cNvSpPr txBox="1"/>
          <p:nvPr/>
        </p:nvSpPr>
        <p:spPr>
          <a:xfrm>
            <a:off x="9241851" y="2022577"/>
            <a:ext cx="202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Loreal</a:t>
            </a:r>
          </a:p>
          <a:p>
            <a:r>
              <a:rPr lang="en-US" dirty="0"/>
              <a:t>TL  – Service/Sales</a:t>
            </a:r>
          </a:p>
          <a:p>
            <a:r>
              <a:rPr lang="en-US" dirty="0"/>
              <a:t>AMS – Custom Int</a:t>
            </a:r>
          </a:p>
          <a:p>
            <a:r>
              <a:rPr lang="en-US" dirty="0"/>
              <a:t>And Heroku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C1592C-E9EF-2978-4DA2-AE678855EAA1}"/>
              </a:ext>
            </a:extLst>
          </p:cNvPr>
          <p:cNvSpPr txBox="1"/>
          <p:nvPr/>
        </p:nvSpPr>
        <p:spPr>
          <a:xfrm>
            <a:off x="2935705" y="4138063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Certified </a:t>
            </a:r>
            <a:r>
              <a:rPr lang="en-US" dirty="0"/>
              <a:t>Einstein</a:t>
            </a:r>
          </a:p>
          <a:p>
            <a:r>
              <a:rPr lang="en-US" dirty="0"/>
              <a:t>Analytics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829D0A-8554-26CA-50FF-BF8A9BF464E2}"/>
              </a:ext>
            </a:extLst>
          </p:cNvPr>
          <p:cNvSpPr txBox="1"/>
          <p:nvPr/>
        </p:nvSpPr>
        <p:spPr>
          <a:xfrm>
            <a:off x="4649741" y="4138063"/>
            <a:ext cx="1684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Hands on </a:t>
            </a:r>
            <a:r>
              <a:rPr lang="en-US" dirty="0"/>
              <a:t>- EA analytics and Prediction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587D99-2246-7695-0B81-79C1AC671247}"/>
              </a:ext>
            </a:extLst>
          </p:cNvPr>
          <p:cNvSpPr txBox="1"/>
          <p:nvPr/>
        </p:nvSpPr>
        <p:spPr>
          <a:xfrm>
            <a:off x="6936418" y="4135659"/>
            <a:ext cx="168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Salesforce AI associate prep and </a:t>
            </a:r>
            <a:r>
              <a:rPr lang="en-US" dirty="0"/>
              <a:t>resource fitment, RFP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848D6-7A74-1B37-B814-CD7C0AAB33BC}"/>
              </a:ext>
            </a:extLst>
          </p:cNvPr>
          <p:cNvSpPr txBox="1"/>
          <p:nvPr/>
        </p:nvSpPr>
        <p:spPr>
          <a:xfrm>
            <a:off x="9304972" y="4135658"/>
            <a:ext cx="1684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Advance AI </a:t>
            </a:r>
            <a:r>
              <a:rPr lang="en-US" dirty="0"/>
              <a:t>associate prep </a:t>
            </a:r>
            <a:r>
              <a:rPr lang="en-US" b="1" dirty="0"/>
              <a:t>,Data Cloud </a:t>
            </a:r>
            <a:r>
              <a:rPr lang="en-US" dirty="0"/>
              <a:t>and</a:t>
            </a:r>
            <a:r>
              <a:rPr lang="en-US" b="1" dirty="0"/>
              <a:t> Gen-AI </a:t>
            </a:r>
            <a:r>
              <a:rPr lang="en-US" dirty="0"/>
              <a:t>trailheads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notable GAPs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/>
          <a:lstStyle/>
          <a:p>
            <a:r>
              <a:rPr lang="en-US" dirty="0"/>
              <a:t>SKILLSET VS Mindset</a:t>
            </a:r>
          </a:p>
          <a:p>
            <a:r>
              <a:rPr lang="en-US" dirty="0"/>
              <a:t>Practice vs Account</a:t>
            </a:r>
          </a:p>
          <a:p>
            <a:r>
              <a:rPr lang="en-US" dirty="0"/>
              <a:t>New Appraisal system</a:t>
            </a:r>
          </a:p>
          <a:p>
            <a:r>
              <a:rPr lang="en-US" dirty="0"/>
              <a:t>Practice </a:t>
            </a:r>
            <a:r>
              <a:rPr lang="en-US" dirty="0" err="1"/>
              <a:t>kpi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{A852E479-5F9D-4ED7-B58D-2BF070044B3E}tf67061901_win32</Template>
  <TotalTime>2089</TotalTime>
  <Words>892</Words>
  <Application>Microsoft Office PowerPoint</Application>
  <PresentationFormat>Widescreen</PresentationFormat>
  <Paragraphs>134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Bahnschrift</vt:lpstr>
      <vt:lpstr>Calibri</vt:lpstr>
      <vt:lpstr>Courier New</vt:lpstr>
      <vt:lpstr>Daytona Condensed Light</vt:lpstr>
      <vt:lpstr>inherit</vt:lpstr>
      <vt:lpstr>Posterama</vt:lpstr>
      <vt:lpstr>Custom</vt:lpstr>
      <vt:lpstr>Thank You for understanding my concerns and giving me your time, I also Feel Sorry that I could not meet some expectations.  </vt:lpstr>
      <vt:lpstr>Feedbacks</vt:lpstr>
      <vt:lpstr>Feedback - Response</vt:lpstr>
      <vt:lpstr>Appraisal Cycle KPI</vt:lpstr>
      <vt:lpstr>Project KPI Details</vt:lpstr>
      <vt:lpstr>Top Challenges faced in project</vt:lpstr>
      <vt:lpstr>Project appreciations</vt:lpstr>
      <vt:lpstr>Career roadmap</vt:lpstr>
      <vt:lpstr>notable GAPs</vt:lpstr>
      <vt:lpstr>Thank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Padayachi, Prabhu</dc:creator>
  <cp:lastModifiedBy>Padayachi, Prabhu</cp:lastModifiedBy>
  <cp:revision>21</cp:revision>
  <dcterms:created xsi:type="dcterms:W3CDTF">2025-03-09T00:09:58Z</dcterms:created>
  <dcterms:modified xsi:type="dcterms:W3CDTF">2025-03-10T15:16:13Z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