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9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6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2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1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7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9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4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1"/>
            <a:ext cx="7772400" cy="2590800"/>
          </a:xfrm>
        </p:spPr>
        <p:txBody>
          <a:bodyPr>
            <a:normAutofit/>
          </a:bodyPr>
          <a:lstStyle/>
          <a:p>
            <a:r>
              <a:rPr lang="en-IN" dirty="0" smtClean="0"/>
              <a:t>Data </a:t>
            </a:r>
            <a:r>
              <a:rPr lang="en-IN" dirty="0"/>
              <a:t>E</a:t>
            </a:r>
            <a:r>
              <a:rPr lang="en-IN" dirty="0" smtClean="0"/>
              <a:t>ncryption Using Advanced Encryption Standard (AES) Algorithm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Features of AES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AES is a block cipher with a block length of 128 bits</a:t>
            </a:r>
            <a:r>
              <a:rPr lang="en-IN" dirty="0" smtClean="0"/>
              <a:t>.</a:t>
            </a:r>
          </a:p>
          <a:p>
            <a:r>
              <a:rPr lang="en-IN" dirty="0"/>
              <a:t>AES allows for three different key lengths: 128, 192, or 256 bits</a:t>
            </a:r>
            <a:r>
              <a:rPr lang="en-IN" dirty="0" smtClean="0"/>
              <a:t>.</a:t>
            </a:r>
          </a:p>
          <a:p>
            <a:r>
              <a:rPr lang="en-IN" dirty="0"/>
              <a:t>Encryption consists of 10 rounds of processing for 128-bit </a:t>
            </a:r>
            <a:r>
              <a:rPr lang="en-IN" dirty="0" smtClean="0"/>
              <a:t>keys, 12 </a:t>
            </a:r>
            <a:r>
              <a:rPr lang="en-IN" dirty="0"/>
              <a:t>rounds for 192-bit keys, and 14 rounds for 256-bit keys</a:t>
            </a:r>
            <a:r>
              <a:rPr lang="en-IN" dirty="0" smtClean="0"/>
              <a:t>.</a:t>
            </a:r>
          </a:p>
          <a:p>
            <a:r>
              <a:rPr lang="en-IN" dirty="0"/>
              <a:t>To appreciate the processing steps used in a single round, it </a:t>
            </a:r>
            <a:r>
              <a:rPr lang="en-IN" dirty="0" smtClean="0"/>
              <a:t>is best </a:t>
            </a:r>
            <a:r>
              <a:rPr lang="en-IN" dirty="0"/>
              <a:t>to think of a 128-bit block as consisting of a 4×4 matrix </a:t>
            </a:r>
            <a:r>
              <a:rPr lang="en-IN" dirty="0" smtClean="0"/>
              <a:t>of bytes.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5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800" dirty="0"/>
              <a:t>During each round, the following operations are applied on the state</a:t>
            </a:r>
            <a:r>
              <a:rPr lang="en-IN" sz="2800" b="1" dirty="0" smtClean="0"/>
              <a:t>:</a:t>
            </a:r>
          </a:p>
          <a:p>
            <a:r>
              <a:rPr lang="en-IN" sz="2800" b="1" dirty="0" smtClean="0"/>
              <a:t>Sub Bytes</a:t>
            </a:r>
            <a:r>
              <a:rPr lang="en-IN" sz="2800" dirty="0" smtClean="0"/>
              <a:t>: every byte in the state is replaced by another one, using the Rijndael S-box.</a:t>
            </a:r>
          </a:p>
          <a:p>
            <a:r>
              <a:rPr lang="en-IN" sz="2800" b="1" dirty="0"/>
              <a:t>Shift Row</a:t>
            </a:r>
            <a:r>
              <a:rPr lang="en-IN" sz="2800" dirty="0"/>
              <a:t>: every row in the 4x4 array is shifted a certain amount to the </a:t>
            </a:r>
            <a:r>
              <a:rPr lang="en-IN" sz="2800" dirty="0" smtClean="0"/>
              <a:t>left.</a:t>
            </a:r>
          </a:p>
          <a:p>
            <a:r>
              <a:rPr lang="en-IN" sz="2800" b="1" dirty="0"/>
              <a:t>Mix Column</a:t>
            </a:r>
            <a:r>
              <a:rPr lang="en-IN" sz="2800" dirty="0"/>
              <a:t>: a linear transformation on the columns of the </a:t>
            </a:r>
            <a:r>
              <a:rPr lang="en-IN" sz="2800" dirty="0" smtClean="0"/>
              <a:t>state.</a:t>
            </a:r>
          </a:p>
          <a:p>
            <a:r>
              <a:rPr lang="en-IN" sz="2800" b="1" dirty="0"/>
              <a:t>AddRoundKey</a:t>
            </a:r>
            <a:r>
              <a:rPr lang="en-IN" sz="2800" dirty="0"/>
              <a:t>: each byte of the state is combined with a round key, which is </a:t>
            </a:r>
            <a:r>
              <a:rPr lang="en-IN" sz="2800" dirty="0" smtClean="0"/>
              <a:t>a different </a:t>
            </a:r>
            <a:r>
              <a:rPr lang="en-IN" sz="2800" dirty="0"/>
              <a:t>key for each round and derived from </a:t>
            </a:r>
            <a:r>
              <a:rPr lang="en-IN" sz="2800" dirty="0" smtClean="0"/>
              <a:t>the </a:t>
            </a:r>
            <a:r>
              <a:rPr lang="en-IN" sz="2800" dirty="0"/>
              <a:t>key </a:t>
            </a:r>
            <a:r>
              <a:rPr lang="en-IN" sz="2800" dirty="0" smtClean="0"/>
              <a:t>schedule.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6460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IN" dirty="0" smtClean="0"/>
              <a:t>Key Schedule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r>
              <a:rPr lang="en-IN" sz="2400" dirty="0"/>
              <a:t>Assuming a 128-bit key, the key is also arranged in the form </a:t>
            </a:r>
            <a:r>
              <a:rPr lang="en-IN" sz="2400" dirty="0" smtClean="0"/>
              <a:t>of a </a:t>
            </a:r>
            <a:r>
              <a:rPr lang="en-IN" sz="2400" dirty="0"/>
              <a:t>matrix of 4 × 4 bytes. As with the input block, the first </a:t>
            </a:r>
            <a:r>
              <a:rPr lang="en-IN" sz="2400" dirty="0" smtClean="0"/>
              <a:t>word from </a:t>
            </a:r>
            <a:r>
              <a:rPr lang="en-IN" sz="2400" dirty="0"/>
              <a:t>the key fills the first column of the matrix, and so on</a:t>
            </a:r>
            <a:r>
              <a:rPr lang="en-IN" sz="2400" dirty="0" smtClean="0"/>
              <a:t>.</a:t>
            </a:r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1" y="2438400"/>
            <a:ext cx="7848600" cy="33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6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Decryption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7315200" cy="5105400"/>
          </a:xfrm>
        </p:spPr>
      </p:pic>
    </p:spTree>
    <p:extLst>
      <p:ext uri="{BB962C8B-B14F-4D97-AF65-F5344CB8AC3E}">
        <p14:creationId xmlns:p14="http://schemas.microsoft.com/office/powerpoint/2010/main" val="234561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8230"/>
            <a:ext cx="7391400" cy="6728485"/>
          </a:xfrm>
        </p:spPr>
      </p:pic>
    </p:spTree>
    <p:extLst>
      <p:ext uri="{BB962C8B-B14F-4D97-AF65-F5344CB8AC3E}">
        <p14:creationId xmlns:p14="http://schemas.microsoft.com/office/powerpoint/2010/main" val="24197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2743200"/>
          </a:xfrm>
        </p:spPr>
        <p:txBody>
          <a:bodyPr>
            <a:normAutofit/>
          </a:bodyPr>
          <a:lstStyle/>
          <a:p>
            <a:r>
              <a:rPr lang="en-IN" sz="6000" dirty="0" smtClean="0"/>
              <a:t>THANK YOU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12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174</TotalTime>
  <Words>240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Data Encryption Using Advanced Encryption Standard (AES) Algorithm</vt:lpstr>
      <vt:lpstr>Features of AES:</vt:lpstr>
      <vt:lpstr>Encryption</vt:lpstr>
      <vt:lpstr>Key Schedule</vt:lpstr>
      <vt:lpstr>Decryption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DAYAL</dc:creator>
  <cp:lastModifiedBy>PRABHU DAYAL</cp:lastModifiedBy>
  <cp:revision>6</cp:revision>
  <dcterms:created xsi:type="dcterms:W3CDTF">2006-08-16T00:00:00Z</dcterms:created>
  <dcterms:modified xsi:type="dcterms:W3CDTF">2015-11-18T06:25:55Z</dcterms:modified>
</cp:coreProperties>
</file>