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29.png" ContentType="image/png"/>
  <Override PartName="/ppt/media/image3.png" ContentType="image/png"/>
  <Override PartName="/ppt/media/image26.png" ContentType="image/png"/>
  <Override PartName="/ppt/media/image4.png" ContentType="image/png"/>
  <Override PartName="/ppt/media/image27.png" ContentType="image/png"/>
  <Override PartName="/ppt/media/image5.jpeg" ContentType="image/jpeg"/>
  <Override PartName="/ppt/media/image8.png" ContentType="image/png"/>
  <Override PartName="/ppt/media/image13.png" ContentType="image/png"/>
  <Override PartName="/ppt/media/image7.png" ContentType="image/png"/>
  <Override PartName="/ppt/media/image12.png" ContentType="image/png"/>
  <Override PartName="/ppt/media/image9.png" ContentType="image/png"/>
  <Override PartName="/ppt/media/image10.png" ContentType="image/png"/>
  <Override PartName="/ppt/media/image11.png" ContentType="image/png"/>
  <Override PartName="/ppt/media/image30.png" ContentType="image/png"/>
  <Override PartName="/ppt/media/image28.png" ContentType="image/png"/>
  <Override PartName="/ppt/media/image2.png" ContentType="image/png"/>
  <Override PartName="/ppt/media/image25.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6.jpeg" ContentType="image/jpe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media/image2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comments/comment21.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559675" cy="10691813"/>
</p:presentation>
</file>

<file path=ppt/commentAuthors.xml><?xml version="1.0" encoding="utf-8"?>
<p:cmAuthorLst xmlns:p="http://schemas.openxmlformats.org/presentationml/2006/main">
  <p:cmAuthor id="0"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presProps" Target="presProps.xml"/><Relationship Id="rId29" Type="http://schemas.openxmlformats.org/officeDocument/2006/relationships/commentAuthors" Target="commentAuthors.xml"/>
</Relationships>
</file>

<file path=ppt/comments/comment21.xml><?xml version="1.0" encoding="utf-8"?>
<p:cmLst xmlns:p="http://schemas.openxmlformats.org/presentationml/2006/main">
  <p:cm authorId="0" dt="2024-05-27T12:36:58.071000000" idx="1">
    <p:pos x="6838"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406BA80-F225-4750-B741-ED1169A82E2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F6DEFF3-33DB-41CE-B6E6-C8FDA31A975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D007102-5155-4FAB-90F8-0A56A1FFED5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ECE55FA-C2C1-4D8C-BADC-F716BAF4E0AF}"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24C0CA8-9C90-4151-B773-2E07EFB5BF0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710E85-BD6F-4053-9349-DB7BFA4CB87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5BA7F18-57F7-4BE3-A1FA-9E1A08809FA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FB87B1F-CE36-4B02-9D44-BE1D94613BB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614C8CD-4075-4E17-9C30-92BEA40BDCB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150CCB1-EB19-470A-BF91-EF7B0C1BEB4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904062A-9632-40EA-976C-A85EA1E5744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BC4839-2E81-4747-81F7-162496DD742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4F9E5DB-4D09-459D-B98B-1E2A32C66C1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D6133E9-EBA8-468B-9BFF-9747122DCE4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67809F7-6BFE-4BA9-950F-C80F94E7EB4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081ED2F-7496-405B-BD04-D3E6A2C6FE67}"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15F3023-1CA4-4DD7-916E-775C25D1F916}"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9ED169CA-CE38-4955-98DF-3A262B184E3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20A55A4-3ABF-47A7-9889-3405C7B3A6AF}"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27FA471-AE12-45F8-9B4D-34084950B75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ACE589B-21CA-4693-929A-A5ABC145CB4E}"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E522D34-E8F2-428B-A662-54384A250485}"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671261C-170B-4E52-862B-704DAE3E025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01C7849-D3F0-49A8-BFC4-FF626ED4A55A}"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E50AB01-05DF-460A-8236-AC51D0137C5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6241B9F-55AA-4D7A-A5E4-E6F7046D36B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FA1F865-3CE2-4EAB-A194-BB0C11A00B6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B93162B-351B-4802-9653-1713F396E16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65CFBB6-A8A1-4D94-89A3-CC5C3F58E563}"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A6608259-7168-44AF-8EF9-3C4CAF1648B5}"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6C0C58D-FF46-4983-BFB4-09AFD549E4C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C450D43-9884-456F-A773-B3BA7E7A84C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E76FEA9-912E-4D4B-96F8-C5F57BB41E7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7FD9B7-8321-4B30-8811-BF2DCB431D0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888CF5D-9C1B-439B-83D1-B68C390268F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96296BD-9C17-4BC9-A703-4B640AA91EB2}"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1760" cy="1441080"/>
          </a:xfrm>
          <a:prstGeom prst="rect">
            <a:avLst/>
          </a:prstGeom>
          <a:ln w="0">
            <a:noFill/>
          </a:ln>
        </p:spPr>
      </p:pic>
      <p:pic>
        <p:nvPicPr>
          <p:cNvPr id="1" name="Picture 6" descr="C0-HD-BTM.png"/>
          <p:cNvPicPr/>
          <p:nvPr/>
        </p:nvPicPr>
        <p:blipFill>
          <a:blip r:embed="rId3"/>
          <a:stretch/>
        </p:blipFill>
        <p:spPr>
          <a:xfrm>
            <a:off x="0" y="4375080"/>
            <a:ext cx="12191760" cy="2482560"/>
          </a:xfrm>
          <a:prstGeom prst="rect">
            <a:avLst/>
          </a:prstGeom>
          <a:ln w="0">
            <a:noFill/>
          </a:ln>
        </p:spPr>
      </p:pic>
      <p:sp>
        <p:nvSpPr>
          <p:cNvPr id="2" name="PlaceHolder 1"/>
          <p:cNvSpPr>
            <a:spLocks noGrp="1"/>
          </p:cNvSpPr>
          <p:nvPr>
            <p:ph type="title"/>
          </p:nvPr>
        </p:nvSpPr>
        <p:spPr>
          <a:xfrm>
            <a:off x="1371600" y="1803240"/>
            <a:ext cx="9448560" cy="1824840"/>
          </a:xfrm>
          <a:prstGeom prst="rect">
            <a:avLst/>
          </a:prstGeom>
          <a:noFill/>
          <a:ln w="0">
            <a:noFill/>
          </a:ln>
        </p:spPr>
        <p:txBody>
          <a:bodyPr anchor="b">
            <a:normAutofit/>
          </a:bodyPr>
          <a:p>
            <a:pPr>
              <a:lnSpc>
                <a:spcPct val="90000"/>
              </a:lnSpc>
              <a:buNone/>
            </a:pPr>
            <a:r>
              <a:rPr b="0" lang="en-US" sz="6000" spc="-1" strike="noStrike" cap="all">
                <a:solidFill>
                  <a:srgbClr val="ffffff"/>
                </a:solidFill>
                <a:latin typeface="Century Gothic"/>
              </a:rPr>
              <a:t>Click to edit Master title style</a:t>
            </a:r>
            <a:endParaRPr b="0" lang="en-US" sz="6000" spc="-1" strike="noStrike">
              <a:solidFill>
                <a:srgbClr val="ffffff"/>
              </a:solidFill>
              <a:latin typeface="Century Gothic"/>
            </a:endParaRPr>
          </a:p>
        </p:txBody>
      </p:sp>
      <p:sp>
        <p:nvSpPr>
          <p:cNvPr id="3" name="PlaceHolder 2"/>
          <p:cNvSpPr>
            <a:spLocks noGrp="1"/>
          </p:cNvSpPr>
          <p:nvPr>
            <p:ph type="dt" idx="1"/>
          </p:nvPr>
        </p:nvSpPr>
        <p:spPr>
          <a:xfrm>
            <a:off x="7909560" y="4314240"/>
            <a:ext cx="2910600" cy="37440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r>
              <a:rPr b="0" lang="en-IN" sz="1050" spc="-1" strike="noStrike">
                <a:solidFill>
                  <a:srgbClr val="ffffff"/>
                </a:solidFill>
                <a:latin typeface="Century Gothic"/>
              </a:rPr>
              <a:t>&lt;date/time&gt;</a:t>
            </a:r>
            <a:endParaRPr b="0" lang="en-IN" sz="1050" spc="-1" strike="noStrike">
              <a:latin typeface="Times New Roman"/>
            </a:endParaRPr>
          </a:p>
        </p:txBody>
      </p:sp>
      <p:sp>
        <p:nvSpPr>
          <p:cNvPr id="4" name="PlaceHolder 3"/>
          <p:cNvSpPr>
            <a:spLocks noGrp="1"/>
          </p:cNvSpPr>
          <p:nvPr>
            <p:ph type="ftr" idx="2"/>
          </p:nvPr>
        </p:nvSpPr>
        <p:spPr>
          <a:xfrm>
            <a:off x="1371600" y="4323960"/>
            <a:ext cx="6400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 name="PlaceHolder 4"/>
          <p:cNvSpPr>
            <a:spLocks noGrp="1"/>
          </p:cNvSpPr>
          <p:nvPr>
            <p:ph type="sldNum" idx="3"/>
          </p:nvPr>
        </p:nvSpPr>
        <p:spPr>
          <a:xfrm>
            <a:off x="8077320" y="1431000"/>
            <a:ext cx="274284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fld id="{0A919D33-94F0-4F31-9D0F-2944EE89C578}" type="slidenum">
              <a:rPr b="0" lang="en-IN" sz="1050" spc="-1" strike="noStrike">
                <a:solidFill>
                  <a:srgbClr val="ffffff"/>
                </a:solidFill>
                <a:latin typeface="Century Gothic"/>
              </a:rPr>
              <a:t>&lt;number&gt;</a:t>
            </a:fld>
            <a:endParaRPr b="0" lang="en-IN" sz="105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lnSpc>
                <a:spcPct val="90000"/>
              </a:lnSpc>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lnSpc>
                <a:spcPct val="90000"/>
              </a:lnSpc>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lnSpc>
                <a:spcPct val="90000"/>
              </a:lnSpc>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 name="Picture 6" descr="C0-HD-TOP.png"/>
          <p:cNvPicPr/>
          <p:nvPr/>
        </p:nvPicPr>
        <p:blipFill>
          <a:blip r:embed="rId2"/>
          <a:stretch/>
        </p:blipFill>
        <p:spPr>
          <a:xfrm>
            <a:off x="0" y="0"/>
            <a:ext cx="12191760" cy="1441080"/>
          </a:xfrm>
          <a:prstGeom prst="rect">
            <a:avLst/>
          </a:prstGeom>
          <a:ln w="0">
            <a:noFill/>
          </a:ln>
        </p:spPr>
      </p:pic>
      <p:sp>
        <p:nvSpPr>
          <p:cNvPr id="44"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45" name="PlaceHolder 2"/>
          <p:cNvSpPr>
            <a:spLocks noGrp="1"/>
          </p:cNvSpPr>
          <p:nvPr>
            <p:ph type="body"/>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Edit Master text styles</a:t>
            </a:r>
            <a:endParaRPr b="0" lang="en-US" sz="2200" spc="-1" strike="noStrike">
              <a:solidFill>
                <a:srgbClr val="ffffff"/>
              </a:solidFill>
              <a:latin typeface="Century Gothic"/>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entury Gothic"/>
              </a:rPr>
              <a:t>Second level</a:t>
            </a:r>
            <a:endParaRPr b="0" lang="en-US" sz="2000" spc="-1" strike="noStrike">
              <a:solidFill>
                <a:srgbClr val="ffffff"/>
              </a:solidFill>
              <a:latin typeface="Century Gothic"/>
            </a:endParaRPr>
          </a:p>
          <a:p>
            <a:pPr lvl="2" marL="1143000" indent="-228600">
              <a:lnSpc>
                <a:spcPct val="90000"/>
              </a:lnSpc>
              <a:spcBef>
                <a:spcPts val="499"/>
              </a:spcBef>
              <a:buClr>
                <a:srgbClr val="ffffff"/>
              </a:buClr>
              <a:buFont typeface="Arial"/>
              <a:buChar char="•"/>
            </a:pPr>
            <a:r>
              <a:rPr b="0" lang="en-US" sz="1800" spc="-1" strike="noStrike">
                <a:solidFill>
                  <a:srgbClr val="ffffff"/>
                </a:solidFill>
                <a:latin typeface="Century Gothic"/>
              </a:rPr>
              <a:t>Third level</a:t>
            </a:r>
            <a:endParaRPr b="0" lang="en-US" sz="1800" spc="-1" strike="noStrike">
              <a:solidFill>
                <a:srgbClr val="ffffff"/>
              </a:solidFill>
              <a:latin typeface="Century Gothic"/>
            </a:endParaRPr>
          </a:p>
          <a:p>
            <a:pPr lvl="3" marL="1600200" indent="-228600">
              <a:lnSpc>
                <a:spcPct val="90000"/>
              </a:lnSpc>
              <a:spcBef>
                <a:spcPts val="499"/>
              </a:spcBef>
              <a:buClr>
                <a:srgbClr val="ffffff"/>
              </a:buClr>
              <a:buFont typeface="Arial"/>
              <a:buChar char="•"/>
            </a:pPr>
            <a:r>
              <a:rPr b="0" lang="en-US" sz="1600" spc="-1" strike="noStrike">
                <a:solidFill>
                  <a:srgbClr val="ffffff"/>
                </a:solidFill>
                <a:latin typeface="Century Gothic"/>
              </a:rPr>
              <a:t>Fourth level</a:t>
            </a:r>
            <a:endParaRPr b="0" lang="en-US" sz="1600" spc="-1" strike="noStrike">
              <a:solidFill>
                <a:srgbClr val="ffffff"/>
              </a:solidFill>
              <a:latin typeface="Century Gothic"/>
            </a:endParaRPr>
          </a:p>
          <a:p>
            <a:pPr lvl="4" marL="2057400" indent="-228600">
              <a:lnSpc>
                <a:spcPct val="90000"/>
              </a:lnSpc>
              <a:spcBef>
                <a:spcPts val="499"/>
              </a:spcBef>
              <a:buClr>
                <a:srgbClr val="ffffff"/>
              </a:buClr>
              <a:buFont typeface="Arial"/>
              <a:buChar char="•"/>
            </a:pPr>
            <a:r>
              <a:rPr b="0" lang="en-US" sz="1600" spc="-1" strike="noStrike">
                <a:solidFill>
                  <a:srgbClr val="ffffff"/>
                </a:solidFill>
                <a:latin typeface="Century Gothic"/>
              </a:rPr>
              <a:t>Fifth level</a:t>
            </a:r>
            <a:endParaRPr b="0" lang="en-US" sz="1600" spc="-1" strike="noStrike">
              <a:solidFill>
                <a:srgbClr val="ffffff"/>
              </a:solidFill>
              <a:latin typeface="Century Gothic"/>
            </a:endParaRPr>
          </a:p>
        </p:txBody>
      </p:sp>
      <p:sp>
        <p:nvSpPr>
          <p:cNvPr id="46" name="PlaceHolder 3"/>
          <p:cNvSpPr>
            <a:spLocks noGrp="1"/>
          </p:cNvSpPr>
          <p:nvPr>
            <p:ph type="dt" idx="4"/>
          </p:nvPr>
        </p:nvSpPr>
        <p:spPr>
          <a:xfrm>
            <a:off x="8595360" y="6356520"/>
            <a:ext cx="291060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r>
              <a:rPr b="0" lang="en-IN" sz="1050" spc="-1" strike="noStrike">
                <a:solidFill>
                  <a:srgbClr val="ffffff"/>
                </a:solidFill>
                <a:latin typeface="Century Gothic"/>
              </a:rPr>
              <a:t>&lt;date/time&gt;</a:t>
            </a:r>
            <a:endParaRPr b="0" lang="en-IN" sz="1050" spc="-1" strike="noStrike">
              <a:latin typeface="Times New Roman"/>
            </a:endParaRPr>
          </a:p>
        </p:txBody>
      </p:sp>
      <p:sp>
        <p:nvSpPr>
          <p:cNvPr id="47" name="PlaceHolder 4"/>
          <p:cNvSpPr>
            <a:spLocks noGrp="1"/>
          </p:cNvSpPr>
          <p:nvPr>
            <p:ph type="ftr" idx="5"/>
          </p:nvPr>
        </p:nvSpPr>
        <p:spPr>
          <a:xfrm>
            <a:off x="685800" y="6355800"/>
            <a:ext cx="77720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8" name="PlaceHolder 5"/>
          <p:cNvSpPr>
            <a:spLocks noGrp="1"/>
          </p:cNvSpPr>
          <p:nvPr>
            <p:ph type="sldNum" idx="6"/>
          </p:nvPr>
        </p:nvSpPr>
        <p:spPr>
          <a:xfrm>
            <a:off x="8763120" y="380880"/>
            <a:ext cx="274284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fld id="{55A48EDE-D660-44C8-BB69-6C9587800D4F}" type="slidenum">
              <a:rPr b="0" lang="en-IN" sz="1050" spc="-1" strike="noStrike">
                <a:solidFill>
                  <a:srgbClr val="ffffff"/>
                </a:solidFill>
                <a:latin typeface="Century Gothic"/>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5" name="Picture 6" descr="C0-HD-TOP.png"/>
          <p:cNvPicPr/>
          <p:nvPr/>
        </p:nvPicPr>
        <p:blipFill>
          <a:blip r:embed="rId2"/>
          <a:stretch/>
        </p:blipFill>
        <p:spPr>
          <a:xfrm>
            <a:off x="0" y="0"/>
            <a:ext cx="12191760" cy="1441080"/>
          </a:xfrm>
          <a:prstGeom prst="rect">
            <a:avLst/>
          </a:prstGeom>
          <a:ln w="0">
            <a:noFill/>
          </a:ln>
        </p:spPr>
      </p:pic>
      <p:sp>
        <p:nvSpPr>
          <p:cNvPr id="86" name="PlaceHolder 1"/>
          <p:cNvSpPr>
            <a:spLocks noGrp="1"/>
          </p:cNvSpPr>
          <p:nvPr>
            <p:ph type="dt" idx="7"/>
          </p:nvPr>
        </p:nvSpPr>
        <p:spPr>
          <a:xfrm>
            <a:off x="8595360" y="6356520"/>
            <a:ext cx="291060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r>
              <a:rPr b="0" lang="en-IN" sz="1050" spc="-1" strike="noStrike">
                <a:solidFill>
                  <a:srgbClr val="ffffff"/>
                </a:solidFill>
                <a:latin typeface="Century Gothic"/>
              </a:rPr>
              <a:t>&lt;date/time&gt;</a:t>
            </a:r>
            <a:endParaRPr b="0" lang="en-IN" sz="1050" spc="-1" strike="noStrike">
              <a:latin typeface="Times New Roman"/>
            </a:endParaRPr>
          </a:p>
        </p:txBody>
      </p:sp>
      <p:sp>
        <p:nvSpPr>
          <p:cNvPr id="87" name="PlaceHolder 2"/>
          <p:cNvSpPr>
            <a:spLocks noGrp="1"/>
          </p:cNvSpPr>
          <p:nvPr>
            <p:ph type="ftr" idx="8"/>
          </p:nvPr>
        </p:nvSpPr>
        <p:spPr>
          <a:xfrm>
            <a:off x="685800" y="6355800"/>
            <a:ext cx="77720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8" name="PlaceHolder 3"/>
          <p:cNvSpPr>
            <a:spLocks noGrp="1"/>
          </p:cNvSpPr>
          <p:nvPr>
            <p:ph type="sldNum" idx="9"/>
          </p:nvPr>
        </p:nvSpPr>
        <p:spPr>
          <a:xfrm>
            <a:off x="8763120" y="380880"/>
            <a:ext cx="274284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fld id="{C26EBCC4-8ECB-4538-8206-28482222377D}" type="slidenum">
              <a:rPr b="0" lang="en-IN" sz="1050" spc="-1" strike="noStrike">
                <a:solidFill>
                  <a:srgbClr val="ffffff"/>
                </a:solidFill>
                <a:latin typeface="Century Gothic"/>
              </a:rPr>
              <a:t>&lt;number&gt;</a:t>
            </a:fld>
            <a:endParaRPr b="0" lang="en-IN" sz="1050" spc="-1" strike="noStrike">
              <a:latin typeface="Times New Roman"/>
            </a:endParaRPr>
          </a:p>
        </p:txBody>
      </p:sp>
      <p:sp>
        <p:nvSpPr>
          <p:cNvPr id="8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ffffff"/>
                </a:solidFill>
                <a:latin typeface="Century Gothic"/>
              </a:rPr>
              <a:t>Click to edit the title text format</a:t>
            </a:r>
            <a:endParaRPr b="0" lang="en-US" sz="1800" spc="-1" strike="noStrike">
              <a:solidFill>
                <a:srgbClr val="ffffff"/>
              </a:solidFill>
              <a:latin typeface="Century Gothic"/>
            </a:endParaRPr>
          </a:p>
        </p:txBody>
      </p:sp>
      <p:sp>
        <p:nvSpPr>
          <p:cNvPr id="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lnSpc>
                <a:spcPct val="90000"/>
              </a:lnSpc>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lnSpc>
                <a:spcPct val="90000"/>
              </a:lnSpc>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lnSpc>
                <a:spcPct val="90000"/>
              </a:lnSpc>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Relationship Id="rId3" Type="http://schemas.openxmlformats.org/officeDocument/2006/relationships/comments" Target="../comments/comment21.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371600" y="1803240"/>
            <a:ext cx="9448560" cy="1824840"/>
          </a:xfrm>
          <a:prstGeom prst="rect">
            <a:avLst/>
          </a:prstGeom>
          <a:noFill/>
          <a:ln w="0">
            <a:noFill/>
          </a:ln>
        </p:spPr>
        <p:txBody>
          <a:bodyPr anchor="b">
            <a:normAutofit fontScale="80000"/>
          </a:bodyPr>
          <a:p>
            <a:pPr>
              <a:lnSpc>
                <a:spcPct val="90000"/>
              </a:lnSpc>
              <a:buNone/>
            </a:pPr>
            <a:r>
              <a:rPr b="1" lang="en-US" sz="3600" spc="-1" strike="noStrike" cap="all">
                <a:solidFill>
                  <a:srgbClr val="ff0000"/>
                </a:solidFill>
                <a:latin typeface="Century Gothic"/>
              </a:rPr>
              <a:t>Predicting Student Stress: Analytical Perspectives and Implications</a:t>
            </a:r>
            <a:br>
              <a:rPr sz="6000"/>
            </a:br>
            <a:r>
              <a:rPr b="1" lang="en-US" sz="6000" spc="-1" strike="noStrike" cap="all">
                <a:solidFill>
                  <a:srgbClr val="ffffff"/>
                </a:solidFill>
                <a:latin typeface="Century Gothic"/>
              </a:rPr>
              <a:t> </a:t>
            </a:r>
            <a:endParaRPr b="0" lang="en-US" sz="6000" spc="-1" strike="noStrike">
              <a:solidFill>
                <a:srgbClr val="ffffff"/>
              </a:solidFill>
              <a:latin typeface="Century Gothic"/>
            </a:endParaRPr>
          </a:p>
        </p:txBody>
      </p:sp>
      <p:sp>
        <p:nvSpPr>
          <p:cNvPr id="128" name="PlaceHolder 2"/>
          <p:cNvSpPr>
            <a:spLocks noGrp="1"/>
          </p:cNvSpPr>
          <p:nvPr>
            <p:ph type="subTitle"/>
          </p:nvPr>
        </p:nvSpPr>
        <p:spPr>
          <a:xfrm>
            <a:off x="5169960" y="3632040"/>
            <a:ext cx="5650200" cy="685440"/>
          </a:xfrm>
          <a:prstGeom prst="rect">
            <a:avLst/>
          </a:prstGeom>
          <a:noFill/>
          <a:ln w="0">
            <a:noFill/>
          </a:ln>
        </p:spPr>
        <p:txBody>
          <a:bodyPr anchor="t">
            <a:normAutofit fontScale="83000"/>
          </a:bodyPr>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r>
              <a:rPr b="0" lang="en-US" sz="2000" spc="-1" strike="noStrike">
                <a:solidFill>
                  <a:srgbClr val="ffffff"/>
                </a:solidFill>
                <a:latin typeface="Century Gothic"/>
              </a:rPr>
              <a:t>Prabhu Narayan Singh (MY.AC.P2MCA23038)</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03040"/>
            <a:ext cx="10820160" cy="1854000"/>
          </a:xfrm>
          <a:prstGeom prst="rect">
            <a:avLst/>
          </a:prstGeom>
          <a:noFill/>
          <a:ln w="0">
            <a:noFill/>
          </a:ln>
        </p:spPr>
        <p:txBody>
          <a:bodyPr anchor="ctr">
            <a:normAutofit/>
          </a:bodyPr>
          <a:p>
            <a:pPr algn="r">
              <a:lnSpc>
                <a:spcPct val="90000"/>
              </a:lnSpc>
              <a:buNone/>
            </a:pPr>
            <a:r>
              <a:rPr b="0" lang="en-US" sz="3600" spc="-1" strike="noStrike" cap="all">
                <a:solidFill>
                  <a:srgbClr val="ffffff"/>
                </a:solidFill>
                <a:latin typeface="Century Gothic"/>
              </a:rPr>
              <a:t>Correlation of stress with other variables</a:t>
            </a:r>
            <a:endParaRPr b="0" lang="en-US" sz="3600" spc="-1" strike="noStrike">
              <a:solidFill>
                <a:srgbClr val="ffffff"/>
              </a:solidFill>
              <a:latin typeface="Century Gothic"/>
            </a:endParaRPr>
          </a:p>
        </p:txBody>
      </p:sp>
      <p:pic>
        <p:nvPicPr>
          <p:cNvPr id="153" name="Content Placeholder 3" descr=""/>
          <p:cNvPicPr/>
          <p:nvPr/>
        </p:nvPicPr>
        <p:blipFill>
          <a:blip r:embed="rId1"/>
          <a:stretch/>
        </p:blipFill>
        <p:spPr>
          <a:xfrm>
            <a:off x="2952000" y="2193840"/>
            <a:ext cx="6287760" cy="4024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75840" y="764280"/>
            <a:ext cx="1112976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Percentage breakdown</a:t>
            </a:r>
            <a:endParaRPr b="0" lang="en-US" sz="4000" spc="-1" strike="noStrike">
              <a:solidFill>
                <a:srgbClr val="ffffff"/>
              </a:solidFill>
              <a:latin typeface="Century Gothic"/>
            </a:endParaRPr>
          </a:p>
        </p:txBody>
      </p:sp>
      <p:pic>
        <p:nvPicPr>
          <p:cNvPr id="155" name="Content Placeholder 3" descr=""/>
          <p:cNvPicPr/>
          <p:nvPr/>
        </p:nvPicPr>
        <p:blipFill>
          <a:blip r:embed="rId1"/>
          <a:stretch/>
        </p:blipFill>
        <p:spPr>
          <a:xfrm>
            <a:off x="4317480" y="2327040"/>
            <a:ext cx="4104720" cy="4336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773640" y="69840"/>
            <a:ext cx="10820160" cy="897120"/>
          </a:xfrm>
          <a:prstGeom prst="rect">
            <a:avLst/>
          </a:prstGeom>
          <a:noFill/>
          <a:ln w="0">
            <a:noFill/>
          </a:ln>
        </p:spPr>
        <p:txBody>
          <a:bodyPr anchor="ctr">
            <a:normAutofit/>
          </a:bodyPr>
          <a:p>
            <a:pPr algn="ctr">
              <a:lnSpc>
                <a:spcPct val="90000"/>
              </a:lnSpc>
              <a:buNone/>
            </a:pPr>
            <a:r>
              <a:rPr b="0" lang="en-US" sz="3200" spc="-1" strike="noStrike" cap="all">
                <a:solidFill>
                  <a:srgbClr val="ffffff"/>
                </a:solidFill>
                <a:latin typeface="Century Gothic"/>
              </a:rPr>
              <a:t>Decision tree</a:t>
            </a:r>
            <a:endParaRPr b="0" lang="en-US" sz="3200" spc="-1" strike="noStrike">
              <a:solidFill>
                <a:srgbClr val="ffffff"/>
              </a:solidFill>
              <a:latin typeface="Century Gothic"/>
            </a:endParaRPr>
          </a:p>
        </p:txBody>
      </p:sp>
      <p:sp>
        <p:nvSpPr>
          <p:cNvPr id="157" name="PlaceHolder 2"/>
          <p:cNvSpPr>
            <a:spLocks noGrp="1"/>
          </p:cNvSpPr>
          <p:nvPr>
            <p:ph/>
          </p:nvPr>
        </p:nvSpPr>
        <p:spPr>
          <a:xfrm>
            <a:off x="685800" y="967320"/>
            <a:ext cx="7508160" cy="5251320"/>
          </a:xfrm>
          <a:prstGeom prst="rect">
            <a:avLst/>
          </a:prstGeom>
          <a:noFill/>
          <a:ln w="0">
            <a:noFill/>
          </a:ln>
        </p:spPr>
        <p:txBody>
          <a:bodyPr anchor="t">
            <a:normAutofit fontScale="96000"/>
          </a:bodyPr>
          <a:p>
            <a:pPr marL="228600" indent="-228600" algn="just">
              <a:lnSpc>
                <a:spcPct val="90000"/>
              </a:lnSpc>
              <a:spcBef>
                <a:spcPts val="1001"/>
              </a:spcBef>
              <a:buClr>
                <a:srgbClr val="ffffff"/>
              </a:buClr>
              <a:buFont typeface="Arial"/>
              <a:buChar char="•"/>
            </a:pPr>
            <a:r>
              <a:rPr b="0" lang="en-US" sz="2000" spc="-1" strike="noStrike">
                <a:solidFill>
                  <a:srgbClr val="ffffff"/>
                </a:solidFill>
                <a:latin typeface="Century Gothic"/>
              </a:rPr>
              <a:t>A decision tree is a type of supervised learning algorithm that is commonly used in machine learning to model and predict outcomes based on input data. It is a tree-like structure where each internal node tests on attribute, each branch corresponds to attribute value and each leaf node represents the final decision or prediction. The decision tree algorithm falls under the category of supervised learning. They can be used to solve both regression and classification problems</a:t>
            </a:r>
            <a:r>
              <a:rPr b="0" lang="en-US" sz="2200" spc="-1" strike="noStrike">
                <a:solidFill>
                  <a:srgbClr val="ffffff"/>
                </a:solidFill>
                <a:latin typeface="Century Gothic"/>
              </a:rPr>
              <a:t>.</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The process of forming a decision tree involves recursively partitioning the data based on the values of different attributes. The algorithm selects the best attribute to split the data at each internal node, based on certain criteria such as information gain or Gini impurity. This splitting process continues until a stopping criterion is met, such as reaching a maximum depth or having a minimum number of instances in a leaf node.</a:t>
            </a:r>
            <a:endParaRPr b="0" lang="en-US" sz="2200" spc="-1" strike="noStrike">
              <a:solidFill>
                <a:srgbClr val="ffffff"/>
              </a:solidFill>
              <a:latin typeface="Century Gothic"/>
            </a:endParaRPr>
          </a:p>
        </p:txBody>
      </p:sp>
      <p:pic>
        <p:nvPicPr>
          <p:cNvPr id="158" name="Picture 3" descr=""/>
          <p:cNvPicPr/>
          <p:nvPr/>
        </p:nvPicPr>
        <p:blipFill>
          <a:blip r:embed="rId1"/>
          <a:stretch/>
        </p:blipFill>
        <p:spPr>
          <a:xfrm>
            <a:off x="8322480" y="4132440"/>
            <a:ext cx="3561480" cy="2278080"/>
          </a:xfrm>
          <a:prstGeom prst="rect">
            <a:avLst/>
          </a:prstGeom>
          <a:ln w="0">
            <a:noFill/>
          </a:ln>
        </p:spPr>
      </p:pic>
      <p:pic>
        <p:nvPicPr>
          <p:cNvPr id="159" name="Picture 2" descr="https://static.javatpoint.com/tutorial/machine-learning/images/decision-tree-classification-algorithm.png"/>
          <p:cNvPicPr/>
          <p:nvPr/>
        </p:nvPicPr>
        <p:blipFill>
          <a:blip r:embed="rId2"/>
          <a:stretch/>
        </p:blipFill>
        <p:spPr>
          <a:xfrm>
            <a:off x="8306280" y="849960"/>
            <a:ext cx="3664440" cy="24429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28600" y="200520"/>
            <a:ext cx="11261880" cy="7365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Confusion matrix</a:t>
            </a:r>
            <a:endParaRPr b="0" lang="en-US" sz="4000" spc="-1" strike="noStrike">
              <a:solidFill>
                <a:srgbClr val="ffffff"/>
              </a:solidFill>
              <a:latin typeface="Century Gothic"/>
            </a:endParaRPr>
          </a:p>
        </p:txBody>
      </p:sp>
      <p:pic>
        <p:nvPicPr>
          <p:cNvPr id="161" name="Content Placeholder 4" descr=""/>
          <p:cNvPicPr/>
          <p:nvPr/>
        </p:nvPicPr>
        <p:blipFill>
          <a:blip r:embed="rId1"/>
          <a:stretch/>
        </p:blipFill>
        <p:spPr>
          <a:xfrm>
            <a:off x="3099240" y="1301400"/>
            <a:ext cx="5520600" cy="4653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28520" y="0"/>
            <a:ext cx="10378080" cy="104580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Result for decision tree</a:t>
            </a:r>
            <a:endParaRPr b="0" lang="en-US" sz="4000" spc="-1" strike="noStrike">
              <a:solidFill>
                <a:srgbClr val="ffffff"/>
              </a:solidFill>
              <a:latin typeface="Century Gothic"/>
            </a:endParaRPr>
          </a:p>
        </p:txBody>
      </p:sp>
      <p:pic>
        <p:nvPicPr>
          <p:cNvPr id="163" name="Picture 4" descr=""/>
          <p:cNvPicPr/>
          <p:nvPr/>
        </p:nvPicPr>
        <p:blipFill>
          <a:blip r:embed="rId1"/>
          <a:stretch/>
        </p:blipFill>
        <p:spPr>
          <a:xfrm>
            <a:off x="3621600" y="4057920"/>
            <a:ext cx="4484520" cy="2720160"/>
          </a:xfrm>
          <a:prstGeom prst="rect">
            <a:avLst/>
          </a:prstGeom>
          <a:ln w="0">
            <a:noFill/>
          </a:ln>
        </p:spPr>
      </p:pic>
      <p:pic>
        <p:nvPicPr>
          <p:cNvPr id="164" name="Content Placeholder 8" descr=""/>
          <p:cNvPicPr/>
          <p:nvPr/>
        </p:nvPicPr>
        <p:blipFill>
          <a:blip r:embed="rId2"/>
          <a:stretch/>
        </p:blipFill>
        <p:spPr>
          <a:xfrm>
            <a:off x="1028520" y="868320"/>
            <a:ext cx="10240560" cy="3057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87800" y="764280"/>
            <a:ext cx="1101816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Result</a:t>
            </a:r>
            <a:endParaRPr b="0" lang="en-US" sz="4000" spc="-1" strike="noStrike">
              <a:solidFill>
                <a:srgbClr val="ffffff"/>
              </a:solidFill>
              <a:latin typeface="Century Gothic"/>
            </a:endParaRPr>
          </a:p>
        </p:txBody>
      </p:sp>
      <p:pic>
        <p:nvPicPr>
          <p:cNvPr id="166" name="Content Placeholder 3" descr=""/>
          <p:cNvPicPr/>
          <p:nvPr/>
        </p:nvPicPr>
        <p:blipFill>
          <a:blip r:embed="rId1"/>
          <a:stretch/>
        </p:blipFill>
        <p:spPr>
          <a:xfrm>
            <a:off x="3753720" y="4687200"/>
            <a:ext cx="5479560" cy="1733760"/>
          </a:xfrm>
          <a:prstGeom prst="rect">
            <a:avLst/>
          </a:prstGeom>
          <a:ln w="0">
            <a:noFill/>
          </a:ln>
        </p:spPr>
      </p:pic>
      <p:pic>
        <p:nvPicPr>
          <p:cNvPr id="167" name="Picture 5" descr=""/>
          <p:cNvPicPr/>
          <p:nvPr/>
        </p:nvPicPr>
        <p:blipFill>
          <a:blip r:embed="rId2"/>
          <a:stretch/>
        </p:blipFill>
        <p:spPr>
          <a:xfrm>
            <a:off x="3753720" y="3632760"/>
            <a:ext cx="5479200" cy="771120"/>
          </a:xfrm>
          <a:prstGeom prst="rect">
            <a:avLst/>
          </a:prstGeom>
          <a:ln w="0">
            <a:noFill/>
          </a:ln>
        </p:spPr>
      </p:pic>
      <p:pic>
        <p:nvPicPr>
          <p:cNvPr id="168" name="Picture 4" descr=""/>
          <p:cNvPicPr/>
          <p:nvPr/>
        </p:nvPicPr>
        <p:blipFill>
          <a:blip r:embed="rId3"/>
          <a:stretch/>
        </p:blipFill>
        <p:spPr>
          <a:xfrm>
            <a:off x="3753720" y="2349720"/>
            <a:ext cx="5479200" cy="990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283760" y="764280"/>
            <a:ext cx="1022220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Decision tree</a:t>
            </a:r>
            <a:endParaRPr b="0" lang="en-US" sz="4000" spc="-1" strike="noStrike">
              <a:solidFill>
                <a:srgbClr val="ffffff"/>
              </a:solidFill>
              <a:latin typeface="Century Gothic"/>
            </a:endParaRPr>
          </a:p>
        </p:txBody>
      </p:sp>
      <p:pic>
        <p:nvPicPr>
          <p:cNvPr id="170" name="Content Placeholder 3" descr=""/>
          <p:cNvPicPr/>
          <p:nvPr/>
        </p:nvPicPr>
        <p:blipFill>
          <a:blip r:embed="rId1"/>
          <a:stretch/>
        </p:blipFill>
        <p:spPr>
          <a:xfrm>
            <a:off x="2367000" y="2193840"/>
            <a:ext cx="7457760" cy="4024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01120" y="227880"/>
            <a:ext cx="10820160" cy="932040"/>
          </a:xfrm>
          <a:prstGeom prst="rect">
            <a:avLst/>
          </a:prstGeom>
          <a:noFill/>
          <a:ln w="0">
            <a:noFill/>
          </a:ln>
        </p:spPr>
        <p:txBody>
          <a:bodyPr anchor="ctr">
            <a:noAutofit/>
          </a:bodyPr>
          <a:p>
            <a:pPr algn="ctr">
              <a:lnSpc>
                <a:spcPct val="90000"/>
              </a:lnSpc>
              <a:buNone/>
            </a:pPr>
            <a:r>
              <a:rPr b="0" lang="en-IN" sz="4000" spc="-1" strike="noStrike" cap="all">
                <a:solidFill>
                  <a:srgbClr val="ffffff"/>
                </a:solidFill>
                <a:latin typeface="Century Gothic"/>
              </a:rPr>
              <a:t>K-Means Clustering </a:t>
            </a:r>
            <a:endParaRPr b="0" lang="en-US" sz="4000" spc="-1" strike="noStrike">
              <a:solidFill>
                <a:srgbClr val="ffffff"/>
              </a:solidFill>
              <a:latin typeface="Century Gothic"/>
            </a:endParaRPr>
          </a:p>
        </p:txBody>
      </p:sp>
      <p:sp>
        <p:nvSpPr>
          <p:cNvPr id="172" name="PlaceHolder 2"/>
          <p:cNvSpPr>
            <a:spLocks noGrp="1"/>
          </p:cNvSpPr>
          <p:nvPr>
            <p:ph/>
          </p:nvPr>
        </p:nvSpPr>
        <p:spPr>
          <a:xfrm>
            <a:off x="501120" y="1160640"/>
            <a:ext cx="10820160" cy="5057640"/>
          </a:xfrm>
          <a:prstGeom prst="rect">
            <a:avLst/>
          </a:prstGeom>
          <a:noFill/>
          <a:ln w="0">
            <a:noFill/>
          </a:ln>
        </p:spPr>
        <p:txBody>
          <a:bodyPr anchor="t">
            <a:noAutofit/>
          </a:bodyPr>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K-Means Clustering is an unsupervised learning algorithm that is used to solve the clustering problems in machine learning or data science.</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It allows us to cluster the data into different groups and a convenient way to discover the categories of groups in the unlabeled dataset on its own without the need for any training.</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Here K defines the number of pre-defined clusters that need to be created in the process, as if K=2, there will be two clusters, and for K=3, there will be three clusters, and so on.</a:t>
            </a:r>
            <a:endParaRPr b="0" lang="en-US" sz="2200" spc="-1" strike="noStrike">
              <a:solidFill>
                <a:srgbClr val="ffffff"/>
              </a:solidFill>
              <a:latin typeface="Century Gothic"/>
            </a:endParaRPr>
          </a:p>
        </p:txBody>
      </p:sp>
      <p:pic>
        <p:nvPicPr>
          <p:cNvPr id="173" name="Picture 2" descr="K-Means Clustering Algorithm"/>
          <p:cNvPicPr/>
          <p:nvPr/>
        </p:nvPicPr>
        <p:blipFill>
          <a:blip r:embed="rId1"/>
          <a:stretch/>
        </p:blipFill>
        <p:spPr>
          <a:xfrm>
            <a:off x="6717240" y="3689640"/>
            <a:ext cx="5000400" cy="2695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113760"/>
            <a:ext cx="10820160" cy="650880"/>
          </a:xfrm>
          <a:prstGeom prst="rect">
            <a:avLst/>
          </a:prstGeom>
          <a:noFill/>
          <a:ln w="0">
            <a:noFill/>
          </a:ln>
        </p:spPr>
        <p:txBody>
          <a:bodyPr anchor="ctr">
            <a:normAutofit/>
          </a:bodyPr>
          <a:p>
            <a:pPr algn="ctr">
              <a:lnSpc>
                <a:spcPct val="90000"/>
              </a:lnSpc>
              <a:buNone/>
            </a:pPr>
            <a:r>
              <a:rPr b="0" lang="en-US" sz="3200" spc="-1" strike="noStrike" cap="all">
                <a:solidFill>
                  <a:srgbClr val="ffffff"/>
                </a:solidFill>
                <a:latin typeface="Century Gothic"/>
              </a:rPr>
              <a:t>Silhouette Coefficient</a:t>
            </a:r>
            <a:endParaRPr b="0" lang="en-US" sz="3200" spc="-1" strike="noStrike">
              <a:solidFill>
                <a:srgbClr val="ffffff"/>
              </a:solidFill>
              <a:latin typeface="Century Gothic"/>
            </a:endParaRPr>
          </a:p>
        </p:txBody>
      </p:sp>
      <p:sp>
        <p:nvSpPr>
          <p:cNvPr id="175" name="PlaceHolder 2"/>
          <p:cNvSpPr>
            <a:spLocks noGrp="1"/>
          </p:cNvSpPr>
          <p:nvPr>
            <p:ph/>
          </p:nvPr>
        </p:nvSpPr>
        <p:spPr>
          <a:xfrm>
            <a:off x="615600" y="765000"/>
            <a:ext cx="10820160" cy="581148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Silhouette Coefficient or silhouette score is a metric used to calculate the goodness of a clustering technique. Its value ranges from -1 to 1.</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1: Means clusters are well apart from each other and clearly distinguished.</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0: Means clusters are indifferent, or we can say that the distance between clusters is not significant.</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-1: Means clusters are assigned in the wrong way.</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Silhouette Score = (b-a)/max(a,b)</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where</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a= average intra-cluster distance i.e the average distance between each point within a cluster.</a:t>
            </a:r>
            <a:endParaRPr b="0" lang="en-US" sz="16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1600" spc="-1" strike="noStrike">
                <a:solidFill>
                  <a:srgbClr val="ffffff"/>
                </a:solidFill>
                <a:latin typeface="Century Gothic"/>
              </a:rPr>
              <a:t>b= average inter-cluster distance i.e the average distance between all clusters.</a:t>
            </a:r>
            <a:endParaRPr b="0" lang="en-US" sz="1600" spc="-1" strike="noStrike">
              <a:solidFill>
                <a:srgbClr val="ffffff"/>
              </a:solidFill>
              <a:latin typeface="Century Gothic"/>
            </a:endParaRPr>
          </a:p>
        </p:txBody>
      </p:sp>
      <p:pic>
        <p:nvPicPr>
          <p:cNvPr id="176" name="Picture 3" descr=""/>
          <p:cNvPicPr/>
          <p:nvPr/>
        </p:nvPicPr>
        <p:blipFill>
          <a:blip r:embed="rId1"/>
          <a:stretch/>
        </p:blipFill>
        <p:spPr>
          <a:xfrm>
            <a:off x="816120" y="4158720"/>
            <a:ext cx="3306960" cy="2182320"/>
          </a:xfrm>
          <a:prstGeom prst="rect">
            <a:avLst/>
          </a:prstGeom>
          <a:ln w="0">
            <a:noFill/>
          </a:ln>
        </p:spPr>
      </p:pic>
      <p:pic>
        <p:nvPicPr>
          <p:cNvPr id="177" name="Picture 4" descr=""/>
          <p:cNvPicPr/>
          <p:nvPr/>
        </p:nvPicPr>
        <p:blipFill>
          <a:blip r:embed="rId2"/>
          <a:stretch/>
        </p:blipFill>
        <p:spPr>
          <a:xfrm>
            <a:off x="5626800" y="3987720"/>
            <a:ext cx="3605040" cy="22896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52840" y="105480"/>
            <a:ext cx="10653120" cy="694080"/>
          </a:xfrm>
          <a:prstGeom prst="rect">
            <a:avLst/>
          </a:prstGeom>
          <a:noFill/>
          <a:ln w="0">
            <a:noFill/>
          </a:ln>
        </p:spPr>
        <p:txBody>
          <a:bodyPr anchor="ctr">
            <a:normAutofit/>
          </a:bodyPr>
          <a:p>
            <a:pPr algn="ctr">
              <a:lnSpc>
                <a:spcPct val="90000"/>
              </a:lnSpc>
              <a:buNone/>
            </a:pPr>
            <a:r>
              <a:rPr b="0" lang="en-US" sz="3200" spc="-1" strike="noStrike" cap="all">
                <a:solidFill>
                  <a:srgbClr val="ffffff"/>
                </a:solidFill>
                <a:latin typeface="Century Gothic"/>
              </a:rPr>
              <a:t>Elbow Method</a:t>
            </a:r>
            <a:endParaRPr b="0" lang="en-US" sz="3200" spc="-1" strike="noStrike">
              <a:solidFill>
                <a:srgbClr val="ffffff"/>
              </a:solidFill>
              <a:latin typeface="Century Gothic"/>
            </a:endParaRPr>
          </a:p>
        </p:txBody>
      </p:sp>
      <p:sp>
        <p:nvSpPr>
          <p:cNvPr id="179" name="PlaceHolder 2"/>
          <p:cNvSpPr>
            <a:spLocks noGrp="1"/>
          </p:cNvSpPr>
          <p:nvPr>
            <p:ph/>
          </p:nvPr>
        </p:nvSpPr>
        <p:spPr>
          <a:xfrm>
            <a:off x="685800" y="800280"/>
            <a:ext cx="8132400" cy="541836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The Elbow Method is a technique used primarily in clustering algorithms, like K-means, to determine the optimal number of clusters (K) in a dataset. It helps to find the value of K that best balances the trade-off between the complexity of the model (number of clusters) and the performance (how well the clusters fit the data).</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Steps to Apply the Elbow Method</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Run the Clustering Algorithm:</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Perform K-means clustering for a range of values of K (e.g., from 1 to 10).</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Calculate the Sum of Squared Errors (SSE):</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For each value of K, calculate the SSE, also known as the Within-Cluster Sum of Squares (WCSS). This is the sum of the squared differences between each data point and its assigned cluster centroid.</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SSE decreases as K increases because with more clusters, each cluster can be smaller and more tightly fitted to its members.</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Plot the SSE against K:</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Create a plot with the number of clusters (K) on the x-axis and the SSE on the y-axis.</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Identify the "Elbow" Point:</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The "elbow" point on the plot is where the rate of decrease sharply slows down. This point suggests that adding more clusters beyond this value doesn't significantly improve the fit of the model.</a:t>
            </a:r>
            <a:endParaRPr b="0" lang="en-US" sz="1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1400" spc="-1" strike="noStrike">
                <a:solidFill>
                  <a:srgbClr val="ffffff"/>
                </a:solidFill>
                <a:latin typeface="Century Gothic"/>
              </a:rPr>
              <a:t>The optimal number of clusters is at this elbow point, where the reduction in SSE starts to level off.</a:t>
            </a:r>
            <a:endParaRPr b="0" lang="en-US" sz="1400" spc="-1" strike="noStrike">
              <a:solidFill>
                <a:srgbClr val="ffffff"/>
              </a:solidFill>
              <a:latin typeface="Century Gothic"/>
            </a:endParaRPr>
          </a:p>
        </p:txBody>
      </p:sp>
      <p:pic>
        <p:nvPicPr>
          <p:cNvPr id="180" name="Picture 3" descr=""/>
          <p:cNvPicPr/>
          <p:nvPr/>
        </p:nvPicPr>
        <p:blipFill>
          <a:blip r:embed="rId1"/>
          <a:stretch/>
        </p:blipFill>
        <p:spPr>
          <a:xfrm>
            <a:off x="8698680" y="2039760"/>
            <a:ext cx="3249720" cy="2643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491760"/>
            <a:ext cx="10820160" cy="74772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Introduction</a:t>
            </a:r>
            <a:endParaRPr b="0" lang="en-US" sz="4000" spc="-1" strike="noStrike">
              <a:solidFill>
                <a:srgbClr val="ffffff"/>
              </a:solidFill>
              <a:latin typeface="Century Gothic"/>
            </a:endParaRPr>
          </a:p>
        </p:txBody>
      </p:sp>
      <p:sp>
        <p:nvSpPr>
          <p:cNvPr id="130" name="PlaceHolder 2"/>
          <p:cNvSpPr>
            <a:spLocks noGrp="1"/>
          </p:cNvSpPr>
          <p:nvPr>
            <p:ph/>
          </p:nvPr>
        </p:nvSpPr>
        <p:spPr>
          <a:xfrm>
            <a:off x="685800" y="1468440"/>
            <a:ext cx="8431560" cy="4749840"/>
          </a:xfrm>
          <a:prstGeom prst="rect">
            <a:avLst/>
          </a:prstGeom>
          <a:noFill/>
          <a:ln w="0">
            <a:noFill/>
          </a:ln>
        </p:spPr>
        <p:txBody>
          <a:bodyPr anchor="t">
            <a:normAutofit fontScale="94000"/>
          </a:bodyPr>
          <a:p>
            <a:pPr marL="228600" indent="-228600" algn="just">
              <a:lnSpc>
                <a:spcPct val="90000"/>
              </a:lnSpc>
              <a:spcBef>
                <a:spcPts val="1001"/>
              </a:spcBef>
              <a:buClr>
                <a:srgbClr val="ffffff"/>
              </a:buClr>
              <a:buFont typeface="Arial"/>
              <a:buChar char="•"/>
            </a:pPr>
            <a:r>
              <a:rPr b="0" lang="en-IN" sz="2200" spc="-1" strike="noStrike">
                <a:solidFill>
                  <a:srgbClr val="ffffff"/>
                </a:solidFill>
                <a:latin typeface="Century Gothic"/>
              </a:rPr>
              <a:t>The health and safety of students is becoming more and more of a worry in today's busy and difficult school setting. Stress in particular has become a big problem for students' health and ability to do well in school. Students often feel very stressed because they have to do well in school and also deal with social and personal problems. It's important for educators, policymakers, and mental health experts to understand how the many things that cause student stress affect each other.</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IN" sz="2200" spc="-1" strike="noStrike">
                <a:solidFill>
                  <a:srgbClr val="ffffff"/>
                </a:solidFill>
                <a:latin typeface="Century Gothic"/>
              </a:rPr>
              <a:t>This study paper starts a thorough investigation of student stress by using predictive modelling to guess how much stress there will be based on many different factors. By delving into factors such as anxiety, sleep deprieved, self-esteem, mental health history, academic success, and social support, among others, this study attempts to unravel the complex dynamics shaping student .</a:t>
            </a:r>
            <a:endParaRPr b="0" lang="en-US" sz="2200" spc="-1" strike="noStrike">
              <a:solidFill>
                <a:srgbClr val="ffffff"/>
              </a:solidFill>
              <a:latin typeface="Century Gothic"/>
            </a:endParaRPr>
          </a:p>
          <a:p>
            <a:pPr>
              <a:lnSpc>
                <a:spcPct val="90000"/>
              </a:lnSpc>
              <a:spcBef>
                <a:spcPts val="1001"/>
              </a:spcBef>
              <a:buNone/>
            </a:pPr>
            <a:endParaRPr b="0" lang="en-US" sz="2200" spc="-1" strike="noStrike">
              <a:solidFill>
                <a:srgbClr val="ffffff"/>
              </a:solidFill>
              <a:latin typeface="Century Gothic"/>
            </a:endParaRPr>
          </a:p>
        </p:txBody>
      </p:sp>
      <p:pic>
        <p:nvPicPr>
          <p:cNvPr id="131" name="Picture 4" descr="Managing Student Stress and Promoting Well-being: Insights &amp; Recommendations"/>
          <p:cNvPicPr/>
          <p:nvPr/>
        </p:nvPicPr>
        <p:blipFill>
          <a:blip r:embed="rId1"/>
          <a:stretch/>
        </p:blipFill>
        <p:spPr>
          <a:xfrm>
            <a:off x="9214200" y="3843360"/>
            <a:ext cx="2710800" cy="1522440"/>
          </a:xfrm>
          <a:prstGeom prst="rect">
            <a:avLst/>
          </a:prstGeom>
          <a:ln w="0">
            <a:noFill/>
          </a:ln>
        </p:spPr>
      </p:pic>
      <p:pic>
        <p:nvPicPr>
          <p:cNvPr id="132" name="Picture 6" descr="Stress Student Images – Browse 212,358 Stock Photos, Vectors, and Video |  Adobe Stock"/>
          <p:cNvPicPr/>
          <p:nvPr/>
        </p:nvPicPr>
        <p:blipFill>
          <a:blip r:embed="rId2"/>
          <a:stretch/>
        </p:blipFill>
        <p:spPr>
          <a:xfrm>
            <a:off x="9214200" y="1670040"/>
            <a:ext cx="2628720" cy="1775520"/>
          </a:xfrm>
          <a:prstGeom prst="rect">
            <a:avLst/>
          </a:prstGeom>
          <a:ln w="0">
            <a:noFill/>
          </a:ln>
        </p:spPr>
      </p:pic>
    </p:spTree>
  </p:cSld>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4" presetSubtype="10">
                                  <p:stCondLst>
                                    <p:cond delay="0"/>
                                  </p:stCondLst>
                                  <p:childTnLst>
                                    <p:set>
                                      <p:cBhvr>
                                        <p:cTn id="6" dur="1" fill="hold">
                                          <p:stCondLst>
                                            <p:cond delay="0"/>
                                          </p:stCondLst>
                                        </p:cTn>
                                        <p:tgtEl>
                                          <p:spTgt spid="132"/>
                                        </p:tgtEl>
                                        <p:attrNameLst>
                                          <p:attrName>style.visibility</p:attrName>
                                        </p:attrNameLst>
                                      </p:cBhvr>
                                      <p:to>
                                        <p:strVal val="visible"/>
                                      </p:to>
                                    </p:set>
                                    <p:animEffect filter="randombar(horizontal)" transition="in">
                                      <p:cBhvr additive="repl">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31">
                                  <p:stCondLst>
                                    <p:cond delay="0"/>
                                  </p:stCondLst>
                                  <p:childTnLst>
                                    <p:set>
                                      <p:cBhvr>
                                        <p:cTn id="11" dur="1" fill="hold">
                                          <p:stCondLst>
                                            <p:cond delay="0"/>
                                          </p:stCondLst>
                                        </p:cTn>
                                        <p:tgtEl>
                                          <p:spTgt spid="131"/>
                                        </p:tgtEl>
                                        <p:attrNameLst>
                                          <p:attrName>style.visibility</p:attrName>
                                        </p:attrNameLst>
                                      </p:cBhvr>
                                      <p:to>
                                        <p:strVal val="visible"/>
                                      </p:to>
                                    </p:set>
                                    <p:anim calcmode="lin" valueType="num">
                                      <p:cBhvr additive="repl">
                                        <p:cTn id="12" dur="1000" fill="hold"/>
                                        <p:tgtEl>
                                          <p:spTgt spid="131"/>
                                        </p:tgtEl>
                                        <p:attrNameLst>
                                          <p:attrName>ppt_w</p:attrName>
                                        </p:attrNameLst>
                                      </p:cBhvr>
                                      <p:tavLst>
                                        <p:tav tm="0">
                                          <p:val>
                                            <p:fltVal val="0"/>
                                          </p:val>
                                        </p:tav>
                                        <p:tav tm="100000">
                                          <p:val>
                                            <p:strVal val="#ppt_w"/>
                                          </p:val>
                                        </p:tav>
                                      </p:tavLst>
                                    </p:anim>
                                    <p:anim calcmode="lin" valueType="num">
                                      <p:cBhvr additive="repl">
                                        <p:cTn id="13" dur="1000" fill="hold"/>
                                        <p:tgtEl>
                                          <p:spTgt spid="131"/>
                                        </p:tgtEl>
                                        <p:attrNameLst>
                                          <p:attrName>ppt_h</p:attrName>
                                        </p:attrNameLst>
                                      </p:cBhvr>
                                      <p:tavLst>
                                        <p:tav tm="0">
                                          <p:val>
                                            <p:fltVal val="0"/>
                                          </p:val>
                                        </p:tav>
                                        <p:tav tm="100000">
                                          <p:val>
                                            <p:strVal val="#ppt_h"/>
                                          </p:val>
                                        </p:tav>
                                      </p:tavLst>
                                    </p:anim>
                                    <p:anim calcmode="lin" valueType="num">
                                      <p:cBhvr additive="repl">
                                        <p:cTn id="14" dur="1000" fill="hold"/>
                                        <p:tgtEl>
                                          <p:spTgt spid="131"/>
                                        </p:tgtEl>
                                        <p:attrNameLst>
                                          <p:attrName>r</p:attrName>
                                        </p:attrNameLst>
                                      </p:cBhvr>
                                      <p:tavLst>
                                        <p:tav tm="0">
                                          <p:val>
                                            <p:strVal val="90"/>
                                          </p:val>
                                        </p:tav>
                                        <p:tav tm="100000">
                                          <p:val>
                                            <p:strVal val="0"/>
                                          </p:val>
                                        </p:tav>
                                      </p:tavLst>
                                    </p:anim>
                                    <p:animEffect filter="fade" transition="in">
                                      <p:cBhvr additive="repl">
                                        <p:cTn id="15"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685800" y="764280"/>
            <a:ext cx="1082016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Result</a:t>
            </a:r>
            <a:endParaRPr b="0" lang="en-US" sz="4000" spc="-1" strike="noStrike">
              <a:solidFill>
                <a:srgbClr val="ffffff"/>
              </a:solidFill>
              <a:latin typeface="Century Gothic"/>
            </a:endParaRPr>
          </a:p>
        </p:txBody>
      </p:sp>
      <p:pic>
        <p:nvPicPr>
          <p:cNvPr id="182" name="Content Placeholder 5" descr=""/>
          <p:cNvPicPr/>
          <p:nvPr/>
        </p:nvPicPr>
        <p:blipFill>
          <a:blip r:embed="rId1"/>
          <a:stretch/>
        </p:blipFill>
        <p:spPr>
          <a:xfrm>
            <a:off x="3823920" y="3587040"/>
            <a:ext cx="3979080" cy="3137760"/>
          </a:xfrm>
          <a:prstGeom prst="rect">
            <a:avLst/>
          </a:prstGeom>
          <a:ln w="0">
            <a:noFill/>
          </a:ln>
        </p:spPr>
      </p:pic>
      <p:pic>
        <p:nvPicPr>
          <p:cNvPr id="183" name="Picture 7" descr=""/>
          <p:cNvPicPr/>
          <p:nvPr/>
        </p:nvPicPr>
        <p:blipFill>
          <a:blip r:embed="rId2"/>
          <a:stretch/>
        </p:blipFill>
        <p:spPr>
          <a:xfrm>
            <a:off x="3297240" y="1637280"/>
            <a:ext cx="5032800" cy="1887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2" descr=""/>
          <p:cNvPicPr/>
          <p:nvPr/>
        </p:nvPicPr>
        <p:blipFill>
          <a:blip r:embed="rId1"/>
          <a:stretch/>
        </p:blipFill>
        <p:spPr>
          <a:xfrm>
            <a:off x="2312280" y="967320"/>
            <a:ext cx="6734520" cy="4589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1" descr=""/>
          <p:cNvPicPr/>
          <p:nvPr/>
        </p:nvPicPr>
        <p:blipFill>
          <a:blip r:embed="rId1"/>
          <a:stretch/>
        </p:blipFill>
        <p:spPr>
          <a:xfrm>
            <a:off x="1351800" y="509040"/>
            <a:ext cx="9487800" cy="5839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Box 1"/>
          <p:cNvSpPr/>
          <p:nvPr/>
        </p:nvSpPr>
        <p:spPr>
          <a:xfrm>
            <a:off x="4290480" y="685800"/>
            <a:ext cx="74732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4000" spc="-1" strike="noStrike">
                <a:solidFill>
                  <a:srgbClr val="ffffff"/>
                </a:solidFill>
                <a:latin typeface="Century Gothic"/>
              </a:rPr>
              <a:t>conclusion</a:t>
            </a:r>
            <a:endParaRPr b="0" lang="en-IN" sz="4000" spc="-1" strike="noStrike">
              <a:latin typeface="Arial"/>
            </a:endParaRPr>
          </a:p>
        </p:txBody>
      </p:sp>
      <p:sp>
        <p:nvSpPr>
          <p:cNvPr id="187" name="TextBox 2"/>
          <p:cNvSpPr/>
          <p:nvPr/>
        </p:nvSpPr>
        <p:spPr>
          <a:xfrm>
            <a:off x="888120" y="1538640"/>
            <a:ext cx="10594440" cy="3108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1800" spc="-1" strike="noStrike">
              <a:latin typeface="Arial"/>
            </a:endParaRPr>
          </a:p>
          <a:p>
            <a:pPr>
              <a:lnSpc>
                <a:spcPct val="100000"/>
              </a:lnSpc>
              <a:buNone/>
            </a:pPr>
            <a:r>
              <a:rPr b="0" lang="en-US" sz="2000" spc="-1" strike="noStrike">
                <a:solidFill>
                  <a:srgbClr val="ffffff"/>
                </a:solidFill>
                <a:latin typeface="Century Gothic"/>
              </a:rPr>
              <a:t>After performing various machine learning techniques, we have identified the primary factors contributing to student stress: bullying and concerns about the future. To address this, we can implement measures to minimize bullying in schools and colleges. Additionally, counseling should be provided to students who are anxious about their future. By detecting stress levels early—where a level of 0 indicates normal stress and a level of 1 indicates the need for counseling—we can prevent stress from escalating to a level 2. Early intervention can help students manage their stress effectively, allowing them to concentrate better on their studies</a:t>
            </a:r>
            <a:r>
              <a:rPr b="0" lang="en-US" sz="1800" spc="-1" strike="noStrike">
                <a:solidFill>
                  <a:srgbClr val="ffffff"/>
                </a:solidFill>
                <a:latin typeface="Century Gothic"/>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1800" y="0"/>
            <a:ext cx="10820160" cy="1292760"/>
          </a:xfrm>
          <a:prstGeom prst="rect">
            <a:avLst/>
          </a:prstGeom>
          <a:noFill/>
          <a:ln w="0">
            <a:noFill/>
          </a:ln>
        </p:spPr>
        <p:txBody>
          <a:bodyPr anchor="ctr">
            <a:normAutofit/>
          </a:bodyPr>
          <a:p>
            <a:pPr algn="r">
              <a:lnSpc>
                <a:spcPct val="90000"/>
              </a:lnSpc>
              <a:buNone/>
            </a:pPr>
            <a:r>
              <a:rPr b="0" lang="en-US" sz="3600" spc="-1" strike="noStrike" cap="all">
                <a:solidFill>
                  <a:srgbClr val="ffffff"/>
                </a:solidFill>
                <a:latin typeface="Century Gothic"/>
              </a:rPr>
              <a:t>Data related to stress in indian students</a:t>
            </a:r>
            <a:endParaRPr b="0" lang="en-US" sz="3600" spc="-1" strike="noStrike">
              <a:solidFill>
                <a:srgbClr val="ffffff"/>
              </a:solidFill>
              <a:latin typeface="Century Gothic"/>
            </a:endParaRPr>
          </a:p>
        </p:txBody>
      </p:sp>
      <p:sp>
        <p:nvSpPr>
          <p:cNvPr id="134" name="PlaceHolder 2"/>
          <p:cNvSpPr>
            <a:spLocks noGrp="1"/>
          </p:cNvSpPr>
          <p:nvPr>
            <p:ph/>
          </p:nvPr>
        </p:nvSpPr>
        <p:spPr>
          <a:xfrm>
            <a:off x="685800" y="1310040"/>
            <a:ext cx="8062200" cy="4925880"/>
          </a:xfrm>
          <a:prstGeom prst="rect">
            <a:avLst/>
          </a:prstGeom>
          <a:noFill/>
          <a:ln w="0">
            <a:noFill/>
          </a:ln>
        </p:spPr>
        <p:txBody>
          <a:bodyPr anchor="t">
            <a:normAutofit fontScale="93000"/>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A 2017 survey by the National Sample Survey Office (NSSO) found that around 20% of students aged 15-29 reported feeling stressed due to academic pressure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 </a:t>
            </a:r>
            <a:r>
              <a:rPr b="0" lang="en-US" sz="2200" spc="-1" strike="noStrike">
                <a:solidFill>
                  <a:srgbClr val="ffffff"/>
                </a:solidFill>
                <a:latin typeface="Century Gothic"/>
              </a:rPr>
              <a:t>A 2019 study by the National Institute of Mental Health and Neurosciences (NIMHANS), around 10-15% of Indian students suffer from mental health issues, with stress being a major component.</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 </a:t>
            </a:r>
            <a:r>
              <a:rPr b="0" lang="en-US" sz="2200" spc="-1" strike="noStrike">
                <a:solidFill>
                  <a:srgbClr val="ffffff"/>
                </a:solidFill>
                <a:latin typeface="Century Gothic"/>
              </a:rPr>
              <a:t>A study published in the Indian Journal of Psychological Medicine in 2020 found that 50% of students reported high levels of stress, with factors such as academic workload, parental expectations, and fear of failure contributing to their stress.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 </a:t>
            </a:r>
            <a:r>
              <a:rPr b="0" lang="en-US" sz="2200" spc="-1" strike="noStrike">
                <a:solidFill>
                  <a:srgbClr val="ffffff"/>
                </a:solidFill>
                <a:latin typeface="Century Gothic"/>
              </a:rPr>
              <a:t>In a survey conducted by the Associated Chambers of Commerce and Industry of India (ASSOCHAM) in 2018, 68% of students cited parental pressure as their primary stressor.</a:t>
            </a:r>
            <a:endParaRPr b="0" lang="en-US" sz="2200" spc="-1" strike="noStrike">
              <a:solidFill>
                <a:srgbClr val="ffffff"/>
              </a:solidFill>
              <a:latin typeface="Century Gothic"/>
            </a:endParaRPr>
          </a:p>
          <a:p>
            <a:pPr>
              <a:lnSpc>
                <a:spcPct val="90000"/>
              </a:lnSpc>
              <a:spcBef>
                <a:spcPts val="1001"/>
              </a:spcBef>
              <a:buNone/>
            </a:pPr>
            <a:endParaRPr b="0" lang="en-US" sz="2200" spc="-1" strike="noStrike">
              <a:solidFill>
                <a:srgbClr val="ffffff"/>
              </a:solidFill>
              <a:latin typeface="Century Gothic"/>
            </a:endParaRPr>
          </a:p>
        </p:txBody>
      </p:sp>
      <p:sp>
        <p:nvSpPr>
          <p:cNvPr id="135" name="AutoShape 4"/>
          <p:cNvSpPr/>
          <p:nvPr/>
        </p:nvSpPr>
        <p:spPr>
          <a:xfrm>
            <a:off x="155520" y="-144360"/>
            <a:ext cx="304560" cy="304560"/>
          </a:xfrm>
          <a:prstGeom prst="rect">
            <a:avLst/>
          </a:prstGeom>
          <a:noFill/>
          <a:ln w="0">
            <a:noFill/>
          </a:ln>
        </p:spPr>
        <p:style>
          <a:lnRef idx="0"/>
          <a:fillRef idx="0"/>
          <a:effectRef idx="0"/>
          <a:fontRef idx="minor"/>
        </p:style>
      </p:sp>
      <p:sp>
        <p:nvSpPr>
          <p:cNvPr id="136" name="AutoShape 6"/>
          <p:cNvSpPr/>
          <p:nvPr/>
        </p:nvSpPr>
        <p:spPr>
          <a:xfrm>
            <a:off x="307800" y="7920"/>
            <a:ext cx="304560" cy="304560"/>
          </a:xfrm>
          <a:prstGeom prst="rect">
            <a:avLst/>
          </a:prstGeom>
          <a:noFill/>
          <a:ln w="0">
            <a:noFill/>
          </a:ln>
        </p:spPr>
        <p:style>
          <a:lnRef idx="0"/>
          <a:fillRef idx="0"/>
          <a:effectRef idx="0"/>
          <a:fontRef idx="minor"/>
        </p:style>
      </p:sp>
      <p:sp>
        <p:nvSpPr>
          <p:cNvPr id="137" name="AutoShape 8"/>
          <p:cNvSpPr/>
          <p:nvPr/>
        </p:nvSpPr>
        <p:spPr>
          <a:xfrm>
            <a:off x="460440" y="160200"/>
            <a:ext cx="304560" cy="304560"/>
          </a:xfrm>
          <a:prstGeom prst="rect">
            <a:avLst/>
          </a:prstGeom>
          <a:noFill/>
          <a:ln w="0">
            <a:noFill/>
          </a:ln>
        </p:spPr>
        <p:style>
          <a:lnRef idx="0"/>
          <a:fillRef idx="0"/>
          <a:effectRef idx="0"/>
          <a:fontRef idx="minor"/>
        </p:style>
      </p:sp>
      <p:pic>
        <p:nvPicPr>
          <p:cNvPr id="138" name="Picture 12" descr="34,423 College Student Stress Royalty-Free Photos and Stock Images |  Shutterstock"/>
          <p:cNvPicPr/>
          <p:nvPr/>
        </p:nvPicPr>
        <p:blipFill>
          <a:blip r:embed="rId1"/>
          <a:stretch/>
        </p:blipFill>
        <p:spPr>
          <a:xfrm>
            <a:off x="9237960" y="1762560"/>
            <a:ext cx="2700720" cy="4371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85800" y="289440"/>
            <a:ext cx="10820160" cy="510120"/>
          </a:xfrm>
          <a:prstGeom prst="rect">
            <a:avLst/>
          </a:prstGeom>
          <a:noFill/>
          <a:ln w="0">
            <a:noFill/>
          </a:ln>
        </p:spPr>
        <p:txBody>
          <a:bodyPr anchor="ctr">
            <a:noAutofit/>
          </a:bodyPr>
          <a:p>
            <a:pPr algn="ctr">
              <a:lnSpc>
                <a:spcPct val="90000"/>
              </a:lnSpc>
              <a:buNone/>
            </a:pPr>
            <a:r>
              <a:rPr b="0" lang="en-IN" sz="2800" spc="-1" strike="noStrike" cap="all">
                <a:solidFill>
                  <a:srgbClr val="ffffff"/>
                </a:solidFill>
                <a:latin typeface="Century Gothic"/>
              </a:rPr>
              <a:t>Literature</a:t>
            </a:r>
            <a:r>
              <a:rPr b="1" lang="en-IN" sz="2800" spc="-1" strike="noStrike" cap="all">
                <a:solidFill>
                  <a:srgbClr val="ffffff"/>
                </a:solidFill>
                <a:latin typeface="Century Gothic"/>
              </a:rPr>
              <a:t> </a:t>
            </a:r>
            <a:r>
              <a:rPr b="0" lang="en-IN" sz="2800" spc="-1" strike="noStrike" cap="all">
                <a:solidFill>
                  <a:srgbClr val="ffffff"/>
                </a:solidFill>
                <a:latin typeface="Century Gothic"/>
              </a:rPr>
              <a:t>Review</a:t>
            </a:r>
            <a:br>
              <a:rPr sz="2800"/>
            </a:br>
            <a:endParaRPr b="0" lang="en-US" sz="2800" spc="-1" strike="noStrike">
              <a:solidFill>
                <a:srgbClr val="ffffff"/>
              </a:solidFill>
              <a:latin typeface="Century Gothic"/>
            </a:endParaRPr>
          </a:p>
        </p:txBody>
      </p:sp>
      <p:sp>
        <p:nvSpPr>
          <p:cNvPr id="140" name="PlaceHolder 2"/>
          <p:cNvSpPr>
            <a:spLocks noGrp="1"/>
          </p:cNvSpPr>
          <p:nvPr>
            <p:ph/>
          </p:nvPr>
        </p:nvSpPr>
        <p:spPr>
          <a:xfrm>
            <a:off x="685800" y="800280"/>
            <a:ext cx="10820160" cy="5418360"/>
          </a:xfrm>
          <a:prstGeom prst="rect">
            <a:avLst/>
          </a:prstGeom>
          <a:noFill/>
          <a:ln w="0">
            <a:noFill/>
          </a:ln>
        </p:spPr>
        <p:txBody>
          <a:bodyPr anchor="t">
            <a:normAutofit fontScale="92000"/>
          </a:bodyPr>
          <a:p>
            <a:pPr marL="228600" indent="-228600" algn="just">
              <a:lnSpc>
                <a:spcPct val="90000"/>
              </a:lnSpc>
              <a:spcBef>
                <a:spcPts val="1001"/>
              </a:spcBef>
              <a:buClr>
                <a:srgbClr val="ffffff"/>
              </a:buClr>
              <a:buFont typeface="Arial"/>
              <a:buChar char="•"/>
            </a:pPr>
            <a:r>
              <a:rPr b="1" lang="en-US" sz="1900" spc="-1" strike="noStrike">
                <a:solidFill>
                  <a:srgbClr val="ffffff"/>
                </a:solidFill>
                <a:latin typeface="Century Gothic"/>
              </a:rPr>
              <a:t>1. Stress Detection via Google Forms and Machine Learning:</a:t>
            </a:r>
            <a:r>
              <a:rPr b="0" lang="en-US" sz="1900" spc="-1" strike="noStrike">
                <a:solidFill>
                  <a:srgbClr val="ffffff"/>
                </a:solidFill>
                <a:latin typeface="Century Gothic"/>
              </a:rPr>
              <a:t> This paper uses Google Forms, EDA, and  machine learning algorithms to detect student stress. It highlights stress prevalence and correlates, offering insights for targeted interventions and reinforcing the role of machine learning in promoting student well-being.</a:t>
            </a:r>
            <a:endParaRPr b="0" lang="en-US" sz="19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1" lang="en-US" sz="1900" spc="-1" strike="noStrike">
                <a:solidFill>
                  <a:srgbClr val="ffffff"/>
                </a:solidFill>
                <a:latin typeface="Century Gothic"/>
              </a:rPr>
              <a:t>2. Coping Mechanisms for Nursing Students' Academic Stress:</a:t>
            </a:r>
            <a:r>
              <a:rPr b="0" lang="en-US" sz="1900" spc="-1" strike="noStrike">
                <a:solidFill>
                  <a:srgbClr val="ffffff"/>
                </a:solidFill>
                <a:latin typeface="Century Gothic"/>
              </a:rPr>
              <a:t> This study examines academic stress and coping mechanisms in 196 nursing students at St. Michael's College. It emphasizes tailored stress management programs, addressing workload and time management, and recommends fostering peer connections and self-care techniques.</a:t>
            </a:r>
            <a:endParaRPr b="0" lang="en-US" sz="19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1" lang="en-US" sz="1900" spc="-1" strike="noStrike">
                <a:solidFill>
                  <a:srgbClr val="ffffff"/>
                </a:solidFill>
                <a:latin typeface="Century Gothic"/>
              </a:rPr>
              <a:t>3. Predicting Academic Performance with Machine Learning:</a:t>
            </a:r>
            <a:r>
              <a:rPr b="0" lang="en-US" sz="1900" spc="-1" strike="noStrike">
                <a:solidFill>
                  <a:srgbClr val="ffffff"/>
                </a:solidFill>
                <a:latin typeface="Century Gothic"/>
              </a:rPr>
              <a:t> The study uses SVM and Naïve Bayes to predict academic performance. It discusses data handling and the significance of student determination, reinforcing machine learning's role in educational outcomes and performance predictions.</a:t>
            </a:r>
            <a:endParaRPr b="0" lang="en-US" sz="19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1" lang="en-US" sz="1900" spc="-1" strike="noStrike">
                <a:solidFill>
                  <a:srgbClr val="ffffff"/>
                </a:solidFill>
                <a:latin typeface="Century Gothic"/>
              </a:rPr>
              <a:t>4. Impact of Stress on Academic Performance and Psychological Well-being:</a:t>
            </a:r>
            <a:r>
              <a:rPr b="0" lang="en-US" sz="1900" spc="-1" strike="noStrike">
                <a:solidFill>
                  <a:srgbClr val="ffffff"/>
                </a:solidFill>
                <a:latin typeface="Century Gothic"/>
              </a:rPr>
              <a:t> This paper reviews student stress studies, focusing on academic performance and well-being impacts. It identifies common stressors and coping strategies, providing a theoretical foundation for understanding and mitigating student stress.</a:t>
            </a:r>
            <a:endParaRPr b="0" lang="en-US" sz="19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1" lang="en-US" sz="1900" spc="-1" strike="noStrike">
                <a:solidFill>
                  <a:srgbClr val="ffffff"/>
                </a:solidFill>
                <a:latin typeface="Century Gothic"/>
              </a:rPr>
              <a:t>5. Link Between Academic Stress, Gratitude, and Student Well-being:</a:t>
            </a:r>
            <a:r>
              <a:rPr b="0" lang="en-US" sz="1900" spc="-1" strike="noStrike">
                <a:solidFill>
                  <a:srgbClr val="ffffff"/>
                </a:solidFill>
                <a:latin typeface="Century Gothic"/>
              </a:rPr>
              <a:t> This study links academic stress, gratitude, and well-being among Madrasah Aliyah students. It finds stress negatively impacts well-being, while gratitude fosters positive outcomes, advocating for interventions that address stress and promote gratitude</a:t>
            </a:r>
            <a:r>
              <a:rPr b="0" lang="en-US" sz="2200" spc="-1" strike="noStrike">
                <a:solidFill>
                  <a:srgbClr val="ffffff"/>
                </a:solidFill>
                <a:latin typeface="Century Gothic"/>
              </a:rPr>
              <a:t>.</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764280"/>
            <a:ext cx="1082016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Research Gap</a:t>
            </a:r>
            <a:endParaRPr b="0" lang="en-US" sz="4000" spc="-1" strike="noStrike">
              <a:solidFill>
                <a:srgbClr val="ffffff"/>
              </a:solidFill>
              <a:latin typeface="Century Gothic"/>
            </a:endParaRPr>
          </a:p>
        </p:txBody>
      </p:sp>
      <p:sp>
        <p:nvSpPr>
          <p:cNvPr id="142"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gn="just">
              <a:lnSpc>
                <a:spcPct val="90000"/>
              </a:lnSpc>
              <a:spcBef>
                <a:spcPts val="1001"/>
              </a:spcBef>
              <a:buClr>
                <a:srgbClr val="ffffff"/>
              </a:buClr>
              <a:buFont typeface="Arial"/>
              <a:buChar char="•"/>
            </a:pPr>
            <a:r>
              <a:rPr b="1" lang="en-US" sz="2200" spc="-1" strike="noStrike">
                <a:solidFill>
                  <a:srgbClr val="ffffff"/>
                </a:solidFill>
                <a:latin typeface="Century Gothic"/>
              </a:rPr>
              <a:t> </a:t>
            </a:r>
            <a:r>
              <a:rPr b="1" lang="en-US" sz="2200" spc="-1" strike="noStrike">
                <a:solidFill>
                  <a:srgbClr val="ffffff"/>
                </a:solidFill>
                <a:latin typeface="Century Gothic"/>
              </a:rPr>
              <a:t>Many researchers have not taken sleep, bullying in consideration for stress. Which in our opinion can be the biggest cause of Stress</a:t>
            </a:r>
            <a:r>
              <a:rPr b="0" lang="en-US" sz="2200" spc="-1" strike="noStrike">
                <a:solidFill>
                  <a:srgbClr val="ffffff"/>
                </a:solidFill>
                <a:latin typeface="Century Gothic"/>
              </a:rPr>
              <a:t>.</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Lack of real-time assessment methods for current stress levels, indicating a need for tools to monitor and address student stress dynamically during the pandemic.</a:t>
            </a:r>
            <a:endParaRPr b="0" lang="en-US" sz="2200" spc="-1" strike="noStrike">
              <a:solidFill>
                <a:srgbClr val="ffffff"/>
              </a:solidFill>
              <a:latin typeface="Century Gothic"/>
            </a:endParaRPr>
          </a:p>
          <a:p>
            <a:pPr marL="228600" indent="-228600" algn="just">
              <a:lnSpc>
                <a:spcPct val="90000"/>
              </a:lnSpc>
              <a:spcBef>
                <a:spcPts val="1001"/>
              </a:spcBef>
              <a:buClr>
                <a:srgbClr val="ffffff"/>
              </a:buClr>
              <a:buFont typeface="Arial"/>
              <a:buChar char="•"/>
            </a:pPr>
            <a:r>
              <a:rPr b="0" lang="en-US" sz="2200" spc="-1" strike="noStrike">
                <a:solidFill>
                  <a:srgbClr val="ffffff"/>
                </a:solidFill>
                <a:latin typeface="Century Gothic"/>
              </a:rPr>
              <a:t>Lack of exploration into integrating other machine learning algorithms or hybrid models to improve prediction accuracy in academic performance.</a:t>
            </a:r>
            <a:endParaRPr b="0" lang="en-US" sz="2200" spc="-1" strike="noStrike">
              <a:solidFill>
                <a:srgbClr val="ffffff"/>
              </a:solidFill>
              <a:latin typeface="Century Gothic"/>
            </a:endParaRPr>
          </a:p>
          <a:p>
            <a:pPr algn="just">
              <a:lnSpc>
                <a:spcPct val="90000"/>
              </a:lnSpc>
              <a:spcBef>
                <a:spcPts val="1001"/>
              </a:spcBef>
              <a:buNone/>
              <a:tabLst>
                <a:tab algn="l" pos="0"/>
              </a:tabLst>
            </a:pPr>
            <a:r>
              <a:rPr b="0" lang="en-US" sz="2200" spc="-1" strike="noStrike">
                <a:solidFill>
                  <a:srgbClr val="ffffff"/>
                </a:solidFill>
                <a:latin typeface="Century Gothic"/>
              </a:rPr>
              <a:t> </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0"/>
            <a:ext cx="10820160" cy="129276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Methodology</a:t>
            </a:r>
            <a:endParaRPr b="0" lang="en-US" sz="4000" spc="-1" strike="noStrike">
              <a:solidFill>
                <a:srgbClr val="ffffff"/>
              </a:solidFill>
              <a:latin typeface="Century Gothic"/>
            </a:endParaRPr>
          </a:p>
        </p:txBody>
      </p:sp>
      <p:sp>
        <p:nvSpPr>
          <p:cNvPr id="144" name="PlaceHolder 2"/>
          <p:cNvSpPr>
            <a:spLocks noGrp="1"/>
          </p:cNvSpPr>
          <p:nvPr>
            <p:ph/>
          </p:nvPr>
        </p:nvSpPr>
        <p:spPr>
          <a:xfrm>
            <a:off x="685800" y="997560"/>
            <a:ext cx="8679600" cy="5220720"/>
          </a:xfrm>
          <a:prstGeom prst="rect">
            <a:avLst/>
          </a:prstGeom>
          <a:noFill/>
          <a:ln w="0">
            <a:noFill/>
          </a:ln>
        </p:spPr>
        <p:txBody>
          <a:bodyPr anchor="t">
            <a:normAutofit fontScale="93000"/>
          </a:bodyPr>
          <a:p>
            <a:pPr algn="just">
              <a:lnSpc>
                <a:spcPct val="90000"/>
              </a:lnSpc>
              <a:spcBef>
                <a:spcPts val="1001"/>
              </a:spcBef>
              <a:buNone/>
              <a:tabLst>
                <a:tab algn="l" pos="0"/>
              </a:tabLst>
            </a:pPr>
            <a:r>
              <a:rPr b="1" lang="en-US" sz="2000" spc="-1" strike="noStrike">
                <a:solidFill>
                  <a:srgbClr val="ffffff"/>
                </a:solidFill>
                <a:latin typeface="Century Gothic"/>
              </a:rPr>
              <a:t>Data Collection:</a:t>
            </a:r>
            <a:endParaRPr b="0" lang="en-US" sz="2000" spc="-1" strike="noStrike">
              <a:solidFill>
                <a:srgbClr val="ffffff"/>
              </a:solidFill>
              <a:latin typeface="Century Gothic"/>
            </a:endParaRPr>
          </a:p>
          <a:p>
            <a:pPr marL="228600" indent="-228600" algn="just">
              <a:lnSpc>
                <a:spcPct val="90000"/>
              </a:lnSpc>
              <a:spcBef>
                <a:spcPts val="1001"/>
              </a:spcBef>
              <a:buClr>
                <a:srgbClr val="ffffff"/>
              </a:buClr>
              <a:buFont typeface="Wingdings" charset="2"/>
              <a:buChar char=""/>
              <a:tabLst>
                <a:tab algn="l" pos="0"/>
              </a:tabLst>
            </a:pPr>
            <a:r>
              <a:rPr b="0" lang="en-US" sz="1400" spc="-1" strike="noStrike">
                <a:solidFill>
                  <a:srgbClr val="ffffff"/>
                </a:solidFill>
                <a:latin typeface="Century Gothic"/>
              </a:rPr>
              <a:t>The dataset includes anonymized responses from students across various educational institutions.</a:t>
            </a:r>
            <a:endParaRPr b="0" lang="en-US" sz="1400" spc="-1" strike="noStrike">
              <a:solidFill>
                <a:srgbClr val="ffffff"/>
              </a:solidFill>
              <a:latin typeface="Century Gothic"/>
            </a:endParaRPr>
          </a:p>
          <a:p>
            <a:pPr marL="228600" indent="-228600" algn="just">
              <a:lnSpc>
                <a:spcPct val="90000"/>
              </a:lnSpc>
              <a:spcBef>
                <a:spcPts val="1001"/>
              </a:spcBef>
              <a:buClr>
                <a:srgbClr val="ffffff"/>
              </a:buClr>
              <a:buFont typeface="Wingdings" charset="2"/>
              <a:buChar char=""/>
              <a:tabLst>
                <a:tab algn="l" pos="0"/>
              </a:tabLst>
            </a:pPr>
            <a:r>
              <a:rPr b="0" lang="en-US" sz="1400" spc="-1" strike="noStrike">
                <a:solidFill>
                  <a:srgbClr val="ffffff"/>
                </a:solidFill>
                <a:latin typeface="Century Gothic"/>
              </a:rPr>
              <a:t>Data was collected from the open repository ‘Kaggle’.</a:t>
            </a:r>
            <a:endParaRPr b="0" lang="en-US" sz="1400" spc="-1" strike="noStrike">
              <a:solidFill>
                <a:srgbClr val="ffffff"/>
              </a:solidFill>
              <a:latin typeface="Century Gothic"/>
            </a:endParaRPr>
          </a:p>
          <a:p>
            <a:pPr marL="228600" indent="-228600" algn="just">
              <a:lnSpc>
                <a:spcPct val="90000"/>
              </a:lnSpc>
              <a:spcBef>
                <a:spcPts val="1001"/>
              </a:spcBef>
              <a:buClr>
                <a:srgbClr val="ffffff"/>
              </a:buClr>
              <a:buFont typeface="Wingdings" charset="2"/>
              <a:buChar char=""/>
              <a:tabLst>
                <a:tab algn="l" pos="0"/>
              </a:tabLst>
            </a:pPr>
            <a:r>
              <a:rPr b="0" lang="en-US" sz="1400" spc="-1" strike="noStrike">
                <a:solidFill>
                  <a:srgbClr val="ffffff"/>
                </a:solidFill>
                <a:latin typeface="Century Gothic"/>
              </a:rPr>
              <a:t>Includes variables such as student stress, anxiety levels, self-esteem, mental health history, academic performance, and social support</a:t>
            </a:r>
            <a:r>
              <a:rPr b="0" lang="en-US" sz="1800" spc="-1" strike="noStrike">
                <a:solidFill>
                  <a:srgbClr val="ffffff"/>
                </a:solidFill>
                <a:latin typeface="Century Gothic"/>
              </a:rPr>
              <a:t>.</a:t>
            </a:r>
            <a:endParaRPr b="0" lang="en-US" sz="1800" spc="-1" strike="noStrike">
              <a:solidFill>
                <a:srgbClr val="ffffff"/>
              </a:solidFill>
              <a:latin typeface="Century Gothic"/>
            </a:endParaRPr>
          </a:p>
          <a:p>
            <a:pPr algn="just">
              <a:lnSpc>
                <a:spcPct val="90000"/>
              </a:lnSpc>
              <a:spcBef>
                <a:spcPts val="1001"/>
              </a:spcBef>
              <a:buNone/>
              <a:tabLst>
                <a:tab algn="l" pos="0"/>
              </a:tabLst>
            </a:pPr>
            <a:r>
              <a:rPr b="1" lang="en-IN" sz="2000" spc="-1" strike="noStrike">
                <a:solidFill>
                  <a:srgbClr val="ffffff"/>
                </a:solidFill>
                <a:latin typeface="Century Gothic"/>
              </a:rPr>
              <a:t>Data Preprocessing:</a:t>
            </a:r>
            <a:endParaRPr b="0" lang="en-US" sz="2000" spc="-1" strike="noStrike">
              <a:solidFill>
                <a:srgbClr val="ffffff"/>
              </a:solidFill>
              <a:latin typeface="Century Gothic"/>
            </a:endParaRPr>
          </a:p>
          <a:p>
            <a:pPr marL="228600" indent="-228600" algn="just">
              <a:lnSpc>
                <a:spcPct val="90000"/>
              </a:lnSpc>
              <a:spcBef>
                <a:spcPts val="1001"/>
              </a:spcBef>
              <a:buClr>
                <a:srgbClr val="ffffff"/>
              </a:buClr>
              <a:buFont typeface="Wingdings" charset="2"/>
              <a:buChar char=""/>
              <a:tabLst>
                <a:tab algn="l" pos="0"/>
              </a:tabLst>
            </a:pPr>
            <a:r>
              <a:rPr b="0" lang="en-US" sz="1400" spc="-1" strike="noStrike">
                <a:solidFill>
                  <a:srgbClr val="ffffff"/>
                </a:solidFill>
                <a:latin typeface="Century Gothic"/>
              </a:rPr>
              <a:t>Steps ensure data quality and suitability for predictive modeling.</a:t>
            </a:r>
            <a:endParaRPr b="0" lang="en-US" sz="1400" spc="-1" strike="noStrike">
              <a:solidFill>
                <a:srgbClr val="ffffff"/>
              </a:solidFill>
              <a:latin typeface="Century Gothic"/>
            </a:endParaRPr>
          </a:p>
          <a:p>
            <a:pPr marL="228600" indent="-228600" algn="just">
              <a:lnSpc>
                <a:spcPct val="90000"/>
              </a:lnSpc>
              <a:spcBef>
                <a:spcPts val="1001"/>
              </a:spcBef>
              <a:buClr>
                <a:srgbClr val="ffffff"/>
              </a:buClr>
              <a:buFont typeface="Wingdings" charset="2"/>
              <a:buChar char=""/>
              <a:tabLst>
                <a:tab algn="l" pos="0"/>
              </a:tabLst>
            </a:pPr>
            <a:r>
              <a:rPr b="0" lang="en-US" sz="1400" spc="-1" strike="noStrike">
                <a:solidFill>
                  <a:srgbClr val="ffffff"/>
                </a:solidFill>
                <a:latin typeface="Century Gothic"/>
              </a:rPr>
              <a:t>No preprocessing was required as there were no missing values or outliers.</a:t>
            </a:r>
            <a:endParaRPr b="0" lang="en-US" sz="1400" spc="-1" strike="noStrike">
              <a:solidFill>
                <a:srgbClr val="ffffff"/>
              </a:solidFill>
              <a:latin typeface="Century Gothic"/>
            </a:endParaRPr>
          </a:p>
          <a:p>
            <a:pPr algn="just">
              <a:lnSpc>
                <a:spcPct val="90000"/>
              </a:lnSpc>
              <a:spcBef>
                <a:spcPts val="1001"/>
              </a:spcBef>
              <a:buNone/>
              <a:tabLst>
                <a:tab algn="l" pos="0"/>
              </a:tabLst>
            </a:pPr>
            <a:r>
              <a:rPr b="1" lang="en-US" sz="1800" spc="-1" strike="noStrike">
                <a:solidFill>
                  <a:srgbClr val="ffffff"/>
                </a:solidFill>
                <a:latin typeface="Century Gothic"/>
              </a:rPr>
              <a:t>3.CLUSTERING</a:t>
            </a:r>
            <a:endParaRPr b="0" lang="en-US" sz="1800" spc="-1" strike="noStrike">
              <a:solidFill>
                <a:srgbClr val="ffffff"/>
              </a:solidFill>
              <a:latin typeface="Century Gothic"/>
            </a:endParaRPr>
          </a:p>
          <a:p>
            <a:pPr algn="just">
              <a:lnSpc>
                <a:spcPct val="90000"/>
              </a:lnSpc>
              <a:spcBef>
                <a:spcPts val="1001"/>
              </a:spcBef>
              <a:buNone/>
              <a:tabLst>
                <a:tab algn="l" pos="0"/>
              </a:tabLst>
            </a:pPr>
            <a:r>
              <a:rPr b="0" lang="en-US" sz="1400" spc="-1" strike="noStrike">
                <a:solidFill>
                  <a:srgbClr val="ffffff"/>
                </a:solidFill>
                <a:latin typeface="Century Gothic"/>
              </a:rPr>
              <a:t>   </a:t>
            </a:r>
            <a:r>
              <a:rPr b="0" lang="en-US" sz="1400" spc="-1" strike="noStrike">
                <a:solidFill>
                  <a:srgbClr val="ffffff"/>
                </a:solidFill>
                <a:latin typeface="Century Gothic"/>
              </a:rPr>
              <a:t>A data mining technique called clustering is used to put data points in one group according to their commonalities. Investigating hidden patterns is beneficial within the dataset. The dataset was narrowed down to only two features : Tumor size and Outcome. Unsupervised machine learning called K-Means clustering groups a predetermined number of clusters (K). Its main goal is to reduce the separation between data points inside a cluster and centroids, or central points. Euclidean distance was the distance measure that was used.</a:t>
            </a:r>
            <a:endParaRPr b="0" lang="en-US" sz="1400" spc="-1" strike="noStrike">
              <a:solidFill>
                <a:srgbClr val="ffffff"/>
              </a:solidFill>
              <a:latin typeface="Century Gothic"/>
            </a:endParaRPr>
          </a:p>
          <a:p>
            <a:pPr algn="just">
              <a:lnSpc>
                <a:spcPct val="90000"/>
              </a:lnSpc>
              <a:spcBef>
                <a:spcPts val="1001"/>
              </a:spcBef>
              <a:buNone/>
              <a:tabLst>
                <a:tab algn="l" pos="0"/>
              </a:tabLst>
            </a:pPr>
            <a:r>
              <a:rPr b="1" lang="en-US" sz="1800" spc="-1" strike="noStrike">
                <a:solidFill>
                  <a:srgbClr val="ffffff"/>
                </a:solidFill>
                <a:latin typeface="Century Gothic"/>
              </a:rPr>
              <a:t>4.CLASSIFICATION</a:t>
            </a:r>
            <a:endParaRPr b="0" lang="en-US" sz="1800" spc="-1" strike="noStrike">
              <a:solidFill>
                <a:srgbClr val="ffffff"/>
              </a:solidFill>
              <a:latin typeface="Century Gothic"/>
            </a:endParaRPr>
          </a:p>
          <a:p>
            <a:pPr algn="just">
              <a:lnSpc>
                <a:spcPct val="90000"/>
              </a:lnSpc>
              <a:spcBef>
                <a:spcPts val="1001"/>
              </a:spcBef>
              <a:buNone/>
              <a:tabLst>
                <a:tab algn="l" pos="0"/>
              </a:tabLst>
            </a:pPr>
            <a:r>
              <a:rPr b="0" lang="en-US" sz="1400" spc="-1" strike="noStrike">
                <a:solidFill>
                  <a:srgbClr val="ffffff"/>
                </a:solidFill>
                <a:latin typeface="Century Gothic"/>
              </a:rPr>
              <a:t> </a:t>
            </a:r>
            <a:r>
              <a:rPr b="0" lang="en-US" sz="1400" spc="-1" strike="noStrike">
                <a:solidFill>
                  <a:srgbClr val="ffffff"/>
                </a:solidFill>
                <a:latin typeface="Century Gothic"/>
              </a:rPr>
              <a:t>Classification is a supervised learning task in machine learning and statistics where the objective is to predict the categorical labels of new instances based on past observations. Each instance is described by a set of features, and the goal is to assign it to one of the predefined categories or classes. </a:t>
            </a:r>
            <a:endParaRPr b="0" lang="en-US" sz="1400" spc="-1" strike="noStrike">
              <a:solidFill>
                <a:srgbClr val="ffffff"/>
              </a:solidFill>
              <a:latin typeface="Century Gothic"/>
            </a:endParaRPr>
          </a:p>
          <a:p>
            <a:pPr algn="just">
              <a:lnSpc>
                <a:spcPct val="90000"/>
              </a:lnSpc>
              <a:spcBef>
                <a:spcPts val="1001"/>
              </a:spcBef>
              <a:buNone/>
              <a:tabLst>
                <a:tab algn="l" pos="0"/>
              </a:tabLst>
            </a:pPr>
            <a:endParaRPr b="0" lang="en-US" sz="1400" spc="-1" strike="noStrike">
              <a:solidFill>
                <a:srgbClr val="ffffff"/>
              </a:solidFill>
              <a:latin typeface="Century Gothic"/>
            </a:endParaRPr>
          </a:p>
        </p:txBody>
      </p:sp>
      <p:pic>
        <p:nvPicPr>
          <p:cNvPr id="145" name="Picture 3" descr=""/>
          <p:cNvPicPr/>
          <p:nvPr/>
        </p:nvPicPr>
        <p:blipFill>
          <a:blip r:embed="rId1"/>
          <a:stretch/>
        </p:blipFill>
        <p:spPr>
          <a:xfrm>
            <a:off x="9604080" y="997560"/>
            <a:ext cx="2400120" cy="42944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94960" y="291960"/>
            <a:ext cx="10564920" cy="88884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Data set </a:t>
            </a:r>
            <a:endParaRPr b="0" lang="en-US" sz="4000" spc="-1" strike="noStrike">
              <a:solidFill>
                <a:srgbClr val="ffffff"/>
              </a:solidFill>
              <a:latin typeface="Century Gothic"/>
            </a:endParaRPr>
          </a:p>
        </p:txBody>
      </p:sp>
      <p:pic>
        <p:nvPicPr>
          <p:cNvPr id="147" name="Content Placeholder 3" descr=""/>
          <p:cNvPicPr/>
          <p:nvPr/>
        </p:nvPicPr>
        <p:blipFill>
          <a:blip r:embed="rId1"/>
          <a:stretch/>
        </p:blipFill>
        <p:spPr>
          <a:xfrm>
            <a:off x="1194120" y="1257480"/>
            <a:ext cx="9803160" cy="4533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87840"/>
            <a:ext cx="10820160" cy="975600"/>
          </a:xfrm>
          <a:prstGeom prst="rect">
            <a:avLst/>
          </a:prstGeom>
          <a:noFill/>
          <a:ln w="0">
            <a:noFill/>
          </a:ln>
        </p:spPr>
        <p:txBody>
          <a:bodyPr anchor="ctr">
            <a:noAutofit/>
          </a:bodyPr>
          <a:p>
            <a:pPr algn="ctr">
              <a:lnSpc>
                <a:spcPct val="90000"/>
              </a:lnSpc>
              <a:buNone/>
            </a:pPr>
            <a:r>
              <a:rPr b="0" lang="en-US" sz="4000" spc="-1" strike="noStrike" cap="all">
                <a:solidFill>
                  <a:srgbClr val="ffffff"/>
                </a:solidFill>
                <a:latin typeface="Century Gothic"/>
              </a:rPr>
              <a:t>Representation in bar chart</a:t>
            </a:r>
            <a:endParaRPr b="0" lang="en-US" sz="4000" spc="-1" strike="noStrike">
              <a:solidFill>
                <a:srgbClr val="ffffff"/>
              </a:solidFill>
              <a:latin typeface="Century Gothic"/>
            </a:endParaRPr>
          </a:p>
        </p:txBody>
      </p:sp>
      <p:pic>
        <p:nvPicPr>
          <p:cNvPr id="149" name="Content Placeholder 4" descr=""/>
          <p:cNvPicPr/>
          <p:nvPr/>
        </p:nvPicPr>
        <p:blipFill>
          <a:blip r:embed="rId1"/>
          <a:stretch/>
        </p:blipFill>
        <p:spPr>
          <a:xfrm>
            <a:off x="2725560" y="1192680"/>
            <a:ext cx="6655320" cy="5518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246240"/>
            <a:ext cx="10820160" cy="1810800"/>
          </a:xfrm>
          <a:prstGeom prst="rect">
            <a:avLst/>
          </a:prstGeom>
          <a:noFill/>
          <a:ln w="0">
            <a:noFill/>
          </a:ln>
        </p:spPr>
        <p:txBody>
          <a:bodyPr anchor="ctr">
            <a:noAutofit/>
          </a:bodyPr>
          <a:p>
            <a:pPr algn="just">
              <a:lnSpc>
                <a:spcPct val="90000"/>
              </a:lnSpc>
              <a:buNone/>
            </a:pPr>
            <a:r>
              <a:rPr b="0" lang="en-US" sz="1800" spc="-1" strike="noStrike" cap="all">
                <a:solidFill>
                  <a:srgbClr val="ffffff"/>
                </a:solidFill>
                <a:latin typeface="Century Gothic"/>
              </a:rPr>
              <a:t>A correlation matrix is a square table that shows the correlation coefficients between two or more variables in a data set. The correlation coefficient measures the strength and direction of the linear relationship between the variables</a:t>
            </a:r>
            <a:endParaRPr b="0" lang="en-US" sz="1800" spc="-1" strike="noStrike">
              <a:solidFill>
                <a:srgbClr val="ffffff"/>
              </a:solidFill>
              <a:latin typeface="Century Gothic"/>
            </a:endParaRPr>
          </a:p>
        </p:txBody>
      </p:sp>
      <p:pic>
        <p:nvPicPr>
          <p:cNvPr id="151" name="Content Placeholder 4" descr=""/>
          <p:cNvPicPr/>
          <p:nvPr/>
        </p:nvPicPr>
        <p:blipFill>
          <a:blip r:embed="rId1"/>
          <a:stretch/>
        </p:blipFill>
        <p:spPr>
          <a:xfrm>
            <a:off x="2927880" y="1868760"/>
            <a:ext cx="6637680" cy="4399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TM04033937[[fn=Vapor Trail]]</Template>
  <TotalTime>601</TotalTime>
  <Application>LibreOffice/7.3.7.2$Linux_X86_64 LibreOffice_project/30$Build-2</Application>
  <AppVersion>15.0000</AppVersion>
  <Words>1631</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2024-05-23T04:31:41Z</dcterms:created>
  <dc:creator>ASUS</dc:creator>
  <dc:description/>
  <dc:language>en-IN</dc:language>
  <cp:lastModifiedBy/>
  <dcterms:modified xsi:type="dcterms:W3CDTF">2024-10-27T21:04:25Z</dcterms:modified>
  <cp:revision>35</cp:revision>
  <dc:subject/>
  <dc:title>Predicting Student Stress: Analytical Perspectives and Implications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23</vt:i4>
  </property>
</Properties>
</file>