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2" r:id="rId8"/>
    <p:sldId id="269" r:id="rId9"/>
    <p:sldId id="265" r:id="rId10"/>
    <p:sldId id="264" r:id="rId11"/>
    <p:sldId id="263" r:id="rId12"/>
    <p:sldId id="270" r:id="rId13"/>
    <p:sldId id="259" r:id="rId14"/>
    <p:sldId id="260" r:id="rId15"/>
    <p:sldId id="261"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0701" autoAdjust="0"/>
  </p:normalViewPr>
  <p:slideViewPr>
    <p:cSldViewPr snapToGrid="0">
      <p:cViewPr varScale="1">
        <p:scale>
          <a:sx n="102" d="100"/>
          <a:sy n="102" d="100"/>
        </p:scale>
        <p:origin x="952" y="18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j-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j-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Tenorite"/>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3/4/23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3/4/23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8.xml"/><Relationship Id="rId5" Type="http://schemas.openxmlformats.org/officeDocument/2006/relationships/image" Target="../media/image20.jpe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9.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 Id="rId9" Type="http://schemas.openxmlformats.org/officeDocument/2006/relationships/image" Target="../media/image28.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sz="2000" b="0" i="0" u="none" strike="noStrike" dirty="0">
                <a:solidFill>
                  <a:srgbClr val="202124"/>
                </a:solidFill>
                <a:effectLst/>
                <a:latin typeface="Roboto" panose="02000000000000000000" pitchFamily="2" charset="0"/>
              </a:rPr>
              <a:t>Managing Software Projects and Product Lines for domain-specific applications: Web, Cloud-based applications.</a:t>
            </a:r>
            <a:endParaRPr lang="en-US" sz="2000" dirty="0"/>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876540"/>
          </a:xfrm>
        </p:spPr>
        <p:txBody>
          <a:bodyPr>
            <a:normAutofit lnSpcReduction="10000"/>
          </a:bodyPr>
          <a:lstStyle/>
          <a:p>
            <a:r>
              <a:rPr lang="en-US" sz="1300" dirty="0" err="1"/>
              <a:t>Punalraj</a:t>
            </a:r>
            <a:r>
              <a:rPr lang="en-US" sz="1300" dirty="0"/>
              <a:t> Parthasarathy</a:t>
            </a:r>
          </a:p>
          <a:p>
            <a:r>
              <a:rPr lang="en-US" sz="1300" dirty="0"/>
              <a:t>Nagarjuna </a:t>
            </a:r>
            <a:r>
              <a:rPr lang="en-US" sz="1300" dirty="0" err="1"/>
              <a:t>Bolla</a:t>
            </a:r>
            <a:endParaRPr lang="en-US" sz="1300" dirty="0"/>
          </a:p>
          <a:p>
            <a:r>
              <a:rPr lang="en-US" sz="1300" dirty="0"/>
              <a:t>Prabhu Avula</a:t>
            </a:r>
          </a:p>
          <a:p>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166074"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732131"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338556"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1922756"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3924300" cy="823912"/>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 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776936"/>
            <a:ext cx="3943627" cy="823912"/>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776936"/>
            <a:ext cx="2882475" cy="823912"/>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Mirjam Nilsson</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365125"/>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855681044"/>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i="0" dirty="0">
                          <a:solidFill>
                            <a:srgbClr val="FFFFFF"/>
                          </a:solidFill>
                          <a:effectLst/>
                          <a:latin typeface="+mn-lt"/>
                        </a:rPr>
                        <a:t>​</a:t>
                      </a:r>
                    </a:p>
                  </a:txBody>
                  <a:tcPr anchor="ctr"/>
                </a:tc>
                <a:tc>
                  <a:txBody>
                    <a:bodyPr/>
                    <a:lstStyle/>
                    <a:p>
                      <a:pPr algn="ctr" rtl="0" fontAlgn="base"/>
                      <a:r>
                        <a:rPr lang="en-US" sz="1600" b="0" i="0" dirty="0">
                          <a:solidFill>
                            <a:schemeClr val="accent1"/>
                          </a:solidFill>
                          <a:effectLst/>
                          <a:latin typeface="+mn-lt"/>
                        </a:rPr>
                        <a:t>CATEGORY 1</a:t>
                      </a:r>
                      <a:endParaRPr lang="en-US" sz="1600" b="1" i="0" dirty="0">
                        <a:solidFill>
                          <a:schemeClr val="accent1"/>
                        </a:solidFill>
                        <a:effectLst/>
                        <a:latin typeface="+mn-lt"/>
                      </a:endParaRPr>
                    </a:p>
                  </a:txBody>
                  <a:tcPr anchor="ctr"/>
                </a:tc>
                <a:tc>
                  <a:txBody>
                    <a:bodyPr/>
                    <a:lstStyle/>
                    <a:p>
                      <a:pPr algn="ctr" rtl="0" fontAlgn="base"/>
                      <a:r>
                        <a:rPr lang="en-US" sz="1600" b="0" i="0" dirty="0">
                          <a:solidFill>
                            <a:schemeClr val="accent1"/>
                          </a:solidFill>
                          <a:effectLst/>
                          <a:latin typeface="+mn-lt"/>
                        </a:rPr>
                        <a:t>CATEGORY 2</a:t>
                      </a:r>
                      <a:endParaRPr lang="en-US" sz="1600" b="1" i="0" dirty="0">
                        <a:solidFill>
                          <a:schemeClr val="accent1"/>
                        </a:solidFill>
                        <a:effectLst/>
                        <a:latin typeface="+mn-lt"/>
                      </a:endParaRPr>
                    </a:p>
                  </a:txBody>
                  <a:tcPr anchor="ctr"/>
                </a:tc>
                <a:tc>
                  <a:txBody>
                    <a:bodyPr/>
                    <a:lstStyle/>
                    <a:p>
                      <a:pPr algn="ctr" rtl="0" fontAlgn="base"/>
                      <a:r>
                        <a:rPr lang="en-US" sz="1600" b="0" i="0" kern="1200" dirty="0">
                          <a:solidFill>
                            <a:schemeClr val="accent1"/>
                          </a:solidFill>
                          <a:effectLst/>
                          <a:latin typeface="+mn-lt"/>
                          <a:ea typeface="+mn-ea"/>
                          <a:cs typeface="+mn-cs"/>
                        </a:rPr>
                        <a:t>CATEGORY 3</a:t>
                      </a:r>
                      <a:r>
                        <a:rPr lang="en-US" sz="1600" b="1" i="0" dirty="0">
                          <a:solidFill>
                            <a:srgbClr val="FFFFFF"/>
                          </a:solidFill>
                          <a:effectLst/>
                          <a:latin typeface="+mn-lt"/>
                        </a:rPr>
                        <a:t>​</a:t>
                      </a:r>
                    </a:p>
                  </a:txBody>
                  <a:tcPr anchor="ctr"/>
                </a:tc>
                <a:tc>
                  <a:txBody>
                    <a:bodyPr/>
                    <a:lstStyle/>
                    <a:p>
                      <a:pPr algn="ctr" rtl="0" fontAlgn="base"/>
                      <a:r>
                        <a:rPr lang="en-US" sz="1600" b="0" i="0" kern="1200" dirty="0">
                          <a:solidFill>
                            <a:schemeClr val="accent1"/>
                          </a:solidFill>
                          <a:effectLst/>
                          <a:latin typeface="+mn-lt"/>
                          <a:ea typeface="+mn-ea"/>
                          <a:cs typeface="+mn-cs"/>
                        </a:rPr>
                        <a:t>CATEGORY 4​</a:t>
                      </a:r>
                    </a:p>
                  </a:txBody>
                  <a:tcPr anchor="ctr"/>
                </a:tc>
                <a:extLst>
                  <a:ext uri="{0D108BD9-81ED-4DB2-BD59-A6C34878D82A}">
                    <a16:rowId xmlns:a16="http://schemas.microsoft.com/office/drawing/2014/main" val="3441328149"/>
                  </a:ext>
                </a:extLst>
              </a:tr>
              <a:tr h="714194">
                <a:tc>
                  <a:txBody>
                    <a:bodyPr/>
                    <a:lstStyle/>
                    <a:p>
                      <a:pPr algn="ctr" rtl="0" fontAlgn="base"/>
                      <a:r>
                        <a:rPr lang="en-US" sz="1400" b="0" i="0" dirty="0">
                          <a:solidFill>
                            <a:srgbClr val="333F50"/>
                          </a:solidFill>
                          <a:effectLst/>
                          <a:latin typeface="+mn-lt"/>
                        </a:rPr>
                        <a:t>Q1</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2.3</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tc>
                  <a:txBody>
                    <a:bodyPr/>
                    <a:lstStyle/>
                    <a:p>
                      <a:pPr algn="ctr" rtl="0" fontAlgn="base"/>
                      <a:r>
                        <a:rPr lang="en-US" sz="1400" b="0" i="0" dirty="0">
                          <a:solidFill>
                            <a:srgbClr val="333F50"/>
                          </a:solidFill>
                          <a:effectLst/>
                          <a:latin typeface="+mn-lt"/>
                        </a:rPr>
                        <a:t>5</a:t>
                      </a:r>
                      <a:r>
                        <a:rPr lang="en-US" sz="1400" b="0" i="0" dirty="0">
                          <a:solidFill>
                            <a:srgbClr val="000000"/>
                          </a:solidFill>
                          <a:effectLst/>
                          <a:latin typeface="+mn-lt"/>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134841754"/>
                  </a:ext>
                </a:extLst>
              </a:tr>
              <a:tr h="714194">
                <a:tc>
                  <a:txBody>
                    <a:bodyPr/>
                    <a:lstStyle/>
                    <a:p>
                      <a:pPr algn="ctr" rtl="0" fontAlgn="base"/>
                      <a:r>
                        <a:rPr lang="en-US" sz="1400" b="0" i="0" dirty="0">
                          <a:solidFill>
                            <a:srgbClr val="333F50"/>
                          </a:solidFill>
                          <a:effectLst/>
                          <a:latin typeface="+mn-lt"/>
                        </a:rPr>
                        <a:t>Q2</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3.2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5.1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4.4</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3</a:t>
                      </a:r>
                      <a:r>
                        <a:rPr lang="en-US" sz="1400" b="0" i="0" dirty="0">
                          <a:solidFill>
                            <a:srgbClr val="000000"/>
                          </a:solidFill>
                          <a:effectLst/>
                          <a:latin typeface="+mn-lt"/>
                        </a:rPr>
                        <a:t>​.0</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4129140390"/>
                  </a:ext>
                </a:extLst>
              </a:tr>
              <a:tr h="714194">
                <a:tc>
                  <a:txBody>
                    <a:bodyPr/>
                    <a:lstStyle/>
                    <a:p>
                      <a:pPr algn="ctr" rtl="0" fontAlgn="base"/>
                      <a:r>
                        <a:rPr lang="en-US" sz="1400" b="0" i="0" dirty="0">
                          <a:solidFill>
                            <a:srgbClr val="333F50"/>
                          </a:solidFill>
                          <a:effectLst/>
                          <a:latin typeface="+mn-lt"/>
                        </a:rPr>
                        <a:t>Q3</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2.1</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2.8</a:t>
                      </a:r>
                      <a:r>
                        <a:rPr lang="en-US" sz="1400" b="0" i="0" dirty="0">
                          <a:solidFill>
                            <a:srgbClr val="000000"/>
                          </a:solidFill>
                          <a:effectLst/>
                          <a:latin typeface="+mn-lt"/>
                        </a:rPr>
                        <a:t>​</a:t>
                      </a: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1699990805"/>
                  </a:ext>
                </a:extLst>
              </a:tr>
              <a:tr h="714194">
                <a:tc>
                  <a:txBody>
                    <a:bodyPr/>
                    <a:lstStyle/>
                    <a:p>
                      <a:pPr algn="ctr" rtl="0" fontAlgn="base"/>
                      <a:r>
                        <a:rPr lang="en-US" sz="1400" b="0" i="0" dirty="0">
                          <a:solidFill>
                            <a:srgbClr val="333F50"/>
                          </a:solidFill>
                          <a:effectLst/>
                          <a:latin typeface="+mn-lt"/>
                        </a:rPr>
                        <a:t>Q4</a:t>
                      </a:r>
                      <a:endParaRPr lang="en-US" sz="1400" b="0" i="0" dirty="0">
                        <a:solidFill>
                          <a:srgbClr val="000000"/>
                        </a:solidFill>
                        <a:effectLst/>
                        <a:latin typeface="+mn-lt"/>
                      </a:endParaRPr>
                    </a:p>
                  </a:txBody>
                  <a:tcPr anchor="ctr">
                    <a:lnL w="12700" cap="flat" cmpd="sng" algn="ctr">
                      <a:noFill/>
                      <a:prstDash val="solid"/>
                      <a:round/>
                      <a:headEnd type="none" w="med" len="med"/>
                      <a:tailEnd type="none" w="med" len="med"/>
                    </a:lnL>
                  </a:tcPr>
                </a:tc>
                <a:tc>
                  <a:txBody>
                    <a:bodyPr/>
                    <a:lstStyle/>
                    <a:p>
                      <a:pPr algn="ctr" rtl="0" fontAlgn="base"/>
                      <a:r>
                        <a:rPr lang="en-US" sz="1400" b="0" i="0" dirty="0">
                          <a:solidFill>
                            <a:srgbClr val="333F50"/>
                          </a:solidFill>
                          <a:effectLst/>
                          <a:latin typeface="+mn-lt"/>
                        </a:rPr>
                        <a:t>4.5</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2.2</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1.7</a:t>
                      </a:r>
                      <a:r>
                        <a:rPr lang="en-US" sz="1400" b="0" i="0" dirty="0">
                          <a:solidFill>
                            <a:srgbClr val="000000"/>
                          </a:solidFill>
                          <a:effectLst/>
                          <a:latin typeface="+mn-lt"/>
                        </a:rPr>
                        <a:t>​</a:t>
                      </a:r>
                    </a:p>
                  </a:txBody>
                  <a:tcPr anchor="ctr"/>
                </a:tc>
                <a:tc>
                  <a:txBody>
                    <a:bodyPr/>
                    <a:lstStyle/>
                    <a:p>
                      <a:pPr algn="ctr" rtl="0" fontAlgn="base"/>
                      <a:r>
                        <a:rPr lang="en-US" sz="1400" b="0" i="0" dirty="0">
                          <a:solidFill>
                            <a:srgbClr val="333F50"/>
                          </a:solidFill>
                          <a:effectLst/>
                          <a:latin typeface="+mn-lt"/>
                        </a:rPr>
                        <a:t>7.0</a:t>
                      </a:r>
                      <a:endParaRPr lang="en-US" sz="1400" b="0" i="0" dirty="0">
                        <a:solidFill>
                          <a:srgbClr val="000000"/>
                        </a:solidFill>
                        <a:effectLst/>
                        <a:latin typeface="+mn-lt"/>
                      </a:endParaRPr>
                    </a:p>
                  </a:txBody>
                  <a:tcPr anchor="ctr">
                    <a:lnR w="12700" cap="flat" cmpd="sng" algn="ctr">
                      <a:noFill/>
                      <a:prstDash val="solid"/>
                      <a:round/>
                      <a:headEnd type="none" w="med" len="med"/>
                      <a:tailEnd type="none" w="med" len="med"/>
                    </a:lnR>
                  </a:tcP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pic>
        <p:nvPicPr>
          <p:cNvPr id="16" name="Picture Placeholder 15" descr="Headshot for team slides ">
            <a:extLst>
              <a:ext uri="{FF2B5EF4-FFF2-40B4-BE49-F238E27FC236}">
                <a16:creationId xmlns:a16="http://schemas.microsoft.com/office/drawing/2014/main" id="{788ADF35-7762-4E85-BE67-27FDB5522B9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Chief Operations Officer</a:t>
            </a:r>
          </a:p>
        </p:txBody>
      </p:sp>
      <p:pic>
        <p:nvPicPr>
          <p:cNvPr id="22" name="Picture Placeholder 21" descr="Headshot for team slides ">
            <a:extLst>
              <a:ext uri="{FF2B5EF4-FFF2-40B4-BE49-F238E27FC236}">
                <a16:creationId xmlns:a16="http://schemas.microsoft.com/office/drawing/2014/main" id="{82AF3253-9767-4EC7-B0DB-3A850BEFB035}"/>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val="0"/>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VP Marketing</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885156" y="892177"/>
            <a:ext cx="8421688" cy="1325563"/>
          </a:xfrm>
        </p:spPr>
        <p:txBody>
          <a:bodyPr/>
          <a:lstStyle/>
          <a:p>
            <a:r>
              <a:rPr lang="en-US" dirty="0"/>
              <a:t>MEET OUR TEAM  </a:t>
            </a:r>
          </a:p>
        </p:txBody>
      </p:sp>
      <p:pic>
        <p:nvPicPr>
          <p:cNvPr id="357" name="Picture Placeholder 356" descr="Headshot for team slides ">
            <a:extLst>
              <a:ext uri="{FF2B5EF4-FFF2-40B4-BE49-F238E27FC236}">
                <a16:creationId xmlns:a16="http://schemas.microsoft.com/office/drawing/2014/main" id="{1AA9DB68-9DD0-4157-9F94-F215A6B134C1}"/>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654378"/>
            <a:ext cx="1828800" cy="343061"/>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809747"/>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654378"/>
            <a:ext cx="1828800" cy="343061"/>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809747"/>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654378"/>
            <a:ext cx="2105135" cy="343061"/>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809747"/>
            <a:ext cx="2299855" cy="343061"/>
          </a:xfrm>
        </p:spPr>
        <p:txBody>
          <a:bodyPr/>
          <a:lstStyle/>
          <a:p>
            <a:r>
              <a:rPr lang="en-US" dirty="0"/>
              <a:t>Chief Operations Officer</a:t>
            </a:r>
          </a:p>
        </p:txBody>
      </p:sp>
      <p:pic>
        <p:nvPicPr>
          <p:cNvPr id="363" name="Picture Placeholder 362" descr="Headshot for team slides ">
            <a:extLst>
              <a:ext uri="{FF2B5EF4-FFF2-40B4-BE49-F238E27FC236}">
                <a16:creationId xmlns:a16="http://schemas.microsoft.com/office/drawing/2014/main" id="{0AB7C4F4-0E33-47EC-A40D-D03ECD81A39B}"/>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654378"/>
            <a:ext cx="1828800" cy="343061"/>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809747"/>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513214"/>
            <a:ext cx="1828800" cy="343061"/>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68583"/>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513214"/>
            <a:ext cx="1828800" cy="343061"/>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68583"/>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513214"/>
            <a:ext cx="1828800" cy="343061"/>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68583"/>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513214"/>
            <a:ext cx="1828800" cy="343061"/>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68583"/>
            <a:ext cx="1844126" cy="343061"/>
          </a:xfrm>
        </p:spPr>
        <p:txBody>
          <a:bodyPr/>
          <a:lstStyle/>
          <a:p>
            <a:r>
              <a:rPr lang="en-US" dirty="0"/>
              <a:t>Content Developer</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365125"/>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1178117526"/>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Gallery</Template>
  <TotalTime>0</TotalTime>
  <Words>430</Words>
  <Application>Microsoft Macintosh PowerPoint</Application>
  <PresentationFormat>Widescreen</PresentationFormat>
  <Paragraphs>136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Roboto</vt:lpstr>
      <vt:lpstr>Tenorite</vt:lpstr>
      <vt:lpstr>Office Theme</vt:lpstr>
      <vt:lpstr>Managing Software Projects and Product Lines for domain-specific applications: Web, Cloud-based applications.</vt:lpstr>
      <vt:lpstr>AGENDA</vt:lpstr>
      <vt:lpstr>INTRODUCTION</vt:lpstr>
      <vt:lpstr>PRIMARY GOALS</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2021-05-30T14:07:31Z</dcterms:created>
  <dcterms:modified xsi:type="dcterms:W3CDTF">2023-03-05T01:52:56Z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