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4" r:id="rId6"/>
    <p:sldId id="275" r:id="rId7"/>
    <p:sldId id="271" r:id="rId8"/>
    <p:sldId id="278" r:id="rId9"/>
    <p:sldId id="279" r:id="rId10"/>
    <p:sldId id="27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1864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80" d="100"/>
          <a:sy n="80" d="100"/>
        </p:scale>
        <p:origin x="100" y="4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7/9/2021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VULNERABILITY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NETSPARKER</a:t>
            </a:r>
          </a:p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804FC9-5F2C-416B-909C-77E4E7EAB2E9}"/>
              </a:ext>
            </a:extLst>
          </p:cNvPr>
          <p:cNvSpPr txBox="1">
            <a:spLocks/>
          </p:cNvSpPr>
          <p:nvPr/>
        </p:nvSpPr>
        <p:spPr>
          <a:xfrm>
            <a:off x="8802384" y="6298059"/>
            <a:ext cx="3192882" cy="418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i="1" dirty="0"/>
              <a:t>INTERNSHIPSTUDIO.COM</a:t>
            </a:r>
          </a:p>
          <a:p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BB0B-3CD4-4417-A290-18BEE7DA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21" y="368055"/>
            <a:ext cx="10970957" cy="268049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</a:rPr>
              <a:t>VULNERABILITY SCAN ON :</a:t>
            </a:r>
            <a:r>
              <a:rPr lang="en-IN" sz="1600" dirty="0">
                <a:solidFill>
                  <a:srgbClr val="FF0000"/>
                </a:solidFill>
              </a:rPr>
              <a:t>    </a:t>
            </a:r>
            <a:r>
              <a:rPr lang="en-IN" sz="1600" dirty="0"/>
              <a:t>http://zero.webappsecurity.com/                                               </a:t>
            </a:r>
            <a:r>
              <a:rPr lang="en-IN" sz="1300" dirty="0">
                <a:effectLst/>
              </a:rPr>
              <a:t>(contains 4 critical and 66 other vulnerabilities)</a:t>
            </a:r>
            <a:endParaRPr lang="en-IN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88E7B-5408-4E0F-9A36-22DD1B61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799267"/>
            <a:ext cx="11251096" cy="59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BB0B-3CD4-4417-A290-18BEE7DA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567" y="587039"/>
            <a:ext cx="3824903" cy="607825"/>
          </a:xfrm>
        </p:spPr>
        <p:txBody>
          <a:bodyPr>
            <a:norm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CRITICAL</a:t>
            </a:r>
            <a:r>
              <a:rPr lang="en-IN" sz="2400" u="sng" dirty="0"/>
              <a:t> VULNERABILITIES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0CEED-AC2D-46AE-B792-BC6B5AA2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1333314"/>
            <a:ext cx="11903102" cy="43916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1B646A-24DE-4137-A2FF-3C092697CAFF}"/>
              </a:ext>
            </a:extLst>
          </p:cNvPr>
          <p:cNvCxnSpPr>
            <a:cxnSpLocks/>
          </p:cNvCxnSpPr>
          <p:nvPr/>
        </p:nvCxnSpPr>
        <p:spPr>
          <a:xfrm>
            <a:off x="310101" y="1820849"/>
            <a:ext cx="38086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3302DD-2A3F-4383-BC10-52E6005BD792}"/>
              </a:ext>
            </a:extLst>
          </p:cNvPr>
          <p:cNvCxnSpPr>
            <a:cxnSpLocks/>
          </p:cNvCxnSpPr>
          <p:nvPr/>
        </p:nvCxnSpPr>
        <p:spPr>
          <a:xfrm>
            <a:off x="310101" y="2911503"/>
            <a:ext cx="38086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27FC71-E590-4F20-9F34-405F358BE28D}"/>
              </a:ext>
            </a:extLst>
          </p:cNvPr>
          <p:cNvCxnSpPr>
            <a:cxnSpLocks/>
          </p:cNvCxnSpPr>
          <p:nvPr/>
        </p:nvCxnSpPr>
        <p:spPr>
          <a:xfrm>
            <a:off x="4118776" y="1820849"/>
            <a:ext cx="0" cy="1090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08ABB3-E76D-4093-867E-F4060DF0DF22}"/>
              </a:ext>
            </a:extLst>
          </p:cNvPr>
          <p:cNvCxnSpPr>
            <a:cxnSpLocks/>
          </p:cNvCxnSpPr>
          <p:nvPr/>
        </p:nvCxnSpPr>
        <p:spPr>
          <a:xfrm>
            <a:off x="310101" y="1820849"/>
            <a:ext cx="0" cy="1090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4F1C41-C8AD-4116-9651-E6C532F66FDB}"/>
              </a:ext>
            </a:extLst>
          </p:cNvPr>
          <p:cNvCxnSpPr>
            <a:cxnSpLocks/>
          </p:cNvCxnSpPr>
          <p:nvPr/>
        </p:nvCxnSpPr>
        <p:spPr>
          <a:xfrm flipH="1">
            <a:off x="4142107" y="2361684"/>
            <a:ext cx="13799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2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6D1C746-171F-409A-B978-77201C9C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12"/>
            <a:ext cx="12192000" cy="63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7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7979661-A3F8-418F-BACB-75BBB7C9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51"/>
            <a:ext cx="12192000" cy="645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03147D-92FE-4D9F-B800-D5BE8E13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185"/>
            <a:ext cx="12192000" cy="64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5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00A92B-20A0-4A7E-9B0D-6A62477ED311}"/>
              </a:ext>
            </a:extLst>
          </p:cNvPr>
          <p:cNvSpPr txBox="1"/>
          <p:nvPr/>
        </p:nvSpPr>
        <p:spPr>
          <a:xfrm>
            <a:off x="4412974" y="405516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661864"/>
                </a:solidFill>
              </a:rPr>
              <a:t>VULNERABILITY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4B78B-5C6C-4225-AF1A-318E239F445B}"/>
              </a:ext>
            </a:extLst>
          </p:cNvPr>
          <p:cNvSpPr txBox="1"/>
          <p:nvPr/>
        </p:nvSpPr>
        <p:spPr>
          <a:xfrm>
            <a:off x="723569" y="948690"/>
            <a:ext cx="10376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effectLst/>
                <a:latin typeface="Arial Narrow" panose="020B0606020202030204" pitchFamily="34" charset="0"/>
              </a:rPr>
              <a:t>Vulnerability Details   </a:t>
            </a:r>
            <a:r>
              <a:rPr lang="en-IN" b="1" dirty="0">
                <a:effectLst/>
                <a:latin typeface="Arial Narrow" panose="020B0606020202030204" pitchFamily="34" charset="0"/>
              </a:rPr>
              <a:t>: </a:t>
            </a:r>
            <a:r>
              <a:rPr lang="en-IN" dirty="0" err="1">
                <a:effectLst/>
                <a:latin typeface="Arial Narrow" panose="020B0606020202030204" pitchFamily="34" charset="0"/>
              </a:rPr>
              <a:t>Netsparker</a:t>
            </a:r>
            <a:r>
              <a:rPr lang="en-IN" dirty="0">
                <a:effectLst/>
                <a:latin typeface="Arial Narrow" panose="020B0606020202030204" pitchFamily="34" charset="0"/>
              </a:rPr>
              <a:t> identified you are using an </a:t>
            </a:r>
            <a:r>
              <a:rPr lang="en-IN" b="1" i="1" dirty="0">
                <a:latin typeface="Arial Narrow" panose="020B0606020202030204" pitchFamily="34" charset="0"/>
              </a:rPr>
              <a:t>O</a:t>
            </a:r>
            <a:r>
              <a:rPr lang="en-IN" b="1" i="1" dirty="0">
                <a:effectLst/>
                <a:latin typeface="Arial Narrow" panose="020B0606020202030204" pitchFamily="34" charset="0"/>
              </a:rPr>
              <a:t>ut-of-date version of Apache</a:t>
            </a:r>
            <a:r>
              <a:rPr lang="en-IN" dirty="0">
                <a:effectLst/>
                <a:latin typeface="Arial Narrow" panose="020B0606020202030204" pitchFamily="34" charset="0"/>
              </a:rPr>
              <a:t>.</a:t>
            </a:r>
          </a:p>
          <a:p>
            <a:endParaRPr lang="en-IN" dirty="0">
              <a:effectLst/>
              <a:latin typeface="Arial Narrow" panose="020B0606020202030204" pitchFamily="34" charset="0"/>
            </a:endParaRPr>
          </a:p>
          <a:p>
            <a:r>
              <a:rPr lang="en-IN" b="1" dirty="0">
                <a:solidFill>
                  <a:srgbClr val="7030A0"/>
                </a:solidFill>
                <a:latin typeface="Arial Narrow" panose="020B0606020202030204" pitchFamily="34" charset="0"/>
              </a:rPr>
              <a:t>Severity</a:t>
            </a:r>
            <a:r>
              <a:rPr lang="en-IN" dirty="0">
                <a:solidFill>
                  <a:srgbClr val="7030A0"/>
                </a:solidFill>
                <a:latin typeface="Arial Narrow" panose="020B0606020202030204" pitchFamily="34" charset="0"/>
              </a:rPr>
              <a:t>     </a:t>
            </a:r>
            <a:r>
              <a:rPr lang="en-IN" dirty="0">
                <a:latin typeface="Arial Narrow" panose="020B0606020202030204" pitchFamily="34" charset="0"/>
              </a:rPr>
              <a:t>                  </a:t>
            </a:r>
            <a:r>
              <a:rPr lang="en-IN" b="1" dirty="0">
                <a:latin typeface="Arial Narrow" panose="020B0606020202030204" pitchFamily="34" charset="0"/>
              </a:rPr>
              <a:t>:</a:t>
            </a:r>
            <a:r>
              <a:rPr lang="en-IN" dirty="0">
                <a:latin typeface="Arial Narrow" panose="020B0606020202030204" pitchFamily="34" charset="0"/>
              </a:rPr>
              <a:t> High</a:t>
            </a:r>
          </a:p>
          <a:p>
            <a:endParaRPr lang="en-IN" dirty="0">
              <a:latin typeface="Arial Narrow" panose="020B0606020202030204" pitchFamily="34" charset="0"/>
            </a:endParaRPr>
          </a:p>
          <a:p>
            <a:r>
              <a:rPr lang="en-IN" b="1" dirty="0">
                <a:solidFill>
                  <a:srgbClr val="7030A0"/>
                </a:solidFill>
                <a:latin typeface="Arial Narrow" panose="020B0606020202030204" pitchFamily="34" charset="0"/>
              </a:rPr>
              <a:t>Instance           </a:t>
            </a:r>
            <a:r>
              <a:rPr lang="en-IN" b="1" dirty="0">
                <a:latin typeface="Arial Narrow" panose="020B0606020202030204" pitchFamily="34" charset="0"/>
              </a:rPr>
              <a:t>            :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                               </a:t>
            </a:r>
            <a:r>
              <a:rPr lang="en-IN" sz="1600" dirty="0">
                <a:latin typeface="Arial Narrow" panose="020B0606020202030204" pitchFamily="34" charset="0"/>
              </a:rPr>
              <a:t>URL -</a:t>
            </a:r>
            <a:r>
              <a:rPr lang="en-IN" dirty="0">
                <a:latin typeface="Arial Narrow" panose="020B0606020202030204" pitchFamily="34" charset="0"/>
              </a:rPr>
              <a:t> </a:t>
            </a:r>
            <a:r>
              <a:rPr lang="en-IN" dirty="0">
                <a:effectLst/>
                <a:latin typeface="Arial Narrow" panose="020B0606020202030204" pitchFamily="34" charset="0"/>
                <a:hlinkClick r:id="rId2"/>
              </a:rPr>
              <a:t>https://zero.webappsecurity.com/</a:t>
            </a:r>
            <a:r>
              <a:rPr lang="en-IN" dirty="0">
                <a:effectLst/>
                <a:latin typeface="Arial Narrow" panose="020B0606020202030204" pitchFamily="34" charset="0"/>
              </a:rPr>
              <a:t> </a:t>
            </a:r>
          </a:p>
          <a:p>
            <a:endParaRPr lang="en-IN" dirty="0">
              <a:effectLst/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  <a:p>
            <a:r>
              <a:rPr lang="en-IN" b="1" dirty="0">
                <a:solidFill>
                  <a:srgbClr val="7030A0"/>
                </a:solidFill>
                <a:latin typeface="Arial Narrow" panose="020B0606020202030204" pitchFamily="34" charset="0"/>
              </a:rPr>
              <a:t>Proof of Concept        </a:t>
            </a:r>
            <a:r>
              <a:rPr lang="en-IN" b="1" dirty="0">
                <a:latin typeface="Arial Narrow" panose="020B0606020202030204" pitchFamily="34" charset="0"/>
              </a:rPr>
              <a:t>:</a:t>
            </a:r>
            <a:r>
              <a:rPr lang="en-IN" dirty="0">
                <a:latin typeface="Arial Narrow" panose="020B0606020202030204" pitchFamily="34" charset="0"/>
              </a:rPr>
              <a:t> Screen Shots of the </a:t>
            </a:r>
            <a:r>
              <a:rPr lang="en-IN" dirty="0" err="1">
                <a:latin typeface="Arial Narrow" panose="020B0606020202030204" pitchFamily="34" charset="0"/>
              </a:rPr>
              <a:t>Netsparker</a:t>
            </a:r>
            <a:r>
              <a:rPr lang="en-IN" dirty="0">
                <a:latin typeface="Arial Narrow" panose="020B0606020202030204" pitchFamily="34" charset="0"/>
              </a:rPr>
              <a:t>.</a:t>
            </a:r>
          </a:p>
          <a:p>
            <a:endParaRPr lang="en-IN" dirty="0">
              <a:latin typeface="Arial Narrow" panose="020B0606020202030204" pitchFamily="34" charset="0"/>
            </a:endParaRPr>
          </a:p>
          <a:p>
            <a:r>
              <a:rPr lang="en-IN" b="1" dirty="0">
                <a:solidFill>
                  <a:srgbClr val="7030A0"/>
                </a:solidFill>
                <a:effectLst/>
                <a:latin typeface="Arial Narrow" panose="020B0606020202030204" pitchFamily="34" charset="0"/>
              </a:rPr>
              <a:t>Impact      </a:t>
            </a:r>
            <a:r>
              <a:rPr lang="en-IN" b="1" dirty="0">
                <a:effectLst/>
                <a:latin typeface="Arial Narrow" panose="020B0606020202030204" pitchFamily="34" charset="0"/>
              </a:rPr>
              <a:t>                    :</a:t>
            </a:r>
            <a:r>
              <a:rPr lang="en-IN" b="1" dirty="0">
                <a:latin typeface="Arial Narrow" panose="020B0606020202030204" pitchFamily="34" charset="0"/>
              </a:rPr>
              <a:t> </a:t>
            </a:r>
            <a:r>
              <a:rPr lang="en-IN" dirty="0">
                <a:effectLst/>
                <a:latin typeface="Arial Narrow" panose="020B0606020202030204" pitchFamily="34" charset="0"/>
              </a:rPr>
              <a:t>Since this is an old version of the software, it may be vulnerable to attacks.</a:t>
            </a:r>
          </a:p>
          <a:p>
            <a:endParaRPr lang="en-IN" dirty="0">
              <a:effectLst/>
              <a:latin typeface="Arial Narrow" panose="020B0606020202030204" pitchFamily="34" charset="0"/>
            </a:endParaRPr>
          </a:p>
          <a:p>
            <a:r>
              <a:rPr lang="en-IN" dirty="0">
                <a:latin typeface="Arial Narrow" panose="020B0606020202030204" pitchFamily="34" charset="0"/>
              </a:rPr>
              <a:t>                                     : A</a:t>
            </a:r>
            <a:r>
              <a:rPr lang="en-IN" dirty="0">
                <a:effectLst/>
                <a:latin typeface="Arial Narrow" panose="020B0606020202030204" pitchFamily="34" charset="0"/>
              </a:rPr>
              <a:t>llow remote attackers to obtain sensitive information via a crafted request that  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                                       </a:t>
            </a:r>
            <a:r>
              <a:rPr lang="en-IN" dirty="0">
                <a:effectLst/>
                <a:latin typeface="Arial Narrow" panose="020B0606020202030204" pitchFamily="34" charset="0"/>
              </a:rPr>
              <a:t>triggers access to memory locations associated with an earlier request.</a:t>
            </a:r>
            <a:endParaRPr lang="en-IN" b="1" dirty="0">
              <a:latin typeface="Arial Narrow" panose="020B0606020202030204" pitchFamily="34" charset="0"/>
            </a:endParaRPr>
          </a:p>
          <a:p>
            <a:endParaRPr lang="en-IN" dirty="0">
              <a:effectLst/>
              <a:latin typeface="Arial Narrow" panose="020B0606020202030204" pitchFamily="34" charset="0"/>
            </a:endParaRPr>
          </a:p>
          <a:p>
            <a:endParaRPr lang="en-IN" dirty="0">
              <a:effectLst/>
              <a:latin typeface="Arial Narrow" panose="020B0606020202030204" pitchFamily="34" charset="0"/>
            </a:endParaRPr>
          </a:p>
          <a:p>
            <a:r>
              <a:rPr lang="en-IN" b="1" dirty="0">
                <a:solidFill>
                  <a:srgbClr val="7030A0"/>
                </a:solidFill>
                <a:effectLst/>
                <a:latin typeface="Arial Narrow" panose="020B0606020202030204" pitchFamily="34" charset="0"/>
              </a:rPr>
              <a:t>Remedy         </a:t>
            </a:r>
            <a:r>
              <a:rPr lang="en-IN" b="1" dirty="0">
                <a:effectLst/>
                <a:latin typeface="Arial Narrow" panose="020B0606020202030204" pitchFamily="34" charset="0"/>
              </a:rPr>
              <a:t>              : </a:t>
            </a:r>
            <a:r>
              <a:rPr lang="en-IN" dirty="0">
                <a:effectLst/>
                <a:latin typeface="Arial Narrow" panose="020B0606020202030204" pitchFamily="34" charset="0"/>
              </a:rPr>
              <a:t>Please upgrade your installation of Apache to the latest stable version.</a:t>
            </a:r>
          </a:p>
          <a:p>
            <a:endParaRPr lang="en-IN" dirty="0"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0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380" y="2358131"/>
            <a:ext cx="4853573" cy="16162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804FC9-5F2C-416B-909C-77E4E7EAB2E9}"/>
              </a:ext>
            </a:extLst>
          </p:cNvPr>
          <p:cNvSpPr txBox="1">
            <a:spLocks/>
          </p:cNvSpPr>
          <p:nvPr/>
        </p:nvSpPr>
        <p:spPr>
          <a:xfrm>
            <a:off x="8802384" y="6298059"/>
            <a:ext cx="3192882" cy="418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i="1" dirty="0"/>
              <a:t>INTERNSHIPSTUDIO.COM</a:t>
            </a:r>
          </a:p>
          <a:p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262717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56</TotalTime>
  <Words>136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Calibri Light</vt:lpstr>
      <vt:lpstr>Gill Sans SemiBold</vt:lpstr>
      <vt:lpstr>Times New Roman</vt:lpstr>
      <vt:lpstr>Office Theme</vt:lpstr>
      <vt:lpstr>REPORT ON VULNERABILITY</vt:lpstr>
      <vt:lpstr>VULNERABILITY SCAN ON :    http://zero.webappsecurity.com/                                               (contains 4 critical and 66 other vulnerabilities)</vt:lpstr>
      <vt:lpstr>CRITICAL VULNERABILITIES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VULNERABILITY</dc:title>
  <dc:creator>prabhudas avanigadda</dc:creator>
  <cp:lastModifiedBy>prabhudas avanigadda</cp:lastModifiedBy>
  <cp:revision>19</cp:revision>
  <dcterms:created xsi:type="dcterms:W3CDTF">2021-07-09T11:19:37Z</dcterms:created>
  <dcterms:modified xsi:type="dcterms:W3CDTF">2021-07-09T12:15:48Z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