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2" r:id="rId6"/>
    <p:sldId id="279" r:id="rId7"/>
    <p:sldId id="265" r:id="rId8"/>
    <p:sldId id="266" r:id="rId9"/>
    <p:sldId id="267" r:id="rId10"/>
    <p:sldId id="271" r:id="rId11"/>
    <p:sldId id="268" r:id="rId12"/>
    <p:sldId id="269" r:id="rId13"/>
    <p:sldId id="270" r:id="rId14"/>
    <p:sldId id="280" r:id="rId15"/>
    <p:sldId id="281" r:id="rId16"/>
    <p:sldId id="282" r:id="rId17"/>
    <p:sldId id="261"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297164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554A3-274B-4A7D-9CFA-EC46C5FADEED}"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120884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402347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17201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77402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2010207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366976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912827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354488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72704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31488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554A3-274B-4A7D-9CFA-EC46C5FADEED}"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8317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554A3-274B-4A7D-9CFA-EC46C5FADEED}"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264305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189246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103678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C554A3-274B-4A7D-9CFA-EC46C5FADEED}" type="datetimeFigureOut">
              <a:rPr lang="en-IN" smtClean="0"/>
              <a:t>24-01-2022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365690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554A3-274B-4A7D-9CFA-EC46C5FADEED}"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8B5A2-3C08-4261-9264-E856F17043F9}" type="slidenum">
              <a:rPr lang="en-IN" smtClean="0"/>
              <a:t>‹#›</a:t>
            </a:fld>
            <a:endParaRPr lang="en-IN"/>
          </a:p>
        </p:txBody>
      </p:sp>
    </p:spTree>
    <p:extLst>
      <p:ext uri="{BB962C8B-B14F-4D97-AF65-F5344CB8AC3E}">
        <p14:creationId xmlns:p14="http://schemas.microsoft.com/office/powerpoint/2010/main" val="369814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C554A3-274B-4A7D-9CFA-EC46C5FADEED}" type="datetimeFigureOut">
              <a:rPr lang="en-IN" smtClean="0"/>
              <a:t>24-01-2022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88B5A2-3C08-4261-9264-E856F17043F9}" type="slidenum">
              <a:rPr lang="en-IN" smtClean="0"/>
              <a:t>‹#›</a:t>
            </a:fld>
            <a:endParaRPr lang="en-IN"/>
          </a:p>
        </p:txBody>
      </p:sp>
    </p:spTree>
    <p:extLst>
      <p:ext uri="{BB962C8B-B14F-4D97-AF65-F5344CB8AC3E}">
        <p14:creationId xmlns:p14="http://schemas.microsoft.com/office/powerpoint/2010/main" val="363181164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s.google.com/maps/documentation/geocoding/start"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B0DE-4A5A-4D57-8284-461605FB0985}"/>
              </a:ext>
            </a:extLst>
          </p:cNvPr>
          <p:cNvSpPr>
            <a:spLocks noGrp="1"/>
          </p:cNvSpPr>
          <p:nvPr>
            <p:ph type="ctrTitle"/>
          </p:nvPr>
        </p:nvSpPr>
        <p:spPr>
          <a:xfrm>
            <a:off x="1524000" y="1859342"/>
            <a:ext cx="9144000" cy="2387600"/>
          </a:xfrm>
        </p:spPr>
        <p:txBody>
          <a:bodyPr/>
          <a:lstStyle/>
          <a:p>
            <a:r>
              <a:rPr lang="en-IN" sz="3600" b="1" i="1" kern="0" dirty="0">
                <a:effectLst/>
                <a:latin typeface="Times New Roman" panose="02020603050405020304" pitchFamily="18" charset="0"/>
                <a:ea typeface="Times New Roman" panose="02020603050405020304" pitchFamily="18" charset="0"/>
              </a:rPr>
              <a:t>COLLEGE CANTEEN MANAGEMENT</a:t>
            </a:r>
            <a:br>
              <a:rPr lang="en-IN" sz="1800" b="1" kern="0" dirty="0">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C98446CA-862E-45E0-8101-850813A0ABAB}"/>
              </a:ext>
            </a:extLst>
          </p:cNvPr>
          <p:cNvSpPr>
            <a:spLocks noGrp="1"/>
          </p:cNvSpPr>
          <p:nvPr>
            <p:ph type="subTitle" idx="1"/>
          </p:nvPr>
        </p:nvSpPr>
        <p:spPr>
          <a:xfrm>
            <a:off x="8734567" y="5150135"/>
            <a:ext cx="3243617" cy="1655762"/>
          </a:xfrm>
        </p:spPr>
        <p:txBody>
          <a:bodyPr>
            <a:normAutofit/>
          </a:bodyPr>
          <a:lstStyle/>
          <a:p>
            <a:pPr algn="l">
              <a:lnSpc>
                <a:spcPct val="115000"/>
              </a:lnSpc>
              <a:spcBef>
                <a:spcPts val="2000"/>
              </a:spcBef>
              <a:spcAft>
                <a:spcPts val="600"/>
              </a:spcAft>
            </a:pPr>
            <a:r>
              <a:rPr lang="en-IN" sz="1800" b="1" kern="0" dirty="0">
                <a:effectLst/>
                <a:latin typeface="Arial" panose="020B0604020202020204" pitchFamily="34" charset="0"/>
              </a:rPr>
              <a:t>By-</a:t>
            </a:r>
          </a:p>
          <a:p>
            <a:pPr algn="r">
              <a:lnSpc>
                <a:spcPct val="115000"/>
              </a:lnSpc>
            </a:pPr>
            <a:r>
              <a:rPr lang="en-IN" sz="1800" dirty="0">
                <a:effectLst/>
                <a:latin typeface="Times New Roman" panose="02020603050405020304" pitchFamily="18" charset="0"/>
                <a:ea typeface="Times New Roman" panose="02020603050405020304" pitchFamily="18" charset="0"/>
              </a:rPr>
              <a:t>Manjunath </a:t>
            </a:r>
            <a:r>
              <a:rPr lang="en-IN" sz="1800" dirty="0" err="1">
                <a:effectLst/>
                <a:latin typeface="Times New Roman" panose="02020603050405020304" pitchFamily="18" charset="0"/>
                <a:ea typeface="Times New Roman" panose="02020603050405020304" pitchFamily="18" charset="0"/>
              </a:rPr>
              <a:t>Kallatti</a:t>
            </a:r>
            <a:r>
              <a:rPr lang="en-IN" sz="1800" dirty="0">
                <a:effectLst/>
                <a:latin typeface="Times New Roman" panose="02020603050405020304" pitchFamily="18" charset="0"/>
                <a:ea typeface="Times New Roman" panose="02020603050405020304" pitchFamily="18" charset="0"/>
              </a:rPr>
              <a:t> 1BM19IS086                                                                                    N Prabhu 1BM19IS086</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71227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0E7094-F28F-4CC3-A985-62339D62C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155" y="1119808"/>
            <a:ext cx="2907809" cy="5015948"/>
          </a:xfrm>
          <a:prstGeom prst="rect">
            <a:avLst/>
          </a:prstGeom>
        </p:spPr>
      </p:pic>
      <p:pic>
        <p:nvPicPr>
          <p:cNvPr id="8" name="Picture 7">
            <a:extLst>
              <a:ext uri="{FF2B5EF4-FFF2-40B4-BE49-F238E27FC236}">
                <a16:creationId xmlns:a16="http://schemas.microsoft.com/office/drawing/2014/main" id="{07A3A14D-2010-441E-ADA5-CFC2E936E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897" y="1119808"/>
            <a:ext cx="2841548" cy="5108712"/>
          </a:xfrm>
          <a:prstGeom prst="rect">
            <a:avLst/>
          </a:prstGeom>
        </p:spPr>
      </p:pic>
    </p:spTree>
    <p:extLst>
      <p:ext uri="{BB962C8B-B14F-4D97-AF65-F5344CB8AC3E}">
        <p14:creationId xmlns:p14="http://schemas.microsoft.com/office/powerpoint/2010/main" val="67364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83EB28-6FB6-4BB0-AC6A-659E2DC44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7" y="1232454"/>
            <a:ext cx="2682522" cy="5055701"/>
          </a:xfrm>
          <a:prstGeom prst="rect">
            <a:avLst/>
          </a:prstGeom>
        </p:spPr>
      </p:pic>
      <p:pic>
        <p:nvPicPr>
          <p:cNvPr id="4" name="Picture 3">
            <a:extLst>
              <a:ext uri="{FF2B5EF4-FFF2-40B4-BE49-F238E27FC236}">
                <a16:creationId xmlns:a16="http://schemas.microsoft.com/office/drawing/2014/main" id="{6D5C5546-CB4D-4CDA-8E1E-143C550E7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534" y="1232454"/>
            <a:ext cx="2682522" cy="5015946"/>
          </a:xfrm>
          <a:prstGeom prst="rect">
            <a:avLst/>
          </a:prstGeom>
        </p:spPr>
      </p:pic>
      <p:sp>
        <p:nvSpPr>
          <p:cNvPr id="5" name="Title 4">
            <a:extLst>
              <a:ext uri="{FF2B5EF4-FFF2-40B4-BE49-F238E27FC236}">
                <a16:creationId xmlns:a16="http://schemas.microsoft.com/office/drawing/2014/main" id="{2CF6123C-8086-4EDE-9999-578C0AEF37EF}"/>
              </a:ext>
            </a:extLst>
          </p:cNvPr>
          <p:cNvSpPr>
            <a:spLocks noGrp="1"/>
          </p:cNvSpPr>
          <p:nvPr>
            <p:ph type="title"/>
          </p:nvPr>
        </p:nvSpPr>
        <p:spPr>
          <a:xfrm>
            <a:off x="570333" y="198783"/>
            <a:ext cx="5393145" cy="781878"/>
          </a:xfrm>
        </p:spPr>
        <p:txBody>
          <a:bodyPr/>
          <a:lstStyle/>
          <a:p>
            <a:r>
              <a:rPr lang="en-US" sz="2400" b="1" i="1" dirty="0">
                <a:latin typeface="Times New Roman" panose="02020603050405020304" pitchFamily="18" charset="0"/>
                <a:cs typeface="Times New Roman" panose="02020603050405020304" pitchFamily="18" charset="0"/>
              </a:rPr>
              <a:t>ADMIN INTERFACE</a:t>
            </a: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95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BA17EB-98BE-4503-90FB-D130D1C8C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104" y="808381"/>
            <a:ext cx="2711814" cy="4949688"/>
          </a:xfrm>
          <a:prstGeom prst="rect">
            <a:avLst/>
          </a:prstGeom>
        </p:spPr>
      </p:pic>
      <p:pic>
        <p:nvPicPr>
          <p:cNvPr id="3" name="Picture 2">
            <a:extLst>
              <a:ext uri="{FF2B5EF4-FFF2-40B4-BE49-F238E27FC236}">
                <a16:creationId xmlns:a16="http://schemas.microsoft.com/office/drawing/2014/main" id="{F659E89B-26C6-4E6D-BE2F-70569476B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773" y="808381"/>
            <a:ext cx="2770376" cy="4949688"/>
          </a:xfrm>
          <a:prstGeom prst="rect">
            <a:avLst/>
          </a:prstGeom>
        </p:spPr>
      </p:pic>
    </p:spTree>
    <p:extLst>
      <p:ext uri="{BB962C8B-B14F-4D97-AF65-F5344CB8AC3E}">
        <p14:creationId xmlns:p14="http://schemas.microsoft.com/office/powerpoint/2010/main" val="89871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24EAE4-A065-4DBB-9510-95572AF92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57" y="1033673"/>
            <a:ext cx="2596795" cy="5055700"/>
          </a:xfrm>
          <a:prstGeom prst="rect">
            <a:avLst/>
          </a:prstGeom>
        </p:spPr>
      </p:pic>
      <p:pic>
        <p:nvPicPr>
          <p:cNvPr id="5" name="Picture 4">
            <a:extLst>
              <a:ext uri="{FF2B5EF4-FFF2-40B4-BE49-F238E27FC236}">
                <a16:creationId xmlns:a16="http://schemas.microsoft.com/office/drawing/2014/main" id="{F0F9ECC6-A88E-4061-93DE-E387FF41F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315" y="1033673"/>
            <a:ext cx="2550000" cy="4923183"/>
          </a:xfrm>
          <a:prstGeom prst="rect">
            <a:avLst/>
          </a:prstGeom>
        </p:spPr>
      </p:pic>
    </p:spTree>
    <p:extLst>
      <p:ext uri="{BB962C8B-B14F-4D97-AF65-F5344CB8AC3E}">
        <p14:creationId xmlns:p14="http://schemas.microsoft.com/office/powerpoint/2010/main" val="239691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812F-446E-4472-99AE-5AC2B2F9CAB3}"/>
              </a:ext>
            </a:extLst>
          </p:cNvPr>
          <p:cNvSpPr>
            <a:spLocks noGrp="1"/>
          </p:cNvSpPr>
          <p:nvPr>
            <p:ph type="title"/>
          </p:nvPr>
        </p:nvSpPr>
        <p:spPr>
          <a:xfrm>
            <a:off x="646112" y="452718"/>
            <a:ext cx="2057331" cy="554447"/>
          </a:xfrm>
        </p:spPr>
        <p:txBody>
          <a:bodyPr/>
          <a:lstStyle/>
          <a:p>
            <a:r>
              <a:rPr lang="en-US" sz="2400" b="1" i="1" dirty="0">
                <a:latin typeface="Times New Roman" panose="02020603050405020304" pitchFamily="18" charset="0"/>
                <a:cs typeface="Times New Roman" panose="02020603050405020304" pitchFamily="18" charset="0"/>
              </a:rPr>
              <a:t>DATA BASE</a:t>
            </a:r>
            <a:endParaRPr lang="en-IN" sz="24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51966F-DCE2-44AB-9E95-63CD717EC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64" y="1479275"/>
            <a:ext cx="9965013" cy="4191000"/>
          </a:xfrm>
          <a:prstGeom prst="rect">
            <a:avLst/>
          </a:prstGeom>
        </p:spPr>
      </p:pic>
    </p:spTree>
    <p:extLst>
      <p:ext uri="{BB962C8B-B14F-4D97-AF65-F5344CB8AC3E}">
        <p14:creationId xmlns:p14="http://schemas.microsoft.com/office/powerpoint/2010/main" val="71391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3CBCD-B3B8-461C-BDEA-0152C777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29" y="1262270"/>
            <a:ext cx="8693428" cy="4757530"/>
          </a:xfrm>
          <a:prstGeom prst="rect">
            <a:avLst/>
          </a:prstGeom>
        </p:spPr>
      </p:pic>
    </p:spTree>
    <p:extLst>
      <p:ext uri="{BB962C8B-B14F-4D97-AF65-F5344CB8AC3E}">
        <p14:creationId xmlns:p14="http://schemas.microsoft.com/office/powerpoint/2010/main" val="234947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B6074-18E3-46A0-9E2A-D46BE1BFF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365" y="2483489"/>
            <a:ext cx="5154041" cy="3724275"/>
          </a:xfrm>
          <a:prstGeom prst="rect">
            <a:avLst/>
          </a:prstGeom>
        </p:spPr>
      </p:pic>
      <p:pic>
        <p:nvPicPr>
          <p:cNvPr id="6" name="Picture 5">
            <a:extLst>
              <a:ext uri="{FF2B5EF4-FFF2-40B4-BE49-F238E27FC236}">
                <a16:creationId xmlns:a16="http://schemas.microsoft.com/office/drawing/2014/main" id="{EF7BFA1B-04A7-4819-839A-6F162404E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94" y="784983"/>
            <a:ext cx="4886325" cy="3724275"/>
          </a:xfrm>
          <a:prstGeom prst="rect">
            <a:avLst/>
          </a:prstGeom>
        </p:spPr>
      </p:pic>
    </p:spTree>
    <p:extLst>
      <p:ext uri="{BB962C8B-B14F-4D97-AF65-F5344CB8AC3E}">
        <p14:creationId xmlns:p14="http://schemas.microsoft.com/office/powerpoint/2010/main" val="291448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F6DC3-7B09-43B7-9ECF-208EFF55598B}"/>
              </a:ext>
            </a:extLst>
          </p:cNvPr>
          <p:cNvSpPr txBox="1"/>
          <p:nvPr/>
        </p:nvSpPr>
        <p:spPr>
          <a:xfrm>
            <a:off x="980660" y="275615"/>
            <a:ext cx="10310191" cy="6057427"/>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2400" b="1" i="1" dirty="0">
                <a:effectLst/>
                <a:latin typeface="Times New Roman" panose="02020603050405020304" pitchFamily="18" charset="0"/>
                <a:ea typeface="Times New Roman" panose="02020603050405020304" pitchFamily="18" charset="0"/>
                <a:cs typeface="Times New Roman" panose="02020603050405020304" pitchFamily="18" charset="0"/>
              </a:rPr>
              <a:t>PLATFORM USING:</a:t>
            </a:r>
            <a:endParaRPr lang="en-IN" sz="2400" b="1" i="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Android Studio</a:t>
            </a:r>
            <a:r>
              <a:rPr lang="en-IN" sz="1800" dirty="0">
                <a:effectLst/>
                <a:latin typeface="Times New Roman" panose="02020603050405020304" pitchFamily="18" charset="0"/>
                <a:ea typeface="Times New Roman" panose="02020603050405020304" pitchFamily="18" charset="0"/>
              </a:rPr>
              <a:t>: Android Studio provides the faster tools for building app on every type of Android device </a:t>
            </a:r>
          </a:p>
          <a:p>
            <a:pPr>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Firebase</a:t>
            </a:r>
            <a:r>
              <a:rPr lang="en-IN" sz="1800" dirty="0">
                <a:effectLst/>
                <a:latin typeface="Times New Roman" panose="02020603050405020304" pitchFamily="18" charset="0"/>
                <a:ea typeface="Times New Roman" panose="02020603050405020304" pitchFamily="18" charset="0"/>
              </a:rPr>
              <a:t>: database for storing the data.</a:t>
            </a:r>
            <a:endParaRPr lang="en-IN" sz="16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Android phone</a:t>
            </a:r>
            <a:r>
              <a:rPr lang="en-IN" sz="1800" dirty="0">
                <a:effectLst/>
                <a:latin typeface="Times New Roman" panose="02020603050405020304" pitchFamily="18" charset="0"/>
                <a:ea typeface="Times New Roman" panose="02020603050405020304" pitchFamily="18" charset="0"/>
              </a:rPr>
              <a:t>: To run the app</a:t>
            </a:r>
          </a:p>
          <a:p>
            <a:pPr>
              <a:lnSpc>
                <a:spcPct val="115000"/>
              </a:lnSpc>
            </a:pPr>
            <a:endParaRPr lang="en-IN" dirty="0">
              <a:latin typeface="Times New Roman" panose="02020603050405020304" pitchFamily="18" charset="0"/>
              <a:ea typeface="Arial" panose="020B0604020202020204" pitchFamily="34" charset="0"/>
            </a:endParaRPr>
          </a:p>
          <a:p>
            <a:pPr>
              <a:lnSpc>
                <a:spcPct val="115000"/>
              </a:lnSpc>
            </a:pPr>
            <a:endParaRPr lang="en-IN" sz="1600" dirty="0">
              <a:effectLst/>
              <a:latin typeface="Times New Roman" panose="02020603050405020304" pitchFamily="18" charset="0"/>
              <a:ea typeface="Arial" panose="020B0604020202020204" pitchFamily="34" charset="0"/>
            </a:endParaRPr>
          </a:p>
          <a:p>
            <a:pPr>
              <a:lnSpc>
                <a:spcPct val="115000"/>
              </a:lnSpc>
            </a:pPr>
            <a:endParaRPr lang="en-IN" sz="1600" dirty="0">
              <a:latin typeface="Times New Roman" panose="02020603050405020304" pitchFamily="18" charset="0"/>
              <a:ea typeface="Arial" panose="020B0604020202020204" pitchFamily="34" charset="0"/>
            </a:endParaRPr>
          </a:p>
          <a:p>
            <a:pPr>
              <a:lnSpc>
                <a:spcPct val="115000"/>
              </a:lnSpc>
            </a:pPr>
            <a:endParaRPr lang="en-IN" sz="1600" dirty="0">
              <a:effectLst/>
              <a:latin typeface="Times New Roman" panose="02020603050405020304" pitchFamily="18"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effectLst/>
                <a:latin typeface="Arial" panose="020B0604020202020204" pitchFamily="34" charset="0"/>
                <a:ea typeface="Times New Roman" panose="02020603050405020304" pitchFamily="18" charset="0"/>
              </a:rPr>
              <a:t>REFERENCES </a:t>
            </a:r>
            <a:br>
              <a:rPr kumimoji="0" lang="en-US" altLang="en-US" sz="2400" b="1" i="0" u="none" strike="noStrike" cap="none" normalizeH="0" baseline="0" dirty="0">
                <a:ln>
                  <a:noFill/>
                </a:ln>
                <a:effectLst/>
                <a:latin typeface="Arial" panose="020B0604020202020204" pitchFamily="34" charset="0"/>
                <a:ea typeface="Times New Roman" panose="02020603050405020304" pitchFamily="18" charset="0"/>
              </a:rPr>
            </a:br>
            <a:endParaRPr kumimoji="0" lang="en-US" altLang="en-US" sz="24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sng" strike="noStrike" cap="none" normalizeH="0" baseline="0" dirty="0">
                <a:ln>
                  <a:noFill/>
                </a:ln>
                <a:solidFill>
                  <a:srgbClr val="0070C0"/>
                </a:solidFill>
                <a:effectLst/>
                <a:latin typeface="Arial" panose="020B0604020202020204" pitchFamily="34" charset="0"/>
                <a:ea typeface="Times New Roman" panose="02020603050405020304" pitchFamily="18" charset="0"/>
              </a:rPr>
              <a:t> https://developer.android.com/</a:t>
            </a:r>
            <a:r>
              <a:rPr kumimoji="0" lang="en-US" altLang="en-US" sz="16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rPr>
              <a:t> </a:t>
            </a:r>
            <a:endParaRPr kumimoji="0" lang="en-US" altLang="en-US" sz="1600" b="0" i="0" u="none" strike="noStrike" cap="none" normalizeH="0" baseline="0" dirty="0">
              <a:ln>
                <a:noFill/>
              </a:ln>
              <a:solidFill>
                <a:srgbClr val="0070C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70C0"/>
                </a:solidFill>
                <a:effectLst/>
                <a:latin typeface="Noto Sans Symbols"/>
                <a:ea typeface="Times New Roman" panose="02020603050405020304" pitchFamily="18" charset="0"/>
                <a:cs typeface="Times New Roman" panose="02020603050405020304" pitchFamily="18" charset="0"/>
              </a:rPr>
              <a:t> </a:t>
            </a:r>
            <a:r>
              <a:rPr kumimoji="0" lang="en-US" altLang="en-US" sz="1600" b="0" i="0" u="sng" strike="noStrike" cap="none" normalizeH="0" baseline="0" dirty="0">
                <a:ln>
                  <a:noFill/>
                </a:ln>
                <a:solidFill>
                  <a:srgbClr val="0070C0"/>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https://developers.google.com/maps/documentation/geocoding/start</a:t>
            </a:r>
            <a:endParaRPr kumimoji="0" lang="en-US" altLang="en-US" sz="1600" b="0" i="0" u="none" strike="noStrike" cap="none" normalizeH="0" baseline="0" dirty="0">
              <a:ln>
                <a:noFill/>
              </a:ln>
              <a:solidFill>
                <a:srgbClr val="0070C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rgbClr val="0070C0"/>
                </a:solidFill>
                <a:effectLst/>
                <a:latin typeface="Arial" panose="020B0604020202020204" pitchFamily="34" charset="0"/>
                <a:ea typeface="Courier New" panose="02070309020205020404" pitchFamily="49" charset="0"/>
                <a:cs typeface="Arial" panose="020B0604020202020204" pitchFamily="34" charset="0"/>
              </a:rPr>
              <a:t> https://firebase.google.com</a:t>
            </a:r>
            <a:endParaRPr lang="en-IN" sz="1600" dirty="0">
              <a:latin typeface="Times New Roman" panose="02020603050405020304" pitchFamily="18" charset="0"/>
              <a:ea typeface="Arial" panose="020B0604020202020204" pitchFamily="34" charset="0"/>
            </a:endParaRPr>
          </a:p>
          <a:p>
            <a:pPr>
              <a:lnSpc>
                <a:spcPct val="115000"/>
              </a:lnSpc>
            </a:pPr>
            <a:endParaRPr lang="en-IN" sz="16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28846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115B68-10B0-42AE-B57D-4029D78C0026}"/>
              </a:ext>
            </a:extLst>
          </p:cNvPr>
          <p:cNvSpPr>
            <a:spLocks noGrp="1"/>
          </p:cNvSpPr>
          <p:nvPr>
            <p:ph type="body" idx="1"/>
          </p:nvPr>
        </p:nvSpPr>
        <p:spPr>
          <a:xfrm>
            <a:off x="3404083" y="2998800"/>
            <a:ext cx="4547221" cy="860400"/>
          </a:xfrm>
        </p:spPr>
        <p:txBody>
          <a:bodyPr>
            <a:normAutofit/>
          </a:bodyPr>
          <a:lstStyle/>
          <a:p>
            <a:r>
              <a:rPr lang="en-US" sz="4800" b="1" i="1" dirty="0">
                <a:solidFill>
                  <a:srgbClr val="FFC000"/>
                </a:solidFill>
              </a:rPr>
              <a:t>THANK YOU </a:t>
            </a:r>
            <a:r>
              <a:rPr lang="en-US" sz="4800" b="1" i="1" dirty="0">
                <a:solidFill>
                  <a:srgbClr val="FFC000"/>
                </a:solidFill>
                <a:sym typeface="Wingdings" panose="05000000000000000000" pitchFamily="2" charset="2"/>
              </a:rPr>
              <a:t></a:t>
            </a:r>
            <a:endParaRPr lang="en-IN" sz="4800" b="1" i="1" dirty="0">
              <a:solidFill>
                <a:srgbClr val="FFC000"/>
              </a:solidFill>
            </a:endParaRPr>
          </a:p>
          <a:p>
            <a:endParaRPr lang="en-IN" sz="4800" dirty="0">
              <a:solidFill>
                <a:schemeClr val="tx1"/>
              </a:solidFill>
            </a:endParaRPr>
          </a:p>
        </p:txBody>
      </p:sp>
      <p:sp>
        <p:nvSpPr>
          <p:cNvPr id="4" name="Rectangle 1">
            <a:extLst>
              <a:ext uri="{FF2B5EF4-FFF2-40B4-BE49-F238E27FC236}">
                <a16:creationId xmlns:a16="http://schemas.microsoft.com/office/drawing/2014/main" id="{1D543A3E-9D9C-45A6-8910-63E3121B6FFE}"/>
              </a:ext>
            </a:extLst>
          </p:cNvPr>
          <p:cNvSpPr>
            <a:spLocks noGrp="1" noChangeArrowheads="1"/>
          </p:cNvSpPr>
          <p:nvPr>
            <p:ph type="title"/>
          </p:nvPr>
        </p:nvSpPr>
        <p:spPr bwMode="auto">
          <a:xfrm>
            <a:off x="2627673" y="2489657"/>
            <a:ext cx="66903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70C0"/>
                </a:solidFill>
                <a:effectLst/>
                <a:latin typeface="Arial" panose="020B0604020202020204" pitchFamily="34" charset="0"/>
              </a:rPr>
            </a:br>
            <a:br>
              <a:rPr kumimoji="0" lang="en-US" altLang="en-US" sz="1600" b="0" i="0" u="none" strike="noStrike" cap="none" normalizeH="0" baseline="0" dirty="0">
                <a:ln>
                  <a:noFill/>
                </a:ln>
                <a:solidFill>
                  <a:srgbClr val="0070C0"/>
                </a:solidFill>
                <a:effectLst/>
                <a:latin typeface="Arial" panose="020B0604020202020204" pitchFamily="34" charset="0"/>
              </a:rPr>
            </a:br>
            <a:endParaRPr kumimoji="0" lang="en-US" altLang="en-US" sz="16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225164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C67-49A7-4E86-B8BC-473C9A462B1C}"/>
              </a:ext>
            </a:extLst>
          </p:cNvPr>
          <p:cNvSpPr>
            <a:spLocks noGrp="1"/>
          </p:cNvSpPr>
          <p:nvPr>
            <p:ph type="title"/>
          </p:nvPr>
        </p:nvSpPr>
        <p:spPr>
          <a:xfrm>
            <a:off x="1103312" y="766617"/>
            <a:ext cx="8947522" cy="761932"/>
          </a:xfrm>
        </p:spPr>
        <p:txBody>
          <a:bodyPr/>
          <a:lstStyle/>
          <a:p>
            <a:r>
              <a:rPr lang="en-IN" sz="2800" b="1" i="1" dirty="0">
                <a:effectLst/>
                <a:latin typeface="Times New Roman" panose="02020603050405020304" pitchFamily="18" charset="0"/>
                <a:ea typeface="Times New Roman" panose="02020603050405020304" pitchFamily="18" charset="0"/>
              </a:rPr>
              <a:t>ABSTRACT</a:t>
            </a:r>
            <a:endParaRPr lang="en-IN" sz="2800" b="1" i="1" dirty="0"/>
          </a:p>
        </p:txBody>
      </p:sp>
      <p:sp>
        <p:nvSpPr>
          <p:cNvPr id="3" name="Content Placeholder 2">
            <a:extLst>
              <a:ext uri="{FF2B5EF4-FFF2-40B4-BE49-F238E27FC236}">
                <a16:creationId xmlns:a16="http://schemas.microsoft.com/office/drawing/2014/main" id="{F21F084E-242A-46C5-BC75-DED60EE9BC17}"/>
              </a:ext>
            </a:extLst>
          </p:cNvPr>
          <p:cNvSpPr>
            <a:spLocks noGrp="1"/>
          </p:cNvSpPr>
          <p:nvPr>
            <p:ph idx="1"/>
          </p:nvPr>
        </p:nvSpPr>
        <p:spPr/>
        <p:txBody>
          <a:bodyPr/>
          <a:lstStyle/>
          <a:p>
            <a:pPr marL="0" indent="0" algn="just">
              <a:lnSpc>
                <a:spcPct val="115000"/>
              </a:lnSpc>
              <a:buNone/>
            </a:pPr>
            <a:r>
              <a:rPr lang="en-IN" sz="1800" dirty="0">
                <a:effectLst/>
                <a:latin typeface="Times New Roman" panose="02020603050405020304" pitchFamily="18" charset="0"/>
                <a:ea typeface="Times New Roman" panose="02020603050405020304" pitchFamily="18" charset="0"/>
              </a:rPr>
              <a:t>This system prominently relieves the burden on the canteen's end, as the entire method of taking orders is computerized. Once an order is placed on the android phone, it is entered into the database and then retrieved, in pretty much real-time, by an android application on the canteen's end. Within this application, all items in the order are displayed, along with their equivalent options and supply details, in a summarizing and easy-to-read manner. This allows canteen staff to speedily go through the orders placed and produce the needed items with minimal delay and confusion.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1718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B077-E688-4BDB-863C-96CE161EE82A}"/>
              </a:ext>
            </a:extLst>
          </p:cNvPr>
          <p:cNvSpPr>
            <a:spLocks noGrp="1"/>
          </p:cNvSpPr>
          <p:nvPr>
            <p:ph type="title"/>
          </p:nvPr>
        </p:nvSpPr>
        <p:spPr/>
        <p:txBody>
          <a:bodyPr/>
          <a:lstStyle/>
          <a:p>
            <a:pPr>
              <a:lnSpc>
                <a:spcPct val="115000"/>
              </a:lnSpc>
            </a:pPr>
            <a:r>
              <a:rPr lang="en-IN" sz="2400" b="1" i="1" dirty="0">
                <a:effectLst/>
                <a:latin typeface="Times New Roman" panose="02020603050405020304" pitchFamily="18" charset="0"/>
                <a:ea typeface="Times New Roman" panose="02020603050405020304" pitchFamily="18" charset="0"/>
              </a:rPr>
              <a:t>PROBLEM STATEMENT  </a:t>
            </a:r>
            <a:br>
              <a:rPr lang="en-IN" sz="1800" dirty="0">
                <a:effectLst/>
                <a:latin typeface="Arial" panose="020B0604020202020204" pitchFamily="34" charset="0"/>
                <a:ea typeface="Arial" panose="020B0604020202020204" pitchFamily="34" charset="0"/>
              </a:rPr>
            </a:br>
            <a:r>
              <a:rPr lang="en-IN" sz="1800"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IN" sz="1800" dirty="0">
                <a:effectLst/>
                <a:latin typeface="Times New Roman" panose="02020603050405020304" pitchFamily="18" charset="0"/>
                <a:ea typeface="Times New Roman" panose="02020603050405020304" pitchFamily="18" charset="0"/>
              </a:rPr>
              <a:t>Implementation of an android application for managing the college canteen system For minimizing the time delay for food orders. </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A8D9D6E-E192-497C-8898-079835BCE8EE}"/>
              </a:ext>
            </a:extLst>
          </p:cNvPr>
          <p:cNvSpPr>
            <a:spLocks noGrp="1"/>
          </p:cNvSpPr>
          <p:nvPr>
            <p:ph idx="1"/>
          </p:nvPr>
        </p:nvSpPr>
        <p:spPr>
          <a:xfrm>
            <a:off x="765256" y="2647665"/>
            <a:ext cx="9285578" cy="3450608"/>
          </a:xfrm>
        </p:spPr>
        <p:txBody>
          <a:bodyPr>
            <a:normAutofit lnSpcReduction="10000"/>
          </a:bodyPr>
          <a:lstStyle/>
          <a:p>
            <a:pPr marL="0" indent="0">
              <a:lnSpc>
                <a:spcPct val="115000"/>
              </a:lnSpc>
              <a:buNone/>
            </a:pPr>
            <a:r>
              <a:rPr lang="en-IN" sz="2400" b="1" dirty="0">
                <a:latin typeface="Times New Roman" panose="02020603050405020304" pitchFamily="18" charset="0"/>
                <a:ea typeface="Arial" panose="020B0604020202020204" pitchFamily="34" charset="0"/>
                <a:cs typeface="Times New Roman" panose="02020603050405020304" pitchFamily="18" charset="0"/>
              </a:rPr>
              <a:t>WIDGETS</a:t>
            </a:r>
          </a:p>
          <a:p>
            <a:pPr>
              <a:lnSpc>
                <a:spcPct val="115000"/>
              </a:lnSpc>
              <a:buFont typeface="Wingdings" panose="05000000000000000000" pitchFamily="2" charset="2"/>
              <a:buChar char="q"/>
            </a:pPr>
            <a:r>
              <a:rPr lang="en-IN" sz="1800" dirty="0">
                <a:latin typeface="Arial" panose="020B0604020202020204" pitchFamily="34" charset="0"/>
                <a:ea typeface="Arial" panose="020B0604020202020204" pitchFamily="34" charset="0"/>
              </a:rPr>
              <a:t>Button                                     Email</a:t>
            </a:r>
          </a:p>
          <a:p>
            <a:pPr>
              <a:lnSpc>
                <a:spcPct val="115000"/>
              </a:lnSpc>
              <a:buFont typeface="Wingdings" panose="05000000000000000000" pitchFamily="2" charset="2"/>
              <a:buChar char="q"/>
            </a:pPr>
            <a:r>
              <a:rPr lang="en-IN" sz="1800" u="none" strike="noStrike" dirty="0" err="1">
                <a:effectLst/>
                <a:latin typeface="Arial" panose="020B0604020202020204" pitchFamily="34" charset="0"/>
                <a:ea typeface="Arial" panose="020B0604020202020204" pitchFamily="34" charset="0"/>
              </a:rPr>
              <a:t>Edit</a:t>
            </a:r>
            <a:r>
              <a:rPr lang="en-IN" sz="1800" dirty="0" err="1">
                <a:latin typeface="Arial" panose="020B0604020202020204" pitchFamily="34" charset="0"/>
                <a:ea typeface="Arial" panose="020B0604020202020204" pitchFamily="34" charset="0"/>
              </a:rPr>
              <a:t>Text</a:t>
            </a:r>
            <a:r>
              <a:rPr lang="en-IN" sz="1800" dirty="0">
                <a:latin typeface="Arial" panose="020B0604020202020204" pitchFamily="34" charset="0"/>
                <a:ea typeface="Arial" panose="020B0604020202020204" pitchFamily="34" charset="0"/>
              </a:rPr>
              <a:t>                                   Phone</a:t>
            </a:r>
          </a:p>
          <a:p>
            <a:pPr>
              <a:lnSpc>
                <a:spcPct val="115000"/>
              </a:lnSpc>
              <a:buFont typeface="Wingdings" panose="05000000000000000000" pitchFamily="2" charset="2"/>
              <a:buChar char="q"/>
            </a:pPr>
            <a:r>
              <a:rPr lang="en-IN" sz="1800" u="none" strike="noStrike" dirty="0" err="1">
                <a:effectLst/>
                <a:latin typeface="Arial" panose="020B0604020202020204" pitchFamily="34" charset="0"/>
                <a:ea typeface="Arial" panose="020B0604020202020204" pitchFamily="34" charset="0"/>
              </a:rPr>
              <a:t>Text</a:t>
            </a:r>
            <a:r>
              <a:rPr lang="en-IN" sz="1800" dirty="0" err="1">
                <a:latin typeface="Arial" panose="020B0604020202020204" pitchFamily="34" charset="0"/>
                <a:ea typeface="Arial" panose="020B0604020202020204" pitchFamily="34" charset="0"/>
              </a:rPr>
              <a:t>View</a:t>
            </a:r>
            <a:r>
              <a:rPr lang="en-IN" sz="1800" dirty="0">
                <a:latin typeface="Arial" panose="020B0604020202020204" pitchFamily="34" charset="0"/>
                <a:ea typeface="Arial" panose="020B0604020202020204" pitchFamily="34" charset="0"/>
              </a:rPr>
              <a:t>                                 View</a:t>
            </a:r>
          </a:p>
          <a:p>
            <a:pPr>
              <a:lnSpc>
                <a:spcPct val="115000"/>
              </a:lnSpc>
              <a:buFont typeface="Wingdings" panose="05000000000000000000" pitchFamily="2" charset="2"/>
              <a:buChar char="q"/>
            </a:pPr>
            <a:r>
              <a:rPr lang="en-IN" sz="1800" u="none" strike="noStrike" dirty="0" err="1">
                <a:effectLst/>
                <a:latin typeface="Arial" panose="020B0604020202020204" pitchFamily="34" charset="0"/>
                <a:ea typeface="Arial" panose="020B0604020202020204" pitchFamily="34" charset="0"/>
              </a:rPr>
              <a:t>ImageView</a:t>
            </a:r>
            <a:r>
              <a:rPr lang="en-IN" sz="1800" u="none" strike="noStrike" dirty="0">
                <a:effectLst/>
                <a:latin typeface="Arial" panose="020B0604020202020204" pitchFamily="34" charset="0"/>
                <a:ea typeface="Arial" panose="020B0604020202020204" pitchFamily="34" charset="0"/>
              </a:rPr>
              <a:t>                              Array Adapter</a:t>
            </a:r>
          </a:p>
          <a:p>
            <a:pPr>
              <a:lnSpc>
                <a:spcPct val="115000"/>
              </a:lnSpc>
              <a:buFont typeface="Wingdings" panose="05000000000000000000" pitchFamily="2" charset="2"/>
              <a:buChar char="q"/>
            </a:pPr>
            <a:r>
              <a:rPr lang="en-IN" sz="1800" dirty="0" err="1">
                <a:latin typeface="Arial" panose="020B0604020202020204" pitchFamily="34" charset="0"/>
                <a:ea typeface="Arial" panose="020B0604020202020204" pitchFamily="34" charset="0"/>
              </a:rPr>
              <a:t>RecylerView</a:t>
            </a:r>
            <a:r>
              <a:rPr lang="en-IN" sz="1800" dirty="0">
                <a:latin typeface="Arial" panose="020B0604020202020204" pitchFamily="34" charset="0"/>
                <a:ea typeface="Arial" panose="020B0604020202020204" pitchFamily="34" charset="0"/>
              </a:rPr>
              <a:t>                            </a:t>
            </a:r>
            <a:r>
              <a:rPr lang="en-IN" sz="1800" dirty="0" err="1">
                <a:latin typeface="Arial" panose="020B0604020202020204" pitchFamily="34" charset="0"/>
                <a:ea typeface="Arial" panose="020B0604020202020204" pitchFamily="34" charset="0"/>
              </a:rPr>
              <a:t>BitMaps</a:t>
            </a:r>
            <a:endParaRPr lang="en-IN" sz="1800" dirty="0">
              <a:latin typeface="Arial" panose="020B0604020202020204" pitchFamily="34" charset="0"/>
              <a:ea typeface="Arial" panose="020B0604020202020204" pitchFamily="34" charset="0"/>
            </a:endParaRPr>
          </a:p>
          <a:p>
            <a:pPr>
              <a:lnSpc>
                <a:spcPct val="115000"/>
              </a:lnSpc>
              <a:buFont typeface="Wingdings" panose="05000000000000000000" pitchFamily="2" charset="2"/>
              <a:buChar char="q"/>
            </a:pPr>
            <a:r>
              <a:rPr lang="en-IN" sz="1800" u="none" strike="noStrike" dirty="0" err="1">
                <a:effectLst/>
                <a:latin typeface="Arial" panose="020B0604020202020204" pitchFamily="34" charset="0"/>
                <a:ea typeface="Arial" panose="020B0604020202020204" pitchFamily="34" charset="0"/>
              </a:rPr>
              <a:t>ScrollView</a:t>
            </a:r>
            <a:r>
              <a:rPr lang="en-IN" sz="1800" u="none" strike="noStrike" dirty="0">
                <a:effectLst/>
                <a:latin typeface="Arial" panose="020B0604020202020204" pitchFamily="34" charset="0"/>
                <a:ea typeface="Arial" panose="020B0604020202020204" pitchFamily="34" charset="0"/>
              </a:rPr>
              <a:t>                                Intent</a:t>
            </a:r>
          </a:p>
          <a:p>
            <a:pPr>
              <a:lnSpc>
                <a:spcPct val="115000"/>
              </a:lnSpc>
              <a:buFont typeface="Wingdings" panose="05000000000000000000" pitchFamily="2" charset="2"/>
              <a:buChar char="q"/>
            </a:pPr>
            <a:r>
              <a:rPr lang="en-IN" sz="1800" dirty="0">
                <a:latin typeface="Arial" panose="020B0604020202020204" pitchFamily="34" charset="0"/>
                <a:ea typeface="Arial" panose="020B0604020202020204" pitchFamily="34" charset="0"/>
              </a:rPr>
              <a:t>Password</a:t>
            </a: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endParaRPr lang="en-IN"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endParaRPr lang="en-IN"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4382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A08EED-7181-41DB-9808-DEC32719C7C4}"/>
              </a:ext>
            </a:extLst>
          </p:cNvPr>
          <p:cNvSpPr txBox="1"/>
          <p:nvPr/>
        </p:nvSpPr>
        <p:spPr>
          <a:xfrm>
            <a:off x="516835" y="728777"/>
            <a:ext cx="8136835" cy="3927357"/>
          </a:xfrm>
          <a:prstGeom prst="rect">
            <a:avLst/>
          </a:prstGeom>
          <a:noFill/>
        </p:spPr>
        <p:txBody>
          <a:bodyPr wrap="square">
            <a:spAutoFit/>
          </a:bodyPr>
          <a:lstStyle/>
          <a:p>
            <a:pPr>
              <a:lnSpc>
                <a:spcPct val="115000"/>
              </a:lnSpc>
            </a:pPr>
            <a:r>
              <a:rPr lang="en-IN" sz="2400" b="1" i="1" dirty="0">
                <a:effectLst/>
                <a:latin typeface="Times New Roman" panose="02020603050405020304" pitchFamily="18" charset="0"/>
                <a:ea typeface="Times New Roman" panose="02020603050405020304" pitchFamily="18" charset="0"/>
                <a:cs typeface="Times New Roman" panose="02020603050405020304" pitchFamily="18" charset="0"/>
              </a:rPr>
              <a:t>THE OBJECTIVES OF THIS PROJECT IS: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16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I. To order food rapidly</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II. To make it convenient for people who have limited time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III. Cost reduction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IV. Reduced paperwork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V. Computerized Order and billing system</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666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4EFF1-070A-41D0-A492-F0B4562878F9}"/>
              </a:ext>
            </a:extLst>
          </p:cNvPr>
          <p:cNvSpPr txBox="1"/>
          <p:nvPr/>
        </p:nvSpPr>
        <p:spPr>
          <a:xfrm>
            <a:off x="556591" y="298592"/>
            <a:ext cx="8123583" cy="6437788"/>
          </a:xfrm>
          <a:prstGeom prst="rect">
            <a:avLst/>
          </a:prstGeom>
          <a:noFill/>
        </p:spPr>
        <p:txBody>
          <a:bodyPr wrap="square">
            <a:spAutoFit/>
          </a:bodyPr>
          <a:lstStyle/>
          <a:p>
            <a:pPr>
              <a:lnSpc>
                <a:spcPct val="115000"/>
              </a:lnSpc>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SERVICES :</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Registration: </a:t>
            </a:r>
            <a:r>
              <a:rPr lang="en-IN" sz="1800" dirty="0">
                <a:effectLst/>
                <a:latin typeface="Times New Roman" panose="02020603050405020304" pitchFamily="18" charset="0"/>
                <a:ea typeface="Times New Roman" panose="02020603050405020304" pitchFamily="18" charset="0"/>
              </a:rPr>
              <a:t>register by using Respective college email id.</a:t>
            </a:r>
            <a:endParaRPr lang="en-IN" sz="1600" dirty="0">
              <a:effectLst/>
              <a:latin typeface="Arial" panose="020B0604020202020204" pitchFamily="34" charset="0"/>
              <a:ea typeface="Arial" panose="020B0604020202020204" pitchFamily="34" charset="0"/>
            </a:endParaRPr>
          </a:p>
          <a:p>
            <a:pPr>
              <a:lnSpc>
                <a:spcPct val="115000"/>
              </a:lnSpc>
            </a:pP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Admin Login: </a:t>
            </a:r>
            <a:r>
              <a:rPr lang="en-IN" sz="1800" dirty="0">
                <a:effectLst/>
                <a:latin typeface="Times New Roman" panose="02020603050405020304" pitchFamily="18" charset="0"/>
                <a:ea typeface="Times New Roman" panose="02020603050405020304" pitchFamily="18" charset="0"/>
              </a:rPr>
              <a:t>Admin need to log in using valid login credentials to access the system</a:t>
            </a:r>
            <a:endParaRPr lang="en-IN" sz="1600" dirty="0">
              <a:latin typeface="Arial" panose="020B0604020202020204" pitchFamily="34" charset="0"/>
              <a:ea typeface="Times New Roman" panose="02020603050405020304" pitchFamily="18" charset="0"/>
            </a:endParaRPr>
          </a:p>
          <a:p>
            <a:pPr>
              <a:lnSpc>
                <a:spcPct val="115000"/>
              </a:lnSpc>
            </a:pP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View Orders</a:t>
            </a:r>
            <a:r>
              <a:rPr lang="en-IN" sz="1800" dirty="0">
                <a:effectLst/>
                <a:latin typeface="Times New Roman" panose="02020603050405020304" pitchFamily="18" charset="0"/>
                <a:ea typeface="Times New Roman" panose="02020603050405020304" pitchFamily="18" charset="0"/>
              </a:rPr>
              <a:t>: Can view all the orders received from the registered students.</a:t>
            </a:r>
            <a:endParaRPr lang="en-IN" sz="1600" dirty="0">
              <a:effectLst/>
              <a:latin typeface="Arial" panose="020B0604020202020204" pitchFamily="34" charset="0"/>
              <a:ea typeface="Arial" panose="020B0604020202020204" pitchFamily="34" charset="0"/>
            </a:endParaRPr>
          </a:p>
          <a:p>
            <a:pPr>
              <a:lnSpc>
                <a:spcPct val="115000"/>
              </a:lnSpc>
            </a:pP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Update Inventory</a:t>
            </a:r>
            <a:r>
              <a:rPr lang="en-IN" sz="1800" dirty="0">
                <a:effectLst/>
                <a:latin typeface="Times New Roman" panose="02020603050405020304" pitchFamily="18" charset="0"/>
                <a:ea typeface="Times New Roman" panose="02020603050405020304" pitchFamily="18" charset="0"/>
              </a:rPr>
              <a:t>: Add/ Remove Food Items : </a:t>
            </a:r>
            <a:endParaRPr lang="en-IN" sz="1600" dirty="0">
              <a:effectLst/>
              <a:latin typeface="Arial" panose="020B0604020202020204" pitchFamily="34" charset="0"/>
              <a:ea typeface="Arial" panose="020B0604020202020204" pitchFamily="34" charset="0"/>
            </a:endParaRPr>
          </a:p>
          <a:p>
            <a:pPr>
              <a:lnSpc>
                <a:spcPct val="115000"/>
              </a:lnSpc>
            </a:pP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User Login: </a:t>
            </a:r>
            <a:r>
              <a:rPr lang="en-IN" sz="1800" dirty="0">
                <a:effectLst/>
                <a:latin typeface="Times New Roman" panose="02020603050405020304" pitchFamily="18" charset="0"/>
                <a:ea typeface="Times New Roman" panose="02020603050405020304" pitchFamily="18" charset="0"/>
              </a:rPr>
              <a:t>Login by using Respective college email id.</a:t>
            </a:r>
            <a:endParaRPr lang="en-IN" sz="1600" dirty="0">
              <a:latin typeface="Arial" panose="020B0604020202020204" pitchFamily="34" charset="0"/>
              <a:ea typeface="Times New Roman" panose="02020603050405020304" pitchFamily="18"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Menu Items</a:t>
            </a:r>
            <a:r>
              <a:rPr lang="en-IN" sz="1800" dirty="0">
                <a:effectLst/>
                <a:latin typeface="Times New Roman" panose="02020603050405020304" pitchFamily="18" charset="0"/>
                <a:ea typeface="Times New Roman" panose="02020603050405020304" pitchFamily="18" charset="0"/>
              </a:rPr>
              <a:t>: Students can order any food item from the menu.</a:t>
            </a:r>
            <a:endParaRPr lang="en-IN" sz="160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Place an Order </a:t>
            </a:r>
            <a:r>
              <a:rPr lang="en-IN" sz="1800" dirty="0">
                <a:effectLst/>
                <a:latin typeface="Times New Roman" panose="02020603050405020304" pitchFamily="18" charset="0"/>
                <a:ea typeface="Times New Roman" panose="02020603050405020304" pitchFamily="18" charset="0"/>
              </a:rPr>
              <a:t>a review of the order will be displayed and then students can proceed to pay</a:t>
            </a:r>
          </a:p>
          <a:p>
            <a:pPr marL="285750" indent="-285750">
              <a:lnSpc>
                <a:spcPct val="115000"/>
              </a:lnSpc>
              <a:buFont typeface="Wingdings" panose="05000000000000000000" pitchFamily="2" charset="2"/>
              <a:buChar char="q"/>
            </a:pPr>
            <a:endParaRPr lang="en-IN" dirty="0">
              <a:latin typeface="Times New Roman" panose="02020603050405020304" pitchFamily="18" charset="0"/>
              <a:ea typeface="Times New Roman" panose="02020603050405020304" pitchFamily="18" charset="0"/>
            </a:endParaRPr>
          </a:p>
          <a:p>
            <a:pPr marL="285750" indent="-285750">
              <a:lnSpc>
                <a:spcPct val="115000"/>
              </a:lnSpc>
              <a:buFont typeface="Wingdings" panose="05000000000000000000" pitchFamily="2" charset="2"/>
              <a:buChar char="q"/>
            </a:pPr>
            <a:r>
              <a:rPr lang="en-IN" sz="1800" b="1" dirty="0">
                <a:effectLst/>
                <a:latin typeface="Times New Roman" panose="02020603050405020304" pitchFamily="18" charset="0"/>
                <a:ea typeface="Times New Roman" panose="02020603050405020304" pitchFamily="18" charset="0"/>
              </a:rPr>
              <a:t>Qrcode Generation and Scanner </a:t>
            </a:r>
            <a:r>
              <a:rPr lang="en-IN" sz="1800" dirty="0">
                <a:effectLst/>
                <a:latin typeface="Times New Roman" panose="02020603050405020304" pitchFamily="18" charset="0"/>
                <a:ea typeface="Times New Roman" panose="02020603050405020304" pitchFamily="18" charset="0"/>
              </a:rPr>
              <a:t>:After payment Qrcode will be generated and admin can scan the Qrcode</a:t>
            </a:r>
            <a:r>
              <a:rPr lang="en-IN"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84783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1A97D-8127-40F5-9B8A-BFE660D7B2E7}"/>
              </a:ext>
            </a:extLst>
          </p:cNvPr>
          <p:cNvSpPr>
            <a:spLocks noGrp="1"/>
          </p:cNvSpPr>
          <p:nvPr>
            <p:ph type="title"/>
          </p:nvPr>
        </p:nvSpPr>
        <p:spPr>
          <a:xfrm>
            <a:off x="419603" y="312904"/>
            <a:ext cx="3984583" cy="574991"/>
          </a:xfrm>
        </p:spPr>
        <p:txBody>
          <a:bodyPr/>
          <a:lstStyle/>
          <a:p>
            <a:r>
              <a:rPr lang="en-US" sz="2400" b="1" i="1" dirty="0">
                <a:latin typeface="Times New Roman" panose="02020603050405020304" pitchFamily="18" charset="0"/>
                <a:cs typeface="Times New Roman" panose="02020603050405020304" pitchFamily="18" charset="0"/>
              </a:rPr>
              <a:t>FLOW CHART</a:t>
            </a:r>
            <a:endParaRPr lang="en-IN" sz="2400" b="1"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36CC6CB-5639-47EF-A32D-F76BE8F593B8}"/>
              </a:ext>
            </a:extLst>
          </p:cNvPr>
          <p:cNvPicPr>
            <a:picLocks noChangeAspect="1"/>
          </p:cNvPicPr>
          <p:nvPr/>
        </p:nvPicPr>
        <p:blipFill>
          <a:blip r:embed="rId2"/>
          <a:stretch>
            <a:fillRect/>
          </a:stretch>
        </p:blipFill>
        <p:spPr>
          <a:xfrm>
            <a:off x="2478157" y="1007165"/>
            <a:ext cx="6268278" cy="5537931"/>
          </a:xfrm>
          <a:prstGeom prst="rect">
            <a:avLst/>
          </a:prstGeom>
        </p:spPr>
      </p:pic>
    </p:spTree>
    <p:extLst>
      <p:ext uri="{BB962C8B-B14F-4D97-AF65-F5344CB8AC3E}">
        <p14:creationId xmlns:p14="http://schemas.microsoft.com/office/powerpoint/2010/main" val="341200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0615145-15E4-4138-B6F0-64F0D1BBE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533" y="1113181"/>
            <a:ext cx="2828296" cy="4969567"/>
          </a:xfrm>
          <a:prstGeom prst="rect">
            <a:avLst/>
          </a:prstGeom>
        </p:spPr>
      </p:pic>
      <p:pic>
        <p:nvPicPr>
          <p:cNvPr id="27" name="Picture 26">
            <a:extLst>
              <a:ext uri="{FF2B5EF4-FFF2-40B4-BE49-F238E27FC236}">
                <a16:creationId xmlns:a16="http://schemas.microsoft.com/office/drawing/2014/main" id="{4A3FDE8E-321E-40FF-B63B-6D6E74E1D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544" y="1113182"/>
            <a:ext cx="2828296" cy="4969567"/>
          </a:xfrm>
          <a:prstGeom prst="rect">
            <a:avLst/>
          </a:prstGeom>
        </p:spPr>
      </p:pic>
      <p:sp>
        <p:nvSpPr>
          <p:cNvPr id="32" name="Title 31">
            <a:extLst>
              <a:ext uri="{FF2B5EF4-FFF2-40B4-BE49-F238E27FC236}">
                <a16:creationId xmlns:a16="http://schemas.microsoft.com/office/drawing/2014/main" id="{0D6516BC-87F0-40C6-93B6-774EA0E13884}"/>
              </a:ext>
            </a:extLst>
          </p:cNvPr>
          <p:cNvSpPr>
            <a:spLocks noGrp="1"/>
          </p:cNvSpPr>
          <p:nvPr>
            <p:ph type="title"/>
          </p:nvPr>
        </p:nvSpPr>
        <p:spPr>
          <a:xfrm>
            <a:off x="513590" y="304800"/>
            <a:ext cx="4866793" cy="636104"/>
          </a:xfrm>
        </p:spPr>
        <p:txBody>
          <a:bodyPr/>
          <a:lstStyle/>
          <a:p>
            <a:r>
              <a:rPr lang="en-US" sz="2400" b="1" i="1" dirty="0">
                <a:latin typeface="Times New Roman" panose="02020603050405020304" pitchFamily="18" charset="0"/>
                <a:cs typeface="Times New Roman" panose="02020603050405020304" pitchFamily="18" charset="0"/>
              </a:rPr>
              <a:t>USER INTERFACE</a:t>
            </a: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33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76CA950E-47E7-441A-A918-FA4540101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711" y="1119808"/>
            <a:ext cx="2735531" cy="5015948"/>
          </a:xfrm>
          <a:prstGeom prst="rect">
            <a:avLst/>
          </a:prstGeom>
        </p:spPr>
      </p:pic>
      <p:pic>
        <p:nvPicPr>
          <p:cNvPr id="57" name="Picture 56">
            <a:extLst>
              <a:ext uri="{FF2B5EF4-FFF2-40B4-BE49-F238E27FC236}">
                <a16:creationId xmlns:a16="http://schemas.microsoft.com/office/drawing/2014/main" id="{30B6A00E-F635-4011-ACA8-9A11ED91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70" y="1119808"/>
            <a:ext cx="2779124" cy="5015948"/>
          </a:xfrm>
          <a:prstGeom prst="rect">
            <a:avLst/>
          </a:prstGeom>
        </p:spPr>
      </p:pic>
    </p:spTree>
    <p:extLst>
      <p:ext uri="{BB962C8B-B14F-4D97-AF65-F5344CB8AC3E}">
        <p14:creationId xmlns:p14="http://schemas.microsoft.com/office/powerpoint/2010/main" val="352904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2E694A-1AE3-4F5A-9AA6-A64DCA982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181" y="874644"/>
            <a:ext cx="2841548" cy="5108713"/>
          </a:xfrm>
          <a:prstGeom prst="rect">
            <a:avLst/>
          </a:prstGeom>
        </p:spPr>
      </p:pic>
      <p:pic>
        <p:nvPicPr>
          <p:cNvPr id="5" name="Picture 4">
            <a:extLst>
              <a:ext uri="{FF2B5EF4-FFF2-40B4-BE49-F238E27FC236}">
                <a16:creationId xmlns:a16="http://schemas.microsoft.com/office/drawing/2014/main" id="{168C1419-0DDE-4507-AACB-59FE0CF67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156" y="874644"/>
            <a:ext cx="2907809" cy="5015948"/>
          </a:xfrm>
          <a:prstGeom prst="rect">
            <a:avLst/>
          </a:prstGeom>
        </p:spPr>
      </p:pic>
    </p:spTree>
    <p:extLst>
      <p:ext uri="{BB962C8B-B14F-4D97-AF65-F5344CB8AC3E}">
        <p14:creationId xmlns:p14="http://schemas.microsoft.com/office/powerpoint/2010/main" val="91250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1205</TotalTime>
  <Words>406</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Noto Sans Symbols</vt:lpstr>
      <vt:lpstr>Times New Roman</vt:lpstr>
      <vt:lpstr>Wingdings</vt:lpstr>
      <vt:lpstr>Wingdings 3</vt:lpstr>
      <vt:lpstr>Ion</vt:lpstr>
      <vt:lpstr>COLLEGE CANTEEN MANAGEMENT </vt:lpstr>
      <vt:lpstr>ABSTRACT</vt:lpstr>
      <vt:lpstr>PROBLEM STATEMENT     Implementation of an android application for managing the college canteen system For minimizing the time delay for food orders.  </vt:lpstr>
      <vt:lpstr>PowerPoint Presentation</vt:lpstr>
      <vt:lpstr>PowerPoint Presentation</vt:lpstr>
      <vt:lpstr>FLOW CHART</vt:lpstr>
      <vt:lpstr>USER INTERFACE</vt:lpstr>
      <vt:lpstr>PowerPoint Presentation</vt:lpstr>
      <vt:lpstr>PowerPoint Presentation</vt:lpstr>
      <vt:lpstr>PowerPoint Presentation</vt:lpstr>
      <vt:lpstr>ADMIN INTERFACE</vt:lpstr>
      <vt:lpstr>PowerPoint Presentation</vt:lpstr>
      <vt:lpstr>PowerPoint Presentation</vt:lpstr>
      <vt:lpstr>DATA BASE</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CANTEEN MANAGEMENT </dc:title>
  <dc:creator>Lenovo</dc:creator>
  <cp:lastModifiedBy>Lenovo</cp:lastModifiedBy>
  <cp:revision>8</cp:revision>
  <dcterms:created xsi:type="dcterms:W3CDTF">2021-12-16T01:35:01Z</dcterms:created>
  <dcterms:modified xsi:type="dcterms:W3CDTF">2022-01-24T15:23:58Z</dcterms:modified>
</cp:coreProperties>
</file>